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jf\Desktop\ST%20NKI%20NSI\PCS%2520Interlaboratory%2520Test%2520separatedv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jf\Desktop\ST%20NKI%20NSI\PCS%2520Interlaboratory%2520Test%2520separatedv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Sheet1!$A$4</c:f>
              <c:strCache>
                <c:ptCount val="1"/>
                <c:pt idx="0">
                  <c:v>Laboratory 1</c:v>
                </c:pt>
              </c:strCache>
            </c:strRef>
          </c:tx>
          <c:xVal>
            <c:numRef>
              <c:f>Sheet1!$B$3:$K$3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Sheet1!$B$4:$K$4</c:f>
              <c:numCache>
                <c:formatCode>General</c:formatCode>
                <c:ptCount val="10"/>
                <c:pt idx="0">
                  <c:v>24.68</c:v>
                </c:pt>
                <c:pt idx="1">
                  <c:v>24.89</c:v>
                </c:pt>
                <c:pt idx="2">
                  <c:v>24.89</c:v>
                </c:pt>
                <c:pt idx="3">
                  <c:v>24.67</c:v>
                </c:pt>
                <c:pt idx="4">
                  <c:v>25.46</c:v>
                </c:pt>
                <c:pt idx="5">
                  <c:v>25.44</c:v>
                </c:pt>
                <c:pt idx="6">
                  <c:v>25.24</c:v>
                </c:pt>
                <c:pt idx="7">
                  <c:v>24.65</c:v>
                </c:pt>
                <c:pt idx="8">
                  <c:v>24.56</c:v>
                </c:pt>
                <c:pt idx="9">
                  <c:v>24.64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Sheet1!$A$5</c:f>
              <c:strCache>
                <c:ptCount val="1"/>
                <c:pt idx="0">
                  <c:v>Laboratory 2</c:v>
                </c:pt>
              </c:strCache>
            </c:strRef>
          </c:tx>
          <c:xVal>
            <c:numRef>
              <c:f>Sheet1!$B$3:$K$3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Sheet1!$B$5:$K$5</c:f>
              <c:numCache>
                <c:formatCode>General</c:formatCode>
                <c:ptCount val="10"/>
                <c:pt idx="0">
                  <c:v>15.7</c:v>
                </c:pt>
                <c:pt idx="1">
                  <c:v>15.56</c:v>
                </c:pt>
                <c:pt idx="2">
                  <c:v>15.47</c:v>
                </c:pt>
                <c:pt idx="3">
                  <c:v>15.4</c:v>
                </c:pt>
                <c:pt idx="4">
                  <c:v>15</c:v>
                </c:pt>
                <c:pt idx="5">
                  <c:v>27.39</c:v>
                </c:pt>
                <c:pt idx="6">
                  <c:v>23.92</c:v>
                </c:pt>
                <c:pt idx="7">
                  <c:v>22.31</c:v>
                </c:pt>
                <c:pt idx="8">
                  <c:v>22.19</c:v>
                </c:pt>
                <c:pt idx="9">
                  <c:v>21.77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Sheet1!$A$6</c:f>
              <c:strCache>
                <c:ptCount val="1"/>
                <c:pt idx="0">
                  <c:v>Laboratory 3</c:v>
                </c:pt>
              </c:strCache>
            </c:strRef>
          </c:tx>
          <c:xVal>
            <c:numRef>
              <c:f>Sheet1!$B$3:$K$3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Sheet1!$B$6:$K$6</c:f>
              <c:numCache>
                <c:formatCode>General</c:formatCode>
                <c:ptCount val="10"/>
                <c:pt idx="0">
                  <c:v>14.16</c:v>
                </c:pt>
                <c:pt idx="1">
                  <c:v>14.38</c:v>
                </c:pt>
                <c:pt idx="2">
                  <c:v>14.24</c:v>
                </c:pt>
                <c:pt idx="3">
                  <c:v>14.27</c:v>
                </c:pt>
                <c:pt idx="4">
                  <c:v>14.2</c:v>
                </c:pt>
                <c:pt idx="5">
                  <c:v>14</c:v>
                </c:pt>
                <c:pt idx="6">
                  <c:v>13.84</c:v>
                </c:pt>
                <c:pt idx="7">
                  <c:v>13.88</c:v>
                </c:pt>
                <c:pt idx="8">
                  <c:v>14.02</c:v>
                </c:pt>
                <c:pt idx="9">
                  <c:v>13.9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Sheet1!$A$7</c:f>
              <c:strCache>
                <c:ptCount val="1"/>
                <c:pt idx="0">
                  <c:v>Laboratory 4</c:v>
                </c:pt>
              </c:strCache>
            </c:strRef>
          </c:tx>
          <c:xVal>
            <c:numRef>
              <c:f>Sheet1!$B$3:$K$3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Sheet1!$B$7:$K$7</c:f>
              <c:numCache>
                <c:formatCode>General</c:formatCode>
                <c:ptCount val="10"/>
                <c:pt idx="0">
                  <c:v>11.6</c:v>
                </c:pt>
                <c:pt idx="1">
                  <c:v>11.7</c:v>
                </c:pt>
                <c:pt idx="2">
                  <c:v>11.6</c:v>
                </c:pt>
                <c:pt idx="3">
                  <c:v>12.2</c:v>
                </c:pt>
                <c:pt idx="4">
                  <c:v>12.3</c:v>
                </c:pt>
                <c:pt idx="5">
                  <c:v>12.7</c:v>
                </c:pt>
                <c:pt idx="6">
                  <c:v>12.7</c:v>
                </c:pt>
                <c:pt idx="7">
                  <c:v>11.9</c:v>
                </c:pt>
                <c:pt idx="8">
                  <c:v>12.3</c:v>
                </c:pt>
                <c:pt idx="9">
                  <c:v>12.6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Sheet1!$A$8</c:f>
              <c:strCache>
                <c:ptCount val="1"/>
                <c:pt idx="0">
                  <c:v>Laboratory 5</c:v>
                </c:pt>
              </c:strCache>
            </c:strRef>
          </c:tx>
          <c:xVal>
            <c:numRef>
              <c:f>Sheet1!$B$3:$K$3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Sheet1!$B$8:$K$8</c:f>
              <c:numCache>
                <c:formatCode>General</c:formatCode>
                <c:ptCount val="10"/>
                <c:pt idx="0">
                  <c:v>28.23</c:v>
                </c:pt>
                <c:pt idx="1">
                  <c:v>27.49</c:v>
                </c:pt>
                <c:pt idx="2">
                  <c:v>24.33</c:v>
                </c:pt>
                <c:pt idx="3">
                  <c:v>17.47</c:v>
                </c:pt>
                <c:pt idx="4">
                  <c:v>18.600000000000001</c:v>
                </c:pt>
                <c:pt idx="5">
                  <c:v>19.68</c:v>
                </c:pt>
                <c:pt idx="6">
                  <c:v>16.28</c:v>
                </c:pt>
                <c:pt idx="7">
                  <c:v>19.95</c:v>
                </c:pt>
                <c:pt idx="8">
                  <c:v>19.22</c:v>
                </c:pt>
                <c:pt idx="9">
                  <c:v>15.27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Sheet1!$A$9</c:f>
              <c:strCache>
                <c:ptCount val="1"/>
                <c:pt idx="0">
                  <c:v>Laboratory 6</c:v>
                </c:pt>
              </c:strCache>
            </c:strRef>
          </c:tx>
          <c:xVal>
            <c:numRef>
              <c:f>Sheet1!$B$3:$K$3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Sheet1!$B$9:$K$9</c:f>
              <c:numCache>
                <c:formatCode>General</c:formatCode>
                <c:ptCount val="10"/>
                <c:pt idx="0">
                  <c:v>13.86</c:v>
                </c:pt>
                <c:pt idx="1">
                  <c:v>13.31</c:v>
                </c:pt>
                <c:pt idx="2">
                  <c:v>14.47</c:v>
                </c:pt>
                <c:pt idx="3">
                  <c:v>14.76</c:v>
                </c:pt>
                <c:pt idx="4">
                  <c:v>14.44</c:v>
                </c:pt>
                <c:pt idx="5">
                  <c:v>13.7</c:v>
                </c:pt>
                <c:pt idx="6">
                  <c:v>13.98</c:v>
                </c:pt>
                <c:pt idx="7">
                  <c:v>14.23</c:v>
                </c:pt>
                <c:pt idx="8">
                  <c:v>13.93</c:v>
                </c:pt>
                <c:pt idx="9">
                  <c:v>14.11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Sheet1!$A$10</c:f>
              <c:strCache>
                <c:ptCount val="1"/>
                <c:pt idx="0">
                  <c:v>Laboratory 9</c:v>
                </c:pt>
              </c:strCache>
            </c:strRef>
          </c:tx>
          <c:xVal>
            <c:numRef>
              <c:f>Sheet1!$B$3:$K$3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Sheet1!$B$10:$K$10</c:f>
              <c:numCache>
                <c:formatCode>General</c:formatCode>
                <c:ptCount val="10"/>
                <c:pt idx="0">
                  <c:v>10.8</c:v>
                </c:pt>
                <c:pt idx="1">
                  <c:v>10.3</c:v>
                </c:pt>
                <c:pt idx="2">
                  <c:v>7.1</c:v>
                </c:pt>
                <c:pt idx="3">
                  <c:v>12.3</c:v>
                </c:pt>
                <c:pt idx="4">
                  <c:v>9.9</c:v>
                </c:pt>
                <c:pt idx="5">
                  <c:v>11.4</c:v>
                </c:pt>
                <c:pt idx="6">
                  <c:v>10.199999999999999</c:v>
                </c:pt>
                <c:pt idx="7">
                  <c:v>11.3</c:v>
                </c:pt>
                <c:pt idx="8">
                  <c:v>9.1999999999999993</c:v>
                </c:pt>
                <c:pt idx="9">
                  <c:v>12.4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Sheet1!$A$11</c:f>
              <c:strCache>
                <c:ptCount val="1"/>
                <c:pt idx="0">
                  <c:v>Laboratory 11</c:v>
                </c:pt>
              </c:strCache>
            </c:strRef>
          </c:tx>
          <c:xVal>
            <c:numRef>
              <c:f>Sheet1!$B$3:$K$3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Sheet1!$B$11:$K$11</c:f>
              <c:numCache>
                <c:formatCode>General</c:formatCode>
                <c:ptCount val="10"/>
                <c:pt idx="0">
                  <c:v>17.7</c:v>
                </c:pt>
                <c:pt idx="1">
                  <c:v>21.7</c:v>
                </c:pt>
                <c:pt idx="2">
                  <c:v>22.3</c:v>
                </c:pt>
                <c:pt idx="3">
                  <c:v>18.3</c:v>
                </c:pt>
                <c:pt idx="4">
                  <c:v>16.100000000000001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Sheet1!$A$12</c:f>
              <c:strCache>
                <c:ptCount val="1"/>
                <c:pt idx="0">
                  <c:v>Laboratory 12</c:v>
                </c:pt>
              </c:strCache>
            </c:strRef>
          </c:tx>
          <c:xVal>
            <c:numRef>
              <c:f>Sheet1!$B$3:$K$3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Sheet1!$B$12:$K$12</c:f>
              <c:numCache>
                <c:formatCode>General</c:formatCode>
                <c:ptCount val="10"/>
                <c:pt idx="0">
                  <c:v>14.18</c:v>
                </c:pt>
                <c:pt idx="1">
                  <c:v>13.64</c:v>
                </c:pt>
                <c:pt idx="2">
                  <c:v>13.19</c:v>
                </c:pt>
                <c:pt idx="3">
                  <c:v>13.22</c:v>
                </c:pt>
                <c:pt idx="4">
                  <c:v>13.7</c:v>
                </c:pt>
                <c:pt idx="5">
                  <c:v>14.45</c:v>
                </c:pt>
                <c:pt idx="6">
                  <c:v>13.65</c:v>
                </c:pt>
                <c:pt idx="7">
                  <c:v>13.33</c:v>
                </c:pt>
                <c:pt idx="8">
                  <c:v>13.5</c:v>
                </c:pt>
                <c:pt idx="9">
                  <c:v>13.82</c:v>
                </c:pt>
              </c:numCache>
            </c:numRef>
          </c:yVal>
          <c:smooth val="0"/>
        </c:ser>
        <c:ser>
          <c:idx val="9"/>
          <c:order val="9"/>
          <c:tx>
            <c:strRef>
              <c:f>Sheet1!$A$13</c:f>
              <c:strCache>
                <c:ptCount val="1"/>
                <c:pt idx="0">
                  <c:v>Laboratory 17</c:v>
                </c:pt>
              </c:strCache>
            </c:strRef>
          </c:tx>
          <c:xVal>
            <c:numRef>
              <c:f>Sheet1!$B$3:$K$3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Sheet1!$B$13:$K$13</c:f>
              <c:numCache>
                <c:formatCode>General</c:formatCode>
                <c:ptCount val="10"/>
                <c:pt idx="0">
                  <c:v>16.399999999999999</c:v>
                </c:pt>
                <c:pt idx="1">
                  <c:v>17.399999999999999</c:v>
                </c:pt>
                <c:pt idx="2">
                  <c:v>16.899999999999999</c:v>
                </c:pt>
                <c:pt idx="3">
                  <c:v>17.399999999999999</c:v>
                </c:pt>
                <c:pt idx="4">
                  <c:v>17.899999999999999</c:v>
                </c:pt>
                <c:pt idx="5">
                  <c:v>15.2</c:v>
                </c:pt>
                <c:pt idx="6">
                  <c:v>16.399999999999999</c:v>
                </c:pt>
                <c:pt idx="7">
                  <c:v>15.8</c:v>
                </c:pt>
                <c:pt idx="8">
                  <c:v>16.100000000000001</c:v>
                </c:pt>
                <c:pt idx="9">
                  <c:v>16.7</c:v>
                </c:pt>
              </c:numCache>
            </c:numRef>
          </c:yVal>
          <c:smooth val="0"/>
        </c:ser>
        <c:ser>
          <c:idx val="10"/>
          <c:order val="10"/>
          <c:tx>
            <c:strRef>
              <c:f>Sheet1!$A$14</c:f>
              <c:strCache>
                <c:ptCount val="1"/>
                <c:pt idx="0">
                  <c:v>Laboratory 18</c:v>
                </c:pt>
              </c:strCache>
            </c:strRef>
          </c:tx>
          <c:xVal>
            <c:numRef>
              <c:f>Sheet1!$B$3:$K$3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Sheet1!$B$14:$K$14</c:f>
              <c:numCache>
                <c:formatCode>General</c:formatCode>
                <c:ptCount val="10"/>
                <c:pt idx="0">
                  <c:v>12.6</c:v>
                </c:pt>
                <c:pt idx="1">
                  <c:v>12.4</c:v>
                </c:pt>
                <c:pt idx="2">
                  <c:v>13.3</c:v>
                </c:pt>
                <c:pt idx="3">
                  <c:v>13.9</c:v>
                </c:pt>
                <c:pt idx="4">
                  <c:v>14.2</c:v>
                </c:pt>
                <c:pt idx="5">
                  <c:v>14.6</c:v>
                </c:pt>
                <c:pt idx="6">
                  <c:v>14.7</c:v>
                </c:pt>
                <c:pt idx="7">
                  <c:v>14.6</c:v>
                </c:pt>
                <c:pt idx="8">
                  <c:v>14</c:v>
                </c:pt>
                <c:pt idx="9">
                  <c:v>14.6</c:v>
                </c:pt>
              </c:numCache>
            </c:numRef>
          </c:yVal>
          <c:smooth val="0"/>
        </c:ser>
        <c:ser>
          <c:idx val="11"/>
          <c:order val="11"/>
          <c:tx>
            <c:strRef>
              <c:f>Sheet1!$A$15</c:f>
              <c:strCache>
                <c:ptCount val="1"/>
                <c:pt idx="0">
                  <c:v>Laboratory 20</c:v>
                </c:pt>
              </c:strCache>
            </c:strRef>
          </c:tx>
          <c:xVal>
            <c:numRef>
              <c:f>Sheet1!$B$3:$K$3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Sheet1!$B$15:$K$15</c:f>
              <c:numCache>
                <c:formatCode>General</c:formatCode>
                <c:ptCount val="10"/>
                <c:pt idx="0">
                  <c:v>13.65</c:v>
                </c:pt>
                <c:pt idx="1">
                  <c:v>13.54</c:v>
                </c:pt>
                <c:pt idx="2">
                  <c:v>13.63</c:v>
                </c:pt>
                <c:pt idx="3">
                  <c:v>13.74</c:v>
                </c:pt>
                <c:pt idx="4">
                  <c:v>13.47</c:v>
                </c:pt>
                <c:pt idx="5">
                  <c:v>13.65</c:v>
                </c:pt>
                <c:pt idx="6">
                  <c:v>13.79</c:v>
                </c:pt>
                <c:pt idx="7">
                  <c:v>13.89</c:v>
                </c:pt>
                <c:pt idx="8">
                  <c:v>13.94</c:v>
                </c:pt>
                <c:pt idx="9">
                  <c:v>13.79</c:v>
                </c:pt>
              </c:numCache>
            </c:numRef>
          </c:yVal>
          <c:smooth val="0"/>
        </c:ser>
        <c:ser>
          <c:idx val="12"/>
          <c:order val="12"/>
          <c:tx>
            <c:strRef>
              <c:f>Sheet1!$A$16</c:f>
              <c:strCache>
                <c:ptCount val="1"/>
                <c:pt idx="0">
                  <c:v>Laboratory 22</c:v>
                </c:pt>
              </c:strCache>
            </c:strRef>
          </c:tx>
          <c:xVal>
            <c:numRef>
              <c:f>Sheet1!$B$3:$K$3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Sheet1!$B$16:$K$16</c:f>
              <c:numCache>
                <c:formatCode>General</c:formatCode>
                <c:ptCount val="10"/>
                <c:pt idx="0">
                  <c:v>9.5</c:v>
                </c:pt>
                <c:pt idx="1">
                  <c:v>9.6</c:v>
                </c:pt>
                <c:pt idx="2">
                  <c:v>9.5</c:v>
                </c:pt>
                <c:pt idx="3">
                  <c:v>9.8000000000000007</c:v>
                </c:pt>
                <c:pt idx="4">
                  <c:v>9.6</c:v>
                </c:pt>
                <c:pt idx="5">
                  <c:v>9.99</c:v>
                </c:pt>
                <c:pt idx="6">
                  <c:v>9.6</c:v>
                </c:pt>
                <c:pt idx="7">
                  <c:v>9.8000000000000007</c:v>
                </c:pt>
                <c:pt idx="8">
                  <c:v>9.8000000000000007</c:v>
                </c:pt>
                <c:pt idx="9">
                  <c:v>9.8000000000000007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400960"/>
        <c:axId val="101402496"/>
      </c:scatterChart>
      <c:valAx>
        <c:axId val="101400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en-US"/>
          </a:p>
        </c:txPr>
        <c:crossAx val="101402496"/>
        <c:crosses val="autoZero"/>
        <c:crossBetween val="midCat"/>
      </c:valAx>
      <c:valAx>
        <c:axId val="101402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01400960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7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859798775153107E-2"/>
          <c:y val="3.4030815592495385E-2"/>
          <c:w val="0.64119474621471051"/>
          <c:h val="0.88918261079434036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Sheet1!$A$51</c:f>
              <c:strCache>
                <c:ptCount val="1"/>
                <c:pt idx="0">
                  <c:v>Laboratory 1</c:v>
                </c:pt>
              </c:strCache>
            </c:strRef>
          </c:tx>
          <c:xVal>
            <c:numRef>
              <c:f>Sheet1!$B$50:$K$50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Sheet1!$B$51:$K$51</c:f>
              <c:numCache>
                <c:formatCode>General</c:formatCode>
                <c:ptCount val="10"/>
                <c:pt idx="0">
                  <c:v>24.68</c:v>
                </c:pt>
                <c:pt idx="1">
                  <c:v>24.89</c:v>
                </c:pt>
                <c:pt idx="2">
                  <c:v>24.89</c:v>
                </c:pt>
                <c:pt idx="3">
                  <c:v>24.67</c:v>
                </c:pt>
                <c:pt idx="4">
                  <c:v>25.46</c:v>
                </c:pt>
                <c:pt idx="5">
                  <c:v>25.44</c:v>
                </c:pt>
                <c:pt idx="6">
                  <c:v>25.24</c:v>
                </c:pt>
                <c:pt idx="7">
                  <c:v>24.65</c:v>
                </c:pt>
                <c:pt idx="8">
                  <c:v>24.56</c:v>
                </c:pt>
                <c:pt idx="9">
                  <c:v>24.64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Sheet1!$A$52</c:f>
              <c:strCache>
                <c:ptCount val="1"/>
                <c:pt idx="0">
                  <c:v>Laboratory 3</c:v>
                </c:pt>
              </c:strCache>
            </c:strRef>
          </c:tx>
          <c:xVal>
            <c:numRef>
              <c:f>Sheet1!$B$50:$K$50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Sheet1!$B$52:$K$52</c:f>
              <c:numCache>
                <c:formatCode>General</c:formatCode>
                <c:ptCount val="10"/>
                <c:pt idx="0">
                  <c:v>14.16</c:v>
                </c:pt>
                <c:pt idx="1">
                  <c:v>14.38</c:v>
                </c:pt>
                <c:pt idx="2">
                  <c:v>14.24</c:v>
                </c:pt>
                <c:pt idx="3">
                  <c:v>14.27</c:v>
                </c:pt>
                <c:pt idx="4">
                  <c:v>14.2</c:v>
                </c:pt>
                <c:pt idx="5">
                  <c:v>14</c:v>
                </c:pt>
                <c:pt idx="6">
                  <c:v>13.84</c:v>
                </c:pt>
                <c:pt idx="7">
                  <c:v>13.88</c:v>
                </c:pt>
                <c:pt idx="8">
                  <c:v>14.02</c:v>
                </c:pt>
                <c:pt idx="9">
                  <c:v>13.9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Sheet1!$A$53</c:f>
              <c:strCache>
                <c:ptCount val="1"/>
                <c:pt idx="0">
                  <c:v>Laboratory 4</c:v>
                </c:pt>
              </c:strCache>
            </c:strRef>
          </c:tx>
          <c:xVal>
            <c:numRef>
              <c:f>Sheet1!$B$50:$K$50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Sheet1!$B$53:$K$53</c:f>
              <c:numCache>
                <c:formatCode>General</c:formatCode>
                <c:ptCount val="10"/>
                <c:pt idx="0">
                  <c:v>11.6</c:v>
                </c:pt>
                <c:pt idx="1">
                  <c:v>11.7</c:v>
                </c:pt>
                <c:pt idx="2">
                  <c:v>11.6</c:v>
                </c:pt>
                <c:pt idx="3">
                  <c:v>12.2</c:v>
                </c:pt>
                <c:pt idx="4">
                  <c:v>12.3</c:v>
                </c:pt>
                <c:pt idx="5">
                  <c:v>12.7</c:v>
                </c:pt>
                <c:pt idx="6">
                  <c:v>12.7</c:v>
                </c:pt>
                <c:pt idx="7">
                  <c:v>11.9</c:v>
                </c:pt>
                <c:pt idx="8">
                  <c:v>12.3</c:v>
                </c:pt>
                <c:pt idx="9">
                  <c:v>12.6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Sheet1!$A$54</c:f>
              <c:strCache>
                <c:ptCount val="1"/>
                <c:pt idx="0">
                  <c:v>Laboratory 6</c:v>
                </c:pt>
              </c:strCache>
            </c:strRef>
          </c:tx>
          <c:xVal>
            <c:numRef>
              <c:f>Sheet1!$B$50:$K$50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Sheet1!$B$54:$K$54</c:f>
              <c:numCache>
                <c:formatCode>General</c:formatCode>
                <c:ptCount val="10"/>
                <c:pt idx="0">
                  <c:v>13.86</c:v>
                </c:pt>
                <c:pt idx="1">
                  <c:v>13.31</c:v>
                </c:pt>
                <c:pt idx="2">
                  <c:v>14.47</c:v>
                </c:pt>
                <c:pt idx="3">
                  <c:v>14.76</c:v>
                </c:pt>
                <c:pt idx="4">
                  <c:v>14.44</c:v>
                </c:pt>
                <c:pt idx="5">
                  <c:v>13.7</c:v>
                </c:pt>
                <c:pt idx="6">
                  <c:v>13.98</c:v>
                </c:pt>
                <c:pt idx="7">
                  <c:v>14.23</c:v>
                </c:pt>
                <c:pt idx="8">
                  <c:v>13.93</c:v>
                </c:pt>
                <c:pt idx="9">
                  <c:v>14.11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Sheet1!$A$55</c:f>
              <c:strCache>
                <c:ptCount val="1"/>
                <c:pt idx="0">
                  <c:v>Laboratory 12</c:v>
                </c:pt>
              </c:strCache>
            </c:strRef>
          </c:tx>
          <c:xVal>
            <c:numRef>
              <c:f>Sheet1!$B$50:$K$50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Sheet1!$B$55:$K$55</c:f>
              <c:numCache>
                <c:formatCode>General</c:formatCode>
                <c:ptCount val="10"/>
                <c:pt idx="0">
                  <c:v>14.18</c:v>
                </c:pt>
                <c:pt idx="1">
                  <c:v>13.64</c:v>
                </c:pt>
                <c:pt idx="2">
                  <c:v>13.19</c:v>
                </c:pt>
                <c:pt idx="3">
                  <c:v>13.22</c:v>
                </c:pt>
                <c:pt idx="4">
                  <c:v>13.7</c:v>
                </c:pt>
                <c:pt idx="5">
                  <c:v>14.45</c:v>
                </c:pt>
                <c:pt idx="6">
                  <c:v>13.65</c:v>
                </c:pt>
                <c:pt idx="7">
                  <c:v>13.33</c:v>
                </c:pt>
                <c:pt idx="8">
                  <c:v>13.5</c:v>
                </c:pt>
                <c:pt idx="9">
                  <c:v>13.82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Sheet1!$A$56</c:f>
              <c:strCache>
                <c:ptCount val="1"/>
                <c:pt idx="0">
                  <c:v>Laboratory 20</c:v>
                </c:pt>
              </c:strCache>
            </c:strRef>
          </c:tx>
          <c:xVal>
            <c:numRef>
              <c:f>Sheet1!$B$50:$K$50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Sheet1!$B$56:$K$56</c:f>
              <c:numCache>
                <c:formatCode>General</c:formatCode>
                <c:ptCount val="10"/>
                <c:pt idx="0">
                  <c:v>13.65</c:v>
                </c:pt>
                <c:pt idx="1">
                  <c:v>13.54</c:v>
                </c:pt>
                <c:pt idx="2">
                  <c:v>13.63</c:v>
                </c:pt>
                <c:pt idx="3">
                  <c:v>13.74</c:v>
                </c:pt>
                <c:pt idx="4">
                  <c:v>13.47</c:v>
                </c:pt>
                <c:pt idx="5">
                  <c:v>13.65</c:v>
                </c:pt>
                <c:pt idx="6">
                  <c:v>13.79</c:v>
                </c:pt>
                <c:pt idx="7">
                  <c:v>13.89</c:v>
                </c:pt>
                <c:pt idx="8">
                  <c:v>13.94</c:v>
                </c:pt>
                <c:pt idx="9">
                  <c:v>13.79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Sheet1!$A$57</c:f>
              <c:strCache>
                <c:ptCount val="1"/>
                <c:pt idx="0">
                  <c:v>Laboratory 22</c:v>
                </c:pt>
              </c:strCache>
            </c:strRef>
          </c:tx>
          <c:xVal>
            <c:numRef>
              <c:f>Sheet1!$B$50:$K$50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Sheet1!$B$57:$K$57</c:f>
              <c:numCache>
                <c:formatCode>General</c:formatCode>
                <c:ptCount val="10"/>
                <c:pt idx="0">
                  <c:v>9.5</c:v>
                </c:pt>
                <c:pt idx="1">
                  <c:v>9.6</c:v>
                </c:pt>
                <c:pt idx="2">
                  <c:v>9.5</c:v>
                </c:pt>
                <c:pt idx="3">
                  <c:v>9.8000000000000007</c:v>
                </c:pt>
                <c:pt idx="4">
                  <c:v>9.6</c:v>
                </c:pt>
                <c:pt idx="5">
                  <c:v>9.99</c:v>
                </c:pt>
                <c:pt idx="6">
                  <c:v>9.6</c:v>
                </c:pt>
                <c:pt idx="7">
                  <c:v>9.8000000000000007</c:v>
                </c:pt>
                <c:pt idx="8">
                  <c:v>9.8000000000000007</c:v>
                </c:pt>
                <c:pt idx="9">
                  <c:v>9.8000000000000007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429632"/>
        <c:axId val="101431168"/>
      </c:scatterChart>
      <c:valAx>
        <c:axId val="101429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en-US"/>
          </a:p>
        </c:txPr>
        <c:crossAx val="101431168"/>
        <c:crosses val="autoZero"/>
        <c:crossBetween val="midCat"/>
      </c:valAx>
      <c:valAx>
        <c:axId val="101431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01429632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Sheet1!$A$30</c:f>
              <c:strCache>
                <c:ptCount val="1"/>
                <c:pt idx="0">
                  <c:v>Laboratory 2</c:v>
                </c:pt>
              </c:strCache>
            </c:strRef>
          </c:tx>
          <c:xVal>
            <c:numRef>
              <c:f>Sheet1!$B$29:$K$29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Sheet1!$B$30:$K$30</c:f>
              <c:numCache>
                <c:formatCode>General</c:formatCode>
                <c:ptCount val="10"/>
                <c:pt idx="0">
                  <c:v>15.7</c:v>
                </c:pt>
                <c:pt idx="1">
                  <c:v>15.56</c:v>
                </c:pt>
                <c:pt idx="2">
                  <c:v>15.47</c:v>
                </c:pt>
                <c:pt idx="3">
                  <c:v>15.4</c:v>
                </c:pt>
                <c:pt idx="4">
                  <c:v>15</c:v>
                </c:pt>
                <c:pt idx="5">
                  <c:v>27.39</c:v>
                </c:pt>
                <c:pt idx="6">
                  <c:v>23.92</c:v>
                </c:pt>
                <c:pt idx="7">
                  <c:v>22.31</c:v>
                </c:pt>
                <c:pt idx="8">
                  <c:v>22.19</c:v>
                </c:pt>
                <c:pt idx="9">
                  <c:v>21.77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Sheet1!$A$31</c:f>
              <c:strCache>
                <c:ptCount val="1"/>
                <c:pt idx="0">
                  <c:v>Laboratory 5</c:v>
                </c:pt>
              </c:strCache>
            </c:strRef>
          </c:tx>
          <c:xVal>
            <c:numRef>
              <c:f>Sheet1!$B$29:$K$29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Sheet1!$B$31:$K$31</c:f>
              <c:numCache>
                <c:formatCode>General</c:formatCode>
                <c:ptCount val="10"/>
                <c:pt idx="0">
                  <c:v>28.23</c:v>
                </c:pt>
                <c:pt idx="1">
                  <c:v>27.49</c:v>
                </c:pt>
                <c:pt idx="2">
                  <c:v>24.33</c:v>
                </c:pt>
                <c:pt idx="3">
                  <c:v>17.47</c:v>
                </c:pt>
                <c:pt idx="4">
                  <c:v>18.600000000000001</c:v>
                </c:pt>
                <c:pt idx="5">
                  <c:v>19.68</c:v>
                </c:pt>
                <c:pt idx="6">
                  <c:v>16.28</c:v>
                </c:pt>
                <c:pt idx="7">
                  <c:v>19.95</c:v>
                </c:pt>
                <c:pt idx="8">
                  <c:v>19.22</c:v>
                </c:pt>
                <c:pt idx="9">
                  <c:v>15.27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Sheet1!$A$32</c:f>
              <c:strCache>
                <c:ptCount val="1"/>
                <c:pt idx="0">
                  <c:v>Laboratory 9</c:v>
                </c:pt>
              </c:strCache>
            </c:strRef>
          </c:tx>
          <c:xVal>
            <c:numRef>
              <c:f>Sheet1!$B$29:$K$29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Sheet1!$B$32:$K$32</c:f>
              <c:numCache>
                <c:formatCode>General</c:formatCode>
                <c:ptCount val="10"/>
                <c:pt idx="0">
                  <c:v>10.8</c:v>
                </c:pt>
                <c:pt idx="1">
                  <c:v>10.3</c:v>
                </c:pt>
                <c:pt idx="2">
                  <c:v>7.1</c:v>
                </c:pt>
                <c:pt idx="3">
                  <c:v>12.3</c:v>
                </c:pt>
                <c:pt idx="4">
                  <c:v>9.9</c:v>
                </c:pt>
                <c:pt idx="5">
                  <c:v>11.4</c:v>
                </c:pt>
                <c:pt idx="6">
                  <c:v>10.199999999999999</c:v>
                </c:pt>
                <c:pt idx="7">
                  <c:v>11.3</c:v>
                </c:pt>
                <c:pt idx="8">
                  <c:v>9.1999999999999993</c:v>
                </c:pt>
                <c:pt idx="9">
                  <c:v>12.4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Sheet1!$A$33</c:f>
              <c:strCache>
                <c:ptCount val="1"/>
                <c:pt idx="0">
                  <c:v>Laboratory 11</c:v>
                </c:pt>
              </c:strCache>
            </c:strRef>
          </c:tx>
          <c:xVal>
            <c:numRef>
              <c:f>Sheet1!$B$29:$K$29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Sheet1!$B$33:$K$33</c:f>
              <c:numCache>
                <c:formatCode>General</c:formatCode>
                <c:ptCount val="10"/>
                <c:pt idx="0">
                  <c:v>17.7</c:v>
                </c:pt>
                <c:pt idx="1">
                  <c:v>21.7</c:v>
                </c:pt>
                <c:pt idx="2">
                  <c:v>22.3</c:v>
                </c:pt>
                <c:pt idx="3">
                  <c:v>18.3</c:v>
                </c:pt>
                <c:pt idx="4">
                  <c:v>16.100000000000001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Sheet1!$A$34</c:f>
              <c:strCache>
                <c:ptCount val="1"/>
                <c:pt idx="0">
                  <c:v>Laboratory 17</c:v>
                </c:pt>
              </c:strCache>
            </c:strRef>
          </c:tx>
          <c:xVal>
            <c:numRef>
              <c:f>Sheet1!$B$29:$K$29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Sheet1!$B$34:$K$34</c:f>
              <c:numCache>
                <c:formatCode>General</c:formatCode>
                <c:ptCount val="10"/>
                <c:pt idx="0">
                  <c:v>16.399999999999999</c:v>
                </c:pt>
                <c:pt idx="1">
                  <c:v>17.399999999999999</c:v>
                </c:pt>
                <c:pt idx="2">
                  <c:v>16.899999999999999</c:v>
                </c:pt>
                <c:pt idx="3">
                  <c:v>17.399999999999999</c:v>
                </c:pt>
                <c:pt idx="4">
                  <c:v>17.899999999999999</c:v>
                </c:pt>
                <c:pt idx="5">
                  <c:v>15.2</c:v>
                </c:pt>
                <c:pt idx="6">
                  <c:v>16.399999999999999</c:v>
                </c:pt>
                <c:pt idx="7">
                  <c:v>15.8</c:v>
                </c:pt>
                <c:pt idx="8">
                  <c:v>16.100000000000001</c:v>
                </c:pt>
                <c:pt idx="9">
                  <c:v>16.7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Sheet1!$A$35</c:f>
              <c:strCache>
                <c:ptCount val="1"/>
                <c:pt idx="0">
                  <c:v>Laboratory 18</c:v>
                </c:pt>
              </c:strCache>
            </c:strRef>
          </c:tx>
          <c:xVal>
            <c:numRef>
              <c:f>Sheet1!$B$29:$K$29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Sheet1!$B$35:$K$35</c:f>
              <c:numCache>
                <c:formatCode>General</c:formatCode>
                <c:ptCount val="10"/>
                <c:pt idx="0">
                  <c:v>12.6</c:v>
                </c:pt>
                <c:pt idx="1">
                  <c:v>12.4</c:v>
                </c:pt>
                <c:pt idx="2">
                  <c:v>13.3</c:v>
                </c:pt>
                <c:pt idx="3">
                  <c:v>13.9</c:v>
                </c:pt>
                <c:pt idx="4">
                  <c:v>14.2</c:v>
                </c:pt>
                <c:pt idx="5">
                  <c:v>14.6</c:v>
                </c:pt>
                <c:pt idx="6">
                  <c:v>14.7</c:v>
                </c:pt>
                <c:pt idx="7">
                  <c:v>14.6</c:v>
                </c:pt>
                <c:pt idx="8">
                  <c:v>14</c:v>
                </c:pt>
                <c:pt idx="9">
                  <c:v>14.6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455360"/>
        <c:axId val="101456896"/>
      </c:scatterChart>
      <c:valAx>
        <c:axId val="101455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01456896"/>
        <c:crosses val="autoZero"/>
        <c:crossBetween val="midCat"/>
      </c:valAx>
      <c:valAx>
        <c:axId val="101456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01455360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B707-4556-44E7-8CCD-C0BE25862F39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7681-B73A-4EF7-B3E9-54457CE04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705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B707-4556-44E7-8CCD-C0BE25862F39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7681-B73A-4EF7-B3E9-54457CE04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3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B707-4556-44E7-8CCD-C0BE25862F39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7681-B73A-4EF7-B3E9-54457CE04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28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B707-4556-44E7-8CCD-C0BE25862F39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7681-B73A-4EF7-B3E9-54457CE04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21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B707-4556-44E7-8CCD-C0BE25862F39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7681-B73A-4EF7-B3E9-54457CE04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17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B707-4556-44E7-8CCD-C0BE25862F39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7681-B73A-4EF7-B3E9-54457CE04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9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B707-4556-44E7-8CCD-C0BE25862F39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7681-B73A-4EF7-B3E9-54457CE04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763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B707-4556-44E7-8CCD-C0BE25862F39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7681-B73A-4EF7-B3E9-54457CE04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5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B707-4556-44E7-8CCD-C0BE25862F39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7681-B73A-4EF7-B3E9-54457CE04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72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B707-4556-44E7-8CCD-C0BE25862F39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7681-B73A-4EF7-B3E9-54457CE04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96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B707-4556-44E7-8CCD-C0BE25862F39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17681-B73A-4EF7-B3E9-54457CE04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712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2B707-4556-44E7-8CCD-C0BE25862F39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17681-B73A-4EF7-B3E9-54457CE04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1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Data Reproducibility</a:t>
            </a:r>
            <a:br>
              <a:rPr lang="en-US" sz="3200" dirty="0" smtClean="0"/>
            </a:br>
            <a:r>
              <a:rPr lang="en-US" sz="3200" dirty="0" smtClean="0"/>
              <a:t>Nanotechnology Knowledge Infrastructure </a:t>
            </a:r>
            <a:br>
              <a:rPr lang="en-US" sz="3200" dirty="0" smtClean="0"/>
            </a:br>
            <a:r>
              <a:rPr lang="en-US" sz="3200" dirty="0" smtClean="0"/>
              <a:t>Data Curation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954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Nano WG, December 4, 2014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Marty Fritts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55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04800"/>
            <a:ext cx="8229600" cy="1143000"/>
          </a:xfrm>
        </p:spPr>
        <p:txBody>
          <a:bodyPr/>
          <a:lstStyle/>
          <a:p>
            <a:r>
              <a:rPr lang="en-US" dirty="0" smtClean="0"/>
              <a:t>Experimental Methods &amp; ILS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0690976"/>
              </p:ext>
            </p:extLst>
          </p:nvPr>
        </p:nvGraphicFramePr>
        <p:xfrm>
          <a:off x="457200" y="2133600"/>
          <a:ext cx="5410200" cy="399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19800" y="1834277"/>
            <a:ext cx="2895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 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full study involved the measurement of three NIST gold standard reference materials as well as two dendrimers by PCS, and included additional measurements by TEM, SEM and AFM for comparison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12954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ASTM interlaboratory study of nanoparticle size measurements using photon correlation spectroscopy  (PCS)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0" y="4572000"/>
            <a:ext cx="2819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data shown at left </a:t>
            </a:r>
            <a:r>
              <a:rPr lang="en-US" dirty="0" smtClean="0"/>
              <a:t>are partial results </a:t>
            </a:r>
            <a:r>
              <a:rPr lang="en-US" dirty="0"/>
              <a:t>of that study indexed by laboratory number for the smallest gold nanoparticle (about 13.5nm). </a:t>
            </a:r>
          </a:p>
        </p:txBody>
      </p:sp>
    </p:spTree>
    <p:extLst>
      <p:ext uri="{BB962C8B-B14F-4D97-AF65-F5344CB8AC3E}">
        <p14:creationId xmlns:p14="http://schemas.microsoft.com/office/powerpoint/2010/main" val="2889264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Splitting the dataset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8234631"/>
              </p:ext>
            </p:extLst>
          </p:nvPr>
        </p:nvGraphicFramePr>
        <p:xfrm>
          <a:off x="685800" y="1371600"/>
          <a:ext cx="3962400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13165052"/>
              </p:ext>
            </p:extLst>
          </p:nvPr>
        </p:nvGraphicFramePr>
        <p:xfrm>
          <a:off x="762000" y="3962400"/>
          <a:ext cx="40386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4953000" y="1143000"/>
            <a:ext cx="3810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Laboratories </a:t>
            </a:r>
            <a:r>
              <a:rPr lang="en-US" sz="1600" dirty="0"/>
              <a:t>with standard deviations of less than 0.5 for their replicate measurements. Of the seven labs having the lower variability, four are tightly clustered around the “accepted value” of 13.5 </a:t>
            </a:r>
            <a:r>
              <a:rPr lang="en-US" sz="1600" dirty="0" smtClean="0"/>
              <a:t>nm for the NIST RM.</a:t>
            </a:r>
            <a:r>
              <a:rPr lang="en-US" sz="1600" dirty="0"/>
              <a:t>  The three other labs show similarly low variability but lie further away from the accepted value.  That is these three labs have good replication but </a:t>
            </a:r>
            <a:r>
              <a:rPr lang="en-US" sz="1600" dirty="0" smtClean="0"/>
              <a:t>don’t “reproduce” the RM sizes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3810000"/>
            <a:ext cx="3962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Six labs </a:t>
            </a:r>
            <a:r>
              <a:rPr lang="en-US" sz="1600" dirty="0"/>
              <a:t>(with wider variation among their replicates) exhibit both smoothly varying and fluctuating trends in the replicate data, possibly due to lab practice and/or their familiarity with the method and/or their instrumentation. It is significant that the although the protocol for this study stated that repeatability should be within 5%, these laboratories did not attain that threshold. </a:t>
            </a:r>
            <a:endParaRPr lang="en-US" sz="1600" dirty="0" smtClean="0"/>
          </a:p>
          <a:p>
            <a:r>
              <a:rPr lang="en-US" sz="1600" dirty="0" smtClean="0"/>
              <a:t>Other labs, not shown, had greater variability.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07044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- a </a:t>
            </a:r>
            <a:r>
              <a:rPr lang="en-US" dirty="0"/>
              <a:t>b</a:t>
            </a:r>
            <a:r>
              <a:rPr lang="en-US" dirty="0" smtClean="0"/>
              <a:t>roader </a:t>
            </a:r>
            <a:r>
              <a:rPr lang="en-US" dirty="0"/>
              <a:t>l</a:t>
            </a:r>
            <a:r>
              <a:rPr lang="en-US" dirty="0" smtClean="0"/>
              <a:t>iterature?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data on the previous slides were from the ASTM ILS study for PCS and are a required part of their standard methods.  ASTM is considering establishing a collaborative space for its standard protocols to allow dissemination and discussion of method controls, sample preparation techniques, system sensitivities, etc. Such a literature does not yet exist.  However, data from disparate sources could be linked through an infrastructure - such as the NKI - to create and sustain 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need encompasses modeling and theory as well as experiment.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34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discussion concerning data curation is required to establish what is needed to aid in achieving better reproducibility.  Examples – test cases - are needed to advance the discussion in terms of practical steps to establish a literature that provides the means for achieving better reproducibility –for the science, its applications, and its translation to products.  The expanded data literature is crucial to </a:t>
            </a:r>
            <a:r>
              <a:rPr lang="en-US" smtClean="0"/>
              <a:t>that development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556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279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Data Reproducibility Nanotechnology Knowledge Infrastructure  Data Curation </vt:lpstr>
      <vt:lpstr>Experimental Methods &amp; ILS</vt:lpstr>
      <vt:lpstr>Splitting the dataset</vt:lpstr>
      <vt:lpstr>The need - a broader literature?</vt:lpstr>
      <vt:lpstr>Data Curation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Reproducibility Nanotechnology Knowledge Infrastructure  Data Curation</dc:title>
  <dc:creator>Marty Fritts</dc:creator>
  <cp:lastModifiedBy>Heiskanen, Mervi (NIH/NCI) [E]</cp:lastModifiedBy>
  <cp:revision>6</cp:revision>
  <dcterms:created xsi:type="dcterms:W3CDTF">2014-12-04T14:58:27Z</dcterms:created>
  <dcterms:modified xsi:type="dcterms:W3CDTF">2014-12-04T16:16:35Z</dcterms:modified>
</cp:coreProperties>
</file>