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0"/>
  </p:notesMasterIdLst>
  <p:handoutMasterIdLst>
    <p:handoutMasterId r:id="rId51"/>
  </p:handoutMasterIdLst>
  <p:sldIdLst>
    <p:sldId id="397" r:id="rId2"/>
    <p:sldId id="407" r:id="rId3"/>
    <p:sldId id="406" r:id="rId4"/>
    <p:sldId id="408" r:id="rId5"/>
    <p:sldId id="409" r:id="rId6"/>
    <p:sldId id="410" r:id="rId7"/>
    <p:sldId id="411" r:id="rId8"/>
    <p:sldId id="412" r:id="rId9"/>
    <p:sldId id="413" r:id="rId10"/>
    <p:sldId id="444" r:id="rId11"/>
    <p:sldId id="445" r:id="rId12"/>
    <p:sldId id="415" r:id="rId13"/>
    <p:sldId id="420" r:id="rId14"/>
    <p:sldId id="446" r:id="rId15"/>
    <p:sldId id="421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24" r:id="rId24"/>
    <p:sldId id="485" r:id="rId25"/>
    <p:sldId id="486" r:id="rId26"/>
    <p:sldId id="487" r:id="rId27"/>
    <p:sldId id="488" r:id="rId28"/>
    <p:sldId id="426" r:id="rId29"/>
    <p:sldId id="427" r:id="rId30"/>
    <p:sldId id="489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35" r:id="rId40"/>
    <p:sldId id="492" r:id="rId41"/>
    <p:sldId id="456" r:id="rId42"/>
    <p:sldId id="490" r:id="rId43"/>
    <p:sldId id="477" r:id="rId44"/>
    <p:sldId id="466" r:id="rId45"/>
    <p:sldId id="491" r:id="rId46"/>
    <p:sldId id="414" r:id="rId47"/>
    <p:sldId id="465" r:id="rId48"/>
    <p:sldId id="405" r:id="rId4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33CC"/>
    <a:srgbClr val="00923F"/>
    <a:srgbClr val="27386A"/>
    <a:srgbClr val="2349C6"/>
    <a:srgbClr val="E5EFFF"/>
    <a:srgbClr val="006400"/>
    <a:srgbClr val="000000"/>
    <a:srgbClr val="6699FF"/>
    <a:srgbClr val="42B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51" autoAdjust="0"/>
    <p:restoredTop sz="89231" autoAdjust="0"/>
  </p:normalViewPr>
  <p:slideViewPr>
    <p:cSldViewPr snapToGrid="0">
      <p:cViewPr>
        <p:scale>
          <a:sx n="100" d="100"/>
          <a:sy n="100" d="100"/>
        </p:scale>
        <p:origin x="45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02" y="-12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4-Program%20Review\reference%20quer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4-Program%20Review\reference%20quer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4-Program%20Review\reference%20quer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4-Program%20Review\reference%20quer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4-ICCT\pl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4-ICCT\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trendline>
            <c:trendlineType val="exp"/>
            <c:dispRSqr val="0"/>
            <c:dispEq val="0"/>
          </c:trendline>
          <c:cat>
            <c:numRef>
              <c:f>Sheet2!$A$1:$A$59</c:f>
              <c:numCache>
                <c:formatCode>General</c:formatCode>
                <c:ptCount val="59"/>
                <c:pt idx="4">
                  <c:v>1960</c:v>
                </c:pt>
                <c:pt idx="14">
                  <c:v>1970</c:v>
                </c:pt>
                <c:pt idx="24">
                  <c:v>1980</c:v>
                </c:pt>
                <c:pt idx="34">
                  <c:v>1990</c:v>
                </c:pt>
                <c:pt idx="44">
                  <c:v>2000</c:v>
                </c:pt>
                <c:pt idx="54">
                  <c:v>2010</c:v>
                </c:pt>
              </c:numCache>
            </c:numRef>
          </c:cat>
          <c:val>
            <c:numRef>
              <c:f>Sheet2!$C$1:$C$59</c:f>
              <c:numCache>
                <c:formatCode>General</c:formatCode>
                <c:ptCount val="59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36</c:v>
                </c:pt>
                <c:pt idx="4">
                  <c:v>48</c:v>
                </c:pt>
                <c:pt idx="5">
                  <c:v>36</c:v>
                </c:pt>
                <c:pt idx="6">
                  <c:v>60</c:v>
                </c:pt>
                <c:pt idx="7">
                  <c:v>68</c:v>
                </c:pt>
                <c:pt idx="8">
                  <c:v>69</c:v>
                </c:pt>
                <c:pt idx="9">
                  <c:v>58</c:v>
                </c:pt>
                <c:pt idx="10">
                  <c:v>78</c:v>
                </c:pt>
                <c:pt idx="11">
                  <c:v>83</c:v>
                </c:pt>
                <c:pt idx="12">
                  <c:v>72</c:v>
                </c:pt>
                <c:pt idx="13">
                  <c:v>92</c:v>
                </c:pt>
                <c:pt idx="14">
                  <c:v>119</c:v>
                </c:pt>
                <c:pt idx="15">
                  <c:v>124</c:v>
                </c:pt>
                <c:pt idx="16">
                  <c:v>139</c:v>
                </c:pt>
                <c:pt idx="17">
                  <c:v>111</c:v>
                </c:pt>
                <c:pt idx="18">
                  <c:v>148</c:v>
                </c:pt>
                <c:pt idx="19">
                  <c:v>151</c:v>
                </c:pt>
                <c:pt idx="20">
                  <c:v>171</c:v>
                </c:pt>
                <c:pt idx="21">
                  <c:v>152</c:v>
                </c:pt>
                <c:pt idx="22">
                  <c:v>167</c:v>
                </c:pt>
                <c:pt idx="23">
                  <c:v>186</c:v>
                </c:pt>
                <c:pt idx="24">
                  <c:v>219</c:v>
                </c:pt>
                <c:pt idx="25">
                  <c:v>217</c:v>
                </c:pt>
                <c:pt idx="26">
                  <c:v>219</c:v>
                </c:pt>
                <c:pt idx="27">
                  <c:v>244</c:v>
                </c:pt>
                <c:pt idx="28">
                  <c:v>252</c:v>
                </c:pt>
                <c:pt idx="29">
                  <c:v>274</c:v>
                </c:pt>
                <c:pt idx="30">
                  <c:v>260</c:v>
                </c:pt>
                <c:pt idx="31">
                  <c:v>285</c:v>
                </c:pt>
                <c:pt idx="32">
                  <c:v>320</c:v>
                </c:pt>
                <c:pt idx="33">
                  <c:v>353</c:v>
                </c:pt>
                <c:pt idx="34">
                  <c:v>311</c:v>
                </c:pt>
                <c:pt idx="35">
                  <c:v>288</c:v>
                </c:pt>
                <c:pt idx="36">
                  <c:v>327</c:v>
                </c:pt>
                <c:pt idx="37">
                  <c:v>361</c:v>
                </c:pt>
                <c:pt idx="38">
                  <c:v>384</c:v>
                </c:pt>
                <c:pt idx="39">
                  <c:v>415</c:v>
                </c:pt>
                <c:pt idx="40">
                  <c:v>396</c:v>
                </c:pt>
                <c:pt idx="41">
                  <c:v>393</c:v>
                </c:pt>
                <c:pt idx="42">
                  <c:v>344</c:v>
                </c:pt>
                <c:pt idx="43">
                  <c:v>369</c:v>
                </c:pt>
                <c:pt idx="44">
                  <c:v>332</c:v>
                </c:pt>
                <c:pt idx="45">
                  <c:v>411</c:v>
                </c:pt>
                <c:pt idx="46">
                  <c:v>382</c:v>
                </c:pt>
                <c:pt idx="47">
                  <c:v>388</c:v>
                </c:pt>
                <c:pt idx="48">
                  <c:v>447</c:v>
                </c:pt>
                <c:pt idx="49">
                  <c:v>569</c:v>
                </c:pt>
                <c:pt idx="50">
                  <c:v>657</c:v>
                </c:pt>
                <c:pt idx="51">
                  <c:v>639</c:v>
                </c:pt>
                <c:pt idx="52">
                  <c:v>641</c:v>
                </c:pt>
                <c:pt idx="53">
                  <c:v>554</c:v>
                </c:pt>
                <c:pt idx="54">
                  <c:v>892</c:v>
                </c:pt>
                <c:pt idx="55">
                  <c:v>701</c:v>
                </c:pt>
                <c:pt idx="56">
                  <c:v>724</c:v>
                </c:pt>
                <c:pt idx="57">
                  <c:v>825</c:v>
                </c:pt>
                <c:pt idx="58">
                  <c:v>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36096"/>
        <c:axId val="49638016"/>
      </c:barChart>
      <c:catAx>
        <c:axId val="4963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638016"/>
        <c:crosses val="autoZero"/>
        <c:auto val="1"/>
        <c:lblAlgn val="ctr"/>
        <c:lblOffset val="100"/>
        <c:noMultiLvlLbl val="0"/>
      </c:catAx>
      <c:valAx>
        <c:axId val="49638016"/>
        <c:scaling>
          <c:logBase val="10"/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articles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63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trendline>
            <c:trendlineType val="exp"/>
            <c:dispRSqr val="0"/>
            <c:dispEq val="0"/>
          </c:trendline>
          <c:cat>
            <c:numRef>
              <c:f>Sheet3!$A$1:$A$59</c:f>
              <c:numCache>
                <c:formatCode>General</c:formatCode>
                <c:ptCount val="59"/>
                <c:pt idx="4">
                  <c:v>1960</c:v>
                </c:pt>
                <c:pt idx="14">
                  <c:v>1970</c:v>
                </c:pt>
                <c:pt idx="24">
                  <c:v>1980</c:v>
                </c:pt>
                <c:pt idx="34">
                  <c:v>1990</c:v>
                </c:pt>
                <c:pt idx="44">
                  <c:v>2000</c:v>
                </c:pt>
                <c:pt idx="54">
                  <c:v>2010</c:v>
                </c:pt>
              </c:numCache>
            </c:numRef>
          </c:cat>
          <c:val>
            <c:numRef>
              <c:f>Sheet3!$C$1:$C$59</c:f>
              <c:numCache>
                <c:formatCode>General</c:formatCode>
                <c:ptCount val="59"/>
                <c:pt idx="0">
                  <c:v>853</c:v>
                </c:pt>
                <c:pt idx="1">
                  <c:v>176</c:v>
                </c:pt>
                <c:pt idx="2">
                  <c:v>1318</c:v>
                </c:pt>
                <c:pt idx="3">
                  <c:v>4214</c:v>
                </c:pt>
                <c:pt idx="4">
                  <c:v>7646</c:v>
                </c:pt>
                <c:pt idx="5">
                  <c:v>6865</c:v>
                </c:pt>
                <c:pt idx="6">
                  <c:v>10728</c:v>
                </c:pt>
                <c:pt idx="7">
                  <c:v>7699</c:v>
                </c:pt>
                <c:pt idx="8">
                  <c:v>8841</c:v>
                </c:pt>
                <c:pt idx="9">
                  <c:v>8738</c:v>
                </c:pt>
                <c:pt idx="10">
                  <c:v>11809</c:v>
                </c:pt>
                <c:pt idx="11">
                  <c:v>9834</c:v>
                </c:pt>
                <c:pt idx="12">
                  <c:v>7366</c:v>
                </c:pt>
                <c:pt idx="13">
                  <c:v>10093</c:v>
                </c:pt>
                <c:pt idx="14">
                  <c:v>15014</c:v>
                </c:pt>
                <c:pt idx="15">
                  <c:v>16530</c:v>
                </c:pt>
                <c:pt idx="16">
                  <c:v>15191</c:v>
                </c:pt>
                <c:pt idx="17">
                  <c:v>11795</c:v>
                </c:pt>
                <c:pt idx="18">
                  <c:v>17094</c:v>
                </c:pt>
                <c:pt idx="19">
                  <c:v>17355</c:v>
                </c:pt>
                <c:pt idx="20">
                  <c:v>18452</c:v>
                </c:pt>
                <c:pt idx="21">
                  <c:v>19513</c:v>
                </c:pt>
                <c:pt idx="22">
                  <c:v>19741</c:v>
                </c:pt>
                <c:pt idx="23">
                  <c:v>21049</c:v>
                </c:pt>
                <c:pt idx="24">
                  <c:v>24579</c:v>
                </c:pt>
                <c:pt idx="25">
                  <c:v>30077</c:v>
                </c:pt>
                <c:pt idx="26">
                  <c:v>32110</c:v>
                </c:pt>
                <c:pt idx="27">
                  <c:v>30682</c:v>
                </c:pt>
                <c:pt idx="28">
                  <c:v>32553</c:v>
                </c:pt>
                <c:pt idx="29">
                  <c:v>38411</c:v>
                </c:pt>
                <c:pt idx="30">
                  <c:v>36726</c:v>
                </c:pt>
                <c:pt idx="31">
                  <c:v>37785</c:v>
                </c:pt>
                <c:pt idx="32">
                  <c:v>51696</c:v>
                </c:pt>
                <c:pt idx="33">
                  <c:v>49298</c:v>
                </c:pt>
                <c:pt idx="34">
                  <c:v>41401</c:v>
                </c:pt>
                <c:pt idx="35">
                  <c:v>42546</c:v>
                </c:pt>
                <c:pt idx="36">
                  <c:v>52258</c:v>
                </c:pt>
                <c:pt idx="37">
                  <c:v>61558</c:v>
                </c:pt>
                <c:pt idx="38">
                  <c:v>63904</c:v>
                </c:pt>
                <c:pt idx="39">
                  <c:v>72200</c:v>
                </c:pt>
                <c:pt idx="40">
                  <c:v>65934</c:v>
                </c:pt>
                <c:pt idx="41">
                  <c:v>87296</c:v>
                </c:pt>
                <c:pt idx="42">
                  <c:v>60522</c:v>
                </c:pt>
                <c:pt idx="43">
                  <c:v>72491</c:v>
                </c:pt>
                <c:pt idx="44">
                  <c:v>60053</c:v>
                </c:pt>
                <c:pt idx="45">
                  <c:v>87880</c:v>
                </c:pt>
                <c:pt idx="46">
                  <c:v>94169</c:v>
                </c:pt>
                <c:pt idx="47">
                  <c:v>89391</c:v>
                </c:pt>
                <c:pt idx="48">
                  <c:v>91727</c:v>
                </c:pt>
                <c:pt idx="49">
                  <c:v>113522</c:v>
                </c:pt>
                <c:pt idx="50">
                  <c:v>136236</c:v>
                </c:pt>
                <c:pt idx="51">
                  <c:v>172152</c:v>
                </c:pt>
                <c:pt idx="52">
                  <c:v>141938</c:v>
                </c:pt>
                <c:pt idx="53">
                  <c:v>115175</c:v>
                </c:pt>
                <c:pt idx="54">
                  <c:v>198103</c:v>
                </c:pt>
                <c:pt idx="55">
                  <c:v>152830</c:v>
                </c:pt>
                <c:pt idx="56">
                  <c:v>153291</c:v>
                </c:pt>
                <c:pt idx="57">
                  <c:v>185399</c:v>
                </c:pt>
                <c:pt idx="58">
                  <c:v>141676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26816"/>
        <c:axId val="49428736"/>
      </c:barChart>
      <c:catAx>
        <c:axId val="4942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428736"/>
        <c:crosses val="autoZero"/>
        <c:auto val="1"/>
        <c:lblAlgn val="ctr"/>
        <c:lblOffset val="100"/>
        <c:noMultiLvlLbl val="0"/>
      </c:catAx>
      <c:valAx>
        <c:axId val="49428736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426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trendline>
            <c:trendlineType val="exp"/>
            <c:dispRSqr val="0"/>
            <c:dispEq val="0"/>
          </c:trendline>
          <c:xVal>
            <c:numRef>
              <c:f>Sheet4!$B$69:$B$183</c:f>
              <c:numCache>
                <c:formatCode>General</c:formatCode>
                <c:ptCount val="115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</c:numCache>
            </c:numRef>
          </c:xVal>
          <c:yVal>
            <c:numRef>
              <c:f>Sheet4!$C$69:$C$183</c:f>
              <c:numCache>
                <c:formatCode>General</c:formatCode>
                <c:ptCount val="115"/>
                <c:pt idx="0">
                  <c:v>1562</c:v>
                </c:pt>
                <c:pt idx="1">
                  <c:v>504</c:v>
                </c:pt>
                <c:pt idx="2">
                  <c:v>1435</c:v>
                </c:pt>
                <c:pt idx="3">
                  <c:v>490</c:v>
                </c:pt>
                <c:pt idx="4">
                  <c:v>2351</c:v>
                </c:pt>
                <c:pt idx="5">
                  <c:v>839</c:v>
                </c:pt>
                <c:pt idx="6">
                  <c:v>1693</c:v>
                </c:pt>
                <c:pt idx="7">
                  <c:v>1243</c:v>
                </c:pt>
                <c:pt idx="8">
                  <c:v>1554</c:v>
                </c:pt>
                <c:pt idx="9">
                  <c:v>2346</c:v>
                </c:pt>
                <c:pt idx="10">
                  <c:v>4802</c:v>
                </c:pt>
                <c:pt idx="11">
                  <c:v>1967</c:v>
                </c:pt>
                <c:pt idx="12">
                  <c:v>1862</c:v>
                </c:pt>
                <c:pt idx="13">
                  <c:v>5300</c:v>
                </c:pt>
                <c:pt idx="14">
                  <c:v>3410</c:v>
                </c:pt>
                <c:pt idx="15">
                  <c:v>2417</c:v>
                </c:pt>
                <c:pt idx="16">
                  <c:v>4649</c:v>
                </c:pt>
                <c:pt idx="17">
                  <c:v>4316</c:v>
                </c:pt>
                <c:pt idx="18">
                  <c:v>1486</c:v>
                </c:pt>
                <c:pt idx="19">
                  <c:v>1653</c:v>
                </c:pt>
                <c:pt idx="20">
                  <c:v>1390</c:v>
                </c:pt>
                <c:pt idx="21">
                  <c:v>3271</c:v>
                </c:pt>
                <c:pt idx="22">
                  <c:v>2169</c:v>
                </c:pt>
                <c:pt idx="23">
                  <c:v>1926</c:v>
                </c:pt>
                <c:pt idx="24">
                  <c:v>4436</c:v>
                </c:pt>
                <c:pt idx="25">
                  <c:v>4746</c:v>
                </c:pt>
                <c:pt idx="26">
                  <c:v>6847</c:v>
                </c:pt>
                <c:pt idx="27">
                  <c:v>3706</c:v>
                </c:pt>
                <c:pt idx="28">
                  <c:v>3835</c:v>
                </c:pt>
                <c:pt idx="29">
                  <c:v>5261</c:v>
                </c:pt>
                <c:pt idx="30">
                  <c:v>5516</c:v>
                </c:pt>
                <c:pt idx="31">
                  <c:v>6281</c:v>
                </c:pt>
                <c:pt idx="32">
                  <c:v>5452</c:v>
                </c:pt>
                <c:pt idx="33">
                  <c:v>7603</c:v>
                </c:pt>
                <c:pt idx="34">
                  <c:v>4982</c:v>
                </c:pt>
                <c:pt idx="35">
                  <c:v>8927</c:v>
                </c:pt>
                <c:pt idx="36">
                  <c:v>6664</c:v>
                </c:pt>
                <c:pt idx="37">
                  <c:v>8320</c:v>
                </c:pt>
                <c:pt idx="38">
                  <c:v>6085</c:v>
                </c:pt>
                <c:pt idx="39">
                  <c:v>8749</c:v>
                </c:pt>
                <c:pt idx="40">
                  <c:v>12929</c:v>
                </c:pt>
                <c:pt idx="41">
                  <c:v>7296</c:v>
                </c:pt>
                <c:pt idx="42">
                  <c:v>10458</c:v>
                </c:pt>
                <c:pt idx="43">
                  <c:v>5950</c:v>
                </c:pt>
                <c:pt idx="44">
                  <c:v>8366</c:v>
                </c:pt>
                <c:pt idx="45">
                  <c:v>7004</c:v>
                </c:pt>
                <c:pt idx="46">
                  <c:v>8635</c:v>
                </c:pt>
                <c:pt idx="47">
                  <c:v>11613</c:v>
                </c:pt>
                <c:pt idx="48">
                  <c:v>14217</c:v>
                </c:pt>
                <c:pt idx="49">
                  <c:v>18127</c:v>
                </c:pt>
                <c:pt idx="50">
                  <c:v>18633</c:v>
                </c:pt>
                <c:pt idx="51">
                  <c:v>18691</c:v>
                </c:pt>
                <c:pt idx="52">
                  <c:v>19442</c:v>
                </c:pt>
                <c:pt idx="53">
                  <c:v>17345</c:v>
                </c:pt>
                <c:pt idx="54">
                  <c:v>17679</c:v>
                </c:pt>
                <c:pt idx="55">
                  <c:v>19787</c:v>
                </c:pt>
                <c:pt idx="56">
                  <c:v>25884</c:v>
                </c:pt>
                <c:pt idx="57">
                  <c:v>24562</c:v>
                </c:pt>
                <c:pt idx="58">
                  <c:v>23288</c:v>
                </c:pt>
                <c:pt idx="59">
                  <c:v>27124</c:v>
                </c:pt>
                <c:pt idx="60">
                  <c:v>26529</c:v>
                </c:pt>
                <c:pt idx="61">
                  <c:v>25576</c:v>
                </c:pt>
                <c:pt idx="62">
                  <c:v>31141</c:v>
                </c:pt>
                <c:pt idx="63">
                  <c:v>34470</c:v>
                </c:pt>
                <c:pt idx="64">
                  <c:v>30063</c:v>
                </c:pt>
                <c:pt idx="65">
                  <c:v>35774</c:v>
                </c:pt>
                <c:pt idx="66">
                  <c:v>38574</c:v>
                </c:pt>
                <c:pt idx="67">
                  <c:v>44561</c:v>
                </c:pt>
                <c:pt idx="68">
                  <c:v>45553</c:v>
                </c:pt>
                <c:pt idx="69">
                  <c:v>53772</c:v>
                </c:pt>
                <c:pt idx="70">
                  <c:v>53630</c:v>
                </c:pt>
                <c:pt idx="71">
                  <c:v>49385</c:v>
                </c:pt>
                <c:pt idx="72">
                  <c:v>47286</c:v>
                </c:pt>
                <c:pt idx="73">
                  <c:v>41167</c:v>
                </c:pt>
                <c:pt idx="74">
                  <c:v>49708</c:v>
                </c:pt>
                <c:pt idx="75">
                  <c:v>55823</c:v>
                </c:pt>
                <c:pt idx="76">
                  <c:v>49900</c:v>
                </c:pt>
                <c:pt idx="77">
                  <c:v>49693</c:v>
                </c:pt>
                <c:pt idx="78">
                  <c:v>43104</c:v>
                </c:pt>
                <c:pt idx="79">
                  <c:v>47256</c:v>
                </c:pt>
                <c:pt idx="80">
                  <c:v>59126</c:v>
                </c:pt>
                <c:pt idx="81">
                  <c:v>53941</c:v>
                </c:pt>
                <c:pt idx="82">
                  <c:v>58180</c:v>
                </c:pt>
                <c:pt idx="83">
                  <c:v>57958</c:v>
                </c:pt>
                <c:pt idx="84">
                  <c:v>58212</c:v>
                </c:pt>
                <c:pt idx="85">
                  <c:v>70910</c:v>
                </c:pt>
                <c:pt idx="86">
                  <c:v>61970</c:v>
                </c:pt>
                <c:pt idx="87">
                  <c:v>64435</c:v>
                </c:pt>
                <c:pt idx="88">
                  <c:v>84204</c:v>
                </c:pt>
                <c:pt idx="89">
                  <c:v>82566</c:v>
                </c:pt>
                <c:pt idx="90">
                  <c:v>74711</c:v>
                </c:pt>
                <c:pt idx="91">
                  <c:v>72104</c:v>
                </c:pt>
                <c:pt idx="92">
                  <c:v>81046</c:v>
                </c:pt>
                <c:pt idx="93">
                  <c:v>88992</c:v>
                </c:pt>
                <c:pt idx="94">
                  <c:v>95383</c:v>
                </c:pt>
                <c:pt idx="95">
                  <c:v>113647</c:v>
                </c:pt>
                <c:pt idx="96">
                  <c:v>91015</c:v>
                </c:pt>
                <c:pt idx="97">
                  <c:v>132664</c:v>
                </c:pt>
                <c:pt idx="98">
                  <c:v>110871</c:v>
                </c:pt>
                <c:pt idx="99">
                  <c:v>165816</c:v>
                </c:pt>
                <c:pt idx="100">
                  <c:v>85776</c:v>
                </c:pt>
                <c:pt idx="101">
                  <c:v>109367</c:v>
                </c:pt>
                <c:pt idx="102">
                  <c:v>117752</c:v>
                </c:pt>
                <c:pt idx="103">
                  <c:v>116826</c:v>
                </c:pt>
                <c:pt idx="104">
                  <c:v>124815</c:v>
                </c:pt>
                <c:pt idx="105">
                  <c:v>142158</c:v>
                </c:pt>
                <c:pt idx="106">
                  <c:v>166557</c:v>
                </c:pt>
                <c:pt idx="107">
                  <c:v>209717</c:v>
                </c:pt>
                <c:pt idx="108">
                  <c:v>172621</c:v>
                </c:pt>
                <c:pt idx="109">
                  <c:v>148521</c:v>
                </c:pt>
                <c:pt idx="110">
                  <c:v>226447</c:v>
                </c:pt>
                <c:pt idx="111">
                  <c:v>181549</c:v>
                </c:pt>
                <c:pt idx="112">
                  <c:v>184854</c:v>
                </c:pt>
                <c:pt idx="113">
                  <c:v>226962</c:v>
                </c:pt>
                <c:pt idx="114">
                  <c:v>156694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45216"/>
        <c:axId val="49547136"/>
      </c:scatterChart>
      <c:valAx>
        <c:axId val="49545216"/>
        <c:scaling>
          <c:orientation val="minMax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547136"/>
        <c:crosses val="autoZero"/>
        <c:crossBetween val="midCat"/>
      </c:valAx>
      <c:valAx>
        <c:axId val="49547136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5452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trendline>
            <c:trendlineType val="exp"/>
            <c:dispRSqr val="0"/>
            <c:dispEq val="0"/>
          </c:trendline>
          <c:xVal>
            <c:numRef>
              <c:f>Sheet4!$B$69:$B$183</c:f>
              <c:numCache>
                <c:formatCode>General</c:formatCode>
                <c:ptCount val="115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</c:numCache>
            </c:numRef>
          </c:xVal>
          <c:yVal>
            <c:numRef>
              <c:f>Sheet4!$C$69:$C$183</c:f>
              <c:numCache>
                <c:formatCode>General</c:formatCode>
                <c:ptCount val="115"/>
                <c:pt idx="0">
                  <c:v>1562</c:v>
                </c:pt>
                <c:pt idx="1">
                  <c:v>504</c:v>
                </c:pt>
                <c:pt idx="2">
                  <c:v>1435</c:v>
                </c:pt>
                <c:pt idx="3">
                  <c:v>490</c:v>
                </c:pt>
                <c:pt idx="4">
                  <c:v>2351</c:v>
                </c:pt>
                <c:pt idx="5">
                  <c:v>839</c:v>
                </c:pt>
                <c:pt idx="6">
                  <c:v>1693</c:v>
                </c:pt>
                <c:pt idx="7">
                  <c:v>1243</c:v>
                </c:pt>
                <c:pt idx="8">
                  <c:v>1554</c:v>
                </c:pt>
                <c:pt idx="9">
                  <c:v>2346</c:v>
                </c:pt>
                <c:pt idx="10">
                  <c:v>4802</c:v>
                </c:pt>
                <c:pt idx="11">
                  <c:v>1967</c:v>
                </c:pt>
                <c:pt idx="12">
                  <c:v>1862</c:v>
                </c:pt>
                <c:pt idx="13">
                  <c:v>5300</c:v>
                </c:pt>
                <c:pt idx="14">
                  <c:v>3410</c:v>
                </c:pt>
                <c:pt idx="15">
                  <c:v>2417</c:v>
                </c:pt>
                <c:pt idx="16">
                  <c:v>4649</c:v>
                </c:pt>
                <c:pt idx="17">
                  <c:v>4316</c:v>
                </c:pt>
                <c:pt idx="18">
                  <c:v>1486</c:v>
                </c:pt>
                <c:pt idx="19">
                  <c:v>1653</c:v>
                </c:pt>
                <c:pt idx="20">
                  <c:v>1390</c:v>
                </c:pt>
                <c:pt idx="21">
                  <c:v>3271</c:v>
                </c:pt>
                <c:pt idx="22">
                  <c:v>2169</c:v>
                </c:pt>
                <c:pt idx="23">
                  <c:v>1926</c:v>
                </c:pt>
                <c:pt idx="24">
                  <c:v>4436</c:v>
                </c:pt>
                <c:pt idx="25">
                  <c:v>4746</c:v>
                </c:pt>
                <c:pt idx="26">
                  <c:v>6847</c:v>
                </c:pt>
                <c:pt idx="27">
                  <c:v>3706</c:v>
                </c:pt>
                <c:pt idx="28">
                  <c:v>3835</c:v>
                </c:pt>
                <c:pt idx="29">
                  <c:v>5261</c:v>
                </c:pt>
                <c:pt idx="30">
                  <c:v>5516</c:v>
                </c:pt>
                <c:pt idx="31">
                  <c:v>6281</c:v>
                </c:pt>
                <c:pt idx="32">
                  <c:v>5452</c:v>
                </c:pt>
                <c:pt idx="33">
                  <c:v>7603</c:v>
                </c:pt>
                <c:pt idx="34">
                  <c:v>4982</c:v>
                </c:pt>
                <c:pt idx="35">
                  <c:v>8927</c:v>
                </c:pt>
                <c:pt idx="36">
                  <c:v>6664</c:v>
                </c:pt>
                <c:pt idx="37">
                  <c:v>8320</c:v>
                </c:pt>
                <c:pt idx="38">
                  <c:v>6085</c:v>
                </c:pt>
                <c:pt idx="39">
                  <c:v>8749</c:v>
                </c:pt>
                <c:pt idx="40">
                  <c:v>12929</c:v>
                </c:pt>
                <c:pt idx="41">
                  <c:v>7296</c:v>
                </c:pt>
                <c:pt idx="42">
                  <c:v>10458</c:v>
                </c:pt>
                <c:pt idx="43">
                  <c:v>5950</c:v>
                </c:pt>
                <c:pt idx="44">
                  <c:v>8366</c:v>
                </c:pt>
                <c:pt idx="45">
                  <c:v>7004</c:v>
                </c:pt>
                <c:pt idx="46">
                  <c:v>8635</c:v>
                </c:pt>
                <c:pt idx="47">
                  <c:v>11613</c:v>
                </c:pt>
                <c:pt idx="48">
                  <c:v>14217</c:v>
                </c:pt>
                <c:pt idx="49">
                  <c:v>18127</c:v>
                </c:pt>
                <c:pt idx="50">
                  <c:v>18633</c:v>
                </c:pt>
                <c:pt idx="51">
                  <c:v>18691</c:v>
                </c:pt>
                <c:pt idx="52">
                  <c:v>19442</c:v>
                </c:pt>
                <c:pt idx="53">
                  <c:v>17345</c:v>
                </c:pt>
                <c:pt idx="54">
                  <c:v>17679</c:v>
                </c:pt>
                <c:pt idx="55">
                  <c:v>19787</c:v>
                </c:pt>
                <c:pt idx="56">
                  <c:v>25884</c:v>
                </c:pt>
                <c:pt idx="57">
                  <c:v>24562</c:v>
                </c:pt>
                <c:pt idx="58">
                  <c:v>23288</c:v>
                </c:pt>
                <c:pt idx="59">
                  <c:v>27124</c:v>
                </c:pt>
                <c:pt idx="60">
                  <c:v>26529</c:v>
                </c:pt>
                <c:pt idx="61">
                  <c:v>25576</c:v>
                </c:pt>
                <c:pt idx="62">
                  <c:v>31141</c:v>
                </c:pt>
                <c:pt idx="63">
                  <c:v>34470</c:v>
                </c:pt>
                <c:pt idx="64">
                  <c:v>30063</c:v>
                </c:pt>
                <c:pt idx="65">
                  <c:v>35774</c:v>
                </c:pt>
                <c:pt idx="66">
                  <c:v>38574</c:v>
                </c:pt>
                <c:pt idx="67">
                  <c:v>44561</c:v>
                </c:pt>
                <c:pt idx="68">
                  <c:v>45553</c:v>
                </c:pt>
                <c:pt idx="69">
                  <c:v>53772</c:v>
                </c:pt>
                <c:pt idx="70">
                  <c:v>53630</c:v>
                </c:pt>
                <c:pt idx="71">
                  <c:v>49385</c:v>
                </c:pt>
                <c:pt idx="72">
                  <c:v>47286</c:v>
                </c:pt>
                <c:pt idx="73">
                  <c:v>41167</c:v>
                </c:pt>
                <c:pt idx="74">
                  <c:v>49708</c:v>
                </c:pt>
                <c:pt idx="75">
                  <c:v>55823</c:v>
                </c:pt>
                <c:pt idx="76">
                  <c:v>49900</c:v>
                </c:pt>
                <c:pt idx="77">
                  <c:v>49693</c:v>
                </c:pt>
                <c:pt idx="78">
                  <c:v>43104</c:v>
                </c:pt>
                <c:pt idx="79">
                  <c:v>47256</c:v>
                </c:pt>
                <c:pt idx="80">
                  <c:v>59126</c:v>
                </c:pt>
                <c:pt idx="81">
                  <c:v>53941</c:v>
                </c:pt>
                <c:pt idx="82">
                  <c:v>58180</c:v>
                </c:pt>
                <c:pt idx="83">
                  <c:v>57958</c:v>
                </c:pt>
                <c:pt idx="84">
                  <c:v>58212</c:v>
                </c:pt>
                <c:pt idx="85">
                  <c:v>70910</c:v>
                </c:pt>
                <c:pt idx="86">
                  <c:v>61970</c:v>
                </c:pt>
                <c:pt idx="87">
                  <c:v>64435</c:v>
                </c:pt>
                <c:pt idx="88">
                  <c:v>84204</c:v>
                </c:pt>
                <c:pt idx="89">
                  <c:v>82566</c:v>
                </c:pt>
                <c:pt idx="90">
                  <c:v>74711</c:v>
                </c:pt>
                <c:pt idx="91">
                  <c:v>72104</c:v>
                </c:pt>
                <c:pt idx="92">
                  <c:v>81046</c:v>
                </c:pt>
                <c:pt idx="93">
                  <c:v>88992</c:v>
                </c:pt>
                <c:pt idx="94">
                  <c:v>95383</c:v>
                </c:pt>
                <c:pt idx="95">
                  <c:v>113647</c:v>
                </c:pt>
                <c:pt idx="96">
                  <c:v>91015</c:v>
                </c:pt>
                <c:pt idx="97">
                  <c:v>132664</c:v>
                </c:pt>
                <c:pt idx="98">
                  <c:v>110871</c:v>
                </c:pt>
                <c:pt idx="99">
                  <c:v>165816</c:v>
                </c:pt>
                <c:pt idx="100">
                  <c:v>85776</c:v>
                </c:pt>
                <c:pt idx="101">
                  <c:v>109367</c:v>
                </c:pt>
                <c:pt idx="102">
                  <c:v>117752</c:v>
                </c:pt>
                <c:pt idx="103">
                  <c:v>116826</c:v>
                </c:pt>
                <c:pt idx="104">
                  <c:v>124815</c:v>
                </c:pt>
                <c:pt idx="105">
                  <c:v>142158</c:v>
                </c:pt>
                <c:pt idx="106">
                  <c:v>166557</c:v>
                </c:pt>
                <c:pt idx="107">
                  <c:v>209717</c:v>
                </c:pt>
                <c:pt idx="108">
                  <c:v>172621</c:v>
                </c:pt>
                <c:pt idx="109">
                  <c:v>148521</c:v>
                </c:pt>
                <c:pt idx="110">
                  <c:v>226447</c:v>
                </c:pt>
                <c:pt idx="111">
                  <c:v>181549</c:v>
                </c:pt>
                <c:pt idx="112">
                  <c:v>184854</c:v>
                </c:pt>
                <c:pt idx="113">
                  <c:v>226962</c:v>
                </c:pt>
                <c:pt idx="114">
                  <c:v>156694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60576"/>
        <c:axId val="49603712"/>
      </c:scatterChart>
      <c:valAx>
        <c:axId val="49560576"/>
        <c:scaling>
          <c:orientation val="minMax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603712"/>
        <c:crosses val="autoZero"/>
        <c:crossBetween val="midCat"/>
      </c:valAx>
      <c:valAx>
        <c:axId val="49603712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560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'2010byclass'!$B$1</c:f>
              <c:strCache>
                <c:ptCount val="1"/>
                <c:pt idx="0">
                  <c:v>Experimental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strRef>
              <c:f>'2010byclass'!$A$2:$A$23</c:f>
              <c:strCache>
                <c:ptCount val="22"/>
                <c:pt idx="0">
                  <c:v>alkanes</c:v>
                </c:pt>
                <c:pt idx="1">
                  <c:v>alkenes</c:v>
                </c:pt>
                <c:pt idx="2">
                  <c:v>alkynes</c:v>
                </c:pt>
                <c:pt idx="3">
                  <c:v>cyclic nonaromatics</c:v>
                </c:pt>
                <c:pt idx="4">
                  <c:v>aromatics</c:v>
                </c:pt>
                <c:pt idx="5">
                  <c:v>alcohols</c:v>
                </c:pt>
                <c:pt idx="6">
                  <c:v>aldehydes</c:v>
                </c:pt>
                <c:pt idx="7">
                  <c:v>ketones</c:v>
                </c:pt>
                <c:pt idx="8">
                  <c:v>ethers</c:v>
                </c:pt>
                <c:pt idx="9">
                  <c:v>esters</c:v>
                </c:pt>
                <c:pt idx="10">
                  <c:v>acids</c:v>
                </c:pt>
                <c:pt idx="11">
                  <c:v>F</c:v>
                </c:pt>
                <c:pt idx="12">
                  <c:v>Cl</c:v>
                </c:pt>
                <c:pt idx="13">
                  <c:v>Br</c:v>
                </c:pt>
                <c:pt idx="14">
                  <c:v>I</c:v>
                </c:pt>
                <c:pt idx="15">
                  <c:v>amines</c:v>
                </c:pt>
                <c:pt idx="16">
                  <c:v>nitriles</c:v>
                </c:pt>
                <c:pt idx="17">
                  <c:v>pyridines</c:v>
                </c:pt>
                <c:pt idx="18">
                  <c:v>sulfides</c:v>
                </c:pt>
                <c:pt idx="19">
                  <c:v>disulfides</c:v>
                </c:pt>
                <c:pt idx="20">
                  <c:v>thiophenes</c:v>
                </c:pt>
                <c:pt idx="21">
                  <c:v>mercaptanes</c:v>
                </c:pt>
              </c:strCache>
            </c:strRef>
          </c:cat>
          <c:val>
            <c:numRef>
              <c:f>'2010byclass'!$B$2:$B$23</c:f>
              <c:numCache>
                <c:formatCode>General</c:formatCode>
                <c:ptCount val="22"/>
                <c:pt idx="0">
                  <c:v>406</c:v>
                </c:pt>
                <c:pt idx="1">
                  <c:v>409</c:v>
                </c:pt>
                <c:pt idx="2">
                  <c:v>59</c:v>
                </c:pt>
                <c:pt idx="3">
                  <c:v>313</c:v>
                </c:pt>
                <c:pt idx="4">
                  <c:v>519</c:v>
                </c:pt>
                <c:pt idx="5">
                  <c:v>431</c:v>
                </c:pt>
                <c:pt idx="6">
                  <c:v>46</c:v>
                </c:pt>
                <c:pt idx="7">
                  <c:v>103</c:v>
                </c:pt>
                <c:pt idx="8">
                  <c:v>139</c:v>
                </c:pt>
                <c:pt idx="9">
                  <c:v>354</c:v>
                </c:pt>
                <c:pt idx="10">
                  <c:v>163</c:v>
                </c:pt>
                <c:pt idx="11">
                  <c:v>150</c:v>
                </c:pt>
                <c:pt idx="12">
                  <c:v>191</c:v>
                </c:pt>
                <c:pt idx="13">
                  <c:v>80</c:v>
                </c:pt>
                <c:pt idx="14">
                  <c:v>34</c:v>
                </c:pt>
                <c:pt idx="15">
                  <c:v>142</c:v>
                </c:pt>
                <c:pt idx="16">
                  <c:v>69</c:v>
                </c:pt>
                <c:pt idx="17">
                  <c:v>63</c:v>
                </c:pt>
                <c:pt idx="18">
                  <c:v>96</c:v>
                </c:pt>
                <c:pt idx="19">
                  <c:v>11</c:v>
                </c:pt>
                <c:pt idx="20">
                  <c:v>15</c:v>
                </c:pt>
                <c:pt idx="21">
                  <c:v>68</c:v>
                </c:pt>
              </c:numCache>
            </c:numRef>
          </c:val>
        </c:ser>
        <c:ser>
          <c:idx val="1"/>
          <c:order val="1"/>
          <c:tx>
            <c:strRef>
              <c:f>'2010byclass'!$C$1</c:f>
              <c:strCache>
                <c:ptCount val="1"/>
                <c:pt idx="0">
                  <c:v>Evaluated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'2010byclass'!$A$2:$A$23</c:f>
              <c:strCache>
                <c:ptCount val="22"/>
                <c:pt idx="0">
                  <c:v>alkanes</c:v>
                </c:pt>
                <c:pt idx="1">
                  <c:v>alkenes</c:v>
                </c:pt>
                <c:pt idx="2">
                  <c:v>alkynes</c:v>
                </c:pt>
                <c:pt idx="3">
                  <c:v>cyclic nonaromatics</c:v>
                </c:pt>
                <c:pt idx="4">
                  <c:v>aromatics</c:v>
                </c:pt>
                <c:pt idx="5">
                  <c:v>alcohols</c:v>
                </c:pt>
                <c:pt idx="6">
                  <c:v>aldehydes</c:v>
                </c:pt>
                <c:pt idx="7">
                  <c:v>ketones</c:v>
                </c:pt>
                <c:pt idx="8">
                  <c:v>ethers</c:v>
                </c:pt>
                <c:pt idx="9">
                  <c:v>esters</c:v>
                </c:pt>
                <c:pt idx="10">
                  <c:v>acids</c:v>
                </c:pt>
                <c:pt idx="11">
                  <c:v>F</c:v>
                </c:pt>
                <c:pt idx="12">
                  <c:v>Cl</c:v>
                </c:pt>
                <c:pt idx="13">
                  <c:v>Br</c:v>
                </c:pt>
                <c:pt idx="14">
                  <c:v>I</c:v>
                </c:pt>
                <c:pt idx="15">
                  <c:v>amines</c:v>
                </c:pt>
                <c:pt idx="16">
                  <c:v>nitriles</c:v>
                </c:pt>
                <c:pt idx="17">
                  <c:v>pyridines</c:v>
                </c:pt>
                <c:pt idx="18">
                  <c:v>sulfides</c:v>
                </c:pt>
                <c:pt idx="19">
                  <c:v>disulfides</c:v>
                </c:pt>
                <c:pt idx="20">
                  <c:v>thiophenes</c:v>
                </c:pt>
                <c:pt idx="21">
                  <c:v>mercaptanes</c:v>
                </c:pt>
              </c:strCache>
            </c:strRef>
          </c:cat>
          <c:val>
            <c:numRef>
              <c:f>'2010byclass'!$C$2:$C$23</c:f>
              <c:numCache>
                <c:formatCode>General</c:formatCode>
                <c:ptCount val="22"/>
                <c:pt idx="0">
                  <c:v>83</c:v>
                </c:pt>
                <c:pt idx="1">
                  <c:v>186</c:v>
                </c:pt>
                <c:pt idx="2">
                  <c:v>15</c:v>
                </c:pt>
                <c:pt idx="3">
                  <c:v>274</c:v>
                </c:pt>
                <c:pt idx="4">
                  <c:v>272</c:v>
                </c:pt>
                <c:pt idx="5">
                  <c:v>601</c:v>
                </c:pt>
                <c:pt idx="6">
                  <c:v>52</c:v>
                </c:pt>
                <c:pt idx="7">
                  <c:v>195</c:v>
                </c:pt>
                <c:pt idx="8">
                  <c:v>453</c:v>
                </c:pt>
                <c:pt idx="9">
                  <c:v>563</c:v>
                </c:pt>
                <c:pt idx="10">
                  <c:v>235</c:v>
                </c:pt>
                <c:pt idx="11">
                  <c:v>119</c:v>
                </c:pt>
                <c:pt idx="12">
                  <c:v>183</c:v>
                </c:pt>
                <c:pt idx="13">
                  <c:v>135</c:v>
                </c:pt>
                <c:pt idx="14">
                  <c:v>33</c:v>
                </c:pt>
                <c:pt idx="15">
                  <c:v>498</c:v>
                </c:pt>
                <c:pt idx="16">
                  <c:v>133</c:v>
                </c:pt>
                <c:pt idx="17">
                  <c:v>95</c:v>
                </c:pt>
                <c:pt idx="18">
                  <c:v>52</c:v>
                </c:pt>
                <c:pt idx="19">
                  <c:v>10</c:v>
                </c:pt>
                <c:pt idx="20">
                  <c:v>15</c:v>
                </c:pt>
                <c:pt idx="2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0041600"/>
        <c:axId val="50043136"/>
      </c:barChart>
      <c:catAx>
        <c:axId val="5004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50043136"/>
        <c:crosses val="autoZero"/>
        <c:auto val="1"/>
        <c:lblAlgn val="ctr"/>
        <c:lblOffset val="100"/>
        <c:noMultiLvlLbl val="0"/>
      </c:catAx>
      <c:valAx>
        <c:axId val="5004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416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'1952byclass'!$B$1</c:f>
              <c:strCache>
                <c:ptCount val="1"/>
                <c:pt idx="0">
                  <c:v>Experimental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strRef>
              <c:f>'1952byclass'!$A$2:$A$23</c:f>
              <c:strCache>
                <c:ptCount val="22"/>
                <c:pt idx="0">
                  <c:v>alkanes</c:v>
                </c:pt>
                <c:pt idx="1">
                  <c:v>alkenes</c:v>
                </c:pt>
                <c:pt idx="2">
                  <c:v>alkynes</c:v>
                </c:pt>
                <c:pt idx="3">
                  <c:v>cyclic nonaromatics</c:v>
                </c:pt>
                <c:pt idx="4">
                  <c:v>aromatics</c:v>
                </c:pt>
                <c:pt idx="5">
                  <c:v>alcohols</c:v>
                </c:pt>
                <c:pt idx="6">
                  <c:v>aldehydes</c:v>
                </c:pt>
                <c:pt idx="7">
                  <c:v>ketones</c:v>
                </c:pt>
                <c:pt idx="8">
                  <c:v>ethers</c:v>
                </c:pt>
                <c:pt idx="9">
                  <c:v>esters</c:v>
                </c:pt>
                <c:pt idx="10">
                  <c:v>acids</c:v>
                </c:pt>
                <c:pt idx="11">
                  <c:v>F</c:v>
                </c:pt>
                <c:pt idx="12">
                  <c:v>Cl</c:v>
                </c:pt>
                <c:pt idx="13">
                  <c:v>Br</c:v>
                </c:pt>
                <c:pt idx="14">
                  <c:v>I</c:v>
                </c:pt>
                <c:pt idx="15">
                  <c:v>amines</c:v>
                </c:pt>
                <c:pt idx="16">
                  <c:v>nitriles</c:v>
                </c:pt>
                <c:pt idx="17">
                  <c:v>pyridines</c:v>
                </c:pt>
                <c:pt idx="18">
                  <c:v>sulfides</c:v>
                </c:pt>
                <c:pt idx="19">
                  <c:v>disulfides</c:v>
                </c:pt>
                <c:pt idx="20">
                  <c:v>thiophenes</c:v>
                </c:pt>
                <c:pt idx="21">
                  <c:v>mercaptanes</c:v>
                </c:pt>
              </c:strCache>
            </c:strRef>
          </c:cat>
          <c:val>
            <c:numRef>
              <c:f>'1952byclass'!$B$2:$B$23</c:f>
              <c:numCache>
                <c:formatCode>General</c:formatCode>
                <c:ptCount val="22"/>
                <c:pt idx="0">
                  <c:v>176</c:v>
                </c:pt>
                <c:pt idx="1">
                  <c:v>65</c:v>
                </c:pt>
                <c:pt idx="2">
                  <c:v>7</c:v>
                </c:pt>
                <c:pt idx="3">
                  <c:v>50</c:v>
                </c:pt>
                <c:pt idx="4">
                  <c:v>76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1"/>
          <c:order val="1"/>
          <c:tx>
            <c:strRef>
              <c:f>'1952byclass'!$C$1</c:f>
              <c:strCache>
                <c:ptCount val="1"/>
                <c:pt idx="0">
                  <c:v>Evaluated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'1952byclass'!$A$2:$A$23</c:f>
              <c:strCache>
                <c:ptCount val="22"/>
                <c:pt idx="0">
                  <c:v>alkanes</c:v>
                </c:pt>
                <c:pt idx="1">
                  <c:v>alkenes</c:v>
                </c:pt>
                <c:pt idx="2">
                  <c:v>alkynes</c:v>
                </c:pt>
                <c:pt idx="3">
                  <c:v>cyclic nonaromatics</c:v>
                </c:pt>
                <c:pt idx="4">
                  <c:v>aromatics</c:v>
                </c:pt>
                <c:pt idx="5">
                  <c:v>alcohols</c:v>
                </c:pt>
                <c:pt idx="6">
                  <c:v>aldehydes</c:v>
                </c:pt>
                <c:pt idx="7">
                  <c:v>ketones</c:v>
                </c:pt>
                <c:pt idx="8">
                  <c:v>ethers</c:v>
                </c:pt>
                <c:pt idx="9">
                  <c:v>esters</c:v>
                </c:pt>
                <c:pt idx="10">
                  <c:v>acids</c:v>
                </c:pt>
                <c:pt idx="11">
                  <c:v>F</c:v>
                </c:pt>
                <c:pt idx="12">
                  <c:v>Cl</c:v>
                </c:pt>
                <c:pt idx="13">
                  <c:v>Br</c:v>
                </c:pt>
                <c:pt idx="14">
                  <c:v>I</c:v>
                </c:pt>
                <c:pt idx="15">
                  <c:v>amines</c:v>
                </c:pt>
                <c:pt idx="16">
                  <c:v>nitriles</c:v>
                </c:pt>
                <c:pt idx="17">
                  <c:v>pyridines</c:v>
                </c:pt>
                <c:pt idx="18">
                  <c:v>sulfides</c:v>
                </c:pt>
                <c:pt idx="19">
                  <c:v>disulfides</c:v>
                </c:pt>
                <c:pt idx="20">
                  <c:v>thiophenes</c:v>
                </c:pt>
                <c:pt idx="21">
                  <c:v>mercaptanes</c:v>
                </c:pt>
              </c:strCache>
            </c:strRef>
          </c:cat>
          <c:val>
            <c:numRef>
              <c:f>'1952byclass'!$C$2:$C$23</c:f>
              <c:numCache>
                <c:formatCode>General</c:formatCode>
                <c:ptCount val="22"/>
                <c:pt idx="0">
                  <c:v>105</c:v>
                </c:pt>
                <c:pt idx="1">
                  <c:v>195</c:v>
                </c:pt>
                <c:pt idx="2">
                  <c:v>32</c:v>
                </c:pt>
                <c:pt idx="3">
                  <c:v>154</c:v>
                </c:pt>
                <c:pt idx="4">
                  <c:v>253</c:v>
                </c:pt>
                <c:pt idx="5">
                  <c:v>344</c:v>
                </c:pt>
                <c:pt idx="6">
                  <c:v>33</c:v>
                </c:pt>
                <c:pt idx="7">
                  <c:v>90</c:v>
                </c:pt>
                <c:pt idx="8">
                  <c:v>124</c:v>
                </c:pt>
                <c:pt idx="9">
                  <c:v>309</c:v>
                </c:pt>
                <c:pt idx="10">
                  <c:v>120</c:v>
                </c:pt>
                <c:pt idx="11">
                  <c:v>38</c:v>
                </c:pt>
                <c:pt idx="12">
                  <c:v>127</c:v>
                </c:pt>
                <c:pt idx="13">
                  <c:v>89</c:v>
                </c:pt>
                <c:pt idx="14">
                  <c:v>28</c:v>
                </c:pt>
                <c:pt idx="15">
                  <c:v>158</c:v>
                </c:pt>
                <c:pt idx="16">
                  <c:v>49</c:v>
                </c:pt>
                <c:pt idx="17">
                  <c:v>24</c:v>
                </c:pt>
                <c:pt idx="18">
                  <c:v>39</c:v>
                </c:pt>
                <c:pt idx="19">
                  <c:v>13</c:v>
                </c:pt>
                <c:pt idx="20">
                  <c:v>6</c:v>
                </c:pt>
                <c:pt idx="2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0067712"/>
        <c:axId val="49741824"/>
      </c:barChart>
      <c:catAx>
        <c:axId val="5006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49741824"/>
        <c:crosses val="autoZero"/>
        <c:auto val="1"/>
        <c:lblAlgn val="ctr"/>
        <c:lblOffset val="100"/>
        <c:noMultiLvlLbl val="0"/>
      </c:catAx>
      <c:valAx>
        <c:axId val="49741824"/>
        <c:scaling>
          <c:orientation val="minMax"/>
          <c:max val="1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677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t" anchorCtr="0" compatLnSpc="1">
            <a:prstTxWarp prst="textNoShape">
              <a:avLst/>
            </a:prstTxWarp>
          </a:bodyPr>
          <a:lstStyle>
            <a:lvl1pPr algn="l" defTabSz="929625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5" y="1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t" anchorCtr="0" compatLnSpc="1">
            <a:prstTxWarp prst="textNoShape">
              <a:avLst/>
            </a:prstTxWarp>
          </a:bodyPr>
          <a:lstStyle>
            <a:lvl1pPr algn="r" defTabSz="929625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199"/>
            <a:ext cx="30274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b" anchorCtr="0" compatLnSpc="1">
            <a:prstTxWarp prst="textNoShape">
              <a:avLst/>
            </a:prstTxWarp>
          </a:bodyPr>
          <a:lstStyle>
            <a:lvl1pPr algn="l" defTabSz="929625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5" y="8819199"/>
            <a:ext cx="30274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b" anchorCtr="0" compatLnSpc="1">
            <a:prstTxWarp prst="textNoShape">
              <a:avLst/>
            </a:prstTxWarp>
          </a:bodyPr>
          <a:lstStyle>
            <a:lvl1pPr algn="r" defTabSz="929625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C73C18-F903-448E-88F3-8916343A6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t" anchorCtr="0" compatLnSpc="1">
            <a:prstTxWarp prst="textNoShape">
              <a:avLst/>
            </a:prstTxWarp>
          </a:bodyPr>
          <a:lstStyle>
            <a:lvl1pPr algn="l" defTabSz="92962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5" y="1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t" anchorCtr="0" compatLnSpc="1">
            <a:prstTxWarp prst="textNoShape">
              <a:avLst/>
            </a:prstTxWarp>
          </a:bodyPr>
          <a:lstStyle>
            <a:lvl1pPr algn="r" defTabSz="92962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9" y="4410393"/>
            <a:ext cx="5124864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9"/>
            <a:ext cx="30274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b" anchorCtr="0" compatLnSpc="1">
            <a:prstTxWarp prst="textNoShape">
              <a:avLst/>
            </a:prstTxWarp>
          </a:bodyPr>
          <a:lstStyle>
            <a:lvl1pPr algn="l" defTabSz="92962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5" y="8819199"/>
            <a:ext cx="30274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2" tIns="46477" rIns="92952" bIns="46477" numCol="1" anchor="b" anchorCtr="0" compatLnSpc="1">
            <a:prstTxWarp prst="textNoShape">
              <a:avLst/>
            </a:prstTxWarp>
          </a:bodyPr>
          <a:lstStyle>
            <a:lvl1pPr algn="r" defTabSz="92962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68D450-0AC7-4922-B3F1-27328B18E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8D450-0AC7-4922-B3F1-27328B18E4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CBF6-9608-4ABE-B64B-5DF1B70404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042" y="654148"/>
            <a:ext cx="7663758" cy="57466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4543865"/>
            <a:ext cx="7469163" cy="198354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Outline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6815"/>
            <a:ext cx="8229600" cy="145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06572" y="387936"/>
            <a:ext cx="3939686" cy="755064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i="1">
                <a:solidFill>
                  <a:srgbClr val="00206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2971790"/>
            <a:ext cx="4572000" cy="397429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00206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3425482"/>
            <a:ext cx="4572000" cy="1033805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0275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4981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3973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2202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4570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29200" y="5867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endParaRPr lang="en-US" sz="1800" b="1" dirty="0">
              <a:solidFill>
                <a:srgbClr val="FFEDED"/>
              </a:solidFill>
              <a:latin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9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im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462" y="1807571"/>
            <a:ext cx="7654538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51430" y="-21876"/>
            <a:ext cx="1540893" cy="6931199"/>
            <a:chOff x="583433" y="-84872"/>
            <a:chExt cx="1540893" cy="6931199"/>
          </a:xfrm>
        </p:grpSpPr>
        <p:sp>
          <p:nvSpPr>
            <p:cNvPr id="7" name="Rectangle 4"/>
            <p:cNvSpPr/>
            <p:nvPr/>
          </p:nvSpPr>
          <p:spPr>
            <a:xfrm>
              <a:off x="583433" y="-84872"/>
              <a:ext cx="1540893" cy="6931199"/>
            </a:xfrm>
            <a:custGeom>
              <a:avLst/>
              <a:gdLst>
                <a:gd name="connsiteX0" fmla="*/ 0 w 2944333"/>
                <a:gd name="connsiteY0" fmla="*/ 0 h 6898926"/>
                <a:gd name="connsiteX1" fmla="*/ 2944333 w 2944333"/>
                <a:gd name="connsiteY1" fmla="*/ 0 h 6898926"/>
                <a:gd name="connsiteX2" fmla="*/ 2944333 w 2944333"/>
                <a:gd name="connsiteY2" fmla="*/ 6898926 h 6898926"/>
                <a:gd name="connsiteX3" fmla="*/ 0 w 2944333"/>
                <a:gd name="connsiteY3" fmla="*/ 6898926 h 6898926"/>
                <a:gd name="connsiteX4" fmla="*/ 0 w 2944333"/>
                <a:gd name="connsiteY4" fmla="*/ 0 h 6898926"/>
                <a:gd name="connsiteX0" fmla="*/ 0 w 2944333"/>
                <a:gd name="connsiteY0" fmla="*/ 0 h 6898926"/>
                <a:gd name="connsiteX1" fmla="*/ 1459777 w 2944333"/>
                <a:gd name="connsiteY1" fmla="*/ 0 h 6898926"/>
                <a:gd name="connsiteX2" fmla="*/ 2944333 w 2944333"/>
                <a:gd name="connsiteY2" fmla="*/ 6898926 h 6898926"/>
                <a:gd name="connsiteX3" fmla="*/ 0 w 2944333"/>
                <a:gd name="connsiteY3" fmla="*/ 6898926 h 6898926"/>
                <a:gd name="connsiteX4" fmla="*/ 0 w 2944333"/>
                <a:gd name="connsiteY4" fmla="*/ 0 h 6898926"/>
                <a:gd name="connsiteX0" fmla="*/ 0 w 1588869"/>
                <a:gd name="connsiteY0" fmla="*/ 0 h 6898926"/>
                <a:gd name="connsiteX1" fmla="*/ 1459777 w 1588869"/>
                <a:gd name="connsiteY1" fmla="*/ 0 h 6898926"/>
                <a:gd name="connsiteX2" fmla="*/ 1588869 w 1588869"/>
                <a:gd name="connsiteY2" fmla="*/ 6866653 h 6898926"/>
                <a:gd name="connsiteX3" fmla="*/ 0 w 1588869"/>
                <a:gd name="connsiteY3" fmla="*/ 6898926 h 6898926"/>
                <a:gd name="connsiteX4" fmla="*/ 0 w 1588869"/>
                <a:gd name="connsiteY4" fmla="*/ 0 h 6898926"/>
                <a:gd name="connsiteX0" fmla="*/ 0 w 1739477"/>
                <a:gd name="connsiteY0" fmla="*/ 0 h 6898926"/>
                <a:gd name="connsiteX1" fmla="*/ 1459777 w 1739477"/>
                <a:gd name="connsiteY1" fmla="*/ 0 h 6898926"/>
                <a:gd name="connsiteX2" fmla="*/ 1739477 w 1739477"/>
                <a:gd name="connsiteY2" fmla="*/ 6866653 h 6898926"/>
                <a:gd name="connsiteX3" fmla="*/ 0 w 1739477"/>
                <a:gd name="connsiteY3" fmla="*/ 6898926 h 6898926"/>
                <a:gd name="connsiteX4" fmla="*/ 0 w 1739477"/>
                <a:gd name="connsiteY4" fmla="*/ 0 h 6898926"/>
                <a:gd name="connsiteX0" fmla="*/ 0 w 1739477"/>
                <a:gd name="connsiteY0" fmla="*/ 0 h 6952714"/>
                <a:gd name="connsiteX1" fmla="*/ 1459777 w 1739477"/>
                <a:gd name="connsiteY1" fmla="*/ 0 h 6952714"/>
                <a:gd name="connsiteX2" fmla="*/ 1739477 w 1739477"/>
                <a:gd name="connsiteY2" fmla="*/ 6952714 h 6952714"/>
                <a:gd name="connsiteX3" fmla="*/ 0 w 1739477"/>
                <a:gd name="connsiteY3" fmla="*/ 6898926 h 6952714"/>
                <a:gd name="connsiteX4" fmla="*/ 0 w 1739477"/>
                <a:gd name="connsiteY4" fmla="*/ 0 h 6952714"/>
                <a:gd name="connsiteX0" fmla="*/ 0 w 1760992"/>
                <a:gd name="connsiteY0" fmla="*/ 0 h 6898926"/>
                <a:gd name="connsiteX1" fmla="*/ 1459777 w 1760992"/>
                <a:gd name="connsiteY1" fmla="*/ 0 h 6898926"/>
                <a:gd name="connsiteX2" fmla="*/ 1760992 w 1760992"/>
                <a:gd name="connsiteY2" fmla="*/ 6866653 h 6898926"/>
                <a:gd name="connsiteX3" fmla="*/ 0 w 1760992"/>
                <a:gd name="connsiteY3" fmla="*/ 6898926 h 6898926"/>
                <a:gd name="connsiteX4" fmla="*/ 0 w 1760992"/>
                <a:gd name="connsiteY4" fmla="*/ 0 h 6898926"/>
                <a:gd name="connsiteX0" fmla="*/ 0 w 1760992"/>
                <a:gd name="connsiteY0" fmla="*/ 0 h 6898926"/>
                <a:gd name="connsiteX1" fmla="*/ 1459777 w 1760992"/>
                <a:gd name="connsiteY1" fmla="*/ 0 h 6898926"/>
                <a:gd name="connsiteX2" fmla="*/ 1760992 w 1760992"/>
                <a:gd name="connsiteY2" fmla="*/ 6866653 h 6898926"/>
                <a:gd name="connsiteX3" fmla="*/ 0 w 1760992"/>
                <a:gd name="connsiteY3" fmla="*/ 6898926 h 6898926"/>
                <a:gd name="connsiteX4" fmla="*/ 0 w 1760992"/>
                <a:gd name="connsiteY4" fmla="*/ 0 h 6898926"/>
                <a:gd name="connsiteX0" fmla="*/ 0 w 2144836"/>
                <a:gd name="connsiteY0" fmla="*/ 0 h 6898926"/>
                <a:gd name="connsiteX1" fmla="*/ 1459777 w 2144836"/>
                <a:gd name="connsiteY1" fmla="*/ 0 h 6898926"/>
                <a:gd name="connsiteX2" fmla="*/ 1760992 w 2144836"/>
                <a:gd name="connsiteY2" fmla="*/ 6866653 h 6898926"/>
                <a:gd name="connsiteX3" fmla="*/ 0 w 2144836"/>
                <a:gd name="connsiteY3" fmla="*/ 6898926 h 6898926"/>
                <a:gd name="connsiteX4" fmla="*/ 0 w 2144836"/>
                <a:gd name="connsiteY4" fmla="*/ 0 h 6898926"/>
                <a:gd name="connsiteX0" fmla="*/ 0 w 2144401"/>
                <a:gd name="connsiteY0" fmla="*/ 0 h 6898926"/>
                <a:gd name="connsiteX1" fmla="*/ 1459777 w 2144401"/>
                <a:gd name="connsiteY1" fmla="*/ 0 h 6898926"/>
                <a:gd name="connsiteX2" fmla="*/ 1758275 w 2144401"/>
                <a:gd name="connsiteY2" fmla="*/ 6898926 h 6898926"/>
                <a:gd name="connsiteX3" fmla="*/ 0 w 2144401"/>
                <a:gd name="connsiteY3" fmla="*/ 6898926 h 6898926"/>
                <a:gd name="connsiteX4" fmla="*/ 0 w 2144401"/>
                <a:gd name="connsiteY4" fmla="*/ 0 h 6898926"/>
                <a:gd name="connsiteX0" fmla="*/ 0 w 2144401"/>
                <a:gd name="connsiteY0" fmla="*/ 0 h 6920442"/>
                <a:gd name="connsiteX1" fmla="*/ 1459777 w 2144401"/>
                <a:gd name="connsiteY1" fmla="*/ 0 h 6920442"/>
                <a:gd name="connsiteX2" fmla="*/ 1758275 w 2144401"/>
                <a:gd name="connsiteY2" fmla="*/ 6920442 h 6920442"/>
                <a:gd name="connsiteX3" fmla="*/ 0 w 2144401"/>
                <a:gd name="connsiteY3" fmla="*/ 6898926 h 6920442"/>
                <a:gd name="connsiteX4" fmla="*/ 0 w 2144401"/>
                <a:gd name="connsiteY4" fmla="*/ 0 h 6920442"/>
                <a:gd name="connsiteX0" fmla="*/ 0 w 2276303"/>
                <a:gd name="connsiteY0" fmla="*/ 0 h 6920442"/>
                <a:gd name="connsiteX1" fmla="*/ 1459777 w 2276303"/>
                <a:gd name="connsiteY1" fmla="*/ 0 h 6920442"/>
                <a:gd name="connsiteX2" fmla="*/ 1758275 w 2276303"/>
                <a:gd name="connsiteY2" fmla="*/ 6920442 h 6920442"/>
                <a:gd name="connsiteX3" fmla="*/ 0 w 2276303"/>
                <a:gd name="connsiteY3" fmla="*/ 6898926 h 6920442"/>
                <a:gd name="connsiteX4" fmla="*/ 0 w 2276303"/>
                <a:gd name="connsiteY4" fmla="*/ 0 h 6920442"/>
                <a:gd name="connsiteX0" fmla="*/ 0 w 2452119"/>
                <a:gd name="connsiteY0" fmla="*/ 0 h 6920442"/>
                <a:gd name="connsiteX1" fmla="*/ 1682538 w 2452119"/>
                <a:gd name="connsiteY1" fmla="*/ 43031 h 6920442"/>
                <a:gd name="connsiteX2" fmla="*/ 1758275 w 2452119"/>
                <a:gd name="connsiteY2" fmla="*/ 6920442 h 6920442"/>
                <a:gd name="connsiteX3" fmla="*/ 0 w 2452119"/>
                <a:gd name="connsiteY3" fmla="*/ 6898926 h 6920442"/>
                <a:gd name="connsiteX4" fmla="*/ 0 w 2452119"/>
                <a:gd name="connsiteY4" fmla="*/ 0 h 6920442"/>
                <a:gd name="connsiteX0" fmla="*/ 0 w 1999308"/>
                <a:gd name="connsiteY0" fmla="*/ 0 h 6920442"/>
                <a:gd name="connsiteX1" fmla="*/ 1682538 w 1999308"/>
                <a:gd name="connsiteY1" fmla="*/ 43031 h 6920442"/>
                <a:gd name="connsiteX2" fmla="*/ 1758275 w 1999308"/>
                <a:gd name="connsiteY2" fmla="*/ 6920442 h 6920442"/>
                <a:gd name="connsiteX3" fmla="*/ 0 w 1999308"/>
                <a:gd name="connsiteY3" fmla="*/ 6898926 h 6920442"/>
                <a:gd name="connsiteX4" fmla="*/ 0 w 1999308"/>
                <a:gd name="connsiteY4" fmla="*/ 0 h 6920442"/>
                <a:gd name="connsiteX0" fmla="*/ 0 w 1758275"/>
                <a:gd name="connsiteY0" fmla="*/ 10757 h 6931199"/>
                <a:gd name="connsiteX1" fmla="*/ 130576 w 1758275"/>
                <a:gd name="connsiteY1" fmla="*/ 0 h 6931199"/>
                <a:gd name="connsiteX2" fmla="*/ 1758275 w 1758275"/>
                <a:gd name="connsiteY2" fmla="*/ 6931199 h 6931199"/>
                <a:gd name="connsiteX3" fmla="*/ 0 w 1758275"/>
                <a:gd name="connsiteY3" fmla="*/ 6909683 h 6931199"/>
                <a:gd name="connsiteX4" fmla="*/ 0 w 1758275"/>
                <a:gd name="connsiteY4" fmla="*/ 10757 h 6931199"/>
                <a:gd name="connsiteX0" fmla="*/ 0 w 1758275"/>
                <a:gd name="connsiteY0" fmla="*/ 0 h 6920442"/>
                <a:gd name="connsiteX1" fmla="*/ 162575 w 1758275"/>
                <a:gd name="connsiteY1" fmla="*/ 32273 h 6920442"/>
                <a:gd name="connsiteX2" fmla="*/ 1758275 w 1758275"/>
                <a:gd name="connsiteY2" fmla="*/ 6920442 h 6920442"/>
                <a:gd name="connsiteX3" fmla="*/ 0 w 1758275"/>
                <a:gd name="connsiteY3" fmla="*/ 6898926 h 6920442"/>
                <a:gd name="connsiteX4" fmla="*/ 0 w 1758275"/>
                <a:gd name="connsiteY4" fmla="*/ 0 h 6920442"/>
                <a:gd name="connsiteX0" fmla="*/ 0 w 1758275"/>
                <a:gd name="connsiteY0" fmla="*/ 0 h 6920442"/>
                <a:gd name="connsiteX1" fmla="*/ 114576 w 1758275"/>
                <a:gd name="connsiteY1" fmla="*/ 0 h 6920442"/>
                <a:gd name="connsiteX2" fmla="*/ 1758275 w 1758275"/>
                <a:gd name="connsiteY2" fmla="*/ 6920442 h 6920442"/>
                <a:gd name="connsiteX3" fmla="*/ 0 w 1758275"/>
                <a:gd name="connsiteY3" fmla="*/ 6898926 h 6920442"/>
                <a:gd name="connsiteX4" fmla="*/ 0 w 1758275"/>
                <a:gd name="connsiteY4" fmla="*/ 0 h 6920442"/>
                <a:gd name="connsiteX0" fmla="*/ 0 w 2243109"/>
                <a:gd name="connsiteY0" fmla="*/ 0 h 6920442"/>
                <a:gd name="connsiteX1" fmla="*/ 114576 w 2243109"/>
                <a:gd name="connsiteY1" fmla="*/ 0 h 6920442"/>
                <a:gd name="connsiteX2" fmla="*/ 1758275 w 2243109"/>
                <a:gd name="connsiteY2" fmla="*/ 6920442 h 6920442"/>
                <a:gd name="connsiteX3" fmla="*/ 0 w 2243109"/>
                <a:gd name="connsiteY3" fmla="*/ 6898926 h 6920442"/>
                <a:gd name="connsiteX4" fmla="*/ 0 w 2243109"/>
                <a:gd name="connsiteY4" fmla="*/ 0 h 6920442"/>
                <a:gd name="connsiteX0" fmla="*/ 0 w 1868898"/>
                <a:gd name="connsiteY0" fmla="*/ 0 h 6920442"/>
                <a:gd name="connsiteX1" fmla="*/ 114576 w 1868898"/>
                <a:gd name="connsiteY1" fmla="*/ 0 h 6920442"/>
                <a:gd name="connsiteX2" fmla="*/ 526305 w 1868898"/>
                <a:gd name="connsiteY2" fmla="*/ 6920442 h 6920442"/>
                <a:gd name="connsiteX3" fmla="*/ 0 w 1868898"/>
                <a:gd name="connsiteY3" fmla="*/ 6898926 h 6920442"/>
                <a:gd name="connsiteX4" fmla="*/ 0 w 1868898"/>
                <a:gd name="connsiteY4" fmla="*/ 0 h 6920442"/>
                <a:gd name="connsiteX0" fmla="*/ 0 w 1821791"/>
                <a:gd name="connsiteY0" fmla="*/ 0 h 6920442"/>
                <a:gd name="connsiteX1" fmla="*/ 114576 w 1821791"/>
                <a:gd name="connsiteY1" fmla="*/ 0 h 6920442"/>
                <a:gd name="connsiteX2" fmla="*/ 526305 w 1821791"/>
                <a:gd name="connsiteY2" fmla="*/ 6920442 h 6920442"/>
                <a:gd name="connsiteX3" fmla="*/ 0 w 1821791"/>
                <a:gd name="connsiteY3" fmla="*/ 6898926 h 6920442"/>
                <a:gd name="connsiteX4" fmla="*/ 0 w 1821791"/>
                <a:gd name="connsiteY4" fmla="*/ 0 h 6920442"/>
                <a:gd name="connsiteX0" fmla="*/ 0 w 1821791"/>
                <a:gd name="connsiteY0" fmla="*/ 0 h 6931199"/>
                <a:gd name="connsiteX1" fmla="*/ 114576 w 1821791"/>
                <a:gd name="connsiteY1" fmla="*/ 0 h 6931199"/>
                <a:gd name="connsiteX2" fmla="*/ 526305 w 1821791"/>
                <a:gd name="connsiteY2" fmla="*/ 6920442 h 6931199"/>
                <a:gd name="connsiteX3" fmla="*/ 15999 w 1821791"/>
                <a:gd name="connsiteY3" fmla="*/ 6931199 h 6931199"/>
                <a:gd name="connsiteX4" fmla="*/ 0 w 1821791"/>
                <a:gd name="connsiteY4" fmla="*/ 0 h 6931199"/>
                <a:gd name="connsiteX0" fmla="*/ 0 w 2322136"/>
                <a:gd name="connsiteY0" fmla="*/ 0 h 6931199"/>
                <a:gd name="connsiteX1" fmla="*/ 114576 w 2322136"/>
                <a:gd name="connsiteY1" fmla="*/ 0 h 6931199"/>
                <a:gd name="connsiteX2" fmla="*/ 2319948 w 2322136"/>
                <a:gd name="connsiteY2" fmla="*/ 2603714 h 6931199"/>
                <a:gd name="connsiteX3" fmla="*/ 526305 w 2322136"/>
                <a:gd name="connsiteY3" fmla="*/ 6920442 h 6931199"/>
                <a:gd name="connsiteX4" fmla="*/ 15999 w 2322136"/>
                <a:gd name="connsiteY4" fmla="*/ 6931199 h 6931199"/>
                <a:gd name="connsiteX5" fmla="*/ 0 w 2322136"/>
                <a:gd name="connsiteY5" fmla="*/ 0 h 6931199"/>
                <a:gd name="connsiteX0" fmla="*/ 0 w 2322135"/>
                <a:gd name="connsiteY0" fmla="*/ 0 h 6931199"/>
                <a:gd name="connsiteX1" fmla="*/ 114576 w 2322135"/>
                <a:gd name="connsiteY1" fmla="*/ 0 h 6931199"/>
                <a:gd name="connsiteX2" fmla="*/ 2319948 w 2322135"/>
                <a:gd name="connsiteY2" fmla="*/ 2603714 h 6931199"/>
                <a:gd name="connsiteX3" fmla="*/ 526305 w 2322135"/>
                <a:gd name="connsiteY3" fmla="*/ 6920442 h 6931199"/>
                <a:gd name="connsiteX4" fmla="*/ 15999 w 2322135"/>
                <a:gd name="connsiteY4" fmla="*/ 6931199 h 6931199"/>
                <a:gd name="connsiteX5" fmla="*/ 0 w 2322135"/>
                <a:gd name="connsiteY5" fmla="*/ 0 h 6931199"/>
                <a:gd name="connsiteX0" fmla="*/ 0 w 2338114"/>
                <a:gd name="connsiteY0" fmla="*/ 0 h 6931199"/>
                <a:gd name="connsiteX1" fmla="*/ 114576 w 2338114"/>
                <a:gd name="connsiteY1" fmla="*/ 0 h 6931199"/>
                <a:gd name="connsiteX2" fmla="*/ 2335949 w 2338114"/>
                <a:gd name="connsiteY2" fmla="*/ 2592956 h 6931199"/>
                <a:gd name="connsiteX3" fmla="*/ 526305 w 2338114"/>
                <a:gd name="connsiteY3" fmla="*/ 6920442 h 6931199"/>
                <a:gd name="connsiteX4" fmla="*/ 15999 w 2338114"/>
                <a:gd name="connsiteY4" fmla="*/ 6931199 h 6931199"/>
                <a:gd name="connsiteX5" fmla="*/ 0 w 2338114"/>
                <a:gd name="connsiteY5" fmla="*/ 0 h 6931199"/>
                <a:gd name="connsiteX0" fmla="*/ 0 w 2335990"/>
                <a:gd name="connsiteY0" fmla="*/ 0 h 6931199"/>
                <a:gd name="connsiteX1" fmla="*/ 114576 w 2335990"/>
                <a:gd name="connsiteY1" fmla="*/ 0 h 6931199"/>
                <a:gd name="connsiteX2" fmla="*/ 2335949 w 2335990"/>
                <a:gd name="connsiteY2" fmla="*/ 2592956 h 6931199"/>
                <a:gd name="connsiteX3" fmla="*/ 175997 w 2335990"/>
                <a:gd name="connsiteY3" fmla="*/ 6390405 h 6931199"/>
                <a:gd name="connsiteX4" fmla="*/ 526305 w 2335990"/>
                <a:gd name="connsiteY4" fmla="*/ 6920442 h 6931199"/>
                <a:gd name="connsiteX5" fmla="*/ 15999 w 2335990"/>
                <a:gd name="connsiteY5" fmla="*/ 6931199 h 6931199"/>
                <a:gd name="connsiteX6" fmla="*/ 0 w 2335990"/>
                <a:gd name="connsiteY6" fmla="*/ 0 h 6931199"/>
                <a:gd name="connsiteX0" fmla="*/ 0 w 2335990"/>
                <a:gd name="connsiteY0" fmla="*/ 0 h 6931199"/>
                <a:gd name="connsiteX1" fmla="*/ 114576 w 2335990"/>
                <a:gd name="connsiteY1" fmla="*/ 0 h 6931199"/>
                <a:gd name="connsiteX2" fmla="*/ 2335949 w 2335990"/>
                <a:gd name="connsiteY2" fmla="*/ 2592956 h 6931199"/>
                <a:gd name="connsiteX3" fmla="*/ 175997 w 2335990"/>
                <a:gd name="connsiteY3" fmla="*/ 6390405 h 6931199"/>
                <a:gd name="connsiteX4" fmla="*/ 526305 w 2335990"/>
                <a:gd name="connsiteY4" fmla="*/ 6920442 h 6931199"/>
                <a:gd name="connsiteX5" fmla="*/ 15999 w 2335990"/>
                <a:gd name="connsiteY5" fmla="*/ 6931199 h 6931199"/>
                <a:gd name="connsiteX6" fmla="*/ 0 w 2335990"/>
                <a:gd name="connsiteY6" fmla="*/ 0 h 6931199"/>
                <a:gd name="connsiteX0" fmla="*/ 0 w 2335984"/>
                <a:gd name="connsiteY0" fmla="*/ 0 h 6931199"/>
                <a:gd name="connsiteX1" fmla="*/ 114576 w 2335984"/>
                <a:gd name="connsiteY1" fmla="*/ 0 h 6931199"/>
                <a:gd name="connsiteX2" fmla="*/ 2335949 w 2335984"/>
                <a:gd name="connsiteY2" fmla="*/ 2592956 h 6931199"/>
                <a:gd name="connsiteX3" fmla="*/ 175997 w 2335984"/>
                <a:gd name="connsiteY3" fmla="*/ 6390405 h 6931199"/>
                <a:gd name="connsiteX4" fmla="*/ 526305 w 2335984"/>
                <a:gd name="connsiteY4" fmla="*/ 6920442 h 6931199"/>
                <a:gd name="connsiteX5" fmla="*/ 15999 w 2335984"/>
                <a:gd name="connsiteY5" fmla="*/ 6931199 h 6931199"/>
                <a:gd name="connsiteX6" fmla="*/ 0 w 2335984"/>
                <a:gd name="connsiteY6" fmla="*/ 0 h 6931199"/>
                <a:gd name="connsiteX0" fmla="*/ 0 w 2335984"/>
                <a:gd name="connsiteY0" fmla="*/ 0 h 6931199"/>
                <a:gd name="connsiteX1" fmla="*/ 114576 w 2335984"/>
                <a:gd name="connsiteY1" fmla="*/ 0 h 6931199"/>
                <a:gd name="connsiteX2" fmla="*/ 2335949 w 2335984"/>
                <a:gd name="connsiteY2" fmla="*/ 2592956 h 6931199"/>
                <a:gd name="connsiteX3" fmla="*/ 175997 w 2335984"/>
                <a:gd name="connsiteY3" fmla="*/ 6358132 h 6931199"/>
                <a:gd name="connsiteX4" fmla="*/ 526305 w 2335984"/>
                <a:gd name="connsiteY4" fmla="*/ 6920442 h 6931199"/>
                <a:gd name="connsiteX5" fmla="*/ 15999 w 2335984"/>
                <a:gd name="connsiteY5" fmla="*/ 6931199 h 6931199"/>
                <a:gd name="connsiteX6" fmla="*/ 0 w 2335984"/>
                <a:gd name="connsiteY6" fmla="*/ 0 h 6931199"/>
                <a:gd name="connsiteX0" fmla="*/ 0 w 2335990"/>
                <a:gd name="connsiteY0" fmla="*/ 0 h 6931199"/>
                <a:gd name="connsiteX1" fmla="*/ 114576 w 2335990"/>
                <a:gd name="connsiteY1" fmla="*/ 0 h 6931199"/>
                <a:gd name="connsiteX2" fmla="*/ 2335949 w 2335990"/>
                <a:gd name="connsiteY2" fmla="*/ 2592956 h 6931199"/>
                <a:gd name="connsiteX3" fmla="*/ 175997 w 2335990"/>
                <a:gd name="connsiteY3" fmla="*/ 6358132 h 6931199"/>
                <a:gd name="connsiteX4" fmla="*/ 654302 w 2335990"/>
                <a:gd name="connsiteY4" fmla="*/ 6920442 h 6931199"/>
                <a:gd name="connsiteX5" fmla="*/ 15999 w 2335990"/>
                <a:gd name="connsiteY5" fmla="*/ 6931199 h 6931199"/>
                <a:gd name="connsiteX6" fmla="*/ 0 w 2335990"/>
                <a:gd name="connsiteY6" fmla="*/ 0 h 6931199"/>
                <a:gd name="connsiteX0" fmla="*/ 0 w 2335990"/>
                <a:gd name="connsiteY0" fmla="*/ 0 h 6931199"/>
                <a:gd name="connsiteX1" fmla="*/ 114576 w 2335990"/>
                <a:gd name="connsiteY1" fmla="*/ 0 h 6931199"/>
                <a:gd name="connsiteX2" fmla="*/ 2335949 w 2335990"/>
                <a:gd name="connsiteY2" fmla="*/ 2592956 h 6931199"/>
                <a:gd name="connsiteX3" fmla="*/ 175997 w 2335990"/>
                <a:gd name="connsiteY3" fmla="*/ 6358132 h 6931199"/>
                <a:gd name="connsiteX4" fmla="*/ 654302 w 2335990"/>
                <a:gd name="connsiteY4" fmla="*/ 6920442 h 6931199"/>
                <a:gd name="connsiteX5" fmla="*/ 15999 w 2335990"/>
                <a:gd name="connsiteY5" fmla="*/ 6931199 h 6931199"/>
                <a:gd name="connsiteX6" fmla="*/ 0 w 2335990"/>
                <a:gd name="connsiteY6" fmla="*/ 0 h 6931199"/>
                <a:gd name="connsiteX0" fmla="*/ 16342 w 2352332"/>
                <a:gd name="connsiteY0" fmla="*/ 0 h 6931199"/>
                <a:gd name="connsiteX1" fmla="*/ 130918 w 2352332"/>
                <a:gd name="connsiteY1" fmla="*/ 0 h 6931199"/>
                <a:gd name="connsiteX2" fmla="*/ 2352291 w 2352332"/>
                <a:gd name="connsiteY2" fmla="*/ 2592956 h 6931199"/>
                <a:gd name="connsiteX3" fmla="*/ 192339 w 2352332"/>
                <a:gd name="connsiteY3" fmla="*/ 6358132 h 6931199"/>
                <a:gd name="connsiteX4" fmla="*/ 670644 w 2352332"/>
                <a:gd name="connsiteY4" fmla="*/ 6920442 h 6931199"/>
                <a:gd name="connsiteX5" fmla="*/ 32341 w 2352332"/>
                <a:gd name="connsiteY5" fmla="*/ 6931199 h 6931199"/>
                <a:gd name="connsiteX6" fmla="*/ 16342 w 2352332"/>
                <a:gd name="connsiteY6" fmla="*/ 0 h 6931199"/>
                <a:gd name="connsiteX0" fmla="*/ 37644 w 2373634"/>
                <a:gd name="connsiteY0" fmla="*/ 0 h 6931199"/>
                <a:gd name="connsiteX1" fmla="*/ 152220 w 2373634"/>
                <a:gd name="connsiteY1" fmla="*/ 0 h 6931199"/>
                <a:gd name="connsiteX2" fmla="*/ 2373593 w 2373634"/>
                <a:gd name="connsiteY2" fmla="*/ 2592956 h 6931199"/>
                <a:gd name="connsiteX3" fmla="*/ 213641 w 2373634"/>
                <a:gd name="connsiteY3" fmla="*/ 6358132 h 6931199"/>
                <a:gd name="connsiteX4" fmla="*/ 643947 w 2373634"/>
                <a:gd name="connsiteY4" fmla="*/ 6920442 h 6931199"/>
                <a:gd name="connsiteX5" fmla="*/ 53643 w 2373634"/>
                <a:gd name="connsiteY5" fmla="*/ 6931199 h 6931199"/>
                <a:gd name="connsiteX6" fmla="*/ 37644 w 2373634"/>
                <a:gd name="connsiteY6" fmla="*/ 0 h 6931199"/>
                <a:gd name="connsiteX0" fmla="*/ 57560 w 2393517"/>
                <a:gd name="connsiteY0" fmla="*/ 0 h 6931199"/>
                <a:gd name="connsiteX1" fmla="*/ 172136 w 2393517"/>
                <a:gd name="connsiteY1" fmla="*/ 0 h 6931199"/>
                <a:gd name="connsiteX2" fmla="*/ 2393509 w 2393517"/>
                <a:gd name="connsiteY2" fmla="*/ 2592956 h 6931199"/>
                <a:gd name="connsiteX3" fmla="*/ 201557 w 2393517"/>
                <a:gd name="connsiteY3" fmla="*/ 6497982 h 6931199"/>
                <a:gd name="connsiteX4" fmla="*/ 663863 w 2393517"/>
                <a:gd name="connsiteY4" fmla="*/ 6920442 h 6931199"/>
                <a:gd name="connsiteX5" fmla="*/ 73559 w 2393517"/>
                <a:gd name="connsiteY5" fmla="*/ 6931199 h 6931199"/>
                <a:gd name="connsiteX6" fmla="*/ 57560 w 2393517"/>
                <a:gd name="connsiteY6" fmla="*/ 0 h 6931199"/>
                <a:gd name="connsiteX0" fmla="*/ -1 w 2335955"/>
                <a:gd name="connsiteY0" fmla="*/ 0 h 6931199"/>
                <a:gd name="connsiteX1" fmla="*/ 114575 w 2335955"/>
                <a:gd name="connsiteY1" fmla="*/ 0 h 6931199"/>
                <a:gd name="connsiteX2" fmla="*/ 2335948 w 2335955"/>
                <a:gd name="connsiteY2" fmla="*/ 2592956 h 6931199"/>
                <a:gd name="connsiteX3" fmla="*/ 143996 w 2335955"/>
                <a:gd name="connsiteY3" fmla="*/ 6497982 h 6931199"/>
                <a:gd name="connsiteX4" fmla="*/ 606302 w 2335955"/>
                <a:gd name="connsiteY4" fmla="*/ 6920442 h 6931199"/>
                <a:gd name="connsiteX5" fmla="*/ 15998 w 2335955"/>
                <a:gd name="connsiteY5" fmla="*/ 6931199 h 6931199"/>
                <a:gd name="connsiteX6" fmla="*/ -1 w 2335955"/>
                <a:gd name="connsiteY6" fmla="*/ 0 h 6931199"/>
                <a:gd name="connsiteX0" fmla="*/ 0 w 2364634"/>
                <a:gd name="connsiteY0" fmla="*/ 0 h 6931199"/>
                <a:gd name="connsiteX1" fmla="*/ 114576 w 2364634"/>
                <a:gd name="connsiteY1" fmla="*/ 0 h 6931199"/>
                <a:gd name="connsiteX2" fmla="*/ 2335949 w 2364634"/>
                <a:gd name="connsiteY2" fmla="*/ 2592956 h 6931199"/>
                <a:gd name="connsiteX3" fmla="*/ 1487964 w 2364634"/>
                <a:gd name="connsiteY3" fmla="*/ 6153737 h 6931199"/>
                <a:gd name="connsiteX4" fmla="*/ 606303 w 2364634"/>
                <a:gd name="connsiteY4" fmla="*/ 6920442 h 6931199"/>
                <a:gd name="connsiteX5" fmla="*/ 15999 w 2364634"/>
                <a:gd name="connsiteY5" fmla="*/ 6931199 h 6931199"/>
                <a:gd name="connsiteX6" fmla="*/ 0 w 2364634"/>
                <a:gd name="connsiteY6" fmla="*/ 0 h 6931199"/>
                <a:gd name="connsiteX0" fmla="*/ 0 w 2336484"/>
                <a:gd name="connsiteY0" fmla="*/ 0 h 6931199"/>
                <a:gd name="connsiteX1" fmla="*/ 114576 w 2336484"/>
                <a:gd name="connsiteY1" fmla="*/ 0 h 6931199"/>
                <a:gd name="connsiteX2" fmla="*/ 2335949 w 2336484"/>
                <a:gd name="connsiteY2" fmla="*/ 2592956 h 6931199"/>
                <a:gd name="connsiteX3" fmla="*/ 351991 w 2336484"/>
                <a:gd name="connsiteY3" fmla="*/ 6142979 h 6931199"/>
                <a:gd name="connsiteX4" fmla="*/ 606303 w 2336484"/>
                <a:gd name="connsiteY4" fmla="*/ 6920442 h 6931199"/>
                <a:gd name="connsiteX5" fmla="*/ 15999 w 2336484"/>
                <a:gd name="connsiteY5" fmla="*/ 6931199 h 6931199"/>
                <a:gd name="connsiteX6" fmla="*/ 0 w 2336484"/>
                <a:gd name="connsiteY6" fmla="*/ 0 h 6931199"/>
                <a:gd name="connsiteX0" fmla="*/ 0 w 2339344"/>
                <a:gd name="connsiteY0" fmla="*/ 0 h 6931199"/>
                <a:gd name="connsiteX1" fmla="*/ 114576 w 2339344"/>
                <a:gd name="connsiteY1" fmla="*/ 0 h 6931199"/>
                <a:gd name="connsiteX2" fmla="*/ 2335949 w 2339344"/>
                <a:gd name="connsiteY2" fmla="*/ 2592956 h 6931199"/>
                <a:gd name="connsiteX3" fmla="*/ 606303 w 2339344"/>
                <a:gd name="connsiteY3" fmla="*/ 6920442 h 6931199"/>
                <a:gd name="connsiteX4" fmla="*/ 15999 w 2339344"/>
                <a:gd name="connsiteY4" fmla="*/ 6931199 h 6931199"/>
                <a:gd name="connsiteX5" fmla="*/ 0 w 2339344"/>
                <a:gd name="connsiteY5" fmla="*/ 0 h 6931199"/>
                <a:gd name="connsiteX0" fmla="*/ 0 w 2337878"/>
                <a:gd name="connsiteY0" fmla="*/ 0 h 6931199"/>
                <a:gd name="connsiteX1" fmla="*/ 114576 w 2337878"/>
                <a:gd name="connsiteY1" fmla="*/ 0 h 6931199"/>
                <a:gd name="connsiteX2" fmla="*/ 2335949 w 2337878"/>
                <a:gd name="connsiteY2" fmla="*/ 2592956 h 6931199"/>
                <a:gd name="connsiteX3" fmla="*/ 606303 w 2337878"/>
                <a:gd name="connsiteY3" fmla="*/ 6920442 h 6931199"/>
                <a:gd name="connsiteX4" fmla="*/ 15999 w 2337878"/>
                <a:gd name="connsiteY4" fmla="*/ 6931199 h 6931199"/>
                <a:gd name="connsiteX5" fmla="*/ 0 w 2337878"/>
                <a:gd name="connsiteY5" fmla="*/ 0 h 6931199"/>
                <a:gd name="connsiteX0" fmla="*/ 0 w 2338717"/>
                <a:gd name="connsiteY0" fmla="*/ 0 h 6931199"/>
                <a:gd name="connsiteX1" fmla="*/ 114576 w 2338717"/>
                <a:gd name="connsiteY1" fmla="*/ 0 h 6931199"/>
                <a:gd name="connsiteX2" fmla="*/ 2335949 w 2338717"/>
                <a:gd name="connsiteY2" fmla="*/ 2592956 h 6931199"/>
                <a:gd name="connsiteX3" fmla="*/ 575992 w 2338717"/>
                <a:gd name="connsiteY3" fmla="*/ 5594340 h 6931199"/>
                <a:gd name="connsiteX4" fmla="*/ 606303 w 2338717"/>
                <a:gd name="connsiteY4" fmla="*/ 6920442 h 6931199"/>
                <a:gd name="connsiteX5" fmla="*/ 15999 w 2338717"/>
                <a:gd name="connsiteY5" fmla="*/ 6931199 h 6931199"/>
                <a:gd name="connsiteX6" fmla="*/ 0 w 2338717"/>
                <a:gd name="connsiteY6" fmla="*/ 0 h 6931199"/>
                <a:gd name="connsiteX0" fmla="*/ 0 w 2339236"/>
                <a:gd name="connsiteY0" fmla="*/ 0 h 6931199"/>
                <a:gd name="connsiteX1" fmla="*/ 114576 w 2339236"/>
                <a:gd name="connsiteY1" fmla="*/ 0 h 6931199"/>
                <a:gd name="connsiteX2" fmla="*/ 2335949 w 2339236"/>
                <a:gd name="connsiteY2" fmla="*/ 2592956 h 6931199"/>
                <a:gd name="connsiteX3" fmla="*/ 575992 w 2339236"/>
                <a:gd name="connsiteY3" fmla="*/ 5594340 h 6931199"/>
                <a:gd name="connsiteX4" fmla="*/ 606303 w 2339236"/>
                <a:gd name="connsiteY4" fmla="*/ 6920442 h 6931199"/>
                <a:gd name="connsiteX5" fmla="*/ 15999 w 2339236"/>
                <a:gd name="connsiteY5" fmla="*/ 6931199 h 6931199"/>
                <a:gd name="connsiteX6" fmla="*/ 0 w 2339236"/>
                <a:gd name="connsiteY6" fmla="*/ 0 h 6931199"/>
                <a:gd name="connsiteX0" fmla="*/ 0 w 2353025"/>
                <a:gd name="connsiteY0" fmla="*/ 0 h 6931199"/>
                <a:gd name="connsiteX1" fmla="*/ 114576 w 2353025"/>
                <a:gd name="connsiteY1" fmla="*/ 0 h 6931199"/>
                <a:gd name="connsiteX2" fmla="*/ 1391973 w 2353025"/>
                <a:gd name="connsiteY2" fmla="*/ 957794 h 6931199"/>
                <a:gd name="connsiteX3" fmla="*/ 2335949 w 2353025"/>
                <a:gd name="connsiteY3" fmla="*/ 2592956 h 6931199"/>
                <a:gd name="connsiteX4" fmla="*/ 575992 w 2353025"/>
                <a:gd name="connsiteY4" fmla="*/ 5594340 h 6931199"/>
                <a:gd name="connsiteX5" fmla="*/ 606303 w 2353025"/>
                <a:gd name="connsiteY5" fmla="*/ 6920442 h 6931199"/>
                <a:gd name="connsiteX6" fmla="*/ 15999 w 2353025"/>
                <a:gd name="connsiteY6" fmla="*/ 6931199 h 6931199"/>
                <a:gd name="connsiteX7" fmla="*/ 0 w 2353025"/>
                <a:gd name="connsiteY7" fmla="*/ 0 h 6931199"/>
                <a:gd name="connsiteX0" fmla="*/ 0 w 2354407"/>
                <a:gd name="connsiteY0" fmla="*/ 0 h 6931199"/>
                <a:gd name="connsiteX1" fmla="*/ 114576 w 2354407"/>
                <a:gd name="connsiteY1" fmla="*/ 0 h 6931199"/>
                <a:gd name="connsiteX2" fmla="*/ 1391973 w 2354407"/>
                <a:gd name="connsiteY2" fmla="*/ 957794 h 6931199"/>
                <a:gd name="connsiteX3" fmla="*/ 2335949 w 2354407"/>
                <a:gd name="connsiteY3" fmla="*/ 2592956 h 6931199"/>
                <a:gd name="connsiteX4" fmla="*/ 575992 w 2354407"/>
                <a:gd name="connsiteY4" fmla="*/ 5594340 h 6931199"/>
                <a:gd name="connsiteX5" fmla="*/ 606303 w 2354407"/>
                <a:gd name="connsiteY5" fmla="*/ 6920442 h 6931199"/>
                <a:gd name="connsiteX6" fmla="*/ 15999 w 2354407"/>
                <a:gd name="connsiteY6" fmla="*/ 6931199 h 6931199"/>
                <a:gd name="connsiteX7" fmla="*/ 0 w 2354407"/>
                <a:gd name="connsiteY7" fmla="*/ 0 h 6931199"/>
                <a:gd name="connsiteX0" fmla="*/ 0 w 2348851"/>
                <a:gd name="connsiteY0" fmla="*/ 0 h 6931199"/>
                <a:gd name="connsiteX1" fmla="*/ 114576 w 2348851"/>
                <a:gd name="connsiteY1" fmla="*/ 0 h 6931199"/>
                <a:gd name="connsiteX2" fmla="*/ 1391973 w 2348851"/>
                <a:gd name="connsiteY2" fmla="*/ 957794 h 6931199"/>
                <a:gd name="connsiteX3" fmla="*/ 2335949 w 2348851"/>
                <a:gd name="connsiteY3" fmla="*/ 2592956 h 6931199"/>
                <a:gd name="connsiteX4" fmla="*/ 575992 w 2348851"/>
                <a:gd name="connsiteY4" fmla="*/ 5594340 h 6931199"/>
                <a:gd name="connsiteX5" fmla="*/ 606303 w 2348851"/>
                <a:gd name="connsiteY5" fmla="*/ 6920442 h 6931199"/>
                <a:gd name="connsiteX6" fmla="*/ 15999 w 2348851"/>
                <a:gd name="connsiteY6" fmla="*/ 6931199 h 6931199"/>
                <a:gd name="connsiteX7" fmla="*/ 0 w 2348851"/>
                <a:gd name="connsiteY7" fmla="*/ 0 h 6931199"/>
                <a:gd name="connsiteX0" fmla="*/ 0 w 2338848"/>
                <a:gd name="connsiteY0" fmla="*/ 0 h 6931199"/>
                <a:gd name="connsiteX1" fmla="*/ 114576 w 2338848"/>
                <a:gd name="connsiteY1" fmla="*/ 0 h 6931199"/>
                <a:gd name="connsiteX2" fmla="*/ 1391973 w 2338848"/>
                <a:gd name="connsiteY2" fmla="*/ 957794 h 6931199"/>
                <a:gd name="connsiteX3" fmla="*/ 2335949 w 2338848"/>
                <a:gd name="connsiteY3" fmla="*/ 2592956 h 6931199"/>
                <a:gd name="connsiteX4" fmla="*/ 575992 w 2338848"/>
                <a:gd name="connsiteY4" fmla="*/ 5594340 h 6931199"/>
                <a:gd name="connsiteX5" fmla="*/ 606303 w 2338848"/>
                <a:gd name="connsiteY5" fmla="*/ 6920442 h 6931199"/>
                <a:gd name="connsiteX6" fmla="*/ 15999 w 2338848"/>
                <a:gd name="connsiteY6" fmla="*/ 6931199 h 6931199"/>
                <a:gd name="connsiteX7" fmla="*/ 0 w 2338848"/>
                <a:gd name="connsiteY7" fmla="*/ 0 h 6931199"/>
                <a:gd name="connsiteX0" fmla="*/ 0 w 2335988"/>
                <a:gd name="connsiteY0" fmla="*/ 0 h 6931199"/>
                <a:gd name="connsiteX1" fmla="*/ 114576 w 2335988"/>
                <a:gd name="connsiteY1" fmla="*/ 0 h 6931199"/>
                <a:gd name="connsiteX2" fmla="*/ 1391973 w 2335988"/>
                <a:gd name="connsiteY2" fmla="*/ 957794 h 6931199"/>
                <a:gd name="connsiteX3" fmla="*/ 2335949 w 2335988"/>
                <a:gd name="connsiteY3" fmla="*/ 2592956 h 6931199"/>
                <a:gd name="connsiteX4" fmla="*/ 575992 w 2335988"/>
                <a:gd name="connsiteY4" fmla="*/ 5594340 h 6931199"/>
                <a:gd name="connsiteX5" fmla="*/ 606303 w 2335988"/>
                <a:gd name="connsiteY5" fmla="*/ 6920442 h 6931199"/>
                <a:gd name="connsiteX6" fmla="*/ 15999 w 2335988"/>
                <a:gd name="connsiteY6" fmla="*/ 6931199 h 6931199"/>
                <a:gd name="connsiteX7" fmla="*/ 0 w 2335988"/>
                <a:gd name="connsiteY7" fmla="*/ 0 h 6931199"/>
                <a:gd name="connsiteX0" fmla="*/ 0 w 2335988"/>
                <a:gd name="connsiteY0" fmla="*/ 0 h 6931199"/>
                <a:gd name="connsiteX1" fmla="*/ 114576 w 2335988"/>
                <a:gd name="connsiteY1" fmla="*/ 0 h 6931199"/>
                <a:gd name="connsiteX2" fmla="*/ 1391973 w 2335988"/>
                <a:gd name="connsiteY2" fmla="*/ 957794 h 6931199"/>
                <a:gd name="connsiteX3" fmla="*/ 2335949 w 2335988"/>
                <a:gd name="connsiteY3" fmla="*/ 2592956 h 6931199"/>
                <a:gd name="connsiteX4" fmla="*/ 575992 w 2335988"/>
                <a:gd name="connsiteY4" fmla="*/ 5594340 h 6931199"/>
                <a:gd name="connsiteX5" fmla="*/ 606303 w 2335988"/>
                <a:gd name="connsiteY5" fmla="*/ 6920442 h 6931199"/>
                <a:gd name="connsiteX6" fmla="*/ 15999 w 2335988"/>
                <a:gd name="connsiteY6" fmla="*/ 6931199 h 6931199"/>
                <a:gd name="connsiteX7" fmla="*/ 0 w 2335988"/>
                <a:gd name="connsiteY7" fmla="*/ 0 h 6931199"/>
                <a:gd name="connsiteX0" fmla="*/ 0 w 2335988"/>
                <a:gd name="connsiteY0" fmla="*/ 0 h 6931199"/>
                <a:gd name="connsiteX1" fmla="*/ 114576 w 2335988"/>
                <a:gd name="connsiteY1" fmla="*/ 0 h 6931199"/>
                <a:gd name="connsiteX2" fmla="*/ 1391973 w 2335988"/>
                <a:gd name="connsiteY2" fmla="*/ 957794 h 6931199"/>
                <a:gd name="connsiteX3" fmla="*/ 2335949 w 2335988"/>
                <a:gd name="connsiteY3" fmla="*/ 2592956 h 6931199"/>
                <a:gd name="connsiteX4" fmla="*/ 575992 w 2335988"/>
                <a:gd name="connsiteY4" fmla="*/ 5594340 h 6931199"/>
                <a:gd name="connsiteX5" fmla="*/ 606303 w 2335988"/>
                <a:gd name="connsiteY5" fmla="*/ 6920442 h 6931199"/>
                <a:gd name="connsiteX6" fmla="*/ 15999 w 2335988"/>
                <a:gd name="connsiteY6" fmla="*/ 6931199 h 6931199"/>
                <a:gd name="connsiteX7" fmla="*/ 0 w 2335988"/>
                <a:gd name="connsiteY7" fmla="*/ 0 h 6931199"/>
                <a:gd name="connsiteX0" fmla="*/ 0 w 1397411"/>
                <a:gd name="connsiteY0" fmla="*/ 0 h 6931199"/>
                <a:gd name="connsiteX1" fmla="*/ 114576 w 1397411"/>
                <a:gd name="connsiteY1" fmla="*/ 0 h 6931199"/>
                <a:gd name="connsiteX2" fmla="*/ 1391973 w 1397411"/>
                <a:gd name="connsiteY2" fmla="*/ 957794 h 6931199"/>
                <a:gd name="connsiteX3" fmla="*/ 575992 w 1397411"/>
                <a:gd name="connsiteY3" fmla="*/ 5594340 h 6931199"/>
                <a:gd name="connsiteX4" fmla="*/ 606303 w 1397411"/>
                <a:gd name="connsiteY4" fmla="*/ 6920442 h 6931199"/>
                <a:gd name="connsiteX5" fmla="*/ 15999 w 1397411"/>
                <a:gd name="connsiteY5" fmla="*/ 6931199 h 6931199"/>
                <a:gd name="connsiteX6" fmla="*/ 0 w 1397411"/>
                <a:gd name="connsiteY6" fmla="*/ 0 h 6931199"/>
                <a:gd name="connsiteX0" fmla="*/ 0 w 623982"/>
                <a:gd name="connsiteY0" fmla="*/ 0 h 6931199"/>
                <a:gd name="connsiteX1" fmla="*/ 114576 w 623982"/>
                <a:gd name="connsiteY1" fmla="*/ 0 h 6931199"/>
                <a:gd name="connsiteX2" fmla="*/ 575992 w 623982"/>
                <a:gd name="connsiteY2" fmla="*/ 5594340 h 6931199"/>
                <a:gd name="connsiteX3" fmla="*/ 606303 w 623982"/>
                <a:gd name="connsiteY3" fmla="*/ 6920442 h 6931199"/>
                <a:gd name="connsiteX4" fmla="*/ 15999 w 623982"/>
                <a:gd name="connsiteY4" fmla="*/ 6931199 h 6931199"/>
                <a:gd name="connsiteX5" fmla="*/ 0 w 623982"/>
                <a:gd name="connsiteY5" fmla="*/ 0 h 6931199"/>
                <a:gd name="connsiteX0" fmla="*/ 0 w 606786"/>
                <a:gd name="connsiteY0" fmla="*/ 0 h 6931199"/>
                <a:gd name="connsiteX1" fmla="*/ 114576 w 606786"/>
                <a:gd name="connsiteY1" fmla="*/ 0 h 6931199"/>
                <a:gd name="connsiteX2" fmla="*/ 606303 w 606786"/>
                <a:gd name="connsiteY2" fmla="*/ 6920442 h 6931199"/>
                <a:gd name="connsiteX3" fmla="*/ 15999 w 606786"/>
                <a:gd name="connsiteY3" fmla="*/ 6931199 h 6931199"/>
                <a:gd name="connsiteX4" fmla="*/ 0 w 606786"/>
                <a:gd name="connsiteY4" fmla="*/ 0 h 6931199"/>
                <a:gd name="connsiteX0" fmla="*/ 0 w 1034884"/>
                <a:gd name="connsiteY0" fmla="*/ 0 h 6931199"/>
                <a:gd name="connsiteX1" fmla="*/ 114576 w 1034884"/>
                <a:gd name="connsiteY1" fmla="*/ 0 h 6931199"/>
                <a:gd name="connsiteX2" fmla="*/ 606303 w 1034884"/>
                <a:gd name="connsiteY2" fmla="*/ 6920442 h 6931199"/>
                <a:gd name="connsiteX3" fmla="*/ 15999 w 1034884"/>
                <a:gd name="connsiteY3" fmla="*/ 6931199 h 6931199"/>
                <a:gd name="connsiteX4" fmla="*/ 0 w 1034884"/>
                <a:gd name="connsiteY4" fmla="*/ 0 h 6931199"/>
                <a:gd name="connsiteX0" fmla="*/ 0 w 2509964"/>
                <a:gd name="connsiteY0" fmla="*/ 0 h 6931199"/>
                <a:gd name="connsiteX1" fmla="*/ 114576 w 2509964"/>
                <a:gd name="connsiteY1" fmla="*/ 0 h 6931199"/>
                <a:gd name="connsiteX2" fmla="*/ 606303 w 2509964"/>
                <a:gd name="connsiteY2" fmla="*/ 6920442 h 6931199"/>
                <a:gd name="connsiteX3" fmla="*/ 15999 w 2509964"/>
                <a:gd name="connsiteY3" fmla="*/ 6931199 h 6931199"/>
                <a:gd name="connsiteX4" fmla="*/ 0 w 2509964"/>
                <a:gd name="connsiteY4" fmla="*/ 0 h 6931199"/>
                <a:gd name="connsiteX0" fmla="*/ 0 w 1970495"/>
                <a:gd name="connsiteY0" fmla="*/ 0 h 6931199"/>
                <a:gd name="connsiteX1" fmla="*/ 114576 w 1970495"/>
                <a:gd name="connsiteY1" fmla="*/ 0 h 6931199"/>
                <a:gd name="connsiteX2" fmla="*/ 606303 w 1970495"/>
                <a:gd name="connsiteY2" fmla="*/ 6920442 h 6931199"/>
                <a:gd name="connsiteX3" fmla="*/ 15999 w 1970495"/>
                <a:gd name="connsiteY3" fmla="*/ 6931199 h 6931199"/>
                <a:gd name="connsiteX4" fmla="*/ 0 w 1970495"/>
                <a:gd name="connsiteY4" fmla="*/ 0 h 6931199"/>
                <a:gd name="connsiteX0" fmla="*/ 0 w 2088869"/>
                <a:gd name="connsiteY0" fmla="*/ 0 h 6931199"/>
                <a:gd name="connsiteX1" fmla="*/ 114576 w 2088869"/>
                <a:gd name="connsiteY1" fmla="*/ 0 h 6931199"/>
                <a:gd name="connsiteX2" fmla="*/ 606303 w 2088869"/>
                <a:gd name="connsiteY2" fmla="*/ 6920442 h 6931199"/>
                <a:gd name="connsiteX3" fmla="*/ 15999 w 2088869"/>
                <a:gd name="connsiteY3" fmla="*/ 6931199 h 6931199"/>
                <a:gd name="connsiteX4" fmla="*/ 0 w 2088869"/>
                <a:gd name="connsiteY4" fmla="*/ 0 h 6931199"/>
                <a:gd name="connsiteX0" fmla="*/ 0 w 2060206"/>
                <a:gd name="connsiteY0" fmla="*/ 0 h 6931199"/>
                <a:gd name="connsiteX1" fmla="*/ 114576 w 2060206"/>
                <a:gd name="connsiteY1" fmla="*/ 0 h 6931199"/>
                <a:gd name="connsiteX2" fmla="*/ 606303 w 2060206"/>
                <a:gd name="connsiteY2" fmla="*/ 6920442 h 6931199"/>
                <a:gd name="connsiteX3" fmla="*/ 15999 w 2060206"/>
                <a:gd name="connsiteY3" fmla="*/ 6931199 h 6931199"/>
                <a:gd name="connsiteX4" fmla="*/ 0 w 2060206"/>
                <a:gd name="connsiteY4" fmla="*/ 0 h 6931199"/>
                <a:gd name="connsiteX0" fmla="*/ 0 w 2291737"/>
                <a:gd name="connsiteY0" fmla="*/ 0 h 6931199"/>
                <a:gd name="connsiteX1" fmla="*/ 114576 w 2291737"/>
                <a:gd name="connsiteY1" fmla="*/ 0 h 6931199"/>
                <a:gd name="connsiteX2" fmla="*/ 606303 w 2291737"/>
                <a:gd name="connsiteY2" fmla="*/ 6920442 h 6931199"/>
                <a:gd name="connsiteX3" fmla="*/ 15999 w 2291737"/>
                <a:gd name="connsiteY3" fmla="*/ 6931199 h 6931199"/>
                <a:gd name="connsiteX4" fmla="*/ 0 w 2291737"/>
                <a:gd name="connsiteY4" fmla="*/ 0 h 693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737" h="6931199">
                  <a:moveTo>
                    <a:pt x="0" y="0"/>
                  </a:moveTo>
                  <a:lnTo>
                    <a:pt x="114576" y="0"/>
                  </a:lnTo>
                  <a:cubicBezTo>
                    <a:pt x="5719495" y="3304937"/>
                    <a:pt x="-1521218" y="5872819"/>
                    <a:pt x="606303" y="6920442"/>
                  </a:cubicBezTo>
                  <a:lnTo>
                    <a:pt x="15999" y="69311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innerShdw blurRad="63500" dist="76200">
                <a:prstClr val="black">
                  <a:alpha val="3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55" y="1227563"/>
              <a:ext cx="1327943" cy="10340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56675" y="2403824"/>
              <a:ext cx="121377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Applied 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Chemicals 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&amp; 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Materials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Division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8767482" y="6486861"/>
            <a:ext cx="290457" cy="258184"/>
          </a:xfrm>
          <a:prstGeom prst="rect">
            <a:avLst/>
          </a:prstGeom>
          <a:solidFill>
            <a:srgbClr val="273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54650" y="139700"/>
            <a:ext cx="3689350" cy="1409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latin typeface="+mj-lt"/>
              </a:defRPr>
            </a:lvl1pPr>
          </a:lstStyle>
          <a:p>
            <a:pPr lvl="0"/>
            <a:r>
              <a:rPr lang="en-US" sz="1400" dirty="0" smtClean="0">
                <a:latin typeface="+mj-lt"/>
              </a:rPr>
              <a:t>Location</a:t>
            </a:r>
          </a:p>
          <a:p>
            <a:pPr lvl="0"/>
            <a:r>
              <a:rPr lang="en-US" sz="1400" dirty="0" smtClean="0">
                <a:latin typeface="+mj-lt"/>
              </a:rPr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124" y="1322773"/>
            <a:ext cx="7026676" cy="49981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832"/>
            <a:ext cx="8229600" cy="65751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9204" y="1600200"/>
            <a:ext cx="2986596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887"/>
            <a:ext cx="8229600" cy="76049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822" y="1535113"/>
            <a:ext cx="30035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6456" y="2265410"/>
            <a:ext cx="29740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2419"/>
            <a:ext cx="4041775" cy="38537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0" y="425558"/>
            <a:ext cx="8229600" cy="728539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428" y="461639"/>
            <a:ext cx="6147787" cy="44080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734" y="1047565"/>
            <a:ext cx="4043779" cy="520288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0435" y="1035605"/>
            <a:ext cx="3008313" cy="2364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5829670" y="3595456"/>
            <a:ext cx="3008313" cy="2654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1339-A096-8F44-B045-3B99B6398D1A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0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3C77-13B7-5946-8D59-002EA023E4C9}" type="slidenum">
              <a:rPr lang="en-US" smtClean="0"/>
              <a:t>‹#›</a:t>
            </a:fld>
            <a:endParaRPr lang="en-US"/>
          </a:p>
        </p:txBody>
      </p:sp>
      <p:grpSp>
        <p:nvGrpSpPr>
          <p:cNvPr id="110" name="Group 109"/>
          <p:cNvGrpSpPr/>
          <p:nvPr userDrawn="1"/>
        </p:nvGrpSpPr>
        <p:grpSpPr>
          <a:xfrm>
            <a:off x="-9525" y="4008"/>
            <a:ext cx="9163050" cy="6866024"/>
            <a:chOff x="-9525" y="0"/>
            <a:chExt cx="9163050" cy="6858000"/>
          </a:xfrm>
        </p:grpSpPr>
        <p:pic>
          <p:nvPicPr>
            <p:cNvPr id="111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16305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11" descr="whitenist.png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457200" y="6517561"/>
              <a:ext cx="706516" cy="188039"/>
            </a:xfrm>
            <a:prstGeom prst="rect">
              <a:avLst/>
            </a:prstGeom>
          </p:spPr>
        </p:pic>
      </p:grpSp>
      <p:sp>
        <p:nvSpPr>
          <p:cNvPr id="113" name="Slide Number Placeholder 5"/>
          <p:cNvSpPr txBox="1">
            <a:spLocks/>
          </p:cNvSpPr>
          <p:nvPr userDrawn="1"/>
        </p:nvSpPr>
        <p:spPr>
          <a:xfrm>
            <a:off x="8305800" y="6408667"/>
            <a:ext cx="80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24AEE6-E942-4F5C-A610-97CA4B6B6D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4" name="Picture 113" descr="NISTlogo_oneline_white.png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4800600" y="6553200"/>
            <a:ext cx="3203555" cy="112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692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2" r:id="rId10"/>
    <p:sldLayoutId id="2147483703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tf.nist.gov/seminars/IWODD/NIST_Logo.jpg&amp;imgrefurl=http://tf.nist.gov/seminars/IWODD/IWODD.html&amp;h=396&amp;w=1164&amp;sz=30&amp;tbnid=-YqAj5uNBjflvM:&amp;tbnh=51&amp;tbnw=150&amp;prev=/images?q=nist+logo&amp;hl=en&amp;usg=__0QAon91j6_vIHaCFvaCm_AL0gvk=&amp;sa=X&amp;ei=-7hXTI6mKIL6cN3R3fQI&amp;ved=0CBYQ9QEwA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tf.nist.gov/seminars/IWODD/NIST_Logo.jpg&amp;imgrefurl=http://tf.nist.gov/seminars/IWODD/IWODD.html&amp;h=396&amp;w=1164&amp;sz=30&amp;tbnid=-YqAj5uNBjflvM:&amp;tbnh=51&amp;tbnw=150&amp;prev=/images?q=nist+logo&amp;hl=en&amp;usg=__0QAon91j6_vIHaCFvaCm_AL0gvk=&amp;sa=X&amp;ei=-7hXTI6mKIL6cN3R3fQI&amp;ved=0CBYQ9QEwA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tf.nist.gov/seminars/IWODD/NIST_Logo.jpg&amp;imgrefurl=http://tf.nist.gov/seminars/IWODD/IWODD.html&amp;h=396&amp;w=1164&amp;sz=30&amp;tbnid=-YqAj5uNBjflvM:&amp;tbnh=51&amp;tbnw=150&amp;prev=/images?q=nist+logo&amp;hl=en&amp;usg=__0QAon91j6_vIHaCFvaCm_AL0gvk=&amp;sa=X&amp;ei=-7hXTI6mKIL6cN3R3fQI&amp;ved=0CBYQ9QEwA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tf.nist.gov/seminars/IWODD/NIST_Logo.jpg&amp;imgrefurl=http://tf.nist.gov/seminars/IWODD/IWODD.html&amp;h=396&amp;w=1164&amp;sz=30&amp;tbnid=-YqAj5uNBjflvM:&amp;tbnh=51&amp;tbnw=150&amp;prev=/images?q=nist+logo&amp;hl=en&amp;usg=__0QAon91j6_vIHaCFvaCm_AL0gvk=&amp;sa=X&amp;ei=-7hXTI6mKIL6cN3R3fQI&amp;ved=0CBYQ9QEwA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"/><Relationship Id="rId2" Type="http://schemas.openxmlformats.org/officeDocument/2006/relationships/image" Target="../media/image52.t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imgres?imgurl=http://tf.nist.gov/seminars/IWODD/NIST_Logo.jpg&amp;imgrefurl=http://tf.nist.gov/seminars/IWODD/IWODD.html&amp;h=396&amp;w=1164&amp;sz=30&amp;tbnid=-YqAj5uNBjflvM:&amp;tbnh=51&amp;tbnw=150&amp;prev=/images?q=nist+logo&amp;hl=en&amp;usg=__0QAon91j6_vIHaCFvaCm_AL0gvk=&amp;sa=X&amp;ei=-7hXTI6mKIL6cN3R3fQI&amp;ved=0CBYQ9QEwA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gif"/><Relationship Id="rId7" Type="http://schemas.openxmlformats.org/officeDocument/2006/relationships/image" Target="../media/image67.wm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wmf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Data Curation and Dissemination for Thermodynamics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Ken Kroenlein</a:t>
            </a:r>
            <a:br>
              <a:rPr lang="en-US" sz="3600" dirty="0" smtClean="0"/>
            </a:br>
            <a:r>
              <a:rPr lang="en-US" sz="3600" dirty="0" smtClean="0"/>
              <a:t>Director</a:t>
            </a:r>
            <a:br>
              <a:rPr lang="en-US" sz="3600" dirty="0" smtClean="0"/>
            </a:br>
            <a:r>
              <a:rPr lang="en-US" sz="3600" dirty="0" smtClean="0"/>
              <a:t>Thermodynamics Research Center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err="1" smtClean="0"/>
              <a:t>Nano</a:t>
            </a:r>
            <a:r>
              <a:rPr lang="en-US" i="1" dirty="0" smtClean="0"/>
              <a:t> WG</a:t>
            </a:r>
          </a:p>
          <a:p>
            <a:r>
              <a:rPr lang="en-US" i="1" dirty="0" smtClean="0"/>
              <a:t>November 13,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08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4496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</a:rPr>
              <a:t>Traditional data evaluation cycle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168275" indent="-168275"/>
            <a:r>
              <a:rPr lang="en-US" dirty="0" smtClean="0"/>
              <a:t>Very </a:t>
            </a:r>
            <a:r>
              <a:rPr lang="en-US" dirty="0"/>
              <a:t>long turn-around </a:t>
            </a:r>
            <a:r>
              <a:rPr lang="en-US" dirty="0" smtClean="0"/>
              <a:t>times</a:t>
            </a:r>
          </a:p>
          <a:p>
            <a:pPr marL="568325" lvl="1" indent="-168275"/>
            <a:r>
              <a:rPr lang="en-US" dirty="0" smtClean="0"/>
              <a:t>Minimum </a:t>
            </a:r>
            <a:r>
              <a:rPr lang="en-US" dirty="0"/>
              <a:t>= months or </a:t>
            </a:r>
            <a:r>
              <a:rPr lang="en-US" dirty="0" smtClean="0"/>
              <a:t>more</a:t>
            </a:r>
          </a:p>
          <a:p>
            <a:pPr marL="168275" indent="-168275"/>
            <a:r>
              <a:rPr lang="en-US" dirty="0" smtClean="0"/>
              <a:t>Who </a:t>
            </a:r>
            <a:r>
              <a:rPr lang="en-US" dirty="0"/>
              <a:t>chooses what to </a:t>
            </a:r>
            <a:r>
              <a:rPr lang="en-US" dirty="0" smtClean="0"/>
              <a:t>evaluate?</a:t>
            </a:r>
          </a:p>
          <a:p>
            <a:pPr marL="168275" indent="-168275"/>
            <a:r>
              <a:rPr lang="en-US" dirty="0" smtClean="0"/>
              <a:t>Short </a:t>
            </a:r>
            <a:r>
              <a:rPr lang="en-US" dirty="0"/>
              <a:t>“shelf </a:t>
            </a:r>
            <a:r>
              <a:rPr lang="en-US" dirty="0" smtClean="0"/>
              <a:t>life”</a:t>
            </a:r>
          </a:p>
          <a:p>
            <a:pPr marL="568325" lvl="1" indent="-168275"/>
            <a:r>
              <a:rPr lang="en-US" dirty="0" smtClean="0"/>
              <a:t>If </a:t>
            </a:r>
            <a:r>
              <a:rPr lang="en-US" dirty="0"/>
              <a:t>new data are published, then </a:t>
            </a:r>
            <a:r>
              <a:rPr lang="en-US" dirty="0" smtClean="0"/>
              <a:t>what?</a:t>
            </a:r>
          </a:p>
          <a:p>
            <a:pPr marL="168275" indent="-168275"/>
            <a:r>
              <a:rPr lang="en-US" dirty="0" smtClean="0"/>
              <a:t>Historically</a:t>
            </a:r>
            <a:r>
              <a:rPr lang="en-US" dirty="0"/>
              <a:t>, most critically evaluated data have </a:t>
            </a:r>
            <a:r>
              <a:rPr lang="en-US" b="1" i="1" u="sng" dirty="0"/>
              <a:t>never</a:t>
            </a:r>
            <a:r>
              <a:rPr lang="en-US" dirty="0"/>
              <a:t> been used.</a:t>
            </a:r>
          </a:p>
        </p:txBody>
      </p:sp>
    </p:spTree>
    <p:extLst>
      <p:ext uri="{BB962C8B-B14F-4D97-AF65-F5344CB8AC3E}">
        <p14:creationId xmlns:p14="http://schemas.microsoft.com/office/powerpoint/2010/main" val="35126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65200"/>
            <a:ext cx="54864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962400" y="5715000"/>
            <a:ext cx="510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</a:rPr>
              <a:t>Schematic representation of dynamic data evaluation performed by a user on demand as implemented in the </a:t>
            </a:r>
            <a:r>
              <a:rPr lang="en-US" sz="1400" i="1" dirty="0">
                <a:solidFill>
                  <a:srgbClr val="000099"/>
                </a:solidFill>
              </a:rPr>
              <a:t>NIST </a:t>
            </a:r>
            <a:r>
              <a:rPr lang="en-US" sz="1400" i="1" dirty="0" err="1">
                <a:solidFill>
                  <a:srgbClr val="000099"/>
                </a:solidFill>
              </a:rPr>
              <a:t>ThermoData</a:t>
            </a:r>
            <a:r>
              <a:rPr lang="en-US" sz="1400" i="1" dirty="0">
                <a:solidFill>
                  <a:srgbClr val="000099"/>
                </a:solidFill>
              </a:rPr>
              <a:t> Engine (TDE) </a:t>
            </a:r>
            <a:r>
              <a:rPr lang="en-US" sz="1400" dirty="0" smtClean="0">
                <a:solidFill>
                  <a:srgbClr val="000099"/>
                </a:solidFill>
              </a:rPr>
              <a:t>(NIST SRD </a:t>
            </a:r>
            <a:r>
              <a:rPr lang="en-US" sz="1400" dirty="0">
                <a:solidFill>
                  <a:srgbClr val="000099"/>
                </a:solidFill>
              </a:rPr>
              <a:t>103a and 103b)</a:t>
            </a:r>
            <a:endParaRPr lang="en-US" sz="1050" dirty="0">
              <a:solidFill>
                <a:srgbClr val="0000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2895600" cy="49657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A trusted data archive with full, machine-interpretable metadata</a:t>
            </a:r>
          </a:p>
          <a:p>
            <a:pPr lvl="1"/>
            <a:r>
              <a:rPr lang="en-US" dirty="0" smtClean="0"/>
              <a:t>Data-Expert System Software: software developed via systematic, test-driven analysis of real data systems</a:t>
            </a:r>
          </a:p>
          <a:p>
            <a:r>
              <a:rPr lang="en-US" dirty="0" smtClean="0"/>
              <a:t>Delivers</a:t>
            </a:r>
          </a:p>
          <a:p>
            <a:pPr lvl="1"/>
            <a:r>
              <a:rPr lang="en-US" dirty="0" smtClean="0"/>
              <a:t>A data expert backed by a well-curated library at the beck and call of engineers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Dynamic data evaluation cycle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Our solution: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NIST Journal Cooperation </a:t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and</a:t>
            </a:r>
            <a:r>
              <a:rPr lang="en-US" sz="4400" dirty="0" smtClean="0">
                <a:solidFill>
                  <a:srgbClr val="002060"/>
                </a:solidFill>
              </a:rPr>
              <a:t/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4400" dirty="0" err="1" smtClean="0">
                <a:solidFill>
                  <a:srgbClr val="002060"/>
                </a:solidFill>
              </a:rPr>
              <a:t>ThermoLit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7848600" cy="28956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Since 2003, TRC has been cooperating with journals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in the field with editorial support for data validation: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400" dirty="0">
                <a:latin typeface="+mj-lt"/>
              </a:rPr>
              <a:t>J. Chem. Eng. Data (</a:t>
            </a:r>
            <a:r>
              <a:rPr lang="en-US" sz="2400" dirty="0" smtClean="0">
                <a:latin typeface="+mj-lt"/>
              </a:rPr>
              <a:t>2003)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. Chem. </a:t>
            </a:r>
            <a:r>
              <a:rPr lang="en-US" sz="2400" dirty="0" err="1">
                <a:latin typeface="+mj-lt"/>
              </a:rPr>
              <a:t>Thermodyn</a:t>
            </a:r>
            <a:r>
              <a:rPr lang="en-US" sz="2400" dirty="0">
                <a:latin typeface="+mj-lt"/>
              </a:rPr>
              <a:t>. (</a:t>
            </a:r>
            <a:r>
              <a:rPr lang="en-US" sz="2400" dirty="0" smtClean="0">
                <a:latin typeface="+mj-lt"/>
              </a:rPr>
              <a:t>2004)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Fluid </a:t>
            </a:r>
            <a:r>
              <a:rPr lang="en-US" sz="2400" dirty="0">
                <a:latin typeface="+mj-lt"/>
              </a:rPr>
              <a:t>Phase </a:t>
            </a:r>
            <a:r>
              <a:rPr lang="en-US" sz="2400" dirty="0" err="1">
                <a:latin typeface="+mj-lt"/>
              </a:rPr>
              <a:t>Equilib</a:t>
            </a:r>
            <a:r>
              <a:rPr lang="en-US" sz="2400" dirty="0">
                <a:latin typeface="+mj-lt"/>
              </a:rPr>
              <a:t>. (</a:t>
            </a:r>
            <a:r>
              <a:rPr lang="en-US" sz="2400" dirty="0" smtClean="0">
                <a:latin typeface="+mj-lt"/>
              </a:rPr>
              <a:t>2005)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400" dirty="0" err="1" smtClean="0">
                <a:latin typeface="+mj-lt"/>
              </a:rPr>
              <a:t>Thermochim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Acta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2005)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2400" dirty="0" smtClean="0">
                <a:latin typeface="+mj-lt"/>
              </a:rPr>
              <a:t>Int</a:t>
            </a:r>
            <a:r>
              <a:rPr lang="en-US" sz="2400" dirty="0">
                <a:latin typeface="+mj-lt"/>
              </a:rPr>
              <a:t>. J. </a:t>
            </a:r>
            <a:r>
              <a:rPr lang="en-US" sz="2400" dirty="0" err="1">
                <a:latin typeface="+mj-lt"/>
              </a:rPr>
              <a:t>Thermophys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smtClean="0">
                <a:latin typeface="+mj-lt"/>
              </a:rPr>
              <a:t>(2005)</a:t>
            </a:r>
            <a:endParaRPr lang="en-US" sz="24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en-US" sz="24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More </a:t>
            </a:r>
            <a:r>
              <a:rPr lang="en-US" sz="2400" dirty="0">
                <a:latin typeface="+mj-lt"/>
              </a:rPr>
              <a:t>details: Chirico </a:t>
            </a:r>
            <a:r>
              <a:rPr lang="en-US" sz="2400" i="1" dirty="0">
                <a:latin typeface="+mj-lt"/>
              </a:rPr>
              <a:t>et al</a:t>
            </a:r>
            <a:r>
              <a:rPr lang="en-US" sz="2400" dirty="0">
                <a:latin typeface="+mj-lt"/>
              </a:rPr>
              <a:t>., </a:t>
            </a:r>
            <a:r>
              <a:rPr lang="en-US" sz="2400" i="1" dirty="0">
                <a:latin typeface="+mj-lt"/>
              </a:rPr>
              <a:t>J. Chem. Eng. Data</a:t>
            </a:r>
            <a:r>
              <a:rPr lang="en-US" sz="2400" dirty="0">
                <a:latin typeface="+mj-lt"/>
              </a:rPr>
              <a:t> 2013, 58, 2699−</a:t>
            </a:r>
            <a:r>
              <a:rPr lang="en-US" sz="2400" dirty="0" smtClean="0">
                <a:latin typeface="+mj-lt"/>
              </a:rPr>
              <a:t>2716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1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1069"/>
            <a:ext cx="8229600" cy="746294"/>
          </a:xfrm>
        </p:spPr>
        <p:txBody>
          <a:bodyPr/>
          <a:lstStyle/>
          <a:p>
            <a:r>
              <a:rPr lang="en-US" sz="3200" b="0" dirty="0">
                <a:solidFill>
                  <a:srgbClr val="002060"/>
                </a:solidFill>
                <a:latin typeface="+mj-lt"/>
              </a:rPr>
              <a:t>Facts leading to NIST-Journal </a:t>
            </a:r>
            <a:r>
              <a:rPr lang="en-US" sz="3200" b="0" dirty="0" smtClean="0">
                <a:solidFill>
                  <a:srgbClr val="002060"/>
                </a:solidFill>
                <a:latin typeface="+mj-lt"/>
              </a:rPr>
              <a:t>cooperation</a:t>
            </a:r>
            <a:r>
              <a:rPr lang="en-US" sz="2000" b="0" dirty="0">
                <a:solidFill>
                  <a:srgbClr val="002060"/>
                </a:solidFill>
                <a:latin typeface="+mj-lt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+mj-lt"/>
              </a:rPr>
            </a:br>
            <a:endParaRPr lang="en-US" sz="32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8382000" cy="510170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Many published articles </a:t>
            </a:r>
            <a:r>
              <a:rPr lang="en-US" sz="1600" dirty="0" smtClean="0">
                <a:solidFill>
                  <a:srgbClr val="002060"/>
                </a:solidFill>
              </a:rPr>
              <a:t>(~ 20 </a:t>
            </a:r>
            <a:r>
              <a:rPr lang="en-US" sz="1600" dirty="0">
                <a:solidFill>
                  <a:srgbClr val="002060"/>
                </a:solidFill>
              </a:rPr>
              <a:t>%) reporting experimental thermodynamic and transport property data contained significant numerical errors. </a:t>
            </a:r>
          </a:p>
          <a:p>
            <a:pPr lvl="1"/>
            <a:r>
              <a:rPr lang="en-US" sz="1200" dirty="0" smtClean="0">
                <a:solidFill>
                  <a:srgbClr val="002060"/>
                </a:solidFill>
              </a:rPr>
              <a:t>Reporting </a:t>
            </a:r>
            <a:r>
              <a:rPr lang="en-US" sz="1200" dirty="0">
                <a:solidFill>
                  <a:srgbClr val="002060"/>
                </a:solidFill>
              </a:rPr>
              <a:t>of </a:t>
            </a:r>
            <a:r>
              <a:rPr lang="en-US" sz="1200" dirty="0" smtClean="0">
                <a:solidFill>
                  <a:srgbClr val="002060"/>
                </a:solidFill>
              </a:rPr>
              <a:t>nonsensical uncertainties </a:t>
            </a:r>
            <a:r>
              <a:rPr lang="en-US" sz="1200" dirty="0">
                <a:solidFill>
                  <a:srgbClr val="002060"/>
                </a:solidFill>
              </a:rPr>
              <a:t>is not included in this number</a:t>
            </a:r>
            <a:r>
              <a:rPr lang="en-US" sz="1200" dirty="0" smtClean="0">
                <a:solidFill>
                  <a:srgbClr val="002060"/>
                </a:solidFill>
              </a:rPr>
              <a:t>.</a:t>
            </a:r>
            <a:endParaRPr lang="en-US" sz="1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The </a:t>
            </a:r>
            <a:r>
              <a:rPr lang="en-US" sz="1600" i="1" dirty="0">
                <a:solidFill>
                  <a:srgbClr val="002060"/>
                </a:solidFill>
              </a:rPr>
              <a:t>rate of publication </a:t>
            </a:r>
            <a:r>
              <a:rPr lang="en-US" sz="1600" dirty="0">
                <a:solidFill>
                  <a:srgbClr val="002060"/>
                </a:solidFill>
              </a:rPr>
              <a:t>of property data continues to increase rapidly. 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/>
            <a:r>
              <a:rPr lang="en-US" sz="1200" dirty="0" smtClean="0">
                <a:solidFill>
                  <a:srgbClr val="002060"/>
                </a:solidFill>
              </a:rPr>
              <a:t>~2-fold </a:t>
            </a:r>
            <a:r>
              <a:rPr lang="en-US" sz="1200" dirty="0">
                <a:solidFill>
                  <a:srgbClr val="002060"/>
                </a:solidFill>
              </a:rPr>
              <a:t>increase of data every </a:t>
            </a:r>
            <a:r>
              <a:rPr lang="en-US" sz="1200" dirty="0" smtClean="0">
                <a:solidFill>
                  <a:srgbClr val="002060"/>
                </a:solidFill>
              </a:rPr>
              <a:t>12 </a:t>
            </a:r>
            <a:r>
              <a:rPr lang="en-US" sz="1200" dirty="0">
                <a:solidFill>
                  <a:srgbClr val="002060"/>
                </a:solidFill>
              </a:rPr>
              <a:t>years</a:t>
            </a:r>
            <a:r>
              <a:rPr lang="en-US" sz="1200" dirty="0" smtClean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600" i="1" dirty="0" smtClean="0">
                <a:solidFill>
                  <a:srgbClr val="002060"/>
                </a:solidFill>
              </a:rPr>
              <a:t>Percentage </a:t>
            </a:r>
            <a:r>
              <a:rPr lang="en-US" sz="1600" i="1" dirty="0">
                <a:solidFill>
                  <a:srgbClr val="002060"/>
                </a:solidFill>
              </a:rPr>
              <a:t>of errors is increasing over time</a:t>
            </a:r>
            <a:r>
              <a:rPr lang="en-US" sz="1600" dirty="0">
                <a:solidFill>
                  <a:srgbClr val="002060"/>
                </a:solidFill>
              </a:rPr>
              <a:t>. (Computers are great, but not always</a:t>
            </a:r>
            <a:r>
              <a:rPr lang="en-US" sz="1600" dirty="0" smtClean="0">
                <a:solidFill>
                  <a:srgbClr val="002060"/>
                </a:solidFill>
              </a:rPr>
              <a:t>…)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Arial Black" pitchFamily="34" charset="0"/>
              </a:rPr>
              <a:t>Result</a:t>
            </a:r>
            <a:r>
              <a:rPr lang="en-US" sz="1800" b="1" dirty="0" smtClean="0">
                <a:solidFill>
                  <a:srgbClr val="002060"/>
                </a:solidFill>
                <a:latin typeface="Arial Black" pitchFamily="34" charset="0"/>
              </a:rPr>
              <a:t>…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There are a lot of erroneous data in the literature… and the situation is getting worse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432"/>
              </a:spcAft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 Black" pitchFamily="34" charset="0"/>
              </a:rPr>
              <a:t>Underlying problems…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Problem </a:t>
            </a:r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dirty="0">
                <a:solidFill>
                  <a:srgbClr val="002060"/>
                </a:solidFill>
              </a:rPr>
              <a:t>: Reviewers do not have the time or resources to </a:t>
            </a:r>
            <a:r>
              <a:rPr lang="en-US" sz="1600" i="1" dirty="0">
                <a:solidFill>
                  <a:srgbClr val="002060"/>
                </a:solidFill>
              </a:rPr>
              <a:t>check</a:t>
            </a:r>
            <a:r>
              <a:rPr lang="en-US" sz="1600" dirty="0">
                <a:solidFill>
                  <a:srgbClr val="002060"/>
                </a:solidFill>
              </a:rPr>
              <a:t> reported numerical data </a:t>
            </a:r>
            <a:r>
              <a:rPr lang="en-US" sz="1600" i="1" dirty="0">
                <a:solidFill>
                  <a:srgbClr val="002060"/>
                </a:solidFill>
              </a:rPr>
              <a:t>against available literature </a:t>
            </a:r>
            <a:r>
              <a:rPr lang="en-US" sz="1600" i="1" dirty="0" smtClean="0">
                <a:solidFill>
                  <a:srgbClr val="002060"/>
                </a:solidFill>
              </a:rPr>
              <a:t>data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Problem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: Reviewers do not have the time or resources to check the </a:t>
            </a:r>
            <a:r>
              <a:rPr lang="en-US" sz="1600" i="1" dirty="0">
                <a:solidFill>
                  <a:srgbClr val="002060"/>
                </a:solidFill>
              </a:rPr>
              <a:t>quality of literature searches </a:t>
            </a:r>
            <a:r>
              <a:rPr lang="en-US" sz="1600" dirty="0">
                <a:solidFill>
                  <a:srgbClr val="002060"/>
                </a:solidFill>
              </a:rPr>
              <a:t>by </a:t>
            </a:r>
            <a:r>
              <a:rPr lang="en-US" sz="1600" dirty="0" smtClean="0">
                <a:solidFill>
                  <a:srgbClr val="002060"/>
                </a:solidFill>
              </a:rPr>
              <a:t>authors.</a:t>
            </a:r>
            <a:endParaRPr lang="en-US" sz="1600" dirty="0"/>
          </a:p>
          <a:p>
            <a:r>
              <a:rPr lang="en-US" sz="1600" b="1" dirty="0" smtClean="0">
                <a:solidFill>
                  <a:srgbClr val="C00000"/>
                </a:solidFill>
              </a:rPr>
              <a:t>Problem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dirty="0">
                <a:solidFill>
                  <a:srgbClr val="002060"/>
                </a:solidFill>
              </a:rPr>
              <a:t>: Tabulated data are </a:t>
            </a:r>
            <a:r>
              <a:rPr lang="en-US" sz="1600" i="1" dirty="0">
                <a:solidFill>
                  <a:srgbClr val="002060"/>
                </a:solidFill>
              </a:rPr>
              <a:t>very rarely plotted </a:t>
            </a:r>
            <a:r>
              <a:rPr lang="en-US" sz="1600" dirty="0">
                <a:solidFill>
                  <a:srgbClr val="002060"/>
                </a:solidFill>
              </a:rPr>
              <a:t>at any time in the review </a:t>
            </a:r>
            <a:r>
              <a:rPr lang="en-US" sz="1600" dirty="0" smtClean="0">
                <a:solidFill>
                  <a:srgbClr val="002060"/>
                </a:solidFill>
              </a:rPr>
              <a:t>process.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>
                <a:solidFill>
                  <a:srgbClr val="002060"/>
                </a:solidFill>
              </a:rPr>
              <a:t>This </a:t>
            </a:r>
            <a:r>
              <a:rPr lang="en-US" sz="1400" dirty="0">
                <a:solidFill>
                  <a:srgbClr val="002060"/>
                </a:solidFill>
              </a:rPr>
              <a:t>would reveal </a:t>
            </a:r>
            <a:r>
              <a:rPr lang="en-US" sz="1400" i="1" dirty="0">
                <a:solidFill>
                  <a:srgbClr val="002060"/>
                </a:solidFill>
              </a:rPr>
              <a:t>many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problems</a:t>
            </a:r>
            <a:r>
              <a:rPr lang="en-US" sz="105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The </a:t>
            </a:r>
            <a:r>
              <a:rPr lang="en-US" sz="1600" b="1" dirty="0"/>
              <a:t>implemented procedures are designed to help with all of these problems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661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37710" cy="58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10" y="904769"/>
            <a:ext cx="4458702" cy="58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2010" y="303311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Experimental data look like this…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748168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Reviewers look at it,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6007676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nd turn to the next page.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68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18" idx="2"/>
            <a:endCxn id="97" idx="0"/>
          </p:cNvCxnSpPr>
          <p:nvPr/>
        </p:nvCxnSpPr>
        <p:spPr bwMode="auto">
          <a:xfrm>
            <a:off x="2571432" y="2083992"/>
            <a:ext cx="7931" cy="2406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3169" y="2758242"/>
            <a:ext cx="9024631" cy="117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Arial Black" panose="020B0A040201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322" y="5432375"/>
            <a:ext cx="5599478" cy="892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Rounded Rectangle 11"/>
          <p:cNvSpPr/>
          <p:nvPr/>
        </p:nvSpPr>
        <p:spPr>
          <a:xfrm>
            <a:off x="4172634" y="557433"/>
            <a:ext cx="4898213" cy="813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964850" y="3401396"/>
            <a:ext cx="1539553" cy="48480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580" y="3378369"/>
            <a:ext cx="214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NIST/TRC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 Database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19" y="289560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5088" y="213445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65592" y="990600"/>
            <a:ext cx="201168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2. Article Preparation and Submission (Article 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Authors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5592" y="1822382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3. Journals (Editors)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481869"/>
            <a:ext cx="2286001" cy="190500"/>
            <a:chOff x="1447800" y="1891101"/>
            <a:chExt cx="2286001" cy="19050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47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485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85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85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85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485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676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714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714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14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714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1714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9050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9431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9431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19431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9431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9431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1336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717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1717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1717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1717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717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8956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9337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9337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337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337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9337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31242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1623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1623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623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623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623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52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390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90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390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390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390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3581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619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619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619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3619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3619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68" name="Text Box 152"/>
          <p:cNvSpPr txBox="1">
            <a:spLocks noChangeArrowheads="1"/>
          </p:cNvSpPr>
          <p:nvPr/>
        </p:nvSpPr>
        <p:spPr bwMode="auto">
          <a:xfrm>
            <a:off x="4185098" y="1063823"/>
            <a:ext cx="2291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NIST</a:t>
            </a:r>
            <a:r>
              <a:rPr lang="en-US" sz="14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Literature Report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416269" y="1737742"/>
            <a:ext cx="1631509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4. Traditional Peer Review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2" name="Flowchart: Decision 71"/>
          <p:cNvSpPr/>
          <p:nvPr/>
        </p:nvSpPr>
        <p:spPr bwMode="auto">
          <a:xfrm>
            <a:off x="1760277" y="2209800"/>
            <a:ext cx="1622310" cy="355710"/>
          </a:xfrm>
          <a:prstGeom prst="flowChartDecision">
            <a:avLst/>
          </a:prstGeom>
          <a:solidFill>
            <a:srgbClr val="FFFF99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2468" y="226761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5</a:t>
            </a:r>
            <a:r>
              <a:rPr lang="en-US" sz="1100" b="1" i="1" dirty="0" smtClean="0">
                <a:latin typeface="+mn-lt"/>
              </a:rPr>
              <a:t>. Decision</a:t>
            </a:r>
            <a:endParaRPr lang="en-US" sz="1100" b="1" i="1" dirty="0">
              <a:latin typeface="+mn-lt"/>
            </a:endParaRPr>
          </a:p>
        </p:txBody>
      </p:sp>
      <p:cxnSp>
        <p:nvCxnSpPr>
          <p:cNvPr id="74" name="Straight Arrow Connector 73"/>
          <p:cNvCxnSpPr>
            <a:stCxn id="72" idx="1"/>
            <a:endCxn id="163" idx="3"/>
          </p:cNvCxnSpPr>
          <p:nvPr/>
        </p:nvCxnSpPr>
        <p:spPr bwMode="auto">
          <a:xfrm flipH="1">
            <a:off x="810900" y="2387655"/>
            <a:ext cx="949377" cy="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95" idx="2"/>
            <a:endCxn id="97" idx="0"/>
          </p:cNvCxnSpPr>
          <p:nvPr/>
        </p:nvCxnSpPr>
        <p:spPr bwMode="auto">
          <a:xfrm flipH="1">
            <a:off x="2579363" y="4365927"/>
            <a:ext cx="341" cy="124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553200" y="3367642"/>
            <a:ext cx="411650" cy="276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565592" y="473119"/>
            <a:ext cx="2011680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1. Experiment Planning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(Article Authors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79" idx="2"/>
            <a:endCxn id="17" idx="0"/>
          </p:cNvCxnSpPr>
          <p:nvPr/>
        </p:nvCxnSpPr>
        <p:spPr bwMode="auto">
          <a:xfrm>
            <a:off x="2571432" y="904006"/>
            <a:ext cx="0" cy="86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64021" y="168846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cxnSp>
        <p:nvCxnSpPr>
          <p:cNvPr id="82" name="Straight Arrow Connector 81"/>
          <p:cNvCxnSpPr>
            <a:stCxn id="18" idx="1"/>
            <a:endCxn id="83" idx="3"/>
          </p:cNvCxnSpPr>
          <p:nvPr/>
        </p:nvCxnSpPr>
        <p:spPr bwMode="auto">
          <a:xfrm flipH="1">
            <a:off x="809775" y="1953187"/>
            <a:ext cx="755817" cy="74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33363" y="1822123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4988" y="725269"/>
            <a:ext cx="153898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Start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process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2571432" y="2565510"/>
            <a:ext cx="1" cy="1927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676596" y="637429"/>
            <a:ext cx="1430644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Journal Support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Websites</a:t>
            </a:r>
            <a:endParaRPr lang="en-US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7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48" y="614592"/>
            <a:ext cx="1280160" cy="437950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88" name="TextBox 87"/>
          <p:cNvSpPr txBox="1"/>
          <p:nvPr/>
        </p:nvSpPr>
        <p:spPr>
          <a:xfrm>
            <a:off x="8452832" y="627976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02205" y="2879684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727214" y="5465988"/>
            <a:ext cx="1539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After publication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671676" y="5741034"/>
            <a:ext cx="297180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9. </a:t>
            </a:r>
            <a:r>
              <a:rPr lang="en-US" b="1" i="1" dirty="0" err="1" smtClean="0">
                <a:solidFill>
                  <a:srgbClr val="000000"/>
                </a:solidFill>
                <a:latin typeface="+mn-lt"/>
              </a:rPr>
              <a:t>ThermoML</a:t>
            </a:r>
            <a:r>
              <a:rPr lang="en-US" b="1" i="1" dirty="0" smtClean="0">
                <a:solidFill>
                  <a:srgbClr val="000000"/>
                </a:solidFill>
                <a:latin typeface="+mn-lt"/>
              </a:rPr>
              <a:t> Archive</a:t>
            </a:r>
            <a:r>
              <a:rPr lang="en-US" sz="1200" b="1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published experimental data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Text Box 171"/>
          <p:cNvSpPr txBox="1">
            <a:spLocks noChangeArrowheads="1"/>
          </p:cNvSpPr>
          <p:nvPr/>
        </p:nvSpPr>
        <p:spPr bwMode="auto">
          <a:xfrm>
            <a:off x="6145949" y="5718352"/>
            <a:ext cx="1651280" cy="338554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10.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Data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Users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" name="AutoShape 189"/>
          <p:cNvSpPr>
            <a:spLocks noChangeArrowheads="1"/>
          </p:cNvSpPr>
          <p:nvPr/>
        </p:nvSpPr>
        <p:spPr bwMode="auto">
          <a:xfrm>
            <a:off x="5654784" y="5750469"/>
            <a:ext cx="469206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573864" y="4104317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7. Journals (Editors)</a:t>
            </a:r>
            <a:endParaRPr lang="en-US" sz="11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652274" y="4490662"/>
            <a:ext cx="1854179" cy="559551"/>
            <a:chOff x="1725422" y="5656992"/>
            <a:chExt cx="1854179" cy="559551"/>
          </a:xfrm>
        </p:grpSpPr>
        <p:sp>
          <p:nvSpPr>
            <p:cNvPr id="97" name="Flowchart: Decision 96"/>
            <p:cNvSpPr/>
            <p:nvPr/>
          </p:nvSpPr>
          <p:spPr bwMode="auto">
            <a:xfrm>
              <a:off x="1899611" y="5656992"/>
              <a:ext cx="1505799" cy="559551"/>
            </a:xfrm>
            <a:prstGeom prst="flowChartDecision">
              <a:avLst/>
            </a:prstGeom>
            <a:solidFill>
              <a:srgbClr val="FFFF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5422" y="5720146"/>
              <a:ext cx="18541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8</a:t>
              </a:r>
              <a:r>
                <a:rPr lang="en-US" sz="1050" b="1" i="1" dirty="0" smtClean="0">
                  <a:latin typeface="+mn-lt"/>
                </a:rPr>
                <a:t>. </a:t>
              </a:r>
              <a:r>
                <a:rPr lang="en-US" sz="1100" b="1" i="1" dirty="0" smtClean="0">
                  <a:latin typeface="+mn-lt"/>
                </a:rPr>
                <a:t>Final </a:t>
              </a:r>
            </a:p>
            <a:p>
              <a:pPr algn="ctr"/>
              <a:r>
                <a:rPr lang="en-US" sz="1100" b="1" i="1" dirty="0" smtClean="0">
                  <a:latin typeface="+mn-lt"/>
                </a:rPr>
                <a:t>Decision</a:t>
              </a:r>
              <a:endParaRPr lang="en-US" sz="1100" b="1" i="1" dirty="0">
                <a:latin typeface="+mn-lt"/>
              </a:endParaRPr>
            </a:p>
          </p:txBody>
        </p:sp>
      </p:grpSp>
      <p:cxnSp>
        <p:nvCxnSpPr>
          <p:cNvPr id="99" name="Straight Arrow Connector 98"/>
          <p:cNvCxnSpPr>
            <a:stCxn id="97" idx="1"/>
            <a:endCxn id="212" idx="3"/>
          </p:cNvCxnSpPr>
          <p:nvPr/>
        </p:nvCxnSpPr>
        <p:spPr bwMode="auto">
          <a:xfrm flipH="1" flipV="1">
            <a:off x="810900" y="4769260"/>
            <a:ext cx="1015563" cy="1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956216" y="449580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19500" y="4601160"/>
            <a:ext cx="9359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Accept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91" y="565903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5050977" y="5586099"/>
            <a:ext cx="48122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C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4" name="Straight Connector 103"/>
          <p:cNvCxnSpPr>
            <a:stCxn id="20" idx="2"/>
            <a:endCxn id="18" idx="0"/>
          </p:cNvCxnSpPr>
          <p:nvPr/>
        </p:nvCxnSpPr>
        <p:spPr>
          <a:xfrm>
            <a:off x="1524000" y="1672369"/>
            <a:ext cx="10474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6" idx="2"/>
            <a:endCxn id="18" idx="0"/>
          </p:cNvCxnSpPr>
          <p:nvPr/>
        </p:nvCxnSpPr>
        <p:spPr>
          <a:xfrm>
            <a:off x="1752601" y="1672369"/>
            <a:ext cx="8188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2"/>
            <a:endCxn id="18" idx="0"/>
          </p:cNvCxnSpPr>
          <p:nvPr/>
        </p:nvCxnSpPr>
        <p:spPr>
          <a:xfrm>
            <a:off x="1981201" y="1672369"/>
            <a:ext cx="5902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8" idx="2"/>
            <a:endCxn id="18" idx="0"/>
          </p:cNvCxnSpPr>
          <p:nvPr/>
        </p:nvCxnSpPr>
        <p:spPr>
          <a:xfrm>
            <a:off x="2209800" y="1672369"/>
            <a:ext cx="3616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4" idx="2"/>
            <a:endCxn id="18" idx="0"/>
          </p:cNvCxnSpPr>
          <p:nvPr/>
        </p:nvCxnSpPr>
        <p:spPr>
          <a:xfrm flipH="1">
            <a:off x="2571432" y="1672369"/>
            <a:ext cx="4003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0" idx="2"/>
            <a:endCxn id="18" idx="0"/>
          </p:cNvCxnSpPr>
          <p:nvPr/>
        </p:nvCxnSpPr>
        <p:spPr>
          <a:xfrm flipH="1">
            <a:off x="2571432" y="1672369"/>
            <a:ext cx="6289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8" idx="0"/>
            <a:endCxn id="56" idx="2"/>
          </p:cNvCxnSpPr>
          <p:nvPr/>
        </p:nvCxnSpPr>
        <p:spPr>
          <a:xfrm flipV="1">
            <a:off x="2571432" y="1672369"/>
            <a:ext cx="857568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0"/>
            <a:endCxn id="62" idx="2"/>
          </p:cNvCxnSpPr>
          <p:nvPr/>
        </p:nvCxnSpPr>
        <p:spPr>
          <a:xfrm flipV="1">
            <a:off x="2571432" y="1672369"/>
            <a:ext cx="10861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89"/>
          <p:cNvSpPr>
            <a:spLocks noChangeArrowheads="1"/>
          </p:cNvSpPr>
          <p:nvPr/>
        </p:nvSpPr>
        <p:spPr bwMode="auto">
          <a:xfrm>
            <a:off x="4572000" y="4632100"/>
            <a:ext cx="555845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09338" y="4599982"/>
            <a:ext cx="938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Publish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4" name="Straight Arrow Connector 113"/>
          <p:cNvCxnSpPr>
            <a:stCxn id="97" idx="2"/>
          </p:cNvCxnSpPr>
          <p:nvPr/>
        </p:nvCxnSpPr>
        <p:spPr bwMode="auto">
          <a:xfrm flipH="1">
            <a:off x="2571431" y="5050213"/>
            <a:ext cx="7932" cy="4157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6" idx="1"/>
            <a:endCxn id="95" idx="3"/>
          </p:cNvCxnSpPr>
          <p:nvPr/>
        </p:nvCxnSpPr>
        <p:spPr bwMode="auto">
          <a:xfrm flipH="1">
            <a:off x="3585544" y="4235122"/>
            <a:ext cx="6099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195460" y="4019678"/>
            <a:ext cx="1484962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7a. Revisions (Authors)</a:t>
            </a:r>
            <a:endParaRPr lang="en-US" sz="1100" dirty="0">
              <a:latin typeface="+mn-lt"/>
            </a:endParaRPr>
          </a:p>
        </p:txBody>
      </p:sp>
      <p:cxnSp>
        <p:nvCxnSpPr>
          <p:cNvPr id="117" name="Straight Arrow Connector 116"/>
          <p:cNvCxnSpPr>
            <a:stCxn id="97" idx="3"/>
            <a:endCxn id="101" idx="1"/>
          </p:cNvCxnSpPr>
          <p:nvPr/>
        </p:nvCxnSpPr>
        <p:spPr bwMode="auto">
          <a:xfrm flipV="1">
            <a:off x="3332262" y="4770437"/>
            <a:ext cx="287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82"/>
          <p:cNvCxnSpPr>
            <a:cxnSpLocks noChangeShapeType="1"/>
            <a:stCxn id="18" idx="0"/>
            <a:endCxn id="17" idx="2"/>
          </p:cNvCxnSpPr>
          <p:nvPr/>
        </p:nvCxnSpPr>
        <p:spPr bwMode="auto">
          <a:xfrm flipV="1">
            <a:off x="2571432" y="1436876"/>
            <a:ext cx="0" cy="385506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 type="none"/>
            <a:tailEnd type="none" w="med" len="med"/>
          </a:ln>
        </p:spPr>
      </p:cxnSp>
      <p:cxnSp>
        <p:nvCxnSpPr>
          <p:cNvPr id="119" name="Straight Arrow Connector 118"/>
          <p:cNvCxnSpPr>
            <a:stCxn id="18" idx="3"/>
            <a:endCxn id="69" idx="1"/>
          </p:cNvCxnSpPr>
          <p:nvPr/>
        </p:nvCxnSpPr>
        <p:spPr bwMode="auto">
          <a:xfrm flipV="1">
            <a:off x="3577272" y="1953186"/>
            <a:ext cx="8389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433115" y="2323322"/>
            <a:ext cx="335244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Approve (not “Accept”)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653597" y="2971800"/>
            <a:ext cx="2147808" cy="519623"/>
            <a:chOff x="3577681" y="1316180"/>
            <a:chExt cx="2147808" cy="519623"/>
          </a:xfrm>
        </p:grpSpPr>
        <p:grpSp>
          <p:nvGrpSpPr>
            <p:cNvPr id="122" name="Group 121"/>
            <p:cNvGrpSpPr/>
            <p:nvPr/>
          </p:nvGrpSpPr>
          <p:grpSpPr>
            <a:xfrm>
              <a:off x="3724684" y="1316180"/>
              <a:ext cx="2000805" cy="519623"/>
              <a:chOff x="3648484" y="2154194"/>
              <a:chExt cx="2000805" cy="519623"/>
            </a:xfrm>
          </p:grpSpPr>
          <p:sp>
            <p:nvSpPr>
              <p:cNvPr id="124" name="Oval 161"/>
              <p:cNvSpPr>
                <a:spLocks noChangeArrowheads="1"/>
              </p:cNvSpPr>
              <p:nvPr/>
            </p:nvSpPr>
            <p:spPr bwMode="auto">
              <a:xfrm>
                <a:off x="3648484" y="2190574"/>
                <a:ext cx="2000805" cy="48324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Arial Black" panose="020B0A04020102020204" pitchFamily="34" charset="0"/>
                </a:endParaRPr>
              </a:p>
            </p:txBody>
          </p:sp>
          <p:sp>
            <p:nvSpPr>
              <p:cNvPr id="125" name="Text Box 162"/>
              <p:cNvSpPr txBox="1">
                <a:spLocks noChangeArrowheads="1"/>
              </p:cNvSpPr>
              <p:nvPr/>
            </p:nvSpPr>
            <p:spPr bwMode="auto">
              <a:xfrm>
                <a:off x="3911343" y="2154194"/>
                <a:ext cx="1475084" cy="5078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6c.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hermo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D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ata</a:t>
                </a:r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</a:t>
                </a:r>
                <a:endParaRPr lang="en-US" sz="105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en-US" sz="10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ngine</a:t>
                </a:r>
              </a:p>
            </p:txBody>
          </p:sp>
        </p:grpSp>
        <p:cxnSp>
          <p:nvCxnSpPr>
            <p:cNvPr id="123" name="Straight Arrow Connector 122"/>
            <p:cNvCxnSpPr>
              <a:stCxn id="131" idx="6"/>
              <a:endCxn id="124" idx="2"/>
            </p:cNvCxnSpPr>
            <p:nvPr/>
          </p:nvCxnSpPr>
          <p:spPr bwMode="auto">
            <a:xfrm>
              <a:off x="3577681" y="1594022"/>
              <a:ext cx="147003" cy="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269333" y="2854832"/>
            <a:ext cx="4384264" cy="788966"/>
            <a:chOff x="194715" y="2453078"/>
            <a:chExt cx="4384264" cy="78896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94715" y="2453078"/>
              <a:ext cx="2457796" cy="788966"/>
              <a:chOff x="62337" y="3325834"/>
              <a:chExt cx="2457796" cy="788966"/>
            </a:xfrm>
          </p:grpSpPr>
          <p:sp>
            <p:nvSpPr>
              <p:cNvPr id="133" name="Text Box 130"/>
              <p:cNvSpPr txBox="1">
                <a:spLocks noChangeArrowheads="1"/>
              </p:cNvSpPr>
              <p:nvPr/>
            </p:nvSpPr>
            <p:spPr bwMode="auto">
              <a:xfrm>
                <a:off x="62337" y="3325834"/>
                <a:ext cx="2457796" cy="7889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6a.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In-House Data </a:t>
                </a:r>
                <a:r>
                  <a:rPr lang="en-US" sz="12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Capture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(Student Associates)</a:t>
                </a:r>
                <a:endParaRPr lang="en-US" sz="11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34" name="Picture 131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448" y="3780909"/>
                <a:ext cx="2476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2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837" y="3782497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3037" y="3782786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0652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0191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243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2652511" y="2566449"/>
              <a:ext cx="1926468" cy="534858"/>
              <a:chOff x="2652511" y="2566449"/>
              <a:chExt cx="1926468" cy="53485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118250" y="2566449"/>
                <a:ext cx="1460729" cy="534858"/>
                <a:chOff x="3656727" y="3937715"/>
                <a:chExt cx="1460729" cy="534858"/>
              </a:xfrm>
            </p:grpSpPr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3656727" y="3965735"/>
                  <a:ext cx="1460729" cy="50683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+mn-lt"/>
                  </a:endParaRPr>
                </a:p>
              </p:txBody>
            </p:sp>
            <p:sp>
              <p:nvSpPr>
                <p:cNvPr id="13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51405" y="3937715"/>
                  <a:ext cx="1253968" cy="5232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6b.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uided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D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ata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C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apture</a:t>
                  </a:r>
                  <a:endParaRPr lang="en-US" sz="900" dirty="0">
                    <a:solidFill>
                      <a:srgbClr val="00000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cxnSp>
            <p:nvCxnSpPr>
              <p:cNvPr id="130" name="Straight Arrow Connector 129"/>
              <p:cNvCxnSpPr>
                <a:stCxn id="133" idx="3"/>
                <a:endCxn id="131" idx="2"/>
              </p:cNvCxnSpPr>
              <p:nvPr/>
            </p:nvCxnSpPr>
            <p:spPr bwMode="auto">
              <a:xfrm>
                <a:off x="2652511" y="2847561"/>
                <a:ext cx="465739" cy="3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cxnSp>
        <p:nvCxnSpPr>
          <p:cNvPr id="144" name="AutoShape 5"/>
          <p:cNvCxnSpPr>
            <a:cxnSpLocks noChangeShapeType="1"/>
          </p:cNvCxnSpPr>
          <p:nvPr/>
        </p:nvCxnSpPr>
        <p:spPr bwMode="auto">
          <a:xfrm>
            <a:off x="3576512" y="726966"/>
            <a:ext cx="595362" cy="15602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grpSp>
        <p:nvGrpSpPr>
          <p:cNvPr id="145" name="Group 144"/>
          <p:cNvGrpSpPr/>
          <p:nvPr/>
        </p:nvGrpSpPr>
        <p:grpSpPr>
          <a:xfrm>
            <a:off x="4231382" y="684128"/>
            <a:ext cx="1389479" cy="373062"/>
            <a:chOff x="4855886" y="1385868"/>
            <a:chExt cx="1389479" cy="373062"/>
          </a:xfrm>
        </p:grpSpPr>
        <p:sp>
          <p:nvSpPr>
            <p:cNvPr id="147" name="Oval 126"/>
            <p:cNvSpPr>
              <a:spLocks noChangeArrowheads="1"/>
            </p:cNvSpPr>
            <p:nvPr/>
          </p:nvSpPr>
          <p:spPr bwMode="auto">
            <a:xfrm>
              <a:off x="4855886" y="1385868"/>
              <a:ext cx="1389479" cy="37306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Arial Black" panose="020B0A04020102020204" pitchFamily="34" charset="0"/>
              </a:endParaRPr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4989423" y="1425855"/>
              <a:ext cx="1060483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ThermoLit</a:t>
              </a:r>
              <a:endParaRPr lang="en-US" sz="12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6" name="AutoShape 5"/>
          <p:cNvCxnSpPr>
            <a:cxnSpLocks noChangeShapeType="1"/>
          </p:cNvCxnSpPr>
          <p:nvPr/>
        </p:nvCxnSpPr>
        <p:spPr bwMode="auto">
          <a:xfrm>
            <a:off x="3577272" y="1247639"/>
            <a:ext cx="566267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143" name="Elbow Connector 142"/>
          <p:cNvCxnSpPr>
            <a:stCxn id="69" idx="3"/>
            <a:endCxn id="12" idx="2"/>
          </p:cNvCxnSpPr>
          <p:nvPr/>
        </p:nvCxnSpPr>
        <p:spPr bwMode="auto">
          <a:xfrm flipV="1">
            <a:off x="6047778" y="1371388"/>
            <a:ext cx="573963" cy="5817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-82323" y="3623846"/>
            <a:ext cx="2520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NIST Data Report</a:t>
            </a:r>
          </a:p>
        </p:txBody>
      </p:sp>
      <p:cxnSp>
        <p:nvCxnSpPr>
          <p:cNvPr id="154" name="AutoShape 166"/>
          <p:cNvCxnSpPr>
            <a:cxnSpLocks noChangeShapeType="1"/>
            <a:stCxn id="124" idx="4"/>
            <a:endCxn id="95" idx="0"/>
          </p:cNvCxnSpPr>
          <p:nvPr/>
        </p:nvCxnSpPr>
        <p:spPr bwMode="auto">
          <a:xfrm rot="5400000">
            <a:off x="3883907" y="2187221"/>
            <a:ext cx="612894" cy="32212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5" name="AutoShape 155"/>
          <p:cNvCxnSpPr>
            <a:cxnSpLocks noChangeShapeType="1"/>
            <a:stCxn id="131" idx="4"/>
            <a:endCxn id="95" idx="0"/>
          </p:cNvCxnSpPr>
          <p:nvPr/>
        </p:nvCxnSpPr>
        <p:spPr bwMode="auto">
          <a:xfrm rot="5400000">
            <a:off x="2950841" y="3131925"/>
            <a:ext cx="601256" cy="134352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2" name="Elbow Connector 151"/>
          <p:cNvCxnSpPr/>
          <p:nvPr/>
        </p:nvCxnSpPr>
        <p:spPr bwMode="auto">
          <a:xfrm flipV="1">
            <a:off x="5729737" y="3962400"/>
            <a:ext cx="892003" cy="260679"/>
          </a:xfrm>
          <a:prstGeom prst="bentConnector3">
            <a:avLst>
              <a:gd name="adj1" fmla="val 99089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7766390" y="5701623"/>
            <a:ext cx="131752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End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process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4488" y="225223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4488" y="463076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212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/>
      <p:bldP spid="68" grpId="0"/>
      <p:bldP spid="86" grpId="0" animBg="1"/>
      <p:bldP spid="88" grpId="0" animBg="1"/>
      <p:bldP spid="89" grpId="0" animBg="1"/>
      <p:bldP spid="90" grpId="0"/>
      <p:bldP spid="91" grpId="0" animBg="1"/>
      <p:bldP spid="93" grpId="0" animBg="1"/>
      <p:bldP spid="94" grpId="0" animBg="1"/>
      <p:bldP spid="103" grpId="0" animBg="1"/>
      <p:bldP spid="120" grpId="0" animBg="1"/>
      <p:bldP spid="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2"/>
          <a:stretch/>
        </p:blipFill>
        <p:spPr bwMode="auto">
          <a:xfrm>
            <a:off x="0" y="18143"/>
            <a:ext cx="9144000" cy="685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758" y="1290629"/>
            <a:ext cx="4048608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The NIST SOURCE Archive:</a:t>
            </a:r>
          </a:p>
          <a:p>
            <a:pPr algn="ctr"/>
            <a:endParaRPr lang="en-US" sz="1800" b="1" dirty="0"/>
          </a:p>
          <a:p>
            <a:pPr algn="ctr"/>
            <a:r>
              <a:rPr lang="en-US" sz="1800" b="1" dirty="0" smtClean="0"/>
              <a:t>5.4 million experimental </a:t>
            </a:r>
          </a:p>
          <a:p>
            <a:pPr algn="ctr"/>
            <a:r>
              <a:rPr lang="en-US" sz="1800" b="1" dirty="0" smtClean="0"/>
              <a:t>property values for</a:t>
            </a:r>
          </a:p>
          <a:p>
            <a:pPr algn="ctr"/>
            <a:endParaRPr lang="en-US" sz="1800" b="1" dirty="0"/>
          </a:p>
          <a:p>
            <a:pPr algn="ctr"/>
            <a:r>
              <a:rPr lang="en-US" sz="1800" b="1" dirty="0" smtClean="0"/>
              <a:t>Pure compounds: 22,000</a:t>
            </a:r>
          </a:p>
          <a:p>
            <a:pPr algn="ctr"/>
            <a:r>
              <a:rPr lang="en-US" sz="1800" b="1" dirty="0" smtClean="0"/>
              <a:t>Binary Mixtures: 46,000</a:t>
            </a:r>
          </a:p>
          <a:p>
            <a:pPr algn="ctr"/>
            <a:r>
              <a:rPr lang="en-US" sz="1800" b="1" dirty="0" smtClean="0"/>
              <a:t>Ternary Mixtures: 13,000</a:t>
            </a:r>
          </a:p>
          <a:p>
            <a:pPr algn="ctr"/>
            <a:r>
              <a:rPr lang="en-US" sz="1800" b="1" dirty="0" smtClean="0"/>
              <a:t>Reactions: 6400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9727" y="5369355"/>
            <a:ext cx="8858707" cy="1323439"/>
          </a:xfrm>
          <a:prstGeom prst="rect">
            <a:avLst/>
          </a:prstGeom>
          <a:solidFill>
            <a:srgbClr val="E5E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web application provides free and open access to </a:t>
            </a:r>
            <a:r>
              <a:rPr lang="en-US" sz="2000" u="sng" dirty="0">
                <a:solidFill>
                  <a:srgbClr val="FF0000"/>
                </a:solidFill>
              </a:rPr>
              <a:t>literature information</a:t>
            </a:r>
            <a:r>
              <a:rPr lang="en-US" sz="2000" u="sng" dirty="0"/>
              <a:t> </a:t>
            </a:r>
            <a:r>
              <a:rPr lang="en-US" sz="2000" dirty="0"/>
              <a:t>contained in the </a:t>
            </a:r>
            <a:r>
              <a:rPr lang="en-US" sz="2000" b="1" dirty="0"/>
              <a:t>NIST SOURCE Data </a:t>
            </a:r>
            <a:r>
              <a:rPr lang="en-US" sz="2000" b="1" dirty="0" smtClean="0"/>
              <a:t>Archive of Experimental </a:t>
            </a:r>
            <a:r>
              <a:rPr lang="en-US" sz="2000" b="1" dirty="0"/>
              <a:t>D</a:t>
            </a:r>
            <a:r>
              <a:rPr lang="en-US" sz="2000" b="1" dirty="0" smtClean="0"/>
              <a:t>ata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provides an easy-to-use tool for generation of a </a:t>
            </a:r>
            <a:r>
              <a:rPr lang="en-US" sz="2000" i="1" dirty="0"/>
              <a:t>NIST Literature Report </a:t>
            </a:r>
            <a:r>
              <a:rPr lang="en-US" sz="2000" dirty="0"/>
              <a:t>in PDF format</a:t>
            </a:r>
          </a:p>
        </p:txBody>
      </p:sp>
    </p:spTree>
    <p:extLst>
      <p:ext uri="{BB962C8B-B14F-4D97-AF65-F5344CB8AC3E}">
        <p14:creationId xmlns:p14="http://schemas.microsoft.com/office/powerpoint/2010/main" val="365757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0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5800" y="1447800"/>
            <a:ext cx="7086600" cy="1569660"/>
            <a:chOff x="685800" y="1447800"/>
            <a:chExt cx="7086600" cy="1569660"/>
          </a:xfrm>
        </p:grpSpPr>
        <p:sp>
          <p:nvSpPr>
            <p:cNvPr id="4" name="Oval 3"/>
            <p:cNvSpPr/>
            <p:nvPr/>
          </p:nvSpPr>
          <p:spPr>
            <a:xfrm>
              <a:off x="685800" y="1454258"/>
              <a:ext cx="2133600" cy="77837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1447800"/>
              <a:ext cx="3581400" cy="1569660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Select the system type:</a:t>
              </a:r>
            </a:p>
            <a:p>
              <a:r>
                <a:rPr lang="en-US" sz="2400" dirty="0" smtClean="0"/>
                <a:t>(</a:t>
              </a:r>
              <a:r>
                <a:rPr lang="en-US" sz="2400" i="1" dirty="0" smtClean="0"/>
                <a:t>i.e</a:t>
              </a:r>
              <a:r>
                <a:rPr lang="en-US" sz="2400" dirty="0" smtClean="0"/>
                <a:t>. the number of chemicals in your mixtures – 3 max)</a:t>
              </a:r>
              <a:endParaRPr lang="en-US" sz="2400" dirty="0"/>
            </a:p>
          </p:txBody>
        </p:sp>
        <p:cxnSp>
          <p:nvCxnSpPr>
            <p:cNvPr id="6" name="Elbow Connector 5"/>
            <p:cNvCxnSpPr>
              <a:stCxn id="5" idx="1"/>
              <a:endCxn id="4" idx="0"/>
            </p:cNvCxnSpPr>
            <p:nvPr/>
          </p:nvCxnSpPr>
          <p:spPr>
            <a:xfrm rot="10800000">
              <a:off x="1752600" y="1454258"/>
              <a:ext cx="2438400" cy="778372"/>
            </a:xfrm>
            <a:prstGeom prst="bentConnector4">
              <a:avLst>
                <a:gd name="adj1" fmla="val 28125"/>
                <a:gd name="adj2" fmla="val 129369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22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2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2000" y="2190802"/>
            <a:ext cx="7696199" cy="2457398"/>
            <a:chOff x="762000" y="2190802"/>
            <a:chExt cx="7696199" cy="2457398"/>
          </a:xfrm>
        </p:grpSpPr>
        <p:sp>
          <p:nvSpPr>
            <p:cNvPr id="5" name="TextBox 4"/>
            <p:cNvSpPr txBox="1"/>
            <p:nvPr/>
          </p:nvSpPr>
          <p:spPr>
            <a:xfrm>
              <a:off x="5438614" y="2263439"/>
              <a:ext cx="3019585" cy="2308324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Select chemicals:</a:t>
              </a:r>
            </a:p>
            <a:p>
              <a:r>
                <a:rPr lang="en-US" sz="2400" b="1" dirty="0" smtClean="0"/>
                <a:t>Many thousands to choose from</a:t>
              </a:r>
            </a:p>
            <a:p>
              <a:endParaRPr lang="en-US" sz="2400" b="1" dirty="0"/>
            </a:p>
            <a:p>
              <a:r>
                <a:rPr lang="en-US" sz="2400" b="1" dirty="0" smtClean="0"/>
                <a:t>Search by name, formula, CASRN</a:t>
              </a:r>
              <a:endParaRPr lang="en-US" sz="2400" b="1" dirty="0"/>
            </a:p>
          </p:txBody>
        </p:sp>
        <p:cxnSp>
          <p:nvCxnSpPr>
            <p:cNvPr id="6" name="Elbow Connector 5"/>
            <p:cNvCxnSpPr>
              <a:stCxn id="5" idx="1"/>
              <a:endCxn id="9" idx="0"/>
            </p:cNvCxnSpPr>
            <p:nvPr/>
          </p:nvCxnSpPr>
          <p:spPr>
            <a:xfrm rot="10800000">
              <a:off x="2857500" y="2190803"/>
              <a:ext cx="2581114" cy="1226799"/>
            </a:xfrm>
            <a:prstGeom prst="bentConnector4">
              <a:avLst>
                <a:gd name="adj1" fmla="val 9407"/>
                <a:gd name="adj2" fmla="val 118634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762000" y="2190802"/>
              <a:ext cx="4191000" cy="2457398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26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2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0" y="1752600"/>
            <a:ext cx="6858000" cy="1371600"/>
            <a:chOff x="762000" y="1823496"/>
            <a:chExt cx="6858000" cy="1371600"/>
          </a:xfrm>
        </p:grpSpPr>
        <p:sp>
          <p:nvSpPr>
            <p:cNvPr id="8" name="TextBox 7"/>
            <p:cNvSpPr txBox="1"/>
            <p:nvPr/>
          </p:nvSpPr>
          <p:spPr>
            <a:xfrm>
              <a:off x="4648200" y="1823496"/>
              <a:ext cx="2971800" cy="830997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Find first compound: </a:t>
              </a:r>
              <a:r>
                <a:rPr lang="en-US" sz="2400" b="1" i="1" dirty="0" smtClean="0"/>
                <a:t>phenol</a:t>
              </a:r>
              <a:endParaRPr lang="en-US" sz="2400" b="1" i="1" dirty="0"/>
            </a:p>
          </p:txBody>
        </p:sp>
        <p:cxnSp>
          <p:nvCxnSpPr>
            <p:cNvPr id="9" name="Elbow Connector 8"/>
            <p:cNvCxnSpPr>
              <a:stCxn id="8" idx="1"/>
              <a:endCxn id="10" idx="0"/>
            </p:cNvCxnSpPr>
            <p:nvPr/>
          </p:nvCxnSpPr>
          <p:spPr>
            <a:xfrm rot="10800000">
              <a:off x="1981200" y="2190803"/>
              <a:ext cx="2667000" cy="48193"/>
            </a:xfrm>
            <a:prstGeom prst="bentConnector4">
              <a:avLst>
                <a:gd name="adj1" fmla="val 27143"/>
                <a:gd name="adj2" fmla="val 574343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62000" y="2190802"/>
              <a:ext cx="2438400" cy="1004294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3204058"/>
            <a:ext cx="7469314" cy="2739129"/>
            <a:chOff x="876223" y="3101645"/>
            <a:chExt cx="7469314" cy="2739129"/>
          </a:xfrm>
        </p:grpSpPr>
        <p:cxnSp>
          <p:nvCxnSpPr>
            <p:cNvPr id="12" name="Elbow Connector 11"/>
            <p:cNvCxnSpPr>
              <a:stCxn id="14" idx="0"/>
              <a:endCxn id="13" idx="3"/>
            </p:cNvCxnSpPr>
            <p:nvPr/>
          </p:nvCxnSpPr>
          <p:spPr>
            <a:xfrm rot="16200000" flipV="1">
              <a:off x="4824947" y="3635311"/>
              <a:ext cx="942611" cy="1067657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76223" y="3101645"/>
              <a:ext cx="3886200" cy="1192377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14623" y="4640445"/>
              <a:ext cx="5030914" cy="1200329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Enter compound name, formula, CASRN, or combination… </a:t>
              </a:r>
            </a:p>
            <a:p>
              <a:r>
                <a:rPr lang="en-US" sz="2400" b="1" dirty="0" smtClean="0"/>
                <a:t>Here, name = </a:t>
              </a:r>
              <a:r>
                <a:rPr lang="en-US" sz="2400" b="1" i="1" dirty="0" smtClean="0"/>
                <a:t>toluene</a:t>
              </a:r>
              <a:endParaRPr lang="en-US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129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Our mission…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75" y="1322773"/>
            <a:ext cx="8299525" cy="4998127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Provide </a:t>
            </a:r>
            <a:r>
              <a:rPr lang="en-US" i="1" dirty="0"/>
              <a:t>critically evaluated </a:t>
            </a:r>
            <a:r>
              <a:rPr lang="en-US" dirty="0"/>
              <a:t>thermophysical and thermochemical property values of chemicals (and mixtures) for use by industry, academia, and other government agencies </a:t>
            </a:r>
            <a:r>
              <a:rPr lang="en-US" dirty="0" smtClean="0"/>
              <a:t>for purposes such as…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Chemical process development &amp; optimization (including essentially all separation processes; distillation, crystallization, extraction)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Fundamental research into molecular properties (e.g., benchmark values for computational chemistry)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Regulatory </a:t>
            </a:r>
            <a:r>
              <a:rPr lang="en-US" dirty="0" smtClean="0"/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1799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7" y="0"/>
            <a:ext cx="7315200" cy="68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400" y="4038600"/>
            <a:ext cx="7696201" cy="2590800"/>
            <a:chOff x="914400" y="4038600"/>
            <a:chExt cx="7696201" cy="2590800"/>
          </a:xfrm>
        </p:grpSpPr>
        <p:sp>
          <p:nvSpPr>
            <p:cNvPr id="4" name="TextBox 3"/>
            <p:cNvSpPr txBox="1"/>
            <p:nvPr/>
          </p:nvSpPr>
          <p:spPr>
            <a:xfrm>
              <a:off x="4537697" y="4114800"/>
              <a:ext cx="4072904" cy="461665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Select the </a:t>
              </a:r>
              <a:r>
                <a:rPr lang="en-US" sz="2400" b="1" i="1" dirty="0" smtClean="0"/>
                <a:t>Property Group</a:t>
              </a:r>
              <a:r>
                <a:rPr lang="en-US" sz="2400" b="1" dirty="0" smtClean="0"/>
                <a:t>:</a:t>
              </a:r>
            </a:p>
          </p:txBody>
        </p:sp>
        <p:cxnSp>
          <p:nvCxnSpPr>
            <p:cNvPr id="5" name="Elbow Connector 4"/>
            <p:cNvCxnSpPr>
              <a:stCxn id="4" idx="1"/>
              <a:endCxn id="6" idx="3"/>
            </p:cNvCxnSpPr>
            <p:nvPr/>
          </p:nvCxnSpPr>
          <p:spPr>
            <a:xfrm rot="10800000" flipV="1">
              <a:off x="3719593" y="4345632"/>
              <a:ext cx="818104" cy="98836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914400" y="4038600"/>
              <a:ext cx="2805193" cy="2590800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00400" y="5561308"/>
            <a:ext cx="5410201" cy="1015663"/>
            <a:chOff x="3200400" y="5561308"/>
            <a:chExt cx="5410201" cy="1015663"/>
          </a:xfrm>
        </p:grpSpPr>
        <p:sp>
          <p:nvSpPr>
            <p:cNvPr id="15" name="Left Arrow 14"/>
            <p:cNvSpPr/>
            <p:nvPr/>
          </p:nvSpPr>
          <p:spPr>
            <a:xfrm>
              <a:off x="3200400" y="5791200"/>
              <a:ext cx="746502" cy="457200"/>
            </a:xfrm>
            <a:prstGeom prst="lef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6902" y="5561308"/>
              <a:ext cx="4663699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Some have 2 or 3 sub-properties to choose from, but for most, there are none</a:t>
              </a:r>
              <a:endParaRPr lang="en-US" sz="2000" b="1" i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2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0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99454" y="914400"/>
            <a:ext cx="7734945" cy="4343400"/>
            <a:chOff x="951854" y="-76200"/>
            <a:chExt cx="7734945" cy="4343400"/>
          </a:xfrm>
        </p:grpSpPr>
        <p:sp>
          <p:nvSpPr>
            <p:cNvPr id="4" name="TextBox 3"/>
            <p:cNvSpPr txBox="1"/>
            <p:nvPr/>
          </p:nvSpPr>
          <p:spPr>
            <a:xfrm>
              <a:off x="4287562" y="-76200"/>
              <a:ext cx="4399237" cy="461665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Scroll down to see all results</a:t>
              </a:r>
            </a:p>
          </p:txBody>
        </p:sp>
        <p:cxnSp>
          <p:nvCxnSpPr>
            <p:cNvPr id="5" name="Elbow Connector 4"/>
            <p:cNvCxnSpPr>
              <a:stCxn id="4" idx="3"/>
              <a:endCxn id="6" idx="3"/>
            </p:cNvCxnSpPr>
            <p:nvPr/>
          </p:nvCxnSpPr>
          <p:spPr>
            <a:xfrm flipH="1">
              <a:off x="7924800" y="154633"/>
              <a:ext cx="761999" cy="2283767"/>
            </a:xfrm>
            <a:prstGeom prst="bentConnector3">
              <a:avLst>
                <a:gd name="adj1" fmla="val -3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951854" y="609600"/>
              <a:ext cx="6972946" cy="3657600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" y="3815281"/>
            <a:ext cx="7772400" cy="3804718"/>
            <a:chOff x="914400" y="2824681"/>
            <a:chExt cx="7772400" cy="3804718"/>
          </a:xfrm>
        </p:grpSpPr>
        <p:cxnSp>
          <p:nvCxnSpPr>
            <p:cNvPr id="15" name="Elbow Connector 14"/>
            <p:cNvCxnSpPr>
              <a:stCxn id="14" idx="3"/>
              <a:endCxn id="16" idx="3"/>
            </p:cNvCxnSpPr>
            <p:nvPr/>
          </p:nvCxnSpPr>
          <p:spPr>
            <a:xfrm flipH="1">
              <a:off x="8001000" y="3748011"/>
              <a:ext cx="685800" cy="1725473"/>
            </a:xfrm>
            <a:prstGeom prst="bentConnector3">
              <a:avLst>
                <a:gd name="adj1" fmla="val -33333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914400" y="4317568"/>
              <a:ext cx="7086600" cy="2311831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2824681"/>
              <a:ext cx="6096000" cy="18466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b="1" dirty="0" smtClean="0"/>
                <a:t>Results for closely related properties are provided automatically</a:t>
              </a:r>
            </a:p>
            <a:p>
              <a:r>
                <a:rPr lang="en-US" sz="2000" b="1" dirty="0" smtClean="0"/>
                <a:t>Results mimic a traditional literature search…</a:t>
              </a:r>
            </a:p>
            <a:p>
              <a:endParaRPr lang="en-US" sz="800" b="1" dirty="0"/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en-US" sz="1800" b="1" dirty="0" smtClean="0"/>
                <a:t>Bibliographic information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en-US" sz="1800" b="1" dirty="0" smtClean="0"/>
                <a:t>Variable ranges (not numerical data)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4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1250"/>
            <a:ext cx="6999513" cy="754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0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18" idx="2"/>
            <a:endCxn id="97" idx="0"/>
          </p:cNvCxnSpPr>
          <p:nvPr/>
        </p:nvCxnSpPr>
        <p:spPr bwMode="auto">
          <a:xfrm>
            <a:off x="2571432" y="2083992"/>
            <a:ext cx="7931" cy="2406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3169" y="2758242"/>
            <a:ext cx="9024631" cy="117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ounded Rectangle 10"/>
          <p:cNvSpPr/>
          <p:nvPr/>
        </p:nvSpPr>
        <p:spPr>
          <a:xfrm>
            <a:off x="39322" y="5432375"/>
            <a:ext cx="5599478" cy="892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Rounded Rectangle 11"/>
          <p:cNvSpPr/>
          <p:nvPr/>
        </p:nvSpPr>
        <p:spPr>
          <a:xfrm>
            <a:off x="4172634" y="557433"/>
            <a:ext cx="4898213" cy="813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964850" y="3401396"/>
            <a:ext cx="1539553" cy="48480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580" y="3378369"/>
            <a:ext cx="214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NIST/TRC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 Database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19" y="289560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5088" y="213445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65592" y="990600"/>
            <a:ext cx="201168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2. Article Preparation and Submission (Article 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Authors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5592" y="1822382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3. Journals (Editors)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481869"/>
            <a:ext cx="2286001" cy="190500"/>
            <a:chOff x="1447800" y="1891101"/>
            <a:chExt cx="2286001" cy="19050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47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485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85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85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85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485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676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714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714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14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714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1714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9050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9431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9431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19431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9431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9431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1336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717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1717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1717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1717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717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8956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9337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9337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337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337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9337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31242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1623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1623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623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623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623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52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390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90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390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390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390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3581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619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619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619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3619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3619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68" name="Text Box 152"/>
          <p:cNvSpPr txBox="1">
            <a:spLocks noChangeArrowheads="1"/>
          </p:cNvSpPr>
          <p:nvPr/>
        </p:nvSpPr>
        <p:spPr bwMode="auto">
          <a:xfrm>
            <a:off x="4185098" y="1063823"/>
            <a:ext cx="2291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NIST</a:t>
            </a:r>
            <a:r>
              <a:rPr lang="en-US" sz="14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Literature Report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416269" y="1737742"/>
            <a:ext cx="1631509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4. Traditional Peer Review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2" name="Flowchart: Decision 71"/>
          <p:cNvSpPr/>
          <p:nvPr/>
        </p:nvSpPr>
        <p:spPr bwMode="auto">
          <a:xfrm>
            <a:off x="1760277" y="2209800"/>
            <a:ext cx="1622310" cy="355710"/>
          </a:xfrm>
          <a:prstGeom prst="flowChartDecision">
            <a:avLst/>
          </a:prstGeom>
          <a:solidFill>
            <a:srgbClr val="FFFF99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2468" y="226761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5</a:t>
            </a:r>
            <a:r>
              <a:rPr lang="en-US" sz="1100" b="1" i="1" dirty="0" smtClean="0">
                <a:latin typeface="+mn-lt"/>
              </a:rPr>
              <a:t>. Decision</a:t>
            </a:r>
            <a:endParaRPr lang="en-US" sz="1100" b="1" i="1" dirty="0">
              <a:latin typeface="+mn-lt"/>
            </a:endParaRPr>
          </a:p>
        </p:txBody>
      </p:sp>
      <p:cxnSp>
        <p:nvCxnSpPr>
          <p:cNvPr id="74" name="Straight Arrow Connector 73"/>
          <p:cNvCxnSpPr>
            <a:stCxn id="72" idx="1"/>
            <a:endCxn id="163" idx="3"/>
          </p:cNvCxnSpPr>
          <p:nvPr/>
        </p:nvCxnSpPr>
        <p:spPr bwMode="auto">
          <a:xfrm flipH="1">
            <a:off x="810900" y="2387655"/>
            <a:ext cx="949377" cy="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95" idx="2"/>
            <a:endCxn id="97" idx="0"/>
          </p:cNvCxnSpPr>
          <p:nvPr/>
        </p:nvCxnSpPr>
        <p:spPr bwMode="auto">
          <a:xfrm flipH="1">
            <a:off x="2579363" y="4365927"/>
            <a:ext cx="341" cy="124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553200" y="3367642"/>
            <a:ext cx="411650" cy="276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565592" y="473119"/>
            <a:ext cx="2011680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1. Experiment Planning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(Article Authors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79" idx="2"/>
            <a:endCxn id="17" idx="0"/>
          </p:cNvCxnSpPr>
          <p:nvPr/>
        </p:nvCxnSpPr>
        <p:spPr bwMode="auto">
          <a:xfrm>
            <a:off x="2571432" y="904006"/>
            <a:ext cx="0" cy="86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64021" y="168846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cxnSp>
        <p:nvCxnSpPr>
          <p:cNvPr id="82" name="Straight Arrow Connector 81"/>
          <p:cNvCxnSpPr>
            <a:stCxn id="18" idx="1"/>
            <a:endCxn id="83" idx="3"/>
          </p:cNvCxnSpPr>
          <p:nvPr/>
        </p:nvCxnSpPr>
        <p:spPr bwMode="auto">
          <a:xfrm flipH="1">
            <a:off x="809775" y="1953187"/>
            <a:ext cx="755817" cy="74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33363" y="1822123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4988" y="725269"/>
            <a:ext cx="153898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Start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process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2571432" y="2565510"/>
            <a:ext cx="1" cy="1927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676596" y="637429"/>
            <a:ext cx="1430644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Journal Support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Websites</a:t>
            </a:r>
            <a:endParaRPr lang="en-US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7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48" y="614592"/>
            <a:ext cx="1280160" cy="437950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88" name="TextBox 87"/>
          <p:cNvSpPr txBox="1"/>
          <p:nvPr/>
        </p:nvSpPr>
        <p:spPr>
          <a:xfrm>
            <a:off x="8452832" y="627976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02205" y="2879684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727214" y="5465988"/>
            <a:ext cx="1539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After publication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671676" y="5741034"/>
            <a:ext cx="297180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9. </a:t>
            </a:r>
            <a:r>
              <a:rPr lang="en-US" b="1" i="1" dirty="0" err="1" smtClean="0">
                <a:solidFill>
                  <a:srgbClr val="000000"/>
                </a:solidFill>
                <a:latin typeface="+mn-lt"/>
              </a:rPr>
              <a:t>ThermoML</a:t>
            </a:r>
            <a:r>
              <a:rPr lang="en-US" b="1" i="1" dirty="0" smtClean="0">
                <a:solidFill>
                  <a:srgbClr val="000000"/>
                </a:solidFill>
                <a:latin typeface="+mn-lt"/>
              </a:rPr>
              <a:t> Archive</a:t>
            </a:r>
            <a:r>
              <a:rPr lang="en-US" sz="1200" b="1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published experimental data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Text Box 171"/>
          <p:cNvSpPr txBox="1">
            <a:spLocks noChangeArrowheads="1"/>
          </p:cNvSpPr>
          <p:nvPr/>
        </p:nvSpPr>
        <p:spPr bwMode="auto">
          <a:xfrm>
            <a:off x="6145949" y="5718352"/>
            <a:ext cx="1651280" cy="338554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10.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Data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Users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" name="AutoShape 189"/>
          <p:cNvSpPr>
            <a:spLocks noChangeArrowheads="1"/>
          </p:cNvSpPr>
          <p:nvPr/>
        </p:nvSpPr>
        <p:spPr bwMode="auto">
          <a:xfrm>
            <a:off x="5654784" y="5750469"/>
            <a:ext cx="469206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573864" y="4104317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7. Journals (Editors)</a:t>
            </a:r>
            <a:endParaRPr lang="en-US" sz="11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652274" y="4490662"/>
            <a:ext cx="1854179" cy="559551"/>
            <a:chOff x="1725422" y="5656992"/>
            <a:chExt cx="1854179" cy="559551"/>
          </a:xfrm>
        </p:grpSpPr>
        <p:sp>
          <p:nvSpPr>
            <p:cNvPr id="97" name="Flowchart: Decision 96"/>
            <p:cNvSpPr/>
            <p:nvPr/>
          </p:nvSpPr>
          <p:spPr bwMode="auto">
            <a:xfrm>
              <a:off x="1899611" y="5656992"/>
              <a:ext cx="1505799" cy="559551"/>
            </a:xfrm>
            <a:prstGeom prst="flowChartDecision">
              <a:avLst/>
            </a:prstGeom>
            <a:solidFill>
              <a:srgbClr val="FFFF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5422" y="5720146"/>
              <a:ext cx="18541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8</a:t>
              </a:r>
              <a:r>
                <a:rPr lang="en-US" sz="1050" b="1" i="1" dirty="0" smtClean="0">
                  <a:latin typeface="+mn-lt"/>
                </a:rPr>
                <a:t>. </a:t>
              </a:r>
              <a:r>
                <a:rPr lang="en-US" sz="1100" b="1" i="1" dirty="0" smtClean="0">
                  <a:latin typeface="+mn-lt"/>
                </a:rPr>
                <a:t>Final </a:t>
              </a:r>
            </a:p>
            <a:p>
              <a:pPr algn="ctr"/>
              <a:r>
                <a:rPr lang="en-US" sz="1100" b="1" i="1" dirty="0" smtClean="0">
                  <a:latin typeface="+mn-lt"/>
                </a:rPr>
                <a:t>Decision</a:t>
              </a:r>
              <a:endParaRPr lang="en-US" sz="1100" b="1" i="1" dirty="0">
                <a:latin typeface="+mn-lt"/>
              </a:endParaRPr>
            </a:p>
          </p:txBody>
        </p:sp>
      </p:grpSp>
      <p:cxnSp>
        <p:nvCxnSpPr>
          <p:cNvPr id="99" name="Straight Arrow Connector 98"/>
          <p:cNvCxnSpPr>
            <a:stCxn id="97" idx="1"/>
            <a:endCxn id="212" idx="3"/>
          </p:cNvCxnSpPr>
          <p:nvPr/>
        </p:nvCxnSpPr>
        <p:spPr bwMode="auto">
          <a:xfrm flipH="1" flipV="1">
            <a:off x="810900" y="4769260"/>
            <a:ext cx="1015563" cy="1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956216" y="449580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19500" y="4601160"/>
            <a:ext cx="9359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Accept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91" y="565903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5050977" y="5586099"/>
            <a:ext cx="48122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C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4" name="Straight Connector 103"/>
          <p:cNvCxnSpPr>
            <a:stCxn id="20" idx="2"/>
            <a:endCxn id="18" idx="0"/>
          </p:cNvCxnSpPr>
          <p:nvPr/>
        </p:nvCxnSpPr>
        <p:spPr>
          <a:xfrm>
            <a:off x="1524000" y="1672369"/>
            <a:ext cx="10474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6" idx="2"/>
            <a:endCxn id="18" idx="0"/>
          </p:cNvCxnSpPr>
          <p:nvPr/>
        </p:nvCxnSpPr>
        <p:spPr>
          <a:xfrm>
            <a:off x="1752601" y="1672369"/>
            <a:ext cx="8188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2"/>
            <a:endCxn id="18" idx="0"/>
          </p:cNvCxnSpPr>
          <p:nvPr/>
        </p:nvCxnSpPr>
        <p:spPr>
          <a:xfrm>
            <a:off x="1981201" y="1672369"/>
            <a:ext cx="5902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8" idx="2"/>
            <a:endCxn id="18" idx="0"/>
          </p:cNvCxnSpPr>
          <p:nvPr/>
        </p:nvCxnSpPr>
        <p:spPr>
          <a:xfrm>
            <a:off x="2209800" y="1672369"/>
            <a:ext cx="3616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4" idx="2"/>
            <a:endCxn id="18" idx="0"/>
          </p:cNvCxnSpPr>
          <p:nvPr/>
        </p:nvCxnSpPr>
        <p:spPr>
          <a:xfrm flipH="1">
            <a:off x="2571432" y="1672369"/>
            <a:ext cx="4003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0" idx="2"/>
            <a:endCxn id="18" idx="0"/>
          </p:cNvCxnSpPr>
          <p:nvPr/>
        </p:nvCxnSpPr>
        <p:spPr>
          <a:xfrm flipH="1">
            <a:off x="2571432" y="1672369"/>
            <a:ext cx="6289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8" idx="0"/>
            <a:endCxn id="56" idx="2"/>
          </p:cNvCxnSpPr>
          <p:nvPr/>
        </p:nvCxnSpPr>
        <p:spPr>
          <a:xfrm flipV="1">
            <a:off x="2571432" y="1672369"/>
            <a:ext cx="857568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0"/>
            <a:endCxn id="62" idx="2"/>
          </p:cNvCxnSpPr>
          <p:nvPr/>
        </p:nvCxnSpPr>
        <p:spPr>
          <a:xfrm flipV="1">
            <a:off x="2571432" y="1672369"/>
            <a:ext cx="10861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89"/>
          <p:cNvSpPr>
            <a:spLocks noChangeArrowheads="1"/>
          </p:cNvSpPr>
          <p:nvPr/>
        </p:nvSpPr>
        <p:spPr bwMode="auto">
          <a:xfrm>
            <a:off x="4572000" y="4632100"/>
            <a:ext cx="555845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09338" y="4599982"/>
            <a:ext cx="938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Publish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4" name="Straight Arrow Connector 113"/>
          <p:cNvCxnSpPr>
            <a:stCxn id="97" idx="2"/>
          </p:cNvCxnSpPr>
          <p:nvPr/>
        </p:nvCxnSpPr>
        <p:spPr bwMode="auto">
          <a:xfrm flipH="1">
            <a:off x="2571431" y="5050213"/>
            <a:ext cx="7932" cy="4157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6" idx="1"/>
            <a:endCxn id="95" idx="3"/>
          </p:cNvCxnSpPr>
          <p:nvPr/>
        </p:nvCxnSpPr>
        <p:spPr bwMode="auto">
          <a:xfrm flipH="1">
            <a:off x="3585544" y="4235122"/>
            <a:ext cx="6099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195460" y="4019678"/>
            <a:ext cx="1484962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7a. Revisions (Authors)</a:t>
            </a:r>
            <a:endParaRPr lang="en-US" sz="1100" dirty="0">
              <a:latin typeface="+mn-lt"/>
            </a:endParaRPr>
          </a:p>
        </p:txBody>
      </p:sp>
      <p:cxnSp>
        <p:nvCxnSpPr>
          <p:cNvPr id="117" name="Straight Arrow Connector 116"/>
          <p:cNvCxnSpPr>
            <a:stCxn id="97" idx="3"/>
            <a:endCxn id="101" idx="1"/>
          </p:cNvCxnSpPr>
          <p:nvPr/>
        </p:nvCxnSpPr>
        <p:spPr bwMode="auto">
          <a:xfrm flipV="1">
            <a:off x="3332262" y="4770437"/>
            <a:ext cx="287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82"/>
          <p:cNvCxnSpPr>
            <a:cxnSpLocks noChangeShapeType="1"/>
            <a:stCxn id="18" idx="0"/>
            <a:endCxn id="17" idx="2"/>
          </p:cNvCxnSpPr>
          <p:nvPr/>
        </p:nvCxnSpPr>
        <p:spPr bwMode="auto">
          <a:xfrm flipV="1">
            <a:off x="2571432" y="1436876"/>
            <a:ext cx="0" cy="385506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 type="none"/>
            <a:tailEnd type="none" w="med" len="med"/>
          </a:ln>
        </p:spPr>
      </p:cxnSp>
      <p:cxnSp>
        <p:nvCxnSpPr>
          <p:cNvPr id="119" name="Straight Arrow Connector 118"/>
          <p:cNvCxnSpPr>
            <a:stCxn id="18" idx="3"/>
            <a:endCxn id="69" idx="1"/>
          </p:cNvCxnSpPr>
          <p:nvPr/>
        </p:nvCxnSpPr>
        <p:spPr bwMode="auto">
          <a:xfrm flipV="1">
            <a:off x="3577272" y="1953186"/>
            <a:ext cx="8389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433115" y="2323322"/>
            <a:ext cx="335244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Approve (not “Accept”)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653597" y="2971800"/>
            <a:ext cx="2147808" cy="519623"/>
            <a:chOff x="3577681" y="1316180"/>
            <a:chExt cx="2147808" cy="519623"/>
          </a:xfrm>
        </p:grpSpPr>
        <p:grpSp>
          <p:nvGrpSpPr>
            <p:cNvPr id="122" name="Group 121"/>
            <p:cNvGrpSpPr/>
            <p:nvPr/>
          </p:nvGrpSpPr>
          <p:grpSpPr>
            <a:xfrm>
              <a:off x="3724684" y="1316180"/>
              <a:ext cx="2000805" cy="519623"/>
              <a:chOff x="3648484" y="2154194"/>
              <a:chExt cx="2000805" cy="519623"/>
            </a:xfrm>
          </p:grpSpPr>
          <p:sp>
            <p:nvSpPr>
              <p:cNvPr id="124" name="Oval 161"/>
              <p:cNvSpPr>
                <a:spLocks noChangeArrowheads="1"/>
              </p:cNvSpPr>
              <p:nvPr/>
            </p:nvSpPr>
            <p:spPr bwMode="auto">
              <a:xfrm>
                <a:off x="3648484" y="2190574"/>
                <a:ext cx="2000805" cy="48324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Arial Black" panose="020B0A04020102020204" pitchFamily="34" charset="0"/>
                </a:endParaRPr>
              </a:p>
            </p:txBody>
          </p:sp>
          <p:sp>
            <p:nvSpPr>
              <p:cNvPr id="125" name="Text Box 162"/>
              <p:cNvSpPr txBox="1">
                <a:spLocks noChangeArrowheads="1"/>
              </p:cNvSpPr>
              <p:nvPr/>
            </p:nvSpPr>
            <p:spPr bwMode="auto">
              <a:xfrm>
                <a:off x="3911343" y="2154194"/>
                <a:ext cx="1475084" cy="5078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6c.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hermo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D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ata</a:t>
                </a:r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</a:t>
                </a:r>
                <a:endParaRPr lang="en-US" sz="105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en-US" sz="10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ngine</a:t>
                </a:r>
              </a:p>
            </p:txBody>
          </p:sp>
        </p:grpSp>
        <p:cxnSp>
          <p:nvCxnSpPr>
            <p:cNvPr id="123" name="Straight Arrow Connector 122"/>
            <p:cNvCxnSpPr>
              <a:stCxn id="131" idx="6"/>
              <a:endCxn id="124" idx="2"/>
            </p:cNvCxnSpPr>
            <p:nvPr/>
          </p:nvCxnSpPr>
          <p:spPr bwMode="auto">
            <a:xfrm>
              <a:off x="3577681" y="1594022"/>
              <a:ext cx="147003" cy="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269333" y="2854832"/>
            <a:ext cx="4384264" cy="788966"/>
            <a:chOff x="194715" y="2453078"/>
            <a:chExt cx="4384264" cy="78896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94715" y="2453078"/>
              <a:ext cx="2457796" cy="788966"/>
              <a:chOff x="62337" y="3325834"/>
              <a:chExt cx="2457796" cy="788966"/>
            </a:xfrm>
          </p:grpSpPr>
          <p:sp>
            <p:nvSpPr>
              <p:cNvPr id="133" name="Text Box 130"/>
              <p:cNvSpPr txBox="1">
                <a:spLocks noChangeArrowheads="1"/>
              </p:cNvSpPr>
              <p:nvPr/>
            </p:nvSpPr>
            <p:spPr bwMode="auto">
              <a:xfrm>
                <a:off x="62337" y="3325834"/>
                <a:ext cx="2457796" cy="7889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6a.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In-House Data </a:t>
                </a:r>
                <a:r>
                  <a:rPr lang="en-US" sz="12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Capture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(Student Associates)</a:t>
                </a:r>
                <a:endParaRPr lang="en-US" sz="11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34" name="Picture 131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448" y="3780909"/>
                <a:ext cx="2476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2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837" y="3782497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3037" y="3782786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0652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0191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243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2652511" y="2566449"/>
              <a:ext cx="1926468" cy="534858"/>
              <a:chOff x="2652511" y="2566449"/>
              <a:chExt cx="1926468" cy="53485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118250" y="2566449"/>
                <a:ext cx="1460729" cy="534858"/>
                <a:chOff x="3656727" y="3937715"/>
                <a:chExt cx="1460729" cy="534858"/>
              </a:xfrm>
            </p:grpSpPr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3656727" y="3965735"/>
                  <a:ext cx="1460729" cy="50683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3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51405" y="3937715"/>
                  <a:ext cx="1253968" cy="5232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6b.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uided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D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ata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C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apture</a:t>
                  </a:r>
                  <a:endParaRPr lang="en-US" sz="900" dirty="0">
                    <a:solidFill>
                      <a:srgbClr val="00000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cxnSp>
            <p:nvCxnSpPr>
              <p:cNvPr id="130" name="Straight Arrow Connector 129"/>
              <p:cNvCxnSpPr>
                <a:stCxn id="133" idx="3"/>
                <a:endCxn id="131" idx="2"/>
              </p:cNvCxnSpPr>
              <p:nvPr/>
            </p:nvCxnSpPr>
            <p:spPr bwMode="auto">
              <a:xfrm>
                <a:off x="2652511" y="2847561"/>
                <a:ext cx="465739" cy="3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cxnSp>
        <p:nvCxnSpPr>
          <p:cNvPr id="144" name="AutoShape 5"/>
          <p:cNvCxnSpPr>
            <a:cxnSpLocks noChangeShapeType="1"/>
          </p:cNvCxnSpPr>
          <p:nvPr/>
        </p:nvCxnSpPr>
        <p:spPr bwMode="auto">
          <a:xfrm>
            <a:off x="3576512" y="726966"/>
            <a:ext cx="595362" cy="15602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grpSp>
        <p:nvGrpSpPr>
          <p:cNvPr id="145" name="Group 144"/>
          <p:cNvGrpSpPr/>
          <p:nvPr/>
        </p:nvGrpSpPr>
        <p:grpSpPr>
          <a:xfrm>
            <a:off x="4231382" y="684128"/>
            <a:ext cx="1389479" cy="373062"/>
            <a:chOff x="4855886" y="1385868"/>
            <a:chExt cx="1389479" cy="373062"/>
          </a:xfrm>
        </p:grpSpPr>
        <p:sp>
          <p:nvSpPr>
            <p:cNvPr id="147" name="Oval 126"/>
            <p:cNvSpPr>
              <a:spLocks noChangeArrowheads="1"/>
            </p:cNvSpPr>
            <p:nvPr/>
          </p:nvSpPr>
          <p:spPr bwMode="auto">
            <a:xfrm>
              <a:off x="4855886" y="1385868"/>
              <a:ext cx="1389479" cy="37306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Arial Black" panose="020B0A04020102020204" pitchFamily="34" charset="0"/>
              </a:endParaRPr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4989423" y="1425855"/>
              <a:ext cx="1060483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ThermoLit</a:t>
              </a:r>
              <a:endParaRPr lang="en-US" sz="12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6" name="AutoShape 5"/>
          <p:cNvCxnSpPr>
            <a:cxnSpLocks noChangeShapeType="1"/>
          </p:cNvCxnSpPr>
          <p:nvPr/>
        </p:nvCxnSpPr>
        <p:spPr bwMode="auto">
          <a:xfrm>
            <a:off x="3577272" y="1247639"/>
            <a:ext cx="566267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143" name="Elbow Connector 142"/>
          <p:cNvCxnSpPr>
            <a:stCxn id="69" idx="3"/>
            <a:endCxn id="12" idx="2"/>
          </p:cNvCxnSpPr>
          <p:nvPr/>
        </p:nvCxnSpPr>
        <p:spPr bwMode="auto">
          <a:xfrm flipV="1">
            <a:off x="6047778" y="1371388"/>
            <a:ext cx="573963" cy="5817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-82323" y="3623846"/>
            <a:ext cx="2520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NIST Data Report</a:t>
            </a:r>
          </a:p>
        </p:txBody>
      </p:sp>
      <p:cxnSp>
        <p:nvCxnSpPr>
          <p:cNvPr id="154" name="AutoShape 166"/>
          <p:cNvCxnSpPr>
            <a:cxnSpLocks noChangeShapeType="1"/>
            <a:stCxn id="124" idx="4"/>
            <a:endCxn id="95" idx="0"/>
          </p:cNvCxnSpPr>
          <p:nvPr/>
        </p:nvCxnSpPr>
        <p:spPr bwMode="auto">
          <a:xfrm rot="5400000">
            <a:off x="3883907" y="2187221"/>
            <a:ext cx="612894" cy="32212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5" name="AutoShape 155"/>
          <p:cNvCxnSpPr>
            <a:cxnSpLocks noChangeShapeType="1"/>
            <a:stCxn id="131" idx="4"/>
            <a:endCxn id="95" idx="0"/>
          </p:cNvCxnSpPr>
          <p:nvPr/>
        </p:nvCxnSpPr>
        <p:spPr bwMode="auto">
          <a:xfrm rot="5400000">
            <a:off x="2950841" y="3131925"/>
            <a:ext cx="601256" cy="134352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2" name="Elbow Connector 151"/>
          <p:cNvCxnSpPr/>
          <p:nvPr/>
        </p:nvCxnSpPr>
        <p:spPr bwMode="auto">
          <a:xfrm flipV="1">
            <a:off x="5729737" y="3962400"/>
            <a:ext cx="892003" cy="260679"/>
          </a:xfrm>
          <a:prstGeom prst="bentConnector3">
            <a:avLst>
              <a:gd name="adj1" fmla="val 99089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7766390" y="5701623"/>
            <a:ext cx="131752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End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process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4488" y="225223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4488" y="463076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059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r="47917" b="5862"/>
          <a:stretch/>
        </p:blipFill>
        <p:spPr bwMode="auto">
          <a:xfrm>
            <a:off x="142351" y="1041916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7073" r="29375" b="10569"/>
          <a:stretch/>
        </p:blipFill>
        <p:spPr bwMode="auto">
          <a:xfrm>
            <a:off x="5211565" y="1041916"/>
            <a:ext cx="3869038" cy="546578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45525" y="2026309"/>
            <a:ext cx="5954661" cy="2625046"/>
            <a:chOff x="2845525" y="1967789"/>
            <a:chExt cx="5954661" cy="2625046"/>
          </a:xfrm>
        </p:grpSpPr>
        <p:sp>
          <p:nvSpPr>
            <p:cNvPr id="7" name="TextBox 6"/>
            <p:cNvSpPr txBox="1"/>
            <p:nvPr/>
          </p:nvSpPr>
          <p:spPr>
            <a:xfrm>
              <a:off x="2845525" y="3269396"/>
              <a:ext cx="3533244" cy="1323439"/>
            </a:xfrm>
            <a:prstGeom prst="rect">
              <a:avLst/>
            </a:prstGeom>
            <a:solidFill>
              <a:srgbClr val="CCFFFF"/>
            </a:solidFill>
            <a:ln w="31750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+mj-lt"/>
                </a:rPr>
                <a:t>Journal Editors </a:t>
              </a:r>
              <a:r>
                <a:rPr lang="en-US" sz="2000" dirty="0" smtClean="0">
                  <a:latin typeface="+mj-lt"/>
                </a:rPr>
                <a:t>plus </a:t>
              </a:r>
            </a:p>
            <a:p>
              <a:pPr algn="ctr"/>
              <a:r>
                <a:rPr lang="en-US" sz="2000" b="1" i="1" dirty="0" smtClean="0">
                  <a:latin typeface="+mj-lt"/>
                </a:rPr>
                <a:t>Data Analysts</a:t>
              </a:r>
              <a:r>
                <a:rPr lang="en-US" sz="2000" i="1" dirty="0" smtClean="0">
                  <a:latin typeface="+mj-lt"/>
                </a:rPr>
                <a:t> &amp; </a:t>
              </a:r>
            </a:p>
            <a:p>
              <a:pPr algn="ctr"/>
              <a:r>
                <a:rPr lang="en-US" sz="2000" b="1" i="1" dirty="0" smtClean="0">
                  <a:latin typeface="+mj-lt"/>
                </a:rPr>
                <a:t>Process Engineers</a:t>
              </a:r>
              <a:r>
                <a:rPr lang="en-US" sz="2000" i="1" dirty="0" smtClean="0">
                  <a:latin typeface="+mj-lt"/>
                </a:rPr>
                <a:t> </a:t>
              </a:r>
              <a:r>
                <a:rPr lang="en-US" sz="2000" dirty="0" smtClean="0">
                  <a:latin typeface="+mj-lt"/>
                </a:rPr>
                <a:t>on the team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632704" y="1967789"/>
              <a:ext cx="3167482" cy="599846"/>
            </a:xfrm>
            <a:prstGeom prst="roundRect">
              <a:avLst/>
            </a:prstGeom>
            <a:noFill/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7" idx="0"/>
              <a:endCxn id="8" idx="1"/>
            </p:cNvCxnSpPr>
            <p:nvPr/>
          </p:nvCxnSpPr>
          <p:spPr bwMode="auto">
            <a:xfrm flipV="1">
              <a:off x="4612147" y="2267712"/>
              <a:ext cx="1020557" cy="100168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4936177" y="5331519"/>
            <a:ext cx="2897459" cy="1231106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Right team to ensure: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j-lt"/>
              </a:rPr>
              <a:t>dissemination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j-lt"/>
              </a:rPr>
              <a:t>implementation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j-lt"/>
              </a:rPr>
              <a:t>consistent enforcement</a:t>
            </a:r>
            <a:endParaRPr lang="en-US" sz="1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351" y="5651269"/>
            <a:ext cx="470428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Guidelines can be applied to all thermophysical property measurements of all kinds</a:t>
            </a:r>
          </a:p>
          <a:p>
            <a:r>
              <a:rPr lang="en-US" sz="1600" dirty="0" smtClean="0">
                <a:latin typeface="+mj-lt"/>
              </a:rPr>
              <a:t>(Focus: Documentation Issues)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 dirty="0"/>
              <a:t>2007 IUPAC Project: </a:t>
            </a:r>
            <a:br>
              <a:rPr lang="en-US" sz="1800" i="1" dirty="0"/>
            </a:br>
            <a:r>
              <a:rPr lang="en-US" sz="2000" i="1" dirty="0"/>
              <a:t>Guidelines for Reporting of Phase Equilibrium Measurements</a:t>
            </a:r>
            <a:br>
              <a:rPr lang="en-US" sz="2000" i="1" dirty="0"/>
            </a:br>
            <a:endParaRPr lang="en-US" sz="2000" dirty="0"/>
          </a:p>
        </p:txBody>
      </p:sp>
      <p:sp>
        <p:nvSpPr>
          <p:cNvPr id="17" name="Bent Arrow 16"/>
          <p:cNvSpPr/>
          <p:nvPr/>
        </p:nvSpPr>
        <p:spPr>
          <a:xfrm flipV="1">
            <a:off x="4062720" y="4651354"/>
            <a:ext cx="873457" cy="999913"/>
          </a:xfrm>
          <a:prstGeom prst="bentArrow">
            <a:avLst/>
          </a:prstGeom>
          <a:solidFill>
            <a:srgbClr val="CC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0" y="-21756"/>
            <a:ext cx="7162106" cy="80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45771" y="1524005"/>
            <a:ext cx="7543078" cy="4989493"/>
            <a:chOff x="1545771" y="1524005"/>
            <a:chExt cx="7543078" cy="498949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50" t="24138" r="34167" b="3448"/>
            <a:stretch/>
          </p:blipFill>
          <p:spPr bwMode="auto">
            <a:xfrm>
              <a:off x="5715001" y="1524005"/>
              <a:ext cx="3373848" cy="4989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 flipV="1">
              <a:off x="1545771" y="1709058"/>
              <a:ext cx="4169230" cy="215174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 rot="21480000">
              <a:off x="3153537" y="2008151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33CC"/>
                  </a:solidFill>
                  <a:latin typeface="+mj-lt"/>
                </a:rPr>
                <a:t>Examples</a:t>
              </a:r>
              <a:endParaRPr lang="en-US" sz="1800" b="1" dirty="0">
                <a:solidFill>
                  <a:srgbClr val="0033CC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06482" y="3070729"/>
            <a:ext cx="2658888" cy="2000548"/>
            <a:chOff x="2945012" y="3070729"/>
            <a:chExt cx="2597190" cy="2000548"/>
          </a:xfrm>
        </p:grpSpPr>
        <p:sp>
          <p:nvSpPr>
            <p:cNvPr id="10" name="TextBox 9"/>
            <p:cNvSpPr txBox="1"/>
            <p:nvPr/>
          </p:nvSpPr>
          <p:spPr>
            <a:xfrm>
              <a:off x="2945012" y="3070729"/>
              <a:ext cx="2246362" cy="2000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+mj-lt"/>
                </a:rPr>
                <a:t>Note 1: </a:t>
              </a:r>
              <a:r>
                <a:rPr lang="en-US" sz="1200" dirty="0" smtClean="0">
                  <a:latin typeface="+mj-lt"/>
                </a:rPr>
                <a:t>Tables are “stand alone”, and should include well defined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>
                  <a:latin typeface="+mj-lt"/>
                </a:rPr>
                <a:t>compounds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>
                  <a:latin typeface="+mj-lt"/>
                </a:rPr>
                <a:t>variables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>
                  <a:latin typeface="+mj-lt"/>
                </a:rPr>
                <a:t>constraints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>
                  <a:latin typeface="+mj-lt"/>
                </a:rPr>
                <a:t>compositions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>
                  <a:latin typeface="+mj-lt"/>
                </a:rPr>
                <a:t>properties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>
                  <a:latin typeface="+mj-lt"/>
                </a:rPr>
                <a:t>data types</a:t>
              </a:r>
            </a:p>
            <a:p>
              <a:r>
                <a:rPr lang="en-US" sz="1200" dirty="0" smtClean="0">
                  <a:latin typeface="+mj-lt"/>
                </a:rPr>
                <a:t>(experimental </a:t>
              </a:r>
              <a:r>
                <a:rPr lang="en-US" sz="1200" dirty="0" err="1" smtClean="0">
                  <a:latin typeface="+mj-lt"/>
                </a:rPr>
                <a:t>vs</a:t>
              </a:r>
              <a:r>
                <a:rPr lang="en-US" sz="1200" dirty="0" smtClean="0">
                  <a:latin typeface="+mj-lt"/>
                </a:rPr>
                <a:t> derived data)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4431876" y="3962406"/>
              <a:ext cx="1110326" cy="25863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306482" y="5400026"/>
            <a:ext cx="2658889" cy="769441"/>
            <a:chOff x="3306482" y="5400026"/>
            <a:chExt cx="2658889" cy="769441"/>
          </a:xfrm>
          <a:solidFill>
            <a:schemeClr val="bg1"/>
          </a:solidFill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5029200" y="6019800"/>
              <a:ext cx="936171" cy="76200"/>
            </a:xfrm>
            <a:prstGeom prst="straightConnector1">
              <a:avLst/>
            </a:prstGeom>
            <a:grp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306482" y="5400026"/>
              <a:ext cx="2278012" cy="76944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+mj-lt"/>
                </a:rPr>
                <a:t>Note 2: </a:t>
              </a:r>
              <a:r>
                <a:rPr lang="en-US" dirty="0" smtClean="0">
                  <a:latin typeface="+mj-lt"/>
                </a:rPr>
                <a:t>Uncertainties </a:t>
              </a:r>
              <a:r>
                <a:rPr lang="en-US" i="1" dirty="0" smtClean="0">
                  <a:latin typeface="+mj-lt"/>
                </a:rPr>
                <a:t>must</a:t>
              </a:r>
              <a:r>
                <a:rPr lang="en-US" dirty="0" smtClean="0">
                  <a:latin typeface="+mj-lt"/>
                </a:rPr>
                <a:t> be included in the table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29400" y="565065"/>
            <a:ext cx="2229307" cy="754053"/>
          </a:xfrm>
          <a:prstGeom prst="rect">
            <a:avLst/>
          </a:prstGeom>
          <a:solidFill>
            <a:srgbClr val="CC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Customized support for each journal</a:t>
            </a:r>
          </a:p>
          <a:p>
            <a:pPr algn="ctr"/>
            <a:r>
              <a:rPr lang="en-US" sz="105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(style &amp; format)</a:t>
            </a:r>
            <a:endParaRPr lang="en-US" sz="1050" b="1" dirty="0">
              <a:solidFill>
                <a:srgbClr val="0033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883" y="5138416"/>
            <a:ext cx="277977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j-lt"/>
              </a:rPr>
              <a:t>Journal Support Websites </a:t>
            </a:r>
            <a:r>
              <a:rPr lang="en-US" b="1" dirty="0" smtClean="0">
                <a:latin typeface="+mj-lt"/>
              </a:rPr>
              <a:t>were developed to disseminate the recommendations through examples </a:t>
            </a:r>
            <a:endParaRPr lang="en-US" b="1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3738" y="254900"/>
            <a:ext cx="2662743" cy="1354444"/>
            <a:chOff x="643738" y="254900"/>
            <a:chExt cx="2662743" cy="1354444"/>
          </a:xfrm>
        </p:grpSpPr>
        <p:sp>
          <p:nvSpPr>
            <p:cNvPr id="18" name="TextBox 17"/>
            <p:cNvSpPr txBox="1"/>
            <p:nvPr/>
          </p:nvSpPr>
          <p:spPr>
            <a:xfrm>
              <a:off x="679104" y="254900"/>
              <a:ext cx="2627377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+mj-lt"/>
                </a:rPr>
                <a:t>Pre-submission checklist for authors (and reviewers) 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43738" y="1389888"/>
              <a:ext cx="2136038" cy="219456"/>
            </a:xfrm>
            <a:prstGeom prst="roundRect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cxnSp>
          <p:nvCxnSpPr>
            <p:cNvPr id="20" name="Curved Connector 19"/>
            <p:cNvCxnSpPr>
              <a:stCxn id="18" idx="1"/>
              <a:endCxn id="19" idx="1"/>
            </p:cNvCxnSpPr>
            <p:nvPr/>
          </p:nvCxnSpPr>
          <p:spPr bwMode="auto">
            <a:xfrm rot="10800000" flipV="1">
              <a:off x="643738" y="670398"/>
              <a:ext cx="35366" cy="829217"/>
            </a:xfrm>
            <a:prstGeom prst="curvedConnector3">
              <a:avLst>
                <a:gd name="adj1" fmla="val 746384"/>
              </a:avLst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323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18" idx="2"/>
            <a:endCxn id="97" idx="0"/>
          </p:cNvCxnSpPr>
          <p:nvPr/>
        </p:nvCxnSpPr>
        <p:spPr bwMode="auto">
          <a:xfrm>
            <a:off x="2571432" y="2083992"/>
            <a:ext cx="7931" cy="2406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3169" y="2758242"/>
            <a:ext cx="9024631" cy="117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ounded Rectangle 10"/>
          <p:cNvSpPr/>
          <p:nvPr/>
        </p:nvSpPr>
        <p:spPr>
          <a:xfrm>
            <a:off x="39322" y="5432375"/>
            <a:ext cx="5599478" cy="892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Rounded Rectangle 11"/>
          <p:cNvSpPr/>
          <p:nvPr/>
        </p:nvSpPr>
        <p:spPr>
          <a:xfrm>
            <a:off x="4172634" y="557433"/>
            <a:ext cx="4898213" cy="813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964850" y="3401396"/>
            <a:ext cx="1539553" cy="48480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580" y="3378369"/>
            <a:ext cx="214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NIST/TRC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 Database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19" y="289560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5088" y="213445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65592" y="990600"/>
            <a:ext cx="201168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2. Article Preparation and Submission (Article 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Authors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5592" y="1822382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3. Journals (Editors)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481869"/>
            <a:ext cx="2286001" cy="190500"/>
            <a:chOff x="1447800" y="1891101"/>
            <a:chExt cx="2286001" cy="19050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47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485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85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85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85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485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676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714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714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14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714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1714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9050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9431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9431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19431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9431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9431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1336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717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1717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1717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1717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717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8956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9337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9337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337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337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9337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31242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1623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1623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623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623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623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52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390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90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390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390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390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3581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619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619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619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3619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3619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68" name="Text Box 152"/>
          <p:cNvSpPr txBox="1">
            <a:spLocks noChangeArrowheads="1"/>
          </p:cNvSpPr>
          <p:nvPr/>
        </p:nvSpPr>
        <p:spPr bwMode="auto">
          <a:xfrm>
            <a:off x="4185098" y="1063823"/>
            <a:ext cx="2291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NIST</a:t>
            </a:r>
            <a:r>
              <a:rPr lang="en-US" sz="14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Literature Report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416269" y="1737742"/>
            <a:ext cx="1631509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4. Traditional Peer Review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2" name="Flowchart: Decision 71"/>
          <p:cNvSpPr/>
          <p:nvPr/>
        </p:nvSpPr>
        <p:spPr bwMode="auto">
          <a:xfrm>
            <a:off x="1760277" y="2209800"/>
            <a:ext cx="1622310" cy="355710"/>
          </a:xfrm>
          <a:prstGeom prst="flowChartDecision">
            <a:avLst/>
          </a:prstGeom>
          <a:solidFill>
            <a:srgbClr val="FFFF99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2468" y="226761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5</a:t>
            </a:r>
            <a:r>
              <a:rPr lang="en-US" sz="1100" b="1" i="1" dirty="0" smtClean="0">
                <a:latin typeface="+mn-lt"/>
              </a:rPr>
              <a:t>. Decision</a:t>
            </a:r>
            <a:endParaRPr lang="en-US" sz="1100" b="1" i="1" dirty="0">
              <a:latin typeface="+mn-lt"/>
            </a:endParaRPr>
          </a:p>
        </p:txBody>
      </p:sp>
      <p:cxnSp>
        <p:nvCxnSpPr>
          <p:cNvPr id="74" name="Straight Arrow Connector 73"/>
          <p:cNvCxnSpPr>
            <a:stCxn id="72" idx="1"/>
            <a:endCxn id="163" idx="3"/>
          </p:cNvCxnSpPr>
          <p:nvPr/>
        </p:nvCxnSpPr>
        <p:spPr bwMode="auto">
          <a:xfrm flipH="1">
            <a:off x="810900" y="2387655"/>
            <a:ext cx="949377" cy="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95" idx="2"/>
            <a:endCxn id="97" idx="0"/>
          </p:cNvCxnSpPr>
          <p:nvPr/>
        </p:nvCxnSpPr>
        <p:spPr bwMode="auto">
          <a:xfrm flipH="1">
            <a:off x="2579363" y="4365927"/>
            <a:ext cx="341" cy="124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553200" y="3367642"/>
            <a:ext cx="411650" cy="276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565592" y="473119"/>
            <a:ext cx="2011680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1. Experiment Planning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(Article Authors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79" idx="2"/>
            <a:endCxn id="17" idx="0"/>
          </p:cNvCxnSpPr>
          <p:nvPr/>
        </p:nvCxnSpPr>
        <p:spPr bwMode="auto">
          <a:xfrm>
            <a:off x="2571432" y="904006"/>
            <a:ext cx="0" cy="86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64021" y="168846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cxnSp>
        <p:nvCxnSpPr>
          <p:cNvPr id="82" name="Straight Arrow Connector 81"/>
          <p:cNvCxnSpPr>
            <a:stCxn id="18" idx="1"/>
            <a:endCxn id="83" idx="3"/>
          </p:cNvCxnSpPr>
          <p:nvPr/>
        </p:nvCxnSpPr>
        <p:spPr bwMode="auto">
          <a:xfrm flipH="1">
            <a:off x="809775" y="1953187"/>
            <a:ext cx="755817" cy="74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33363" y="1822123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4988" y="725269"/>
            <a:ext cx="153898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Start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process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2571432" y="2565510"/>
            <a:ext cx="1" cy="1927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676596" y="637429"/>
            <a:ext cx="1430644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Journal Support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Websites</a:t>
            </a:r>
            <a:endParaRPr lang="en-US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7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48" y="614592"/>
            <a:ext cx="1280160" cy="437950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88" name="TextBox 87"/>
          <p:cNvSpPr txBox="1"/>
          <p:nvPr/>
        </p:nvSpPr>
        <p:spPr>
          <a:xfrm>
            <a:off x="8452832" y="627976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02205" y="2879684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727214" y="5465988"/>
            <a:ext cx="1539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After publication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671676" y="5741034"/>
            <a:ext cx="297180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9. </a:t>
            </a:r>
            <a:r>
              <a:rPr lang="en-US" b="1" i="1" dirty="0" err="1" smtClean="0">
                <a:solidFill>
                  <a:srgbClr val="000000"/>
                </a:solidFill>
                <a:latin typeface="+mn-lt"/>
              </a:rPr>
              <a:t>ThermoML</a:t>
            </a:r>
            <a:r>
              <a:rPr lang="en-US" b="1" i="1" dirty="0" smtClean="0">
                <a:solidFill>
                  <a:srgbClr val="000000"/>
                </a:solidFill>
                <a:latin typeface="+mn-lt"/>
              </a:rPr>
              <a:t> Archive</a:t>
            </a:r>
            <a:r>
              <a:rPr lang="en-US" sz="1200" b="1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published experimental data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Text Box 171"/>
          <p:cNvSpPr txBox="1">
            <a:spLocks noChangeArrowheads="1"/>
          </p:cNvSpPr>
          <p:nvPr/>
        </p:nvSpPr>
        <p:spPr bwMode="auto">
          <a:xfrm>
            <a:off x="6145949" y="5718352"/>
            <a:ext cx="1651280" cy="338554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10.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Data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Users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" name="AutoShape 189"/>
          <p:cNvSpPr>
            <a:spLocks noChangeArrowheads="1"/>
          </p:cNvSpPr>
          <p:nvPr/>
        </p:nvSpPr>
        <p:spPr bwMode="auto">
          <a:xfrm>
            <a:off x="5654784" y="5750469"/>
            <a:ext cx="469206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573864" y="4104317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7. Journals (Editors)</a:t>
            </a:r>
            <a:endParaRPr lang="en-US" sz="11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652274" y="4490662"/>
            <a:ext cx="1854179" cy="559551"/>
            <a:chOff x="1725422" y="5656992"/>
            <a:chExt cx="1854179" cy="559551"/>
          </a:xfrm>
        </p:grpSpPr>
        <p:sp>
          <p:nvSpPr>
            <p:cNvPr id="97" name="Flowchart: Decision 96"/>
            <p:cNvSpPr/>
            <p:nvPr/>
          </p:nvSpPr>
          <p:spPr bwMode="auto">
            <a:xfrm>
              <a:off x="1899611" y="5656992"/>
              <a:ext cx="1505799" cy="559551"/>
            </a:xfrm>
            <a:prstGeom prst="flowChartDecision">
              <a:avLst/>
            </a:prstGeom>
            <a:solidFill>
              <a:srgbClr val="FFFF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5422" y="5720146"/>
              <a:ext cx="18541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8</a:t>
              </a:r>
              <a:r>
                <a:rPr lang="en-US" sz="1050" b="1" i="1" dirty="0" smtClean="0">
                  <a:latin typeface="+mn-lt"/>
                </a:rPr>
                <a:t>. </a:t>
              </a:r>
              <a:r>
                <a:rPr lang="en-US" sz="1100" b="1" i="1" dirty="0" smtClean="0">
                  <a:latin typeface="+mn-lt"/>
                </a:rPr>
                <a:t>Final </a:t>
              </a:r>
            </a:p>
            <a:p>
              <a:pPr algn="ctr"/>
              <a:r>
                <a:rPr lang="en-US" sz="1100" b="1" i="1" dirty="0" smtClean="0">
                  <a:latin typeface="+mn-lt"/>
                </a:rPr>
                <a:t>Decision</a:t>
              </a:r>
              <a:endParaRPr lang="en-US" sz="1100" b="1" i="1" dirty="0">
                <a:latin typeface="+mn-lt"/>
              </a:endParaRPr>
            </a:p>
          </p:txBody>
        </p:sp>
      </p:grpSp>
      <p:cxnSp>
        <p:nvCxnSpPr>
          <p:cNvPr id="99" name="Straight Arrow Connector 98"/>
          <p:cNvCxnSpPr>
            <a:stCxn id="97" idx="1"/>
            <a:endCxn id="212" idx="3"/>
          </p:cNvCxnSpPr>
          <p:nvPr/>
        </p:nvCxnSpPr>
        <p:spPr bwMode="auto">
          <a:xfrm flipH="1" flipV="1">
            <a:off x="810900" y="4769260"/>
            <a:ext cx="1015563" cy="1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956216" y="449580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19500" y="4601160"/>
            <a:ext cx="9359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Accept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91" y="565903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5050977" y="5586099"/>
            <a:ext cx="48122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C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4" name="Straight Connector 103"/>
          <p:cNvCxnSpPr>
            <a:stCxn id="20" idx="2"/>
            <a:endCxn id="18" idx="0"/>
          </p:cNvCxnSpPr>
          <p:nvPr/>
        </p:nvCxnSpPr>
        <p:spPr>
          <a:xfrm>
            <a:off x="1524000" y="1672369"/>
            <a:ext cx="10474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6" idx="2"/>
            <a:endCxn id="18" idx="0"/>
          </p:cNvCxnSpPr>
          <p:nvPr/>
        </p:nvCxnSpPr>
        <p:spPr>
          <a:xfrm>
            <a:off x="1752601" y="1672369"/>
            <a:ext cx="8188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2"/>
            <a:endCxn id="18" idx="0"/>
          </p:cNvCxnSpPr>
          <p:nvPr/>
        </p:nvCxnSpPr>
        <p:spPr>
          <a:xfrm>
            <a:off x="1981201" y="1672369"/>
            <a:ext cx="5902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8" idx="2"/>
            <a:endCxn id="18" idx="0"/>
          </p:cNvCxnSpPr>
          <p:nvPr/>
        </p:nvCxnSpPr>
        <p:spPr>
          <a:xfrm>
            <a:off x="2209800" y="1672369"/>
            <a:ext cx="3616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4" idx="2"/>
            <a:endCxn id="18" idx="0"/>
          </p:cNvCxnSpPr>
          <p:nvPr/>
        </p:nvCxnSpPr>
        <p:spPr>
          <a:xfrm flipH="1">
            <a:off x="2571432" y="1672369"/>
            <a:ext cx="4003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0" idx="2"/>
            <a:endCxn id="18" idx="0"/>
          </p:cNvCxnSpPr>
          <p:nvPr/>
        </p:nvCxnSpPr>
        <p:spPr>
          <a:xfrm flipH="1">
            <a:off x="2571432" y="1672369"/>
            <a:ext cx="6289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8" idx="0"/>
            <a:endCxn id="56" idx="2"/>
          </p:cNvCxnSpPr>
          <p:nvPr/>
        </p:nvCxnSpPr>
        <p:spPr>
          <a:xfrm flipV="1">
            <a:off x="2571432" y="1672369"/>
            <a:ext cx="857568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0"/>
            <a:endCxn id="62" idx="2"/>
          </p:cNvCxnSpPr>
          <p:nvPr/>
        </p:nvCxnSpPr>
        <p:spPr>
          <a:xfrm flipV="1">
            <a:off x="2571432" y="1672369"/>
            <a:ext cx="10861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89"/>
          <p:cNvSpPr>
            <a:spLocks noChangeArrowheads="1"/>
          </p:cNvSpPr>
          <p:nvPr/>
        </p:nvSpPr>
        <p:spPr bwMode="auto">
          <a:xfrm>
            <a:off x="4572000" y="4632100"/>
            <a:ext cx="555845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09338" y="4599982"/>
            <a:ext cx="938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Publish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4" name="Straight Arrow Connector 113"/>
          <p:cNvCxnSpPr>
            <a:stCxn id="97" idx="2"/>
          </p:cNvCxnSpPr>
          <p:nvPr/>
        </p:nvCxnSpPr>
        <p:spPr bwMode="auto">
          <a:xfrm flipH="1">
            <a:off x="2571431" y="5050213"/>
            <a:ext cx="7932" cy="4157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6" idx="1"/>
            <a:endCxn id="95" idx="3"/>
          </p:cNvCxnSpPr>
          <p:nvPr/>
        </p:nvCxnSpPr>
        <p:spPr bwMode="auto">
          <a:xfrm flipH="1">
            <a:off x="3585544" y="4235122"/>
            <a:ext cx="6099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195460" y="4019678"/>
            <a:ext cx="1484962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7a. Revisions (Authors)</a:t>
            </a:r>
            <a:endParaRPr lang="en-US" sz="1100" dirty="0">
              <a:latin typeface="+mn-lt"/>
            </a:endParaRPr>
          </a:p>
        </p:txBody>
      </p:sp>
      <p:cxnSp>
        <p:nvCxnSpPr>
          <p:cNvPr id="117" name="Straight Arrow Connector 116"/>
          <p:cNvCxnSpPr>
            <a:stCxn id="97" idx="3"/>
            <a:endCxn id="101" idx="1"/>
          </p:cNvCxnSpPr>
          <p:nvPr/>
        </p:nvCxnSpPr>
        <p:spPr bwMode="auto">
          <a:xfrm flipV="1">
            <a:off x="3332262" y="4770437"/>
            <a:ext cx="287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82"/>
          <p:cNvCxnSpPr>
            <a:cxnSpLocks noChangeShapeType="1"/>
            <a:stCxn id="18" idx="0"/>
            <a:endCxn id="17" idx="2"/>
          </p:cNvCxnSpPr>
          <p:nvPr/>
        </p:nvCxnSpPr>
        <p:spPr bwMode="auto">
          <a:xfrm flipV="1">
            <a:off x="2571432" y="1436876"/>
            <a:ext cx="0" cy="385506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 type="none"/>
            <a:tailEnd type="none" w="med" len="med"/>
          </a:ln>
        </p:spPr>
      </p:cxnSp>
      <p:cxnSp>
        <p:nvCxnSpPr>
          <p:cNvPr id="119" name="Straight Arrow Connector 118"/>
          <p:cNvCxnSpPr>
            <a:stCxn id="18" idx="3"/>
            <a:endCxn id="69" idx="1"/>
          </p:cNvCxnSpPr>
          <p:nvPr/>
        </p:nvCxnSpPr>
        <p:spPr bwMode="auto">
          <a:xfrm flipV="1">
            <a:off x="3577272" y="1953186"/>
            <a:ext cx="8389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433115" y="2323322"/>
            <a:ext cx="335244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Approve (not “Accept”)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653597" y="2971800"/>
            <a:ext cx="2147808" cy="519623"/>
            <a:chOff x="3577681" y="1316180"/>
            <a:chExt cx="2147808" cy="519623"/>
          </a:xfrm>
        </p:grpSpPr>
        <p:grpSp>
          <p:nvGrpSpPr>
            <p:cNvPr id="122" name="Group 121"/>
            <p:cNvGrpSpPr/>
            <p:nvPr/>
          </p:nvGrpSpPr>
          <p:grpSpPr>
            <a:xfrm>
              <a:off x="3724684" y="1316180"/>
              <a:ext cx="2000805" cy="519623"/>
              <a:chOff x="3648484" y="2154194"/>
              <a:chExt cx="2000805" cy="519623"/>
            </a:xfrm>
          </p:grpSpPr>
          <p:sp>
            <p:nvSpPr>
              <p:cNvPr id="124" name="Oval 161"/>
              <p:cNvSpPr>
                <a:spLocks noChangeArrowheads="1"/>
              </p:cNvSpPr>
              <p:nvPr/>
            </p:nvSpPr>
            <p:spPr bwMode="auto">
              <a:xfrm>
                <a:off x="3648484" y="2190574"/>
                <a:ext cx="2000805" cy="48324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Arial Black" panose="020B0A04020102020204" pitchFamily="34" charset="0"/>
                </a:endParaRPr>
              </a:p>
            </p:txBody>
          </p:sp>
          <p:sp>
            <p:nvSpPr>
              <p:cNvPr id="125" name="Text Box 162"/>
              <p:cNvSpPr txBox="1">
                <a:spLocks noChangeArrowheads="1"/>
              </p:cNvSpPr>
              <p:nvPr/>
            </p:nvSpPr>
            <p:spPr bwMode="auto">
              <a:xfrm>
                <a:off x="3911343" y="2154194"/>
                <a:ext cx="1475084" cy="5078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6c.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hermo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D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ata</a:t>
                </a:r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</a:t>
                </a:r>
                <a:endParaRPr lang="en-US" sz="105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en-US" sz="10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ngine</a:t>
                </a:r>
              </a:p>
            </p:txBody>
          </p:sp>
        </p:grpSp>
        <p:cxnSp>
          <p:nvCxnSpPr>
            <p:cNvPr id="123" name="Straight Arrow Connector 122"/>
            <p:cNvCxnSpPr>
              <a:stCxn id="131" idx="6"/>
              <a:endCxn id="124" idx="2"/>
            </p:cNvCxnSpPr>
            <p:nvPr/>
          </p:nvCxnSpPr>
          <p:spPr bwMode="auto">
            <a:xfrm>
              <a:off x="3577681" y="1594022"/>
              <a:ext cx="147003" cy="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269333" y="2854832"/>
            <a:ext cx="4384264" cy="788966"/>
            <a:chOff x="194715" y="2453078"/>
            <a:chExt cx="4384264" cy="78896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94715" y="2453078"/>
              <a:ext cx="2457796" cy="788966"/>
              <a:chOff x="62337" y="3325834"/>
              <a:chExt cx="2457796" cy="788966"/>
            </a:xfrm>
          </p:grpSpPr>
          <p:sp>
            <p:nvSpPr>
              <p:cNvPr id="133" name="Text Box 130"/>
              <p:cNvSpPr txBox="1">
                <a:spLocks noChangeArrowheads="1"/>
              </p:cNvSpPr>
              <p:nvPr/>
            </p:nvSpPr>
            <p:spPr bwMode="auto">
              <a:xfrm>
                <a:off x="62337" y="3325834"/>
                <a:ext cx="2457796" cy="7889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6a.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In-House Data </a:t>
                </a:r>
                <a:r>
                  <a:rPr lang="en-US" sz="12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Capture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(Student Associates)</a:t>
                </a:r>
                <a:endParaRPr lang="en-US" sz="11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34" name="Picture 131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448" y="3780909"/>
                <a:ext cx="2476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2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837" y="3782497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3037" y="3782786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0652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0191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243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2652511" y="2566449"/>
              <a:ext cx="1926468" cy="534858"/>
              <a:chOff x="2652511" y="2566449"/>
              <a:chExt cx="1926468" cy="53485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118250" y="2566449"/>
                <a:ext cx="1460729" cy="534858"/>
                <a:chOff x="3656727" y="3937715"/>
                <a:chExt cx="1460729" cy="534858"/>
              </a:xfrm>
            </p:grpSpPr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3656727" y="3965735"/>
                  <a:ext cx="1460729" cy="50683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3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51405" y="3937715"/>
                  <a:ext cx="1253968" cy="5232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6b.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uided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D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ata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C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apture</a:t>
                  </a:r>
                  <a:endParaRPr lang="en-US" sz="900" dirty="0">
                    <a:solidFill>
                      <a:srgbClr val="00000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cxnSp>
            <p:nvCxnSpPr>
              <p:cNvPr id="130" name="Straight Arrow Connector 129"/>
              <p:cNvCxnSpPr>
                <a:stCxn id="133" idx="3"/>
                <a:endCxn id="131" idx="2"/>
              </p:cNvCxnSpPr>
              <p:nvPr/>
            </p:nvCxnSpPr>
            <p:spPr bwMode="auto">
              <a:xfrm>
                <a:off x="2652511" y="2847561"/>
                <a:ext cx="465739" cy="3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cxnSp>
        <p:nvCxnSpPr>
          <p:cNvPr id="144" name="AutoShape 5"/>
          <p:cNvCxnSpPr>
            <a:cxnSpLocks noChangeShapeType="1"/>
          </p:cNvCxnSpPr>
          <p:nvPr/>
        </p:nvCxnSpPr>
        <p:spPr bwMode="auto">
          <a:xfrm>
            <a:off x="3576512" y="726966"/>
            <a:ext cx="595362" cy="15602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grpSp>
        <p:nvGrpSpPr>
          <p:cNvPr id="145" name="Group 144"/>
          <p:cNvGrpSpPr/>
          <p:nvPr/>
        </p:nvGrpSpPr>
        <p:grpSpPr>
          <a:xfrm>
            <a:off x="4231382" y="684128"/>
            <a:ext cx="1389479" cy="373062"/>
            <a:chOff x="4855886" y="1385868"/>
            <a:chExt cx="1389479" cy="373062"/>
          </a:xfrm>
        </p:grpSpPr>
        <p:sp>
          <p:nvSpPr>
            <p:cNvPr id="147" name="Oval 126"/>
            <p:cNvSpPr>
              <a:spLocks noChangeArrowheads="1"/>
            </p:cNvSpPr>
            <p:nvPr/>
          </p:nvSpPr>
          <p:spPr bwMode="auto">
            <a:xfrm>
              <a:off x="4855886" y="1385868"/>
              <a:ext cx="1389479" cy="37306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Arial Black" panose="020B0A04020102020204" pitchFamily="34" charset="0"/>
              </a:endParaRPr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4989423" y="1425855"/>
              <a:ext cx="1060483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ThermoLit</a:t>
              </a:r>
              <a:endParaRPr lang="en-US" sz="12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6" name="AutoShape 5"/>
          <p:cNvCxnSpPr>
            <a:cxnSpLocks noChangeShapeType="1"/>
          </p:cNvCxnSpPr>
          <p:nvPr/>
        </p:nvCxnSpPr>
        <p:spPr bwMode="auto">
          <a:xfrm>
            <a:off x="3577272" y="1247639"/>
            <a:ext cx="566267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143" name="Elbow Connector 142"/>
          <p:cNvCxnSpPr>
            <a:stCxn id="69" idx="3"/>
            <a:endCxn id="12" idx="2"/>
          </p:cNvCxnSpPr>
          <p:nvPr/>
        </p:nvCxnSpPr>
        <p:spPr bwMode="auto">
          <a:xfrm flipV="1">
            <a:off x="6047778" y="1371388"/>
            <a:ext cx="573963" cy="5817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-82323" y="3623846"/>
            <a:ext cx="2520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NIST Data Report</a:t>
            </a:r>
          </a:p>
        </p:txBody>
      </p:sp>
      <p:cxnSp>
        <p:nvCxnSpPr>
          <p:cNvPr id="154" name="AutoShape 166"/>
          <p:cNvCxnSpPr>
            <a:cxnSpLocks noChangeShapeType="1"/>
            <a:stCxn id="124" idx="4"/>
            <a:endCxn id="95" idx="0"/>
          </p:cNvCxnSpPr>
          <p:nvPr/>
        </p:nvCxnSpPr>
        <p:spPr bwMode="auto">
          <a:xfrm rot="5400000">
            <a:off x="3883907" y="2187221"/>
            <a:ext cx="612894" cy="32212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5" name="AutoShape 155"/>
          <p:cNvCxnSpPr>
            <a:cxnSpLocks noChangeShapeType="1"/>
            <a:stCxn id="131" idx="4"/>
            <a:endCxn id="95" idx="0"/>
          </p:cNvCxnSpPr>
          <p:nvPr/>
        </p:nvCxnSpPr>
        <p:spPr bwMode="auto">
          <a:xfrm rot="5400000">
            <a:off x="2950841" y="3131925"/>
            <a:ext cx="601256" cy="134352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2" name="Elbow Connector 151"/>
          <p:cNvCxnSpPr/>
          <p:nvPr/>
        </p:nvCxnSpPr>
        <p:spPr bwMode="auto">
          <a:xfrm flipV="1">
            <a:off x="5729737" y="3962400"/>
            <a:ext cx="892003" cy="260679"/>
          </a:xfrm>
          <a:prstGeom prst="bentConnector3">
            <a:avLst>
              <a:gd name="adj1" fmla="val 99089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7766390" y="5701623"/>
            <a:ext cx="131752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End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process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4488" y="225223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4488" y="463076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935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15862" r="27500" b="8276"/>
          <a:stretch/>
        </p:blipFill>
        <p:spPr bwMode="auto">
          <a:xfrm>
            <a:off x="1638605" y="725013"/>
            <a:ext cx="5905500" cy="62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133" y="2398823"/>
            <a:ext cx="8201284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Reviewers will </a:t>
            </a:r>
            <a:r>
              <a:rPr lang="en-US" sz="2800" i="1" dirty="0" smtClean="0">
                <a:latin typeface="+mj-lt"/>
              </a:rPr>
              <a:t>not</a:t>
            </a:r>
            <a:r>
              <a:rPr lang="en-US" sz="2800" dirty="0" smtClean="0">
                <a:latin typeface="+mj-lt"/>
              </a:rPr>
              <a:t> carefully plot or review this data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993" y="4054577"/>
            <a:ext cx="69335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What do we see at the “Approve” stage?</a:t>
            </a:r>
          </a:p>
          <a:p>
            <a:pPr algn="ctr"/>
            <a:r>
              <a:rPr lang="en-US" sz="2000" dirty="0" smtClean="0">
                <a:latin typeface="+mj-lt"/>
              </a:rPr>
              <a:t>(In traditional peer review, these data are already accepted)</a:t>
            </a:r>
            <a:endParaRPr lang="en-US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  <a:latin typeface="+mj-lt"/>
              </a:rPr>
              <a:t>Many tables of experimental data look like this...(or worse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1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2572" y="990600"/>
            <a:ext cx="3840258" cy="2943614"/>
            <a:chOff x="1633538" y="1152525"/>
            <a:chExt cx="5939809" cy="45529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538" y="1152525"/>
              <a:ext cx="5876925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7192347" y="2761861"/>
              <a:ext cx="381000" cy="1066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3934214"/>
            <a:ext cx="402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Viscosities for </a:t>
            </a:r>
            <a:r>
              <a:rPr lang="en-US" sz="1200" dirty="0">
                <a:latin typeface="+mj-lt"/>
              </a:rPr>
              <a:t>a ternary mixture plotted as a function of temperature. Lines represent data of constant composition (isopleths).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09800" y="1400698"/>
            <a:ext cx="1854437" cy="870589"/>
            <a:chOff x="5337910" y="1543427"/>
            <a:chExt cx="1854437" cy="870589"/>
          </a:xfrm>
        </p:grpSpPr>
        <p:sp>
          <p:nvSpPr>
            <p:cNvPr id="2" name="TextBox 1"/>
            <p:cNvSpPr txBox="1"/>
            <p:nvPr/>
          </p:nvSpPr>
          <p:spPr>
            <a:xfrm>
              <a:off x="5337910" y="1543427"/>
              <a:ext cx="1114096" cy="738664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  <a:cs typeface="Arial" pitchFamily="34" charset="0"/>
                </a:rPr>
                <a:t>Erroneous column duplication</a:t>
              </a:r>
              <a:endParaRPr lang="en-US" sz="14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 bwMode="auto">
            <a:xfrm>
              <a:off x="6452006" y="1912759"/>
              <a:ext cx="740341" cy="501257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799602" cy="2944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5120" y="3945565"/>
            <a:ext cx="469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Densities </a:t>
            </a:r>
            <a:r>
              <a:rPr lang="en-US" sz="1200" dirty="0" smtClean="0">
                <a:latin typeface="+mj-lt"/>
              </a:rPr>
              <a:t>for a binary </a:t>
            </a:r>
            <a:r>
              <a:rPr lang="en-US" sz="1200" dirty="0">
                <a:latin typeface="+mj-lt"/>
              </a:rPr>
              <a:t>system </a:t>
            </a:r>
            <a:r>
              <a:rPr lang="en-US" sz="1200" dirty="0" smtClean="0">
                <a:latin typeface="+mj-lt"/>
              </a:rPr>
              <a:t>are </a:t>
            </a:r>
            <a:r>
              <a:rPr lang="en-US" sz="1200" dirty="0">
                <a:latin typeface="+mj-lt"/>
              </a:rPr>
              <a:t>shown as a function of temperature for twelve </a:t>
            </a:r>
            <a:r>
              <a:rPr lang="en-US" sz="1200" dirty="0" smtClean="0">
                <a:latin typeface="+mj-lt"/>
              </a:rPr>
              <a:t>isopleths (compositions).</a:t>
            </a:r>
            <a:endParaRPr lang="en-US" sz="12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05600" y="1539077"/>
            <a:ext cx="1506931" cy="1766621"/>
            <a:chOff x="6705600" y="1433779"/>
            <a:chExt cx="1506931" cy="1766621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1433779"/>
              <a:ext cx="1506931" cy="307777"/>
            </a:xfrm>
            <a:prstGeom prst="rect">
              <a:avLst/>
            </a:prstGeom>
            <a:solidFill>
              <a:srgbClr val="E5E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  <a:cs typeface="Arial" pitchFamily="34" charset="0"/>
                </a:rPr>
                <a:t>Fill-down error</a:t>
              </a:r>
              <a:endParaRPr lang="en-US" sz="1400" dirty="0">
                <a:latin typeface="+mj-lt"/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 bwMode="auto">
            <a:xfrm>
              <a:off x="7459066" y="1741556"/>
              <a:ext cx="19202" cy="145884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396592" y="4580545"/>
            <a:ext cx="2473562" cy="1925367"/>
            <a:chOff x="381000" y="1066800"/>
            <a:chExt cx="3818199" cy="29718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066800"/>
              <a:ext cx="3818199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3200400" y="1981200"/>
              <a:ext cx="457200" cy="381000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8350" y="4378655"/>
            <a:ext cx="2473705" cy="19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3855165" y="5321823"/>
            <a:ext cx="286464" cy="23872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4800600" y="4677298"/>
            <a:ext cx="2473356" cy="1925367"/>
            <a:chOff x="4343400" y="2057400"/>
            <a:chExt cx="3977290" cy="3095625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2057400"/>
              <a:ext cx="3977290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6781800" y="4419600"/>
              <a:ext cx="457200" cy="381000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45248" y="5040695"/>
            <a:ext cx="193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Random </a:t>
            </a:r>
            <a:r>
              <a:rPr lang="en-US" dirty="0">
                <a:latin typeface="+mj-lt"/>
              </a:rPr>
              <a:t>typing </a:t>
            </a:r>
            <a:r>
              <a:rPr lang="en-US" dirty="0" smtClean="0">
                <a:latin typeface="+mj-lt"/>
              </a:rPr>
              <a:t>errors still happen…</a:t>
            </a:r>
            <a:endParaRPr lang="en-US" dirty="0">
              <a:latin typeface="+mj-lt"/>
            </a:endParaRP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492710" y="425558"/>
            <a:ext cx="8229600" cy="728539"/>
          </a:xfrm>
        </p:spPr>
        <p:txBody>
          <a:bodyPr/>
          <a:lstStyle/>
          <a:p>
            <a:r>
              <a:rPr lang="en-US" sz="2400" b="1" dirty="0" smtClean="0"/>
              <a:t>Typographical Errors…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531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1" grpId="0" animBg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33893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32766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45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Compound </a:t>
            </a:r>
            <a:r>
              <a:rPr lang="en-US" dirty="0">
                <a:latin typeface="+mj-lt"/>
              </a:rPr>
              <a:t>names were switched between low and </a:t>
            </a:r>
            <a:r>
              <a:rPr lang="en-US" dirty="0" smtClean="0">
                <a:latin typeface="+mj-lt"/>
              </a:rPr>
              <a:t>high concentration </a:t>
            </a:r>
            <a:r>
              <a:rPr lang="en-US" dirty="0">
                <a:latin typeface="+mj-lt"/>
              </a:rPr>
              <a:t>data tables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62200" y="3200400"/>
            <a:ext cx="3810000" cy="3311525"/>
            <a:chOff x="2362200" y="3200400"/>
            <a:chExt cx="3810000" cy="3311525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962400"/>
              <a:ext cx="3276600" cy="254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4191000" y="4572000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  <a:latin typeface="+mj-lt"/>
                </a:rPr>
                <a:t>After </a:t>
              </a:r>
              <a:r>
                <a:rPr lang="en-US" dirty="0" smtClean="0">
                  <a:solidFill>
                    <a:srgbClr val="0033CC"/>
                  </a:solidFill>
                  <a:latin typeface="+mj-lt"/>
                </a:rPr>
                <a:t>repair</a:t>
              </a:r>
              <a:endParaRPr lang="en-US" dirty="0">
                <a:solidFill>
                  <a:srgbClr val="0033CC"/>
                </a:solidFill>
                <a:latin typeface="+mj-lt"/>
              </a:endParaRPr>
            </a:p>
          </p:txBody>
        </p:sp>
        <p:cxnSp>
          <p:nvCxnSpPr>
            <p:cNvPr id="35846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953000" y="3429000"/>
              <a:ext cx="1219200" cy="762000"/>
            </a:xfrm>
            <a:prstGeom prst="straightConnector1">
              <a:avLst/>
            </a:prstGeom>
            <a:noFill/>
            <a:ln w="508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5847" name="Straight Arrow Connector 9"/>
            <p:cNvCxnSpPr>
              <a:cxnSpLocks noChangeShapeType="1"/>
            </p:cNvCxnSpPr>
            <p:nvPr/>
          </p:nvCxnSpPr>
          <p:spPr bwMode="auto">
            <a:xfrm>
              <a:off x="2362200" y="3276600"/>
              <a:ext cx="1219200" cy="1143000"/>
            </a:xfrm>
            <a:prstGeom prst="straightConnector1">
              <a:avLst/>
            </a:prstGeom>
            <a:noFill/>
            <a:ln w="508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</p:grpSp>
      <p:sp>
        <p:nvSpPr>
          <p:cNvPr id="3" name="TextBox 2"/>
          <p:cNvSpPr txBox="1"/>
          <p:nvPr/>
        </p:nvSpPr>
        <p:spPr>
          <a:xfrm>
            <a:off x="2514600" y="1447800"/>
            <a:ext cx="1789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Density as a function of mole fraction for a binary mixture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51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C:\Users\kennethk\Documents\conferences\2014-Program Review\Bazyle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5159"/>
          <a:stretch/>
        </p:blipFill>
        <p:spPr bwMode="auto">
          <a:xfrm>
            <a:off x="2842716" y="4346991"/>
            <a:ext cx="1680240" cy="19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7" descr="C:\Users\kennethk\Documents\conferences\2014-Program Review\Townse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3162"/>
          <a:stretch/>
        </p:blipFill>
        <p:spPr bwMode="auto">
          <a:xfrm>
            <a:off x="6988639" y="4425508"/>
            <a:ext cx="1712560" cy="19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 descr="C:\Users\kennethk\Documents\conferences\2014-Program Review\Smolyanitsk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4861"/>
          <a:stretch/>
        </p:blipFill>
        <p:spPr bwMode="auto">
          <a:xfrm>
            <a:off x="4876800" y="4398860"/>
            <a:ext cx="1706255" cy="19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C:\Users\kennethk\Documents\conferences\2014-Program Review\Pfi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2" y="4383492"/>
            <a:ext cx="17528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trc.nist.gov/images/staff-pictures/muzny_we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r="6233"/>
          <a:stretch/>
        </p:blipFill>
        <p:spPr bwMode="auto">
          <a:xfrm>
            <a:off x="5748337" y="2379233"/>
            <a:ext cx="16430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trc.nist.gov/images/staff-pictures/VladimirDiky-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15" y="23560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://trc.nist.gov/images/staff-pictures/BorisWilth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2372830"/>
            <a:ext cx="1419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C:\Users\kennethk\Documents\conferences\2014-Program Review\Kazakov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8719" r="201" b="246"/>
          <a:stretch/>
        </p:blipFill>
        <p:spPr bwMode="auto">
          <a:xfrm>
            <a:off x="1752600" y="2354331"/>
            <a:ext cx="1745820" cy="18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3" descr="C:\Users\kennethk\Documents\conferences\2014-Program Review\Carand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03" y="2354378"/>
            <a:ext cx="1571625" cy="19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C:\Users\kennethk\Documents\conferences\2014-Program Review\Chirico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r="11091"/>
          <a:stretch/>
        </p:blipFill>
        <p:spPr bwMode="auto">
          <a:xfrm>
            <a:off x="4871037" y="284021"/>
            <a:ext cx="1667059" cy="19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C:\Users\kennethk\Documents\conferences\2014-Program Review\Kroenlei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0204"/>
            <a:ext cx="17950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 descr="C:\Users\kennethk\Documents\conferences\2014-Program Review\Frenke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15" y="290204"/>
            <a:ext cx="1680241" cy="19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6" descr="C:\Users\kennethk\Documents\conferences\2014-Program Review\Mage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45" y="312108"/>
            <a:ext cx="1657349" cy="19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18" idx="2"/>
            <a:endCxn id="97" idx="0"/>
          </p:cNvCxnSpPr>
          <p:nvPr/>
        </p:nvCxnSpPr>
        <p:spPr bwMode="auto">
          <a:xfrm>
            <a:off x="2571432" y="2083992"/>
            <a:ext cx="7931" cy="2406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3169" y="2758242"/>
            <a:ext cx="9024631" cy="117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322" y="5432375"/>
            <a:ext cx="5599478" cy="892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2634" y="557433"/>
            <a:ext cx="4898213" cy="813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964850" y="3401396"/>
            <a:ext cx="1539553" cy="48480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580" y="3378369"/>
            <a:ext cx="214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NIST/TRC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 Database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19" y="289560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5088" y="213445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Reject</a:t>
            </a:r>
            <a:endParaRPr lang="en-US" sz="1100" b="1" dirty="0">
              <a:latin typeface="+mj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65592" y="990600"/>
            <a:ext cx="201168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2. Article Preparation and Submission (Article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Authors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5592" y="1822382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3. Journals (Editors)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481869"/>
            <a:ext cx="2286001" cy="190500"/>
            <a:chOff x="1447800" y="1891101"/>
            <a:chExt cx="2286001" cy="19050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47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485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85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85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85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485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676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714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714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14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714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1714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9050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9431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9431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19431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9431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9431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1336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717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1717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1717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1717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717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8956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9337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9337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337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337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9337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31242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1623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1623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623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623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623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52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390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90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390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390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390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3581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619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619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619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3619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3619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68" name="Text Box 152"/>
          <p:cNvSpPr txBox="1">
            <a:spLocks noChangeArrowheads="1"/>
          </p:cNvSpPr>
          <p:nvPr/>
        </p:nvSpPr>
        <p:spPr bwMode="auto">
          <a:xfrm>
            <a:off x="4185098" y="1063823"/>
            <a:ext cx="2291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+mj-lt"/>
              </a:rPr>
              <a:t>NIST</a:t>
            </a:r>
            <a:r>
              <a:rPr lang="en-US" sz="1400" b="1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+mj-lt"/>
              </a:rPr>
              <a:t>Literature Report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416269" y="1737742"/>
            <a:ext cx="1631509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4. Traditional Peer Review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2" name="Flowchart: Decision 71"/>
          <p:cNvSpPr/>
          <p:nvPr/>
        </p:nvSpPr>
        <p:spPr bwMode="auto">
          <a:xfrm>
            <a:off x="1760277" y="2209800"/>
            <a:ext cx="1622310" cy="355710"/>
          </a:xfrm>
          <a:prstGeom prst="flowChartDecision">
            <a:avLst/>
          </a:prstGeom>
          <a:solidFill>
            <a:srgbClr val="FFFF99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2468" y="226761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5</a:t>
            </a:r>
            <a:r>
              <a:rPr lang="en-US" sz="1100" b="1" i="1" dirty="0" smtClean="0">
                <a:latin typeface="+mj-lt"/>
              </a:rPr>
              <a:t>. Decision</a:t>
            </a:r>
            <a:endParaRPr lang="en-US" sz="1100" b="1" i="1" dirty="0">
              <a:latin typeface="+mj-lt"/>
            </a:endParaRPr>
          </a:p>
        </p:txBody>
      </p:sp>
      <p:cxnSp>
        <p:nvCxnSpPr>
          <p:cNvPr id="74" name="Straight Arrow Connector 73"/>
          <p:cNvCxnSpPr>
            <a:stCxn id="72" idx="1"/>
            <a:endCxn id="163" idx="3"/>
          </p:cNvCxnSpPr>
          <p:nvPr/>
        </p:nvCxnSpPr>
        <p:spPr bwMode="auto">
          <a:xfrm flipH="1">
            <a:off x="810900" y="2387655"/>
            <a:ext cx="949377" cy="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95" idx="2"/>
            <a:endCxn id="97" idx="0"/>
          </p:cNvCxnSpPr>
          <p:nvPr/>
        </p:nvCxnSpPr>
        <p:spPr bwMode="auto">
          <a:xfrm flipH="1">
            <a:off x="2579363" y="4365927"/>
            <a:ext cx="341" cy="124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553200" y="3367642"/>
            <a:ext cx="411650" cy="276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565592" y="473119"/>
            <a:ext cx="2011680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1. Experiment Planning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(Article Authors</a:t>
            </a:r>
            <a:r>
              <a:rPr lang="en-US" sz="1100" dirty="0">
                <a:solidFill>
                  <a:srgbClr val="000000"/>
                </a:solidFill>
                <a:latin typeface="+mj-lt"/>
                <a:cs typeface="Arial" pitchFamily="34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79" idx="2"/>
            <a:endCxn id="17" idx="0"/>
          </p:cNvCxnSpPr>
          <p:nvPr/>
        </p:nvCxnSpPr>
        <p:spPr bwMode="auto">
          <a:xfrm>
            <a:off x="2571432" y="904006"/>
            <a:ext cx="0" cy="86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64021" y="168846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Reject</a:t>
            </a:r>
            <a:endParaRPr lang="en-US" sz="1100" b="1" dirty="0">
              <a:latin typeface="+mj-lt"/>
            </a:endParaRPr>
          </a:p>
        </p:txBody>
      </p:sp>
      <p:cxnSp>
        <p:nvCxnSpPr>
          <p:cNvPr id="82" name="Straight Arrow Connector 81"/>
          <p:cNvCxnSpPr>
            <a:stCxn id="18" idx="1"/>
            <a:endCxn id="83" idx="3"/>
          </p:cNvCxnSpPr>
          <p:nvPr/>
        </p:nvCxnSpPr>
        <p:spPr bwMode="auto">
          <a:xfrm flipH="1">
            <a:off x="809775" y="1953187"/>
            <a:ext cx="755817" cy="74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33363" y="1822123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j-lt"/>
              </a:rPr>
              <a:t>End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4988" y="725269"/>
            <a:ext cx="153898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Start 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j-lt"/>
              </a:rPr>
              <a:t>process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2571432" y="2565510"/>
            <a:ext cx="1" cy="1927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676596" y="637429"/>
            <a:ext cx="1430644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Journal Support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Websites</a:t>
            </a:r>
            <a:endParaRPr lang="en-US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7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48" y="614592"/>
            <a:ext cx="1280160" cy="437950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88" name="TextBox 87"/>
          <p:cNvSpPr txBox="1"/>
          <p:nvPr/>
        </p:nvSpPr>
        <p:spPr>
          <a:xfrm>
            <a:off x="8452832" y="627976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02205" y="2879684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727214" y="5465988"/>
            <a:ext cx="1539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After publication</a:t>
            </a:r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671676" y="5741034"/>
            <a:ext cx="297180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9. </a:t>
            </a:r>
            <a:r>
              <a:rPr lang="en-US" b="1" i="1" dirty="0" err="1" smtClean="0">
                <a:solidFill>
                  <a:srgbClr val="000000"/>
                </a:solidFill>
                <a:latin typeface="+mj-lt"/>
              </a:rPr>
              <a:t>ThermoML</a:t>
            </a:r>
            <a:r>
              <a:rPr lang="en-US" b="1" i="1" dirty="0" smtClean="0">
                <a:solidFill>
                  <a:srgbClr val="000000"/>
                </a:solidFill>
                <a:latin typeface="+mj-lt"/>
              </a:rPr>
              <a:t> Archive</a:t>
            </a:r>
            <a:r>
              <a:rPr lang="en-US" sz="12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of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published experimental data</a:t>
            </a:r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3" name="Text Box 171"/>
          <p:cNvSpPr txBox="1">
            <a:spLocks noChangeArrowheads="1"/>
          </p:cNvSpPr>
          <p:nvPr/>
        </p:nvSpPr>
        <p:spPr bwMode="auto">
          <a:xfrm>
            <a:off x="6145949" y="5718352"/>
            <a:ext cx="1651280" cy="338554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10.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Data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Users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4" name="AutoShape 189"/>
          <p:cNvSpPr>
            <a:spLocks noChangeArrowheads="1"/>
          </p:cNvSpPr>
          <p:nvPr/>
        </p:nvSpPr>
        <p:spPr bwMode="auto">
          <a:xfrm>
            <a:off x="5654784" y="5750469"/>
            <a:ext cx="469206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573864" y="4104317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7. Journals (Editors)</a:t>
            </a:r>
            <a:endParaRPr lang="en-US" sz="1100" dirty="0">
              <a:latin typeface="+mj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652274" y="4490662"/>
            <a:ext cx="1854179" cy="559551"/>
            <a:chOff x="1725422" y="5656992"/>
            <a:chExt cx="1854179" cy="559551"/>
          </a:xfrm>
        </p:grpSpPr>
        <p:sp>
          <p:nvSpPr>
            <p:cNvPr id="97" name="Flowchart: Decision 96"/>
            <p:cNvSpPr/>
            <p:nvPr/>
          </p:nvSpPr>
          <p:spPr bwMode="auto">
            <a:xfrm>
              <a:off x="1899611" y="5656992"/>
              <a:ext cx="1505799" cy="559551"/>
            </a:xfrm>
            <a:prstGeom prst="flowChartDecision">
              <a:avLst/>
            </a:prstGeom>
            <a:solidFill>
              <a:srgbClr val="FFFF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5422" y="5720146"/>
              <a:ext cx="18541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j-lt"/>
                </a:rPr>
                <a:t>8</a:t>
              </a:r>
              <a:r>
                <a:rPr lang="en-US" sz="1050" b="1" i="1" dirty="0" smtClean="0">
                  <a:latin typeface="+mj-lt"/>
                </a:rPr>
                <a:t>. </a:t>
              </a:r>
              <a:r>
                <a:rPr lang="en-US" sz="1100" b="1" i="1" dirty="0" smtClean="0">
                  <a:latin typeface="+mj-lt"/>
                </a:rPr>
                <a:t>Final </a:t>
              </a:r>
            </a:p>
            <a:p>
              <a:pPr algn="ctr"/>
              <a:r>
                <a:rPr lang="en-US" sz="1100" b="1" i="1" dirty="0" smtClean="0">
                  <a:latin typeface="+mj-lt"/>
                </a:rPr>
                <a:t>Decision</a:t>
              </a:r>
              <a:endParaRPr lang="en-US" sz="1100" b="1" i="1" dirty="0">
                <a:latin typeface="+mj-lt"/>
              </a:endParaRPr>
            </a:p>
          </p:txBody>
        </p:sp>
      </p:grpSp>
      <p:cxnSp>
        <p:nvCxnSpPr>
          <p:cNvPr id="99" name="Straight Arrow Connector 98"/>
          <p:cNvCxnSpPr>
            <a:stCxn id="97" idx="1"/>
            <a:endCxn id="212" idx="3"/>
          </p:cNvCxnSpPr>
          <p:nvPr/>
        </p:nvCxnSpPr>
        <p:spPr bwMode="auto">
          <a:xfrm flipH="1" flipV="1">
            <a:off x="810900" y="4769260"/>
            <a:ext cx="1015563" cy="1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956216" y="449580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Reject</a:t>
            </a:r>
            <a:endParaRPr lang="en-US" sz="1100" b="1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19500" y="4601160"/>
            <a:ext cx="9359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j-lt"/>
              </a:rPr>
              <a:t>Accept</a:t>
            </a:r>
            <a:endParaRPr lang="en-US" sz="16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91" y="565903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5050977" y="5586099"/>
            <a:ext cx="48122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4" name="Straight Connector 103"/>
          <p:cNvCxnSpPr>
            <a:stCxn id="20" idx="2"/>
            <a:endCxn id="18" idx="0"/>
          </p:cNvCxnSpPr>
          <p:nvPr/>
        </p:nvCxnSpPr>
        <p:spPr>
          <a:xfrm>
            <a:off x="1524000" y="1672369"/>
            <a:ext cx="10474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6" idx="2"/>
            <a:endCxn id="18" idx="0"/>
          </p:cNvCxnSpPr>
          <p:nvPr/>
        </p:nvCxnSpPr>
        <p:spPr>
          <a:xfrm>
            <a:off x="1752601" y="1672369"/>
            <a:ext cx="8188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2"/>
            <a:endCxn id="18" idx="0"/>
          </p:cNvCxnSpPr>
          <p:nvPr/>
        </p:nvCxnSpPr>
        <p:spPr>
          <a:xfrm>
            <a:off x="1981201" y="1672369"/>
            <a:ext cx="5902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8" idx="2"/>
            <a:endCxn id="18" idx="0"/>
          </p:cNvCxnSpPr>
          <p:nvPr/>
        </p:nvCxnSpPr>
        <p:spPr>
          <a:xfrm>
            <a:off x="2209800" y="1672369"/>
            <a:ext cx="3616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4" idx="2"/>
            <a:endCxn id="18" idx="0"/>
          </p:cNvCxnSpPr>
          <p:nvPr/>
        </p:nvCxnSpPr>
        <p:spPr>
          <a:xfrm flipH="1">
            <a:off x="2571432" y="1672369"/>
            <a:ext cx="4003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0" idx="2"/>
            <a:endCxn id="18" idx="0"/>
          </p:cNvCxnSpPr>
          <p:nvPr/>
        </p:nvCxnSpPr>
        <p:spPr>
          <a:xfrm flipH="1">
            <a:off x="2571432" y="1672369"/>
            <a:ext cx="6289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8" idx="0"/>
            <a:endCxn id="56" idx="2"/>
          </p:cNvCxnSpPr>
          <p:nvPr/>
        </p:nvCxnSpPr>
        <p:spPr>
          <a:xfrm flipV="1">
            <a:off x="2571432" y="1672369"/>
            <a:ext cx="857568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0"/>
            <a:endCxn id="62" idx="2"/>
          </p:cNvCxnSpPr>
          <p:nvPr/>
        </p:nvCxnSpPr>
        <p:spPr>
          <a:xfrm flipV="1">
            <a:off x="2571432" y="1672369"/>
            <a:ext cx="10861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89"/>
          <p:cNvSpPr>
            <a:spLocks noChangeArrowheads="1"/>
          </p:cNvSpPr>
          <p:nvPr/>
        </p:nvSpPr>
        <p:spPr bwMode="auto">
          <a:xfrm>
            <a:off x="4572000" y="4632100"/>
            <a:ext cx="555845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09338" y="4599982"/>
            <a:ext cx="938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j-lt"/>
              </a:rPr>
              <a:t>Publish</a:t>
            </a:r>
            <a:endParaRPr lang="en-US" sz="1600" b="1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4" name="Straight Arrow Connector 113"/>
          <p:cNvCxnSpPr>
            <a:stCxn id="97" idx="2"/>
          </p:cNvCxnSpPr>
          <p:nvPr/>
        </p:nvCxnSpPr>
        <p:spPr bwMode="auto">
          <a:xfrm flipH="1">
            <a:off x="2571431" y="5050213"/>
            <a:ext cx="7932" cy="4157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6" idx="1"/>
            <a:endCxn id="95" idx="3"/>
          </p:cNvCxnSpPr>
          <p:nvPr/>
        </p:nvCxnSpPr>
        <p:spPr bwMode="auto">
          <a:xfrm flipH="1">
            <a:off x="3585544" y="4235122"/>
            <a:ext cx="6099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195460" y="4019678"/>
            <a:ext cx="1484962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7a. Revisions (Authors)</a:t>
            </a:r>
            <a:endParaRPr lang="en-US" sz="1100" dirty="0">
              <a:latin typeface="+mj-lt"/>
            </a:endParaRPr>
          </a:p>
        </p:txBody>
      </p:sp>
      <p:cxnSp>
        <p:nvCxnSpPr>
          <p:cNvPr id="117" name="Straight Arrow Connector 116"/>
          <p:cNvCxnSpPr>
            <a:stCxn id="97" idx="3"/>
            <a:endCxn id="101" idx="1"/>
          </p:cNvCxnSpPr>
          <p:nvPr/>
        </p:nvCxnSpPr>
        <p:spPr bwMode="auto">
          <a:xfrm flipV="1">
            <a:off x="3332262" y="4770437"/>
            <a:ext cx="287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82"/>
          <p:cNvCxnSpPr>
            <a:cxnSpLocks noChangeShapeType="1"/>
            <a:stCxn id="18" idx="0"/>
            <a:endCxn id="17" idx="2"/>
          </p:cNvCxnSpPr>
          <p:nvPr/>
        </p:nvCxnSpPr>
        <p:spPr bwMode="auto">
          <a:xfrm flipV="1">
            <a:off x="2571432" y="1436876"/>
            <a:ext cx="0" cy="385506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 type="none"/>
            <a:tailEnd type="none" w="med" len="med"/>
          </a:ln>
        </p:spPr>
      </p:cxnSp>
      <p:cxnSp>
        <p:nvCxnSpPr>
          <p:cNvPr id="119" name="Straight Arrow Connector 118"/>
          <p:cNvCxnSpPr>
            <a:stCxn id="18" idx="3"/>
            <a:endCxn id="69" idx="1"/>
          </p:cNvCxnSpPr>
          <p:nvPr/>
        </p:nvCxnSpPr>
        <p:spPr bwMode="auto">
          <a:xfrm flipV="1">
            <a:off x="3577272" y="1953186"/>
            <a:ext cx="8389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433115" y="2323322"/>
            <a:ext cx="335244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+mj-lt"/>
              </a:rPr>
              <a:t>Approve (not “Accept”)</a:t>
            </a:r>
            <a:endParaRPr lang="en-US" sz="1600" b="1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653597" y="2971800"/>
            <a:ext cx="2147808" cy="519623"/>
            <a:chOff x="3577681" y="1316180"/>
            <a:chExt cx="2147808" cy="519623"/>
          </a:xfrm>
        </p:grpSpPr>
        <p:grpSp>
          <p:nvGrpSpPr>
            <p:cNvPr id="122" name="Group 121"/>
            <p:cNvGrpSpPr/>
            <p:nvPr/>
          </p:nvGrpSpPr>
          <p:grpSpPr>
            <a:xfrm>
              <a:off x="3724684" y="1316180"/>
              <a:ext cx="2000805" cy="519623"/>
              <a:chOff x="3648484" y="2154194"/>
              <a:chExt cx="2000805" cy="519623"/>
            </a:xfrm>
          </p:grpSpPr>
          <p:sp>
            <p:nvSpPr>
              <p:cNvPr id="124" name="Oval 161"/>
              <p:cNvSpPr>
                <a:spLocks noChangeArrowheads="1"/>
              </p:cNvSpPr>
              <p:nvPr/>
            </p:nvSpPr>
            <p:spPr bwMode="auto">
              <a:xfrm>
                <a:off x="3648484" y="2190574"/>
                <a:ext cx="2000805" cy="48324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Arial Black" panose="020B0A04020102020204" pitchFamily="34" charset="0"/>
                </a:endParaRPr>
              </a:p>
            </p:txBody>
          </p:sp>
          <p:sp>
            <p:nvSpPr>
              <p:cNvPr id="125" name="Text Box 162"/>
              <p:cNvSpPr txBox="1">
                <a:spLocks noChangeArrowheads="1"/>
              </p:cNvSpPr>
              <p:nvPr/>
            </p:nvSpPr>
            <p:spPr bwMode="auto">
              <a:xfrm>
                <a:off x="3911343" y="2154194"/>
                <a:ext cx="1475084" cy="5078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6c.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hermo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D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ata</a:t>
                </a:r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</a:t>
                </a:r>
                <a:endParaRPr lang="en-US" sz="105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en-US" sz="10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ngine</a:t>
                </a:r>
              </a:p>
            </p:txBody>
          </p:sp>
        </p:grpSp>
        <p:cxnSp>
          <p:nvCxnSpPr>
            <p:cNvPr id="123" name="Straight Arrow Connector 122"/>
            <p:cNvCxnSpPr>
              <a:stCxn id="131" idx="6"/>
              <a:endCxn id="124" idx="2"/>
            </p:cNvCxnSpPr>
            <p:nvPr/>
          </p:nvCxnSpPr>
          <p:spPr bwMode="auto">
            <a:xfrm>
              <a:off x="3577681" y="1594022"/>
              <a:ext cx="147003" cy="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269333" y="2854832"/>
            <a:ext cx="4384264" cy="788966"/>
            <a:chOff x="194715" y="2453078"/>
            <a:chExt cx="4384264" cy="78896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94715" y="2453078"/>
              <a:ext cx="2457796" cy="788966"/>
              <a:chOff x="62337" y="3325834"/>
              <a:chExt cx="2457796" cy="788966"/>
            </a:xfrm>
          </p:grpSpPr>
          <p:sp>
            <p:nvSpPr>
              <p:cNvPr id="133" name="Text Box 130"/>
              <p:cNvSpPr txBox="1">
                <a:spLocks noChangeArrowheads="1"/>
              </p:cNvSpPr>
              <p:nvPr/>
            </p:nvSpPr>
            <p:spPr bwMode="auto">
              <a:xfrm>
                <a:off x="62337" y="3325834"/>
                <a:ext cx="2457796" cy="7889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6a.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In-House Data </a:t>
                </a:r>
                <a:r>
                  <a:rPr lang="en-US" sz="12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Capture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(Student Associates)</a:t>
                </a:r>
                <a:endParaRPr lang="en-US" sz="11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34" name="Picture 131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448" y="3780909"/>
                <a:ext cx="2476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2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837" y="3782497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3037" y="3782786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0652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0191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243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2652511" y="2566449"/>
              <a:ext cx="1926468" cy="534858"/>
              <a:chOff x="2652511" y="2566449"/>
              <a:chExt cx="1926468" cy="53485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118250" y="2566449"/>
                <a:ext cx="1460729" cy="534858"/>
                <a:chOff x="3656727" y="3937715"/>
                <a:chExt cx="1460729" cy="534858"/>
              </a:xfrm>
            </p:grpSpPr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3656727" y="3965735"/>
                  <a:ext cx="1460729" cy="50683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3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51405" y="3937715"/>
                  <a:ext cx="1253968" cy="5232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6b.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uided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D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ata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C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apture</a:t>
                  </a:r>
                  <a:endParaRPr lang="en-US" sz="900" dirty="0">
                    <a:solidFill>
                      <a:srgbClr val="00000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cxnSp>
            <p:nvCxnSpPr>
              <p:cNvPr id="130" name="Straight Arrow Connector 129"/>
              <p:cNvCxnSpPr>
                <a:stCxn id="133" idx="3"/>
                <a:endCxn id="131" idx="2"/>
              </p:cNvCxnSpPr>
              <p:nvPr/>
            </p:nvCxnSpPr>
            <p:spPr bwMode="auto">
              <a:xfrm>
                <a:off x="2652511" y="2847561"/>
                <a:ext cx="465739" cy="3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cxnSp>
        <p:nvCxnSpPr>
          <p:cNvPr id="144" name="AutoShape 5"/>
          <p:cNvCxnSpPr>
            <a:cxnSpLocks noChangeShapeType="1"/>
          </p:cNvCxnSpPr>
          <p:nvPr/>
        </p:nvCxnSpPr>
        <p:spPr bwMode="auto">
          <a:xfrm>
            <a:off x="3576512" y="726966"/>
            <a:ext cx="595362" cy="15602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grpSp>
        <p:nvGrpSpPr>
          <p:cNvPr id="145" name="Group 144"/>
          <p:cNvGrpSpPr/>
          <p:nvPr/>
        </p:nvGrpSpPr>
        <p:grpSpPr>
          <a:xfrm>
            <a:off x="4231382" y="684128"/>
            <a:ext cx="1389479" cy="373062"/>
            <a:chOff x="4855886" y="1385868"/>
            <a:chExt cx="1389479" cy="373062"/>
          </a:xfrm>
        </p:grpSpPr>
        <p:sp>
          <p:nvSpPr>
            <p:cNvPr id="147" name="Oval 126"/>
            <p:cNvSpPr>
              <a:spLocks noChangeArrowheads="1"/>
            </p:cNvSpPr>
            <p:nvPr/>
          </p:nvSpPr>
          <p:spPr bwMode="auto">
            <a:xfrm>
              <a:off x="4855886" y="1385868"/>
              <a:ext cx="1389479" cy="37306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Arial Black" panose="020B0A04020102020204" pitchFamily="34" charset="0"/>
              </a:endParaRPr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4989423" y="1425855"/>
              <a:ext cx="1060483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ThermoLit</a:t>
              </a:r>
              <a:endParaRPr lang="en-US" sz="12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6" name="AutoShape 5"/>
          <p:cNvCxnSpPr>
            <a:cxnSpLocks noChangeShapeType="1"/>
          </p:cNvCxnSpPr>
          <p:nvPr/>
        </p:nvCxnSpPr>
        <p:spPr bwMode="auto">
          <a:xfrm>
            <a:off x="3577272" y="1247639"/>
            <a:ext cx="566267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143" name="Elbow Connector 142"/>
          <p:cNvCxnSpPr>
            <a:stCxn id="69" idx="3"/>
            <a:endCxn id="12" idx="2"/>
          </p:cNvCxnSpPr>
          <p:nvPr/>
        </p:nvCxnSpPr>
        <p:spPr bwMode="auto">
          <a:xfrm flipV="1">
            <a:off x="6047778" y="1371388"/>
            <a:ext cx="573963" cy="5817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-82323" y="3623846"/>
            <a:ext cx="2520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+mj-lt"/>
              </a:rPr>
              <a:t>NIST Data Report</a:t>
            </a:r>
          </a:p>
        </p:txBody>
      </p:sp>
      <p:cxnSp>
        <p:nvCxnSpPr>
          <p:cNvPr id="154" name="AutoShape 166"/>
          <p:cNvCxnSpPr>
            <a:cxnSpLocks noChangeShapeType="1"/>
            <a:stCxn id="124" idx="4"/>
            <a:endCxn id="95" idx="0"/>
          </p:cNvCxnSpPr>
          <p:nvPr/>
        </p:nvCxnSpPr>
        <p:spPr bwMode="auto">
          <a:xfrm rot="5400000">
            <a:off x="3883907" y="2187221"/>
            <a:ext cx="612894" cy="32212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5" name="AutoShape 155"/>
          <p:cNvCxnSpPr>
            <a:cxnSpLocks noChangeShapeType="1"/>
            <a:stCxn id="131" idx="4"/>
            <a:endCxn id="95" idx="0"/>
          </p:cNvCxnSpPr>
          <p:nvPr/>
        </p:nvCxnSpPr>
        <p:spPr bwMode="auto">
          <a:xfrm rot="5400000">
            <a:off x="2950841" y="3131925"/>
            <a:ext cx="601256" cy="134352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2" name="Elbow Connector 151"/>
          <p:cNvCxnSpPr/>
          <p:nvPr/>
        </p:nvCxnSpPr>
        <p:spPr bwMode="auto">
          <a:xfrm flipV="1">
            <a:off x="5729737" y="3962400"/>
            <a:ext cx="892003" cy="260679"/>
          </a:xfrm>
          <a:prstGeom prst="bentConnector3">
            <a:avLst>
              <a:gd name="adj1" fmla="val 99089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7766390" y="5701623"/>
            <a:ext cx="131752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End 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j-lt"/>
              </a:rPr>
              <a:t>process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4488" y="225223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j-lt"/>
              </a:rPr>
              <a:t>End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4488" y="463076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j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074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4854" y="975437"/>
            <a:ext cx="599798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problems found with TDE...</a:t>
            </a:r>
          </a:p>
          <a:p>
            <a:endParaRPr lang="en-US" sz="24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+mj-lt"/>
              </a:rPr>
              <a:t>We are looking for data consistency with…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Critically evaluated property data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iterature values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 laws of science</a:t>
            </a:r>
            <a:endParaRPr lang="en-US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8253" y="3856126"/>
            <a:ext cx="609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Next few slides show figures generated by the </a:t>
            </a:r>
            <a:r>
              <a:rPr lang="en-US" sz="1800" b="1" dirty="0" smtClean="0">
                <a:solidFill>
                  <a:srgbClr val="0033CC"/>
                </a:solidFill>
                <a:latin typeface="+mj-lt"/>
              </a:rPr>
              <a:t>NIST </a:t>
            </a:r>
            <a:r>
              <a:rPr lang="en-US" sz="1800" b="1" dirty="0" err="1" smtClean="0">
                <a:solidFill>
                  <a:srgbClr val="0033CC"/>
                </a:solidFill>
                <a:latin typeface="+mj-lt"/>
              </a:rPr>
              <a:t>ThermoData</a:t>
            </a:r>
            <a:r>
              <a:rPr lang="en-US" sz="1800" b="1" dirty="0" smtClean="0">
                <a:solidFill>
                  <a:srgbClr val="0033CC"/>
                </a:solidFill>
                <a:latin typeface="+mj-lt"/>
              </a:rPr>
              <a:t> Engine (TDE) 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software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253" y="4532059"/>
            <a:ext cx="609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These are generated automatically when an inconsistency is detected</a:t>
            </a:r>
            <a:endParaRPr lang="en-US" sz="1800" b="1" dirty="0" smtClean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253" y="5250911"/>
            <a:ext cx="6411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Inconsistencies are reviewed by NIST professionals (like me) and verified problems are included in a </a:t>
            </a:r>
            <a:r>
              <a:rPr lang="en-US" sz="1800" b="1" i="1" dirty="0" smtClean="0">
                <a:solidFill>
                  <a:srgbClr val="0033CC"/>
                </a:solidFill>
                <a:latin typeface="+mj-lt"/>
              </a:rPr>
              <a:t>NIST Data Report</a:t>
            </a:r>
            <a:r>
              <a:rPr lang="en-US" sz="1800" dirty="0" smtClean="0">
                <a:solidFill>
                  <a:srgbClr val="0033CC"/>
                </a:solidFill>
                <a:latin typeface="+mj-lt"/>
              </a:rPr>
              <a:t> provided to the Journals</a:t>
            </a:r>
          </a:p>
        </p:txBody>
      </p:sp>
    </p:spTree>
    <p:extLst>
      <p:ext uri="{BB962C8B-B14F-4D97-AF65-F5344CB8AC3E}">
        <p14:creationId xmlns:p14="http://schemas.microsoft.com/office/powerpoint/2010/main" val="2871136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95800" y="771525"/>
            <a:ext cx="4193858" cy="312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837248"/>
            <a:ext cx="4154805" cy="30575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598"/>
            <a:ext cx="2902585" cy="23006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29000" y="4105275"/>
            <a:ext cx="4888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Data were accidentally swapped between toluene and acetic acid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manuscript was correct before publication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10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2640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0" y="598714"/>
            <a:ext cx="5001055" cy="696686"/>
            <a:chOff x="2286000" y="598714"/>
            <a:chExt cx="5001055" cy="696686"/>
          </a:xfrm>
        </p:grpSpPr>
        <p:sp>
          <p:nvSpPr>
            <p:cNvPr id="4" name="TextBox 3"/>
            <p:cNvSpPr txBox="1"/>
            <p:nvPr/>
          </p:nvSpPr>
          <p:spPr>
            <a:xfrm>
              <a:off x="4180114" y="598714"/>
              <a:ext cx="3106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  <a:latin typeface="+mj-lt"/>
                </a:rPr>
                <a:t>Submitted densities</a:t>
              </a:r>
              <a:endParaRPr lang="en-US" sz="2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" name="Straight Arrow Connector 4"/>
            <p:cNvCxnSpPr>
              <a:stCxn id="4" idx="1"/>
            </p:cNvCxnSpPr>
            <p:nvPr/>
          </p:nvCxnSpPr>
          <p:spPr bwMode="auto">
            <a:xfrm flipH="1" flipV="1">
              <a:off x="2286000" y="598717"/>
              <a:ext cx="1894114" cy="23083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H="1">
              <a:off x="3418114" y="829547"/>
              <a:ext cx="762000" cy="465853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>
              <a:stCxn id="4" idx="1"/>
            </p:cNvCxnSpPr>
            <p:nvPr/>
          </p:nvCxnSpPr>
          <p:spPr bwMode="auto">
            <a:xfrm flipH="1">
              <a:off x="3004458" y="829547"/>
              <a:ext cx="1175656" cy="19445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566057" y="752602"/>
            <a:ext cx="3026229" cy="1429006"/>
            <a:chOff x="566057" y="752602"/>
            <a:chExt cx="3026229" cy="1429006"/>
          </a:xfrm>
        </p:grpSpPr>
        <p:sp>
          <p:nvSpPr>
            <p:cNvPr id="9" name="TextBox 8"/>
            <p:cNvSpPr txBox="1"/>
            <p:nvPr/>
          </p:nvSpPr>
          <p:spPr>
            <a:xfrm>
              <a:off x="566057" y="1719943"/>
              <a:ext cx="2234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Literature values</a:t>
              </a:r>
              <a:endParaRPr lang="en-US" sz="2000" b="1" dirty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892629" y="752602"/>
              <a:ext cx="293914" cy="967341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632857" y="829547"/>
              <a:ext cx="272143" cy="94952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9" idx="3"/>
            </p:cNvCxnSpPr>
            <p:nvPr/>
          </p:nvCxnSpPr>
          <p:spPr bwMode="auto">
            <a:xfrm>
              <a:off x="2800964" y="1919998"/>
              <a:ext cx="791322" cy="26161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4343401" y="1304309"/>
            <a:ext cx="4615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Densities for an ionic liquid plus methanol as a function of composition near room temperature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9586" y="3113315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References (not cited)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8178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689" y="1143000"/>
            <a:ext cx="9015311" cy="3541893"/>
            <a:chOff x="128689" y="766762"/>
            <a:chExt cx="9015311" cy="3541893"/>
          </a:xfrm>
        </p:grpSpPr>
        <p:pic>
          <p:nvPicPr>
            <p:cNvPr id="2" name="Picture 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89" y="766762"/>
              <a:ext cx="4545863" cy="3541892"/>
            </a:xfrm>
            <a:prstGeom prst="rect">
              <a:avLst/>
            </a:prstGeom>
          </p:spPr>
        </p:pic>
        <p:pic>
          <p:nvPicPr>
            <p:cNvPr id="3" name="Picture 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552" y="766763"/>
              <a:ext cx="4469448" cy="354189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366589" y="4763869"/>
            <a:ext cx="661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Vapor pressures </a:t>
            </a:r>
            <a:r>
              <a:rPr lang="en-US" sz="1800" dirty="0">
                <a:latin typeface="+mj-lt"/>
              </a:rPr>
              <a:t>of </a:t>
            </a:r>
            <a:r>
              <a:rPr lang="en-US" sz="1800" dirty="0" err="1" smtClean="0">
                <a:latin typeface="+mj-lt"/>
              </a:rPr>
              <a:t>diisopropyl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ether reported as part of vapor-liquid </a:t>
            </a:r>
            <a:r>
              <a:rPr lang="en-US" sz="1800" dirty="0" smtClean="0">
                <a:latin typeface="+mj-lt"/>
              </a:rPr>
              <a:t>equilibrium (VLE) </a:t>
            </a:r>
            <a:r>
              <a:rPr lang="en-US" sz="1800" dirty="0">
                <a:latin typeface="+mj-lt"/>
              </a:rPr>
              <a:t>studies for a series of binary </a:t>
            </a:r>
            <a:r>
              <a:rPr lang="en-US" sz="1800" dirty="0" smtClean="0">
                <a:latin typeface="+mj-lt"/>
              </a:rPr>
              <a:t>mixtures</a:t>
            </a:r>
            <a:endParaRPr lang="en-US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528" y="5508345"/>
            <a:ext cx="449153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Note</a:t>
            </a:r>
            <a:r>
              <a:rPr lang="en-US" sz="1600" dirty="0" smtClean="0">
                <a:latin typeface="+mj-lt"/>
              </a:rPr>
              <a:t>: If the endpoints (i.e. pure components) are wrong, the mixture data are certainly wrong…</a:t>
            </a:r>
            <a:endParaRPr lang="en-US" sz="1600" dirty="0">
              <a:latin typeface="+mj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Deviation plots (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percentage; 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B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absolute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6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5" y="903462"/>
            <a:ext cx="5909225" cy="459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057525" y="1752601"/>
            <a:ext cx="6009686" cy="1142999"/>
            <a:chOff x="3057525" y="1752601"/>
            <a:chExt cx="6009686" cy="1142999"/>
          </a:xfrm>
        </p:grpSpPr>
        <p:sp>
          <p:nvSpPr>
            <p:cNvPr id="5" name="TextBox 4"/>
            <p:cNvSpPr txBox="1"/>
            <p:nvPr/>
          </p:nvSpPr>
          <p:spPr>
            <a:xfrm>
              <a:off x="5220559" y="1963854"/>
              <a:ext cx="3846652" cy="738664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Submitted </a:t>
              </a:r>
              <a:r>
                <a:rPr lang="en-US" dirty="0">
                  <a:latin typeface="+mj-lt"/>
                </a:rPr>
                <a:t>viscosities for methyl </a:t>
              </a:r>
              <a:r>
                <a:rPr lang="en-US" dirty="0" err="1">
                  <a:latin typeface="+mj-lt"/>
                </a:rPr>
                <a:t>propanoate</a:t>
              </a:r>
              <a:r>
                <a:rPr lang="en-US" dirty="0">
                  <a:latin typeface="+mj-lt"/>
                </a:rPr>
                <a:t> (circled) relative to literature values reported by multiple researchers (black dots). </a:t>
              </a:r>
              <a:endParaRPr lang="en-US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5" idx="1"/>
            </p:cNvCxnSpPr>
            <p:nvPr/>
          </p:nvCxnSpPr>
          <p:spPr bwMode="auto">
            <a:xfrm flipH="1" flipV="1">
              <a:off x="3057525" y="1752601"/>
              <a:ext cx="2163034" cy="58058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5" idx="1"/>
            </p:cNvCxnSpPr>
            <p:nvPr/>
          </p:nvCxnSpPr>
          <p:spPr bwMode="auto">
            <a:xfrm flipH="1">
              <a:off x="3581401" y="2333186"/>
              <a:ext cx="1639158" cy="56241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556527" y="4287236"/>
            <a:ext cx="5539472" cy="1486889"/>
            <a:chOff x="556527" y="4287236"/>
            <a:chExt cx="5539472" cy="1486889"/>
          </a:xfrm>
        </p:grpSpPr>
        <p:sp>
          <p:nvSpPr>
            <p:cNvPr id="13" name="Oval 12"/>
            <p:cNvSpPr/>
            <p:nvPr/>
          </p:nvSpPr>
          <p:spPr bwMode="auto">
            <a:xfrm>
              <a:off x="745578" y="4287236"/>
              <a:ext cx="5350421" cy="457919"/>
            </a:xfrm>
            <a:prstGeom prst="ellipse">
              <a:avLst/>
            </a:prstGeom>
            <a:noFill/>
            <a:ln w="317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6527" y="5250905"/>
              <a:ext cx="1279017" cy="523220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Literature data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 bwMode="auto">
            <a:xfrm flipV="1">
              <a:off x="1196036" y="4652997"/>
              <a:ext cx="120128" cy="59790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97114" y="2263630"/>
            <a:ext cx="2589086" cy="1115996"/>
            <a:chOff x="1297114" y="2263630"/>
            <a:chExt cx="2589086" cy="1115996"/>
          </a:xfrm>
        </p:grpSpPr>
        <p:sp>
          <p:nvSpPr>
            <p:cNvPr id="6" name="TextBox 5"/>
            <p:cNvSpPr txBox="1"/>
            <p:nvPr/>
          </p:nvSpPr>
          <p:spPr>
            <a:xfrm>
              <a:off x="1297114" y="2425519"/>
              <a:ext cx="13436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O</a:t>
              </a:r>
              <a:r>
                <a:rPr lang="en-US" dirty="0" smtClean="0">
                  <a:latin typeface="+mj-lt"/>
                </a:rPr>
                <a:t>nly </a:t>
              </a:r>
              <a:r>
                <a:rPr lang="en-US" dirty="0">
                  <a:latin typeface="+mj-lt"/>
                </a:rPr>
                <a:t>literature </a:t>
              </a:r>
              <a:r>
                <a:rPr lang="en-US" dirty="0" smtClean="0">
                  <a:latin typeface="+mj-lt"/>
                </a:rPr>
                <a:t>value* </a:t>
              </a:r>
              <a:r>
                <a:rPr lang="en-US" dirty="0">
                  <a:latin typeface="+mj-lt"/>
                </a:rPr>
                <a:t>cited in the </a:t>
              </a:r>
              <a:r>
                <a:rPr lang="en-US" dirty="0" smtClean="0">
                  <a:latin typeface="+mj-lt"/>
                </a:rPr>
                <a:t>manuscript</a:t>
              </a:r>
              <a:endParaRPr lang="en-US" dirty="0">
                <a:latin typeface="+mj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2371963" y="2263630"/>
              <a:ext cx="1514237" cy="419837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352800" y="5659397"/>
            <a:ext cx="267982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* It was earlier work by the same author.</a:t>
            </a:r>
            <a:endParaRPr lang="en-US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5105400"/>
            <a:ext cx="2830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Article was rejected at the </a:t>
            </a:r>
            <a:r>
              <a:rPr lang="en-US" sz="2400" b="1" i="1" dirty="0" smtClean="0">
                <a:latin typeface="+mj-lt"/>
              </a:rPr>
              <a:t>Approve</a:t>
            </a:r>
            <a:r>
              <a:rPr lang="en-US" sz="2400" dirty="0" smtClean="0">
                <a:latin typeface="+mj-lt"/>
              </a:rPr>
              <a:t> stage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45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82051"/>
            <a:ext cx="7353300" cy="3788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683204"/>
            <a:ext cx="7067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A VLE </a:t>
            </a:r>
            <a:r>
              <a:rPr lang="en-US" sz="1400" dirty="0">
                <a:latin typeface="+mj-lt"/>
              </a:rPr>
              <a:t>quality assessment algorithm </a:t>
            </a:r>
            <a:r>
              <a:rPr lang="en-US" sz="1400" dirty="0" smtClean="0">
                <a:latin typeface="+mj-lt"/>
              </a:rPr>
              <a:t>was developed and implemented in TDE*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Five thermodynamic consistency tests are applied (Gibbs-</a:t>
            </a:r>
            <a:r>
              <a:rPr lang="en-US" sz="1400" dirty="0" err="1" smtClean="0">
                <a:latin typeface="+mj-lt"/>
              </a:rPr>
              <a:t>Duhem</a:t>
            </a:r>
            <a:r>
              <a:rPr lang="en-US" sz="1400" dirty="0" smtClean="0">
                <a:latin typeface="+mj-lt"/>
              </a:rPr>
              <a:t> equation requirements + vapor pressure consistency at endpoints)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Plots of test results are output automatically by TDE for all reported VLE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975" y="445006"/>
            <a:ext cx="717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Vapor-liquid equilibrium (VLE)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quality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assessment in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TDE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95326" y="1388666"/>
            <a:ext cx="2592376" cy="523220"/>
            <a:chOff x="2779204" y="1733702"/>
            <a:chExt cx="2592376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2779204" y="1733702"/>
              <a:ext cx="2592376" cy="523220"/>
            </a:xfrm>
            <a:prstGeom prst="rect">
              <a:avLst/>
            </a:prstGeom>
            <a:solidFill>
              <a:srgbClr val="E5EFFF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latin typeface="+mj-lt"/>
                </a:rPr>
                <a:t>Liquid-phase compositions</a:t>
              </a: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en-US" sz="1400" dirty="0" smtClean="0">
                  <a:latin typeface="+mj-lt"/>
                </a:rPr>
                <a:t>Gas-phase compositions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 flipH="1">
              <a:off x="2885846" y="1841692"/>
              <a:ext cx="45719" cy="45719"/>
            </a:xfrm>
            <a:prstGeom prst="ellipse">
              <a:avLst/>
            </a:prstGeom>
            <a:solidFill>
              <a:schemeClr val="accent4">
                <a:lumMod val="95000"/>
                <a:lumOff val="5000"/>
              </a:schemeClr>
            </a:solidFill>
            <a:ln w="508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1542" y="2971800"/>
            <a:ext cx="204200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Compositions for the liquid and gas phase were erroneously switched in the submitted data</a:t>
            </a: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 bwMode="auto">
          <a:xfrm flipV="1">
            <a:off x="1312546" y="2632252"/>
            <a:ext cx="735710" cy="3395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895600" y="1217476"/>
            <a:ext cx="1960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System</a:t>
            </a:r>
            <a:r>
              <a:rPr lang="en-US" sz="1400" dirty="0" smtClean="0">
                <a:latin typeface="+mj-lt"/>
              </a:rPr>
              <a:t>: </a:t>
            </a:r>
            <a:r>
              <a:rPr lang="en-US" sz="1400" dirty="0" err="1">
                <a:latin typeface="+mj-lt"/>
              </a:rPr>
              <a:t>p</a:t>
            </a:r>
            <a:r>
              <a:rPr lang="en-US" sz="1400" dirty="0" err="1" smtClean="0">
                <a:latin typeface="+mj-lt"/>
              </a:rPr>
              <a:t>yrrolidine</a:t>
            </a:r>
            <a:r>
              <a:rPr lang="en-US" sz="1400" dirty="0" smtClean="0">
                <a:latin typeface="+mj-lt"/>
              </a:rPr>
              <a:t> + water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Data type</a:t>
            </a:r>
            <a:r>
              <a:rPr lang="en-US" sz="1400" dirty="0" smtClean="0">
                <a:latin typeface="+mj-lt"/>
              </a:rPr>
              <a:t>: pressure, temperature, composition of </a:t>
            </a:r>
          </a:p>
          <a:p>
            <a:r>
              <a:rPr lang="en-US" sz="1400" dirty="0" smtClean="0">
                <a:latin typeface="+mj-lt"/>
              </a:rPr>
              <a:t>gas &amp; liquid (“</a:t>
            </a:r>
            <a:r>
              <a:rPr lang="en-US" sz="1400" dirty="0" err="1" smtClean="0">
                <a:latin typeface="+mj-lt"/>
              </a:rPr>
              <a:t>pTxy</a:t>
            </a:r>
            <a:r>
              <a:rPr lang="en-US" sz="1400" dirty="0" smtClean="0">
                <a:latin typeface="+mj-lt"/>
              </a:rPr>
              <a:t>”)</a:t>
            </a:r>
            <a:endParaRPr lang="en-US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852" y="5812492"/>
            <a:ext cx="8206108" cy="523220"/>
          </a:xfrm>
          <a:prstGeom prst="rect">
            <a:avLst/>
          </a:prstGeom>
          <a:solidFill>
            <a:srgbClr val="E5E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* J.-W. Kang, V. </a:t>
            </a:r>
            <a:r>
              <a:rPr lang="en-US" sz="1400" dirty="0" err="1" smtClean="0">
                <a:latin typeface="+mj-lt"/>
              </a:rPr>
              <a:t>Diky</a:t>
            </a:r>
            <a:r>
              <a:rPr lang="en-US" sz="1400" dirty="0" smtClean="0">
                <a:latin typeface="+mj-lt"/>
              </a:rPr>
              <a:t>, R.D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smtClean="0">
                <a:latin typeface="+mj-lt"/>
              </a:rPr>
              <a:t>Chirico, J.W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smtClean="0">
                <a:latin typeface="+mj-lt"/>
              </a:rPr>
              <a:t>Magee, C.D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Muzny</a:t>
            </a:r>
            <a:r>
              <a:rPr lang="en-US" sz="1400" dirty="0" smtClean="0">
                <a:latin typeface="+mj-lt"/>
              </a:rPr>
              <a:t>, I. </a:t>
            </a:r>
            <a:r>
              <a:rPr lang="en-US" sz="1400" dirty="0" err="1" smtClean="0">
                <a:latin typeface="+mj-lt"/>
              </a:rPr>
              <a:t>Abdulagatov</a:t>
            </a:r>
            <a:r>
              <a:rPr lang="en-US" sz="1400" dirty="0" smtClean="0">
                <a:latin typeface="+mj-lt"/>
              </a:rPr>
              <a:t>, A.F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Kazakov</a:t>
            </a:r>
            <a:r>
              <a:rPr lang="en-US" sz="1400" dirty="0" smtClean="0">
                <a:latin typeface="+mj-lt"/>
              </a:rPr>
              <a:t>, M. </a:t>
            </a:r>
            <a:r>
              <a:rPr lang="en-US" sz="1400" dirty="0" err="1" smtClean="0">
                <a:latin typeface="+mj-lt"/>
              </a:rPr>
              <a:t>Frenkel</a:t>
            </a:r>
            <a:r>
              <a:rPr lang="en-US" sz="1400" dirty="0" smtClean="0">
                <a:latin typeface="+mj-lt"/>
              </a:rPr>
              <a:t> </a:t>
            </a:r>
          </a:p>
          <a:p>
            <a:pPr algn="ctr"/>
            <a:r>
              <a:rPr lang="en-US" sz="1400" i="1" dirty="0" smtClean="0">
                <a:latin typeface="+mj-lt"/>
              </a:rPr>
              <a:t>J</a:t>
            </a:r>
            <a:r>
              <a:rPr lang="en-US" sz="1400" i="1" dirty="0">
                <a:latin typeface="+mj-lt"/>
              </a:rPr>
              <a:t>. Chem. Eng. Data </a:t>
            </a:r>
            <a:r>
              <a:rPr lang="en-US" sz="1400" b="1" dirty="0">
                <a:latin typeface="+mj-lt"/>
              </a:rPr>
              <a:t>2010, </a:t>
            </a:r>
            <a:r>
              <a:rPr lang="en-US" sz="1400" i="1" dirty="0">
                <a:latin typeface="+mj-lt"/>
              </a:rPr>
              <a:t>55, </a:t>
            </a:r>
            <a:r>
              <a:rPr lang="en-US" sz="1400" dirty="0">
                <a:latin typeface="+mj-lt"/>
              </a:rPr>
              <a:t>3631–3640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5294" y="3124200"/>
            <a:ext cx="2789376" cy="1569660"/>
          </a:xfrm>
          <a:prstGeom prst="rect">
            <a:avLst/>
          </a:prstGeom>
          <a:solidFill>
            <a:srgbClr val="CC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Problem was fixed at the </a:t>
            </a:r>
            <a:r>
              <a:rPr lang="en-US" sz="2400" b="1" i="1" dirty="0" smtClean="0">
                <a:latin typeface="+mj-lt"/>
              </a:rPr>
              <a:t>Approve</a:t>
            </a:r>
            <a:r>
              <a:rPr lang="en-US" sz="2400" dirty="0" smtClean="0">
                <a:latin typeface="+mj-lt"/>
              </a:rPr>
              <a:t> stage </a:t>
            </a:r>
            <a:r>
              <a:rPr lang="en-US" sz="2400" u="sng" dirty="0" smtClean="0">
                <a:latin typeface="+mj-lt"/>
              </a:rPr>
              <a:t>before</a:t>
            </a:r>
            <a:r>
              <a:rPr lang="en-US" sz="2400" dirty="0" smtClean="0">
                <a:latin typeface="+mj-lt"/>
              </a:rPr>
              <a:t> publication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1959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61" y="0"/>
            <a:ext cx="6533681" cy="68435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471057" y="185057"/>
            <a:ext cx="1502229" cy="32657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3237496"/>
            <a:ext cx="2556837" cy="2031325"/>
            <a:chOff x="381000" y="3237496"/>
            <a:chExt cx="2556837" cy="2031325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3237496"/>
              <a:ext cx="157842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Bubble-point temperatures differ by 20 K in the middle of the composition range.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1959429" y="3804014"/>
              <a:ext cx="978408" cy="484632"/>
            </a:xfrm>
            <a:prstGeom prst="rightArrow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68486" y="5584370"/>
            <a:ext cx="4985656" cy="1034144"/>
            <a:chOff x="3668486" y="5584370"/>
            <a:chExt cx="4985656" cy="1034144"/>
          </a:xfrm>
        </p:grpSpPr>
        <p:sp>
          <p:nvSpPr>
            <p:cNvPr id="8" name="Rectangle 7"/>
            <p:cNvSpPr/>
            <p:nvPr/>
          </p:nvSpPr>
          <p:spPr bwMode="auto">
            <a:xfrm>
              <a:off x="3668486" y="6379029"/>
              <a:ext cx="3951514" cy="239485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7843" y="5584370"/>
              <a:ext cx="4686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They also declared good agreement with an article that had no experimental data at all.</a:t>
              </a:r>
              <a:endParaRPr lang="en-US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148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" y="1968840"/>
            <a:ext cx="6528435" cy="380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70" y="685800"/>
            <a:ext cx="836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Approximately </a:t>
            </a:r>
            <a:r>
              <a:rPr lang="en-US" sz="2000" dirty="0" smtClean="0">
                <a:latin typeface="+mj-lt"/>
              </a:rPr>
              <a:t>⅓ of </a:t>
            </a:r>
            <a:r>
              <a:rPr lang="en-US" sz="2000" dirty="0">
                <a:latin typeface="+mj-lt"/>
              </a:rPr>
              <a:t>articles that reach the </a:t>
            </a:r>
            <a:r>
              <a:rPr lang="en-US" sz="2000" dirty="0" smtClean="0">
                <a:latin typeface="+mj-lt"/>
              </a:rPr>
              <a:t>“approve” stage are </a:t>
            </a:r>
            <a:r>
              <a:rPr lang="en-US" sz="2000" dirty="0">
                <a:latin typeface="+mj-lt"/>
              </a:rPr>
              <a:t>found to contain significant problems that require further revision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732" y="1565990"/>
            <a:ext cx="83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This is the distribution of problems within that one third...</a:t>
            </a:r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250" y="5684707"/>
            <a:ext cx="6771405" cy="769441"/>
          </a:xfrm>
          <a:prstGeom prst="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Problems found and corrected every year: </a:t>
            </a:r>
            <a:r>
              <a:rPr lang="en-US" sz="2400" b="1" dirty="0" smtClean="0">
                <a:latin typeface="+mj-lt"/>
              </a:rPr>
              <a:t>≈ 500</a:t>
            </a:r>
          </a:p>
          <a:p>
            <a:pPr algn="ctr"/>
            <a:r>
              <a:rPr lang="en-US" sz="2000" dirty="0" smtClean="0">
                <a:latin typeface="+mj-lt"/>
              </a:rPr>
              <a:t>(often more than 1 problem/manuscript)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1443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18" idx="2"/>
            <a:endCxn id="97" idx="0"/>
          </p:cNvCxnSpPr>
          <p:nvPr/>
        </p:nvCxnSpPr>
        <p:spPr bwMode="auto">
          <a:xfrm>
            <a:off x="2571432" y="2083992"/>
            <a:ext cx="7931" cy="2406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3169" y="2758242"/>
            <a:ext cx="9024631" cy="117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ounded Rectangle 10"/>
          <p:cNvSpPr/>
          <p:nvPr/>
        </p:nvSpPr>
        <p:spPr>
          <a:xfrm>
            <a:off x="39322" y="5432375"/>
            <a:ext cx="5599478" cy="892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Rounded Rectangle 11"/>
          <p:cNvSpPr/>
          <p:nvPr/>
        </p:nvSpPr>
        <p:spPr>
          <a:xfrm>
            <a:off x="4172634" y="557433"/>
            <a:ext cx="4898213" cy="813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964850" y="3401396"/>
            <a:ext cx="1539553" cy="48480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580" y="3378369"/>
            <a:ext cx="214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NIST/TRC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 Database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19" y="289560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5088" y="213445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65592" y="990600"/>
            <a:ext cx="201168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2. Article Preparation and Submission (Article </a:t>
            </a:r>
            <a:r>
              <a:rPr lang="en-US" sz="1100" dirty="0">
                <a:solidFill>
                  <a:srgbClr val="000000"/>
                </a:solidFill>
                <a:latin typeface="+mn-lt"/>
              </a:rPr>
              <a:t>Authors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5592" y="1822382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3. Journals (Editors)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481869"/>
            <a:ext cx="2286001" cy="190500"/>
            <a:chOff x="1447800" y="1891101"/>
            <a:chExt cx="2286001" cy="19050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47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485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85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85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85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485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676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714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714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14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714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1714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9050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9431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9431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19431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9431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9431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1336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717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1717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1717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1717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717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8956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9337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9337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337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337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9337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31242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1623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1623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623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623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623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52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390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90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390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390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390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3581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619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619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619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3619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3619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</p:grpSp>
      <p:sp>
        <p:nvSpPr>
          <p:cNvPr id="68" name="Text Box 152"/>
          <p:cNvSpPr txBox="1">
            <a:spLocks noChangeArrowheads="1"/>
          </p:cNvSpPr>
          <p:nvPr/>
        </p:nvSpPr>
        <p:spPr bwMode="auto">
          <a:xfrm>
            <a:off x="4185098" y="1063823"/>
            <a:ext cx="2291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NIST</a:t>
            </a:r>
            <a:r>
              <a:rPr lang="en-US" sz="14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Literature Report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416269" y="1737742"/>
            <a:ext cx="1631509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4. Traditional Peer Review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2" name="Flowchart: Decision 71"/>
          <p:cNvSpPr/>
          <p:nvPr/>
        </p:nvSpPr>
        <p:spPr bwMode="auto">
          <a:xfrm>
            <a:off x="1760277" y="2209800"/>
            <a:ext cx="1622310" cy="355710"/>
          </a:xfrm>
          <a:prstGeom prst="flowChartDecision">
            <a:avLst/>
          </a:prstGeom>
          <a:solidFill>
            <a:srgbClr val="FFFF99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2468" y="2267619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5</a:t>
            </a:r>
            <a:r>
              <a:rPr lang="en-US" sz="1100" b="1" i="1" dirty="0" smtClean="0">
                <a:latin typeface="+mn-lt"/>
              </a:rPr>
              <a:t>. Decision</a:t>
            </a:r>
            <a:endParaRPr lang="en-US" sz="1100" b="1" i="1" dirty="0">
              <a:latin typeface="+mn-lt"/>
            </a:endParaRPr>
          </a:p>
        </p:txBody>
      </p:sp>
      <p:cxnSp>
        <p:nvCxnSpPr>
          <p:cNvPr id="74" name="Straight Arrow Connector 73"/>
          <p:cNvCxnSpPr>
            <a:stCxn id="72" idx="1"/>
            <a:endCxn id="163" idx="3"/>
          </p:cNvCxnSpPr>
          <p:nvPr/>
        </p:nvCxnSpPr>
        <p:spPr bwMode="auto">
          <a:xfrm flipH="1">
            <a:off x="810900" y="2387655"/>
            <a:ext cx="949377" cy="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95" idx="2"/>
            <a:endCxn id="97" idx="0"/>
          </p:cNvCxnSpPr>
          <p:nvPr/>
        </p:nvCxnSpPr>
        <p:spPr bwMode="auto">
          <a:xfrm flipH="1">
            <a:off x="2579363" y="4365927"/>
            <a:ext cx="341" cy="124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553200" y="3367642"/>
            <a:ext cx="411650" cy="276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565592" y="473119"/>
            <a:ext cx="2011680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1. Experiment Planning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(Article Authors</a:t>
            </a:r>
            <a:r>
              <a:rPr lang="en-US" sz="1100" dirty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79" idx="2"/>
            <a:endCxn id="17" idx="0"/>
          </p:cNvCxnSpPr>
          <p:nvPr/>
        </p:nvCxnSpPr>
        <p:spPr bwMode="auto">
          <a:xfrm>
            <a:off x="2571432" y="904006"/>
            <a:ext cx="0" cy="86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64021" y="168846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cxnSp>
        <p:nvCxnSpPr>
          <p:cNvPr id="82" name="Straight Arrow Connector 81"/>
          <p:cNvCxnSpPr>
            <a:stCxn id="18" idx="1"/>
            <a:endCxn id="83" idx="3"/>
          </p:cNvCxnSpPr>
          <p:nvPr/>
        </p:nvCxnSpPr>
        <p:spPr bwMode="auto">
          <a:xfrm flipH="1">
            <a:off x="809775" y="1953187"/>
            <a:ext cx="755817" cy="74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33363" y="1822123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4988" y="725269"/>
            <a:ext cx="153898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Start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process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2571432" y="2565510"/>
            <a:ext cx="1" cy="1927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676596" y="637429"/>
            <a:ext cx="1430644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Journal Support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Websites</a:t>
            </a:r>
            <a:endParaRPr lang="en-US" sz="1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7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48" y="614592"/>
            <a:ext cx="1280160" cy="437950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88" name="TextBox 87"/>
          <p:cNvSpPr txBox="1"/>
          <p:nvPr/>
        </p:nvSpPr>
        <p:spPr>
          <a:xfrm>
            <a:off x="8452832" y="627976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02205" y="2879684"/>
            <a:ext cx="45878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727214" y="5465988"/>
            <a:ext cx="1539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After publication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671676" y="5741034"/>
            <a:ext cx="297180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9. </a:t>
            </a:r>
            <a:r>
              <a:rPr lang="en-US" b="1" i="1" dirty="0" err="1" smtClean="0">
                <a:solidFill>
                  <a:srgbClr val="000000"/>
                </a:solidFill>
                <a:latin typeface="+mn-lt"/>
              </a:rPr>
              <a:t>ThermoML</a:t>
            </a:r>
            <a:r>
              <a:rPr lang="en-US" b="1" i="1" dirty="0" smtClean="0">
                <a:solidFill>
                  <a:srgbClr val="000000"/>
                </a:solidFill>
                <a:latin typeface="+mn-lt"/>
              </a:rPr>
              <a:t> Archive</a:t>
            </a:r>
            <a:r>
              <a:rPr lang="en-US" sz="1200" b="1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published experimental data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Text Box 171"/>
          <p:cNvSpPr txBox="1">
            <a:spLocks noChangeArrowheads="1"/>
          </p:cNvSpPr>
          <p:nvPr/>
        </p:nvSpPr>
        <p:spPr bwMode="auto">
          <a:xfrm>
            <a:off x="6145949" y="5718352"/>
            <a:ext cx="1651280" cy="338554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10.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Data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Users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4" name="AutoShape 189"/>
          <p:cNvSpPr>
            <a:spLocks noChangeArrowheads="1"/>
          </p:cNvSpPr>
          <p:nvPr/>
        </p:nvSpPr>
        <p:spPr bwMode="auto">
          <a:xfrm>
            <a:off x="5654784" y="5750469"/>
            <a:ext cx="469206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573864" y="4104317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7. Journals (Editors)</a:t>
            </a:r>
            <a:endParaRPr lang="en-US" sz="11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652274" y="4490662"/>
            <a:ext cx="1854179" cy="559551"/>
            <a:chOff x="1725422" y="5656992"/>
            <a:chExt cx="1854179" cy="559551"/>
          </a:xfrm>
        </p:grpSpPr>
        <p:sp>
          <p:nvSpPr>
            <p:cNvPr id="97" name="Flowchart: Decision 96"/>
            <p:cNvSpPr/>
            <p:nvPr/>
          </p:nvSpPr>
          <p:spPr bwMode="auto">
            <a:xfrm>
              <a:off x="1899611" y="5656992"/>
              <a:ext cx="1505799" cy="559551"/>
            </a:xfrm>
            <a:prstGeom prst="flowChartDecision">
              <a:avLst/>
            </a:prstGeom>
            <a:solidFill>
              <a:srgbClr val="FFFF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5422" y="5720146"/>
              <a:ext cx="18541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+mn-lt"/>
                </a:rPr>
                <a:t>8</a:t>
              </a:r>
              <a:r>
                <a:rPr lang="en-US" sz="1050" b="1" i="1" dirty="0" smtClean="0">
                  <a:latin typeface="+mn-lt"/>
                </a:rPr>
                <a:t>. </a:t>
              </a:r>
              <a:r>
                <a:rPr lang="en-US" sz="1100" b="1" i="1" dirty="0" smtClean="0">
                  <a:latin typeface="+mn-lt"/>
                </a:rPr>
                <a:t>Final </a:t>
              </a:r>
            </a:p>
            <a:p>
              <a:pPr algn="ctr"/>
              <a:r>
                <a:rPr lang="en-US" sz="1100" b="1" i="1" dirty="0" smtClean="0">
                  <a:latin typeface="+mn-lt"/>
                </a:rPr>
                <a:t>Decision</a:t>
              </a:r>
              <a:endParaRPr lang="en-US" sz="1100" b="1" i="1" dirty="0">
                <a:latin typeface="+mn-lt"/>
              </a:endParaRPr>
            </a:p>
          </p:txBody>
        </p:sp>
      </p:grpSp>
      <p:cxnSp>
        <p:nvCxnSpPr>
          <p:cNvPr id="99" name="Straight Arrow Connector 98"/>
          <p:cNvCxnSpPr>
            <a:stCxn id="97" idx="1"/>
            <a:endCxn id="212" idx="3"/>
          </p:cNvCxnSpPr>
          <p:nvPr/>
        </p:nvCxnSpPr>
        <p:spPr bwMode="auto">
          <a:xfrm flipH="1" flipV="1">
            <a:off x="810900" y="4769260"/>
            <a:ext cx="1015563" cy="1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956216" y="449580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n-lt"/>
              </a:rPr>
              <a:t>Reject</a:t>
            </a:r>
            <a:endParaRPr lang="en-US" sz="1100" b="1" dirty="0"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19500" y="4601160"/>
            <a:ext cx="9359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Accept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91" y="565903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5050977" y="5586099"/>
            <a:ext cx="48122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n-lt"/>
              </a:rPr>
              <a:t>C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4" name="Straight Connector 103"/>
          <p:cNvCxnSpPr>
            <a:stCxn id="20" idx="2"/>
            <a:endCxn id="18" idx="0"/>
          </p:cNvCxnSpPr>
          <p:nvPr/>
        </p:nvCxnSpPr>
        <p:spPr>
          <a:xfrm>
            <a:off x="1524000" y="1672369"/>
            <a:ext cx="10474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6" idx="2"/>
            <a:endCxn id="18" idx="0"/>
          </p:cNvCxnSpPr>
          <p:nvPr/>
        </p:nvCxnSpPr>
        <p:spPr>
          <a:xfrm>
            <a:off x="1752601" y="1672369"/>
            <a:ext cx="8188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2"/>
            <a:endCxn id="18" idx="0"/>
          </p:cNvCxnSpPr>
          <p:nvPr/>
        </p:nvCxnSpPr>
        <p:spPr>
          <a:xfrm>
            <a:off x="1981201" y="1672369"/>
            <a:ext cx="5902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8" idx="2"/>
            <a:endCxn id="18" idx="0"/>
          </p:cNvCxnSpPr>
          <p:nvPr/>
        </p:nvCxnSpPr>
        <p:spPr>
          <a:xfrm>
            <a:off x="2209800" y="1672369"/>
            <a:ext cx="3616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4" idx="2"/>
            <a:endCxn id="18" idx="0"/>
          </p:cNvCxnSpPr>
          <p:nvPr/>
        </p:nvCxnSpPr>
        <p:spPr>
          <a:xfrm flipH="1">
            <a:off x="2571432" y="1672369"/>
            <a:ext cx="4003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0" idx="2"/>
            <a:endCxn id="18" idx="0"/>
          </p:cNvCxnSpPr>
          <p:nvPr/>
        </p:nvCxnSpPr>
        <p:spPr>
          <a:xfrm flipH="1">
            <a:off x="2571432" y="1672369"/>
            <a:ext cx="6289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8" idx="0"/>
            <a:endCxn id="56" idx="2"/>
          </p:cNvCxnSpPr>
          <p:nvPr/>
        </p:nvCxnSpPr>
        <p:spPr>
          <a:xfrm flipV="1">
            <a:off x="2571432" y="1672369"/>
            <a:ext cx="857568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0"/>
            <a:endCxn id="62" idx="2"/>
          </p:cNvCxnSpPr>
          <p:nvPr/>
        </p:nvCxnSpPr>
        <p:spPr>
          <a:xfrm flipV="1">
            <a:off x="2571432" y="1672369"/>
            <a:ext cx="10861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89"/>
          <p:cNvSpPr>
            <a:spLocks noChangeArrowheads="1"/>
          </p:cNvSpPr>
          <p:nvPr/>
        </p:nvSpPr>
        <p:spPr bwMode="auto">
          <a:xfrm>
            <a:off x="4572000" y="4632100"/>
            <a:ext cx="555845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09338" y="4599982"/>
            <a:ext cx="938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Publish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4" name="Straight Arrow Connector 113"/>
          <p:cNvCxnSpPr>
            <a:stCxn id="97" idx="2"/>
          </p:cNvCxnSpPr>
          <p:nvPr/>
        </p:nvCxnSpPr>
        <p:spPr bwMode="auto">
          <a:xfrm flipH="1">
            <a:off x="2571431" y="5050213"/>
            <a:ext cx="7932" cy="4157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6" idx="1"/>
            <a:endCxn id="95" idx="3"/>
          </p:cNvCxnSpPr>
          <p:nvPr/>
        </p:nvCxnSpPr>
        <p:spPr bwMode="auto">
          <a:xfrm flipH="1">
            <a:off x="3585544" y="4235122"/>
            <a:ext cx="6099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195460" y="4019678"/>
            <a:ext cx="1484962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7a. Revisions (Authors)</a:t>
            </a:r>
            <a:endParaRPr lang="en-US" sz="1100" dirty="0">
              <a:latin typeface="+mn-lt"/>
            </a:endParaRPr>
          </a:p>
        </p:txBody>
      </p:sp>
      <p:cxnSp>
        <p:nvCxnSpPr>
          <p:cNvPr id="117" name="Straight Arrow Connector 116"/>
          <p:cNvCxnSpPr>
            <a:stCxn id="97" idx="3"/>
            <a:endCxn id="101" idx="1"/>
          </p:cNvCxnSpPr>
          <p:nvPr/>
        </p:nvCxnSpPr>
        <p:spPr bwMode="auto">
          <a:xfrm flipV="1">
            <a:off x="3332262" y="4770437"/>
            <a:ext cx="287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82"/>
          <p:cNvCxnSpPr>
            <a:cxnSpLocks noChangeShapeType="1"/>
            <a:stCxn id="18" idx="0"/>
            <a:endCxn id="17" idx="2"/>
          </p:cNvCxnSpPr>
          <p:nvPr/>
        </p:nvCxnSpPr>
        <p:spPr bwMode="auto">
          <a:xfrm flipV="1">
            <a:off x="2571432" y="1436876"/>
            <a:ext cx="0" cy="385506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 type="none"/>
            <a:tailEnd type="none" w="med" len="med"/>
          </a:ln>
        </p:spPr>
      </p:cxnSp>
      <p:cxnSp>
        <p:nvCxnSpPr>
          <p:cNvPr id="119" name="Straight Arrow Connector 118"/>
          <p:cNvCxnSpPr>
            <a:stCxn id="18" idx="3"/>
            <a:endCxn id="69" idx="1"/>
          </p:cNvCxnSpPr>
          <p:nvPr/>
        </p:nvCxnSpPr>
        <p:spPr bwMode="auto">
          <a:xfrm flipV="1">
            <a:off x="3577272" y="1953186"/>
            <a:ext cx="8389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433115" y="2323322"/>
            <a:ext cx="335244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Approve (not “Accept”)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653597" y="2971800"/>
            <a:ext cx="2147808" cy="519623"/>
            <a:chOff x="3577681" y="1316180"/>
            <a:chExt cx="2147808" cy="519623"/>
          </a:xfrm>
        </p:grpSpPr>
        <p:grpSp>
          <p:nvGrpSpPr>
            <p:cNvPr id="122" name="Group 121"/>
            <p:cNvGrpSpPr/>
            <p:nvPr/>
          </p:nvGrpSpPr>
          <p:grpSpPr>
            <a:xfrm>
              <a:off x="3724684" y="1316180"/>
              <a:ext cx="2000805" cy="519623"/>
              <a:chOff x="3648484" y="2154194"/>
              <a:chExt cx="2000805" cy="519623"/>
            </a:xfrm>
          </p:grpSpPr>
          <p:sp>
            <p:nvSpPr>
              <p:cNvPr id="124" name="Oval 161"/>
              <p:cNvSpPr>
                <a:spLocks noChangeArrowheads="1"/>
              </p:cNvSpPr>
              <p:nvPr/>
            </p:nvSpPr>
            <p:spPr bwMode="auto">
              <a:xfrm>
                <a:off x="3648484" y="2190574"/>
                <a:ext cx="2000805" cy="48324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Arial Black" panose="020B0A04020102020204" pitchFamily="34" charset="0"/>
                </a:endParaRPr>
              </a:p>
            </p:txBody>
          </p:sp>
          <p:sp>
            <p:nvSpPr>
              <p:cNvPr id="125" name="Text Box 162"/>
              <p:cNvSpPr txBox="1">
                <a:spLocks noChangeArrowheads="1"/>
              </p:cNvSpPr>
              <p:nvPr/>
            </p:nvSpPr>
            <p:spPr bwMode="auto">
              <a:xfrm>
                <a:off x="3911343" y="2154194"/>
                <a:ext cx="1475084" cy="5078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6c.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hermo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D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ata</a:t>
                </a:r>
                <a:r>
                  <a:rPr lang="en-US" sz="105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</a:t>
                </a:r>
                <a:endParaRPr lang="en-US" sz="105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en-US" sz="10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ngine</a:t>
                </a:r>
              </a:p>
            </p:txBody>
          </p:sp>
        </p:grpSp>
        <p:cxnSp>
          <p:nvCxnSpPr>
            <p:cNvPr id="123" name="Straight Arrow Connector 122"/>
            <p:cNvCxnSpPr>
              <a:stCxn id="131" idx="6"/>
              <a:endCxn id="124" idx="2"/>
            </p:cNvCxnSpPr>
            <p:nvPr/>
          </p:nvCxnSpPr>
          <p:spPr bwMode="auto">
            <a:xfrm>
              <a:off x="3577681" y="1594022"/>
              <a:ext cx="147003" cy="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269333" y="2854832"/>
            <a:ext cx="4384264" cy="788966"/>
            <a:chOff x="194715" y="2453078"/>
            <a:chExt cx="4384264" cy="78896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94715" y="2453078"/>
              <a:ext cx="2457796" cy="788966"/>
              <a:chOff x="62337" y="3325834"/>
              <a:chExt cx="2457796" cy="788966"/>
            </a:xfrm>
          </p:grpSpPr>
          <p:sp>
            <p:nvSpPr>
              <p:cNvPr id="133" name="Text Box 130"/>
              <p:cNvSpPr txBox="1">
                <a:spLocks noChangeArrowheads="1"/>
              </p:cNvSpPr>
              <p:nvPr/>
            </p:nvSpPr>
            <p:spPr bwMode="auto">
              <a:xfrm>
                <a:off x="62337" y="3325834"/>
                <a:ext cx="2457796" cy="7889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 6a.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In-House Data </a:t>
                </a:r>
                <a:r>
                  <a:rPr lang="en-US" sz="120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Capture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(Student Associates)</a:t>
                </a:r>
                <a:endParaRPr lang="en-US" sz="11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  <a:p>
                <a:endParaRPr lang="en-US" sz="120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134" name="Picture 131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448" y="3780909"/>
                <a:ext cx="2476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2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837" y="3782497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3037" y="3782786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0652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0191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243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2652511" y="2566449"/>
              <a:ext cx="1926468" cy="534858"/>
              <a:chOff x="2652511" y="2566449"/>
              <a:chExt cx="1926468" cy="53485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118250" y="2566449"/>
                <a:ext cx="1460729" cy="534858"/>
                <a:chOff x="3656727" y="3937715"/>
                <a:chExt cx="1460729" cy="534858"/>
              </a:xfrm>
            </p:grpSpPr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3656727" y="3965735"/>
                  <a:ext cx="1460729" cy="50683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3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51405" y="3937715"/>
                  <a:ext cx="1253968" cy="5232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6b.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uided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D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ata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C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anose="020B0A04020102020204" pitchFamily="34" charset="0"/>
                    </a:rPr>
                    <a:t>apture</a:t>
                  </a:r>
                  <a:endParaRPr lang="en-US" sz="900" dirty="0">
                    <a:solidFill>
                      <a:srgbClr val="00000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cxnSp>
            <p:nvCxnSpPr>
              <p:cNvPr id="130" name="Straight Arrow Connector 129"/>
              <p:cNvCxnSpPr>
                <a:stCxn id="133" idx="3"/>
                <a:endCxn id="131" idx="2"/>
              </p:cNvCxnSpPr>
              <p:nvPr/>
            </p:nvCxnSpPr>
            <p:spPr bwMode="auto">
              <a:xfrm>
                <a:off x="2652511" y="2847561"/>
                <a:ext cx="465739" cy="3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cxnSp>
        <p:nvCxnSpPr>
          <p:cNvPr id="144" name="AutoShape 5"/>
          <p:cNvCxnSpPr>
            <a:cxnSpLocks noChangeShapeType="1"/>
          </p:cNvCxnSpPr>
          <p:nvPr/>
        </p:nvCxnSpPr>
        <p:spPr bwMode="auto">
          <a:xfrm>
            <a:off x="3576512" y="726966"/>
            <a:ext cx="595362" cy="15602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grpSp>
        <p:nvGrpSpPr>
          <p:cNvPr id="145" name="Group 144"/>
          <p:cNvGrpSpPr/>
          <p:nvPr/>
        </p:nvGrpSpPr>
        <p:grpSpPr>
          <a:xfrm>
            <a:off x="4231382" y="684128"/>
            <a:ext cx="1389479" cy="373062"/>
            <a:chOff x="4855886" y="1385868"/>
            <a:chExt cx="1389479" cy="373062"/>
          </a:xfrm>
        </p:grpSpPr>
        <p:sp>
          <p:nvSpPr>
            <p:cNvPr id="147" name="Oval 126"/>
            <p:cNvSpPr>
              <a:spLocks noChangeArrowheads="1"/>
            </p:cNvSpPr>
            <p:nvPr/>
          </p:nvSpPr>
          <p:spPr bwMode="auto">
            <a:xfrm>
              <a:off x="4855886" y="1385868"/>
              <a:ext cx="1389479" cy="37306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Arial Black" panose="020B0A04020102020204" pitchFamily="34" charset="0"/>
              </a:endParaRPr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4989423" y="1425855"/>
              <a:ext cx="1060483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ThermoLit</a:t>
              </a:r>
              <a:endParaRPr lang="en-US" sz="12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6" name="AutoShape 5"/>
          <p:cNvCxnSpPr>
            <a:cxnSpLocks noChangeShapeType="1"/>
          </p:cNvCxnSpPr>
          <p:nvPr/>
        </p:nvCxnSpPr>
        <p:spPr bwMode="auto">
          <a:xfrm>
            <a:off x="3577272" y="1247639"/>
            <a:ext cx="566267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143" name="Elbow Connector 142"/>
          <p:cNvCxnSpPr>
            <a:stCxn id="69" idx="3"/>
            <a:endCxn id="12" idx="2"/>
          </p:cNvCxnSpPr>
          <p:nvPr/>
        </p:nvCxnSpPr>
        <p:spPr bwMode="auto">
          <a:xfrm flipV="1">
            <a:off x="6047778" y="1371388"/>
            <a:ext cx="573963" cy="5817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-82323" y="3623846"/>
            <a:ext cx="2520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NIST Data Report</a:t>
            </a:r>
          </a:p>
        </p:txBody>
      </p:sp>
      <p:cxnSp>
        <p:nvCxnSpPr>
          <p:cNvPr id="154" name="AutoShape 166"/>
          <p:cNvCxnSpPr>
            <a:cxnSpLocks noChangeShapeType="1"/>
            <a:stCxn id="124" idx="4"/>
            <a:endCxn id="95" idx="0"/>
          </p:cNvCxnSpPr>
          <p:nvPr/>
        </p:nvCxnSpPr>
        <p:spPr bwMode="auto">
          <a:xfrm rot="5400000">
            <a:off x="3883907" y="2187221"/>
            <a:ext cx="612894" cy="32212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5" name="AutoShape 155"/>
          <p:cNvCxnSpPr>
            <a:cxnSpLocks noChangeShapeType="1"/>
            <a:stCxn id="131" idx="4"/>
            <a:endCxn id="95" idx="0"/>
          </p:cNvCxnSpPr>
          <p:nvPr/>
        </p:nvCxnSpPr>
        <p:spPr bwMode="auto">
          <a:xfrm rot="5400000">
            <a:off x="2950841" y="3131925"/>
            <a:ext cx="601256" cy="134352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2" name="Elbow Connector 151"/>
          <p:cNvCxnSpPr/>
          <p:nvPr/>
        </p:nvCxnSpPr>
        <p:spPr bwMode="auto">
          <a:xfrm flipV="1">
            <a:off x="5729737" y="3962400"/>
            <a:ext cx="892003" cy="260679"/>
          </a:xfrm>
          <a:prstGeom prst="bentConnector3">
            <a:avLst>
              <a:gd name="adj1" fmla="val 99089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7766390" y="5701623"/>
            <a:ext cx="131752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  <a:latin typeface="+mn-lt"/>
              </a:rPr>
              <a:t>End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process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4488" y="225223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4488" y="4630760"/>
            <a:ext cx="47641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+mn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2033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002060"/>
                </a:solidFill>
              </a:rPr>
              <a:t> </a:t>
            </a:r>
            <a:r>
              <a:rPr lang="en-US" sz="2800" b="0" dirty="0">
                <a:solidFill>
                  <a:srgbClr val="002060"/>
                </a:solidFill>
              </a:rPr>
              <a:t>Experimental data captured from 5 </a:t>
            </a:r>
            <a:r>
              <a:rPr lang="en-US" sz="2800" b="0" dirty="0" smtClean="0">
                <a:solidFill>
                  <a:srgbClr val="002060"/>
                </a:solidFill>
              </a:rPr>
              <a:t>journals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J. Chem. Eng. Data, J. Chem.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Thermodyn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., Fluid Phase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Equilib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.,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Thermochim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Acta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Int. J.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Thermophys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544637"/>
              </p:ext>
            </p:extLst>
          </p:nvPr>
        </p:nvGraphicFramePr>
        <p:xfrm>
          <a:off x="685801" y="1322388"/>
          <a:ext cx="80010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6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/>
        </p:blipFill>
        <p:spPr bwMode="auto">
          <a:xfrm>
            <a:off x="628650" y="1295400"/>
            <a:ext cx="8001000" cy="98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8571" y="190500"/>
            <a:ext cx="6991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All data within the scope of the cooperation are posted </a:t>
            </a:r>
          </a:p>
          <a:p>
            <a:pPr algn="ctr"/>
            <a:r>
              <a:rPr lang="en-US" sz="2000" b="1" dirty="0" smtClean="0">
                <a:latin typeface="+mj-lt"/>
              </a:rPr>
              <a:t>for free downloading in </a:t>
            </a:r>
            <a:r>
              <a:rPr lang="en-US" sz="2000" b="1" dirty="0" err="1" smtClean="0">
                <a:latin typeface="+mj-lt"/>
              </a:rPr>
              <a:t>ThermoML</a:t>
            </a:r>
            <a:r>
              <a:rPr lang="en-US" sz="2000" b="1" dirty="0" smtClean="0">
                <a:latin typeface="+mj-lt"/>
              </a:rPr>
              <a:t> format</a:t>
            </a:r>
          </a:p>
          <a:p>
            <a:pPr algn="ctr"/>
            <a:r>
              <a:rPr lang="en-US" sz="1600" dirty="0" smtClean="0">
                <a:latin typeface="+mj-lt"/>
              </a:rPr>
              <a:t>(IUPAC standard for machine-to-machine data communications)</a:t>
            </a:r>
            <a:endParaRPr lang="en-US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602" y="4605597"/>
            <a:ext cx="7391400" cy="1769715"/>
          </a:xfrm>
          <a:prstGeom prst="rect">
            <a:avLst/>
          </a:prstGeom>
          <a:solidFill>
            <a:srgbClr val="CC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Popular with process-simulation companies, such as....</a:t>
            </a:r>
          </a:p>
          <a:p>
            <a:endParaRPr lang="en-US" sz="900" dirty="0" smtClean="0">
              <a:latin typeface="+mj-lt"/>
            </a:endParaRPr>
          </a:p>
          <a:p>
            <a:r>
              <a:rPr lang="en-US" sz="2000" b="1" dirty="0" err="1" smtClean="0">
                <a:latin typeface="+mj-lt"/>
              </a:rPr>
              <a:t>AspenTech</a:t>
            </a:r>
            <a:r>
              <a:rPr lang="en-US" sz="2000" dirty="0">
                <a:latin typeface="+mj-lt"/>
              </a:rPr>
              <a:t>, Burlington, </a:t>
            </a:r>
            <a:r>
              <a:rPr lang="en-US" sz="2000" dirty="0" smtClean="0">
                <a:latin typeface="+mj-lt"/>
              </a:rPr>
              <a:t>MA</a:t>
            </a:r>
          </a:p>
          <a:p>
            <a:r>
              <a:rPr lang="en-US" sz="2000" b="1" dirty="0" smtClean="0">
                <a:latin typeface="+mj-lt"/>
              </a:rPr>
              <a:t>Virtual </a:t>
            </a:r>
            <a:r>
              <a:rPr lang="en-US" sz="2000" b="1" dirty="0">
                <a:latin typeface="+mj-lt"/>
              </a:rPr>
              <a:t>Materials Group</a:t>
            </a:r>
            <a:r>
              <a:rPr lang="en-US" sz="2000" dirty="0">
                <a:latin typeface="+mj-lt"/>
              </a:rPr>
              <a:t>, Calgary, </a:t>
            </a:r>
            <a:r>
              <a:rPr lang="en-US" sz="2000" dirty="0" smtClean="0">
                <a:latin typeface="+mj-lt"/>
              </a:rPr>
              <a:t>Canada</a:t>
            </a:r>
          </a:p>
          <a:p>
            <a:r>
              <a:rPr lang="en-US" sz="2000" b="1" dirty="0" err="1" smtClean="0">
                <a:latin typeface="+mj-lt"/>
              </a:rPr>
              <a:t>SimSci-Esscor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Invensys</a:t>
            </a:r>
            <a:r>
              <a:rPr lang="en-US" sz="2000" dirty="0">
                <a:latin typeface="+mj-lt"/>
              </a:rPr>
              <a:t>, Lake Forest, </a:t>
            </a:r>
            <a:r>
              <a:rPr lang="en-US" sz="2000" dirty="0" smtClean="0">
                <a:latin typeface="+mj-lt"/>
              </a:rPr>
              <a:t>CA</a:t>
            </a:r>
          </a:p>
          <a:p>
            <a:r>
              <a:rPr lang="en-US" sz="2000" dirty="0" smtClean="0">
                <a:latin typeface="+mj-lt"/>
              </a:rPr>
              <a:t>and others...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0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9375"/>
          <a:stretch/>
        </p:blipFill>
        <p:spPr bwMode="auto">
          <a:xfrm>
            <a:off x="0" y="-1"/>
            <a:ext cx="9144000" cy="597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520543" y="5431971"/>
            <a:ext cx="1752600" cy="54056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52221" r="49684" b="27136"/>
          <a:stretch/>
        </p:blipFill>
        <p:spPr bwMode="auto">
          <a:xfrm>
            <a:off x="5285469" y="3059693"/>
            <a:ext cx="3067050" cy="14287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5447" r="23750"/>
          <a:stretch/>
        </p:blipFill>
        <p:spPr bwMode="auto">
          <a:xfrm>
            <a:off x="160381" y="785574"/>
            <a:ext cx="4848181" cy="622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5073" y="1576594"/>
            <a:ext cx="3967843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2060"/>
                </a:solidFill>
              </a:rPr>
              <a:t>Authors</a:t>
            </a:r>
            <a:r>
              <a:rPr lang="en-US" sz="1800" b="1" dirty="0" smtClean="0">
                <a:solidFill>
                  <a:srgbClr val="002060"/>
                </a:solidFill>
              </a:rPr>
              <a:t>: NIST personnel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+ all editors (past and present) of the cooperating journals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Journal article on the NIST-Journal cooperation…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0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Number and Fraction of Articles </a:t>
            </a:r>
            <a:r>
              <a:rPr lang="en-US" sz="2800" dirty="0" smtClean="0">
                <a:solidFill>
                  <a:srgbClr val="002060"/>
                </a:solidFill>
              </a:rPr>
              <a:t>Considered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30895" r="15625" b="6503"/>
          <a:stretch/>
        </p:blipFill>
        <p:spPr bwMode="auto">
          <a:xfrm>
            <a:off x="1768255" y="914400"/>
            <a:ext cx="6996094" cy="494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47050" y="4198469"/>
            <a:ext cx="5390402" cy="2432302"/>
            <a:chOff x="747050" y="4198469"/>
            <a:chExt cx="5390402" cy="2432302"/>
          </a:xfrm>
        </p:grpSpPr>
        <p:sp>
          <p:nvSpPr>
            <p:cNvPr id="6" name="TextBox 5"/>
            <p:cNvSpPr txBox="1"/>
            <p:nvPr/>
          </p:nvSpPr>
          <p:spPr>
            <a:xfrm>
              <a:off x="747050" y="5430442"/>
              <a:ext cx="2150669" cy="1200329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Total number of articles published per year by these journals: ~</a:t>
              </a:r>
              <a:r>
                <a:rPr lang="en-US" sz="1800" b="1" dirty="0" smtClean="0"/>
                <a:t>2000</a:t>
              </a:r>
              <a:r>
                <a:rPr lang="en-US" sz="1800" dirty="0" smtClean="0"/>
                <a:t> </a:t>
              </a:r>
              <a:endParaRPr lang="en-US" sz="1800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93714" y="4198469"/>
              <a:ext cx="643738" cy="314554"/>
            </a:xfrm>
            <a:prstGeom prst="ellipse">
              <a:avLst/>
            </a:prstGeom>
            <a:noFill/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>
              <a:stCxn id="6" idx="0"/>
              <a:endCxn id="7" idx="2"/>
            </p:cNvCxnSpPr>
            <p:nvPr/>
          </p:nvCxnSpPr>
          <p:spPr bwMode="auto">
            <a:xfrm flipV="1">
              <a:off x="1822385" y="4355746"/>
              <a:ext cx="3671329" cy="1074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293338" y="4183839"/>
            <a:ext cx="3935715" cy="2445561"/>
            <a:chOff x="3293338" y="4183839"/>
            <a:chExt cx="3935715" cy="2445561"/>
          </a:xfrm>
        </p:grpSpPr>
        <p:sp>
          <p:nvSpPr>
            <p:cNvPr id="10" name="TextBox 9"/>
            <p:cNvSpPr txBox="1"/>
            <p:nvPr/>
          </p:nvSpPr>
          <p:spPr>
            <a:xfrm>
              <a:off x="3293338" y="5429071"/>
              <a:ext cx="2839845" cy="1200329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Number of articles published within the scope of the </a:t>
              </a:r>
              <a:r>
                <a:rPr lang="en-US" sz="1800" i="1" dirty="0" smtClean="0"/>
                <a:t>NIST-Journal Cooperation</a:t>
              </a:r>
              <a:r>
                <a:rPr lang="en-US" sz="1800" dirty="0" smtClean="0"/>
                <a:t>: ~</a:t>
              </a:r>
              <a:r>
                <a:rPr lang="en-US" sz="1800" b="1" dirty="0" smtClean="0"/>
                <a:t>800</a:t>
              </a:r>
              <a:r>
                <a:rPr lang="en-US" sz="1800" dirty="0" smtClean="0"/>
                <a:t> </a:t>
              </a:r>
              <a:endParaRPr lang="en-US" sz="1800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85315" y="4183839"/>
              <a:ext cx="643738" cy="314554"/>
            </a:xfrm>
            <a:prstGeom prst="ellipse">
              <a:avLst/>
            </a:prstGeom>
            <a:noFill/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" name="Straight Connector 11"/>
            <p:cNvCxnSpPr>
              <a:stCxn id="10" idx="0"/>
              <a:endCxn id="11" idx="3"/>
            </p:cNvCxnSpPr>
            <p:nvPr/>
          </p:nvCxnSpPr>
          <p:spPr bwMode="auto">
            <a:xfrm flipV="1">
              <a:off x="4713261" y="4452328"/>
              <a:ext cx="1966327" cy="97674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657643" y="5459535"/>
            <a:ext cx="218155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 of articles processed at NIST:</a:t>
            </a:r>
          </a:p>
          <a:p>
            <a:r>
              <a:rPr lang="en-US" sz="1800" dirty="0" smtClean="0"/>
              <a:t>800 + rejections + </a:t>
            </a:r>
          </a:p>
          <a:p>
            <a:r>
              <a:rPr lang="en-US" sz="1800" dirty="0" smtClean="0"/>
              <a:t>re-reviews ≈ </a:t>
            </a:r>
            <a:r>
              <a:rPr lang="en-US" sz="1800" b="1" dirty="0" smtClean="0"/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5585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avenues of attack:</a:t>
            </a:r>
            <a:endParaRPr lang="en-US" sz="32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1322773"/>
            <a:ext cx="8237621" cy="499812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Prediction method development</a:t>
            </a:r>
          </a:p>
          <a:p>
            <a:pPr lvl="1">
              <a:spcBef>
                <a:spcPts val="1200"/>
              </a:spcBef>
            </a:pPr>
            <a:r>
              <a:rPr lang="en-US" dirty="0" err="1"/>
              <a:t>Reoptimization</a:t>
            </a:r>
            <a:r>
              <a:rPr lang="en-US" dirty="0"/>
              <a:t> and development of UNIFAC derivatives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Updated group contribution methods for enthalpies of reaction (Benson method)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QSPR with </a:t>
            </a:r>
            <a:r>
              <a:rPr lang="en-US" dirty="0" smtClean="0"/>
              <a:t>Symbolic Regression </a:t>
            </a:r>
            <a:r>
              <a:rPr lang="en-US" dirty="0"/>
              <a:t>for viscosity correlation 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QSPR with Support Vector Machine Regression for critical properties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Natural Language Processing for data identification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Industrial engagement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Licensing and redistribution agreements with process simulation companies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Industrial consortium with annual workshop (CRADA)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Direct distribution through SRD</a:t>
            </a:r>
          </a:p>
          <a:p>
            <a:pPr lvl="1">
              <a:spcBef>
                <a:spcPts val="1200"/>
              </a:spcBef>
            </a:pPr>
            <a:r>
              <a:rPr lang="en-US" dirty="0" err="1" smtClean="0"/>
              <a:t>ThermoLit</a:t>
            </a:r>
            <a:r>
              <a:rPr lang="en-US" dirty="0" smtClean="0"/>
              <a:t>: Online literature search (Free)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Web Thermo Tables: Online critically evaluated data (Subscription)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ThermoData Engine: Desktop application for data curation (For purchase) </a:t>
            </a:r>
          </a:p>
        </p:txBody>
      </p:sp>
    </p:spTree>
    <p:extLst>
      <p:ext uri="{BB962C8B-B14F-4D97-AF65-F5344CB8AC3E}">
        <p14:creationId xmlns:p14="http://schemas.microsoft.com/office/powerpoint/2010/main" val="5636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3048000" y="1759029"/>
            <a:ext cx="2971800" cy="22033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891189" y="1690739"/>
            <a:ext cx="1659452" cy="957376"/>
            <a:chOff x="3216" y="432"/>
            <a:chExt cx="1248" cy="720"/>
          </a:xfrm>
        </p:grpSpPr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3216" y="432"/>
              <a:ext cx="1248" cy="72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3414" y="608"/>
              <a:ext cx="85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600" dirty="0" smtClean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Literature</a:t>
              </a:r>
            </a:p>
          </p:txBody>
        </p:sp>
      </p:grpSp>
      <p:pic>
        <p:nvPicPr>
          <p:cNvPr id="1026" name="Picture 2" descr="Cover image Fluid Phase Equilib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" y="1590204"/>
            <a:ext cx="702750" cy="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er image The Journal of Chemical Thermodynam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4" y="2018829"/>
            <a:ext cx="702750" cy="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2" descr="jcea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9" y="2447454"/>
            <a:ext cx="565756" cy="75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17" y="4191000"/>
            <a:ext cx="2133600" cy="17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2" y="4374318"/>
            <a:ext cx="2364955" cy="170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 descr="j0311306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51" y="4891691"/>
            <a:ext cx="16097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chirico\AppData\Local\Microsoft\Windows\Temporary Internet Files\Content.IE5\E9QCWYYZ\MC90044571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3" y="5105400"/>
            <a:ext cx="972547" cy="9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6890577" y="1600654"/>
            <a:ext cx="2082800" cy="1143000"/>
            <a:chOff x="3996" y="2736"/>
            <a:chExt cx="1312" cy="720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996" y="2836"/>
              <a:ext cx="13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1600" dirty="0" smtClean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Molecular Modeling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Property Prediction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028" y="2736"/>
              <a:ext cx="1248" cy="72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92" y="3962400"/>
            <a:ext cx="9382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590800" y="4243303"/>
            <a:ext cx="1412125" cy="436329"/>
            <a:chOff x="2078423" y="3932668"/>
            <a:chExt cx="1412125" cy="436329"/>
          </a:xfrm>
        </p:grpSpPr>
        <p:sp>
          <p:nvSpPr>
            <p:cNvPr id="20" name="Right Arrow 19"/>
            <p:cNvSpPr/>
            <p:nvPr/>
          </p:nvSpPr>
          <p:spPr>
            <a:xfrm rot="8340820">
              <a:off x="2078423" y="3932668"/>
              <a:ext cx="1271618" cy="266700"/>
            </a:xfrm>
            <a:prstGeom prst="rightArrow">
              <a:avLst>
                <a:gd name="adj1" fmla="val 26857"/>
                <a:gd name="adj2" fmla="val 1261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9140000">
              <a:off x="2441863" y="4030443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Licensing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30360" y="1064834"/>
            <a:ext cx="2743592" cy="2403860"/>
            <a:chOff x="1140181" y="1074545"/>
            <a:chExt cx="2743592" cy="2403860"/>
          </a:xfrm>
        </p:grpSpPr>
        <p:sp>
          <p:nvSpPr>
            <p:cNvPr id="6" name="Circular Arrow 5"/>
            <p:cNvSpPr/>
            <p:nvPr/>
          </p:nvSpPr>
          <p:spPr>
            <a:xfrm rot="532635">
              <a:off x="1140181" y="1074545"/>
              <a:ext cx="2743592" cy="2403860"/>
            </a:xfrm>
            <a:prstGeom prst="circularArrow">
              <a:avLst>
                <a:gd name="adj1" fmla="val 2980"/>
                <a:gd name="adj2" fmla="val 962360"/>
                <a:gd name="adj3" fmla="val 18724061"/>
                <a:gd name="adj4" fmla="val 12960758"/>
                <a:gd name="adj5" fmla="val 6048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300000">
              <a:off x="1809700" y="1409316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Capture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9200" y="948940"/>
            <a:ext cx="2743592" cy="2403860"/>
            <a:chOff x="5000669" y="1086742"/>
            <a:chExt cx="2743592" cy="2403860"/>
          </a:xfrm>
        </p:grpSpPr>
        <p:sp>
          <p:nvSpPr>
            <p:cNvPr id="43" name="Circular Arrow 42"/>
            <p:cNvSpPr/>
            <p:nvPr/>
          </p:nvSpPr>
          <p:spPr>
            <a:xfrm rot="21297528">
              <a:off x="5000669" y="1086742"/>
              <a:ext cx="2743592" cy="2403860"/>
            </a:xfrm>
            <a:prstGeom prst="circularArrow">
              <a:avLst>
                <a:gd name="adj1" fmla="val 3367"/>
                <a:gd name="adj2" fmla="val 962360"/>
                <a:gd name="adj3" fmla="val 19402723"/>
                <a:gd name="adj4" fmla="val 12960758"/>
                <a:gd name="adj5" fmla="val 6048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1300000">
              <a:off x="5533299" y="1308266"/>
              <a:ext cx="1391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</a:t>
              </a:r>
            </a:p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4400" y="1524000"/>
            <a:ext cx="2743592" cy="2403860"/>
            <a:chOff x="32911" y="2590534"/>
            <a:chExt cx="2743592" cy="2403860"/>
          </a:xfrm>
        </p:grpSpPr>
        <p:sp>
          <p:nvSpPr>
            <p:cNvPr id="47" name="Circular Arrow 46"/>
            <p:cNvSpPr/>
            <p:nvPr/>
          </p:nvSpPr>
          <p:spPr>
            <a:xfrm rot="12060000">
              <a:off x="32911" y="2590534"/>
              <a:ext cx="2743592" cy="2403860"/>
            </a:xfrm>
            <a:prstGeom prst="circularArrow">
              <a:avLst>
                <a:gd name="adj1" fmla="val 3293"/>
                <a:gd name="adj2" fmla="val 962360"/>
                <a:gd name="adj3" fmla="val 17988574"/>
                <a:gd name="adj4" fmla="val 12960758"/>
                <a:gd name="adj5" fmla="val 6048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260000">
              <a:off x="400183" y="4049268"/>
              <a:ext cx="1779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Checks in</a:t>
              </a:r>
            </a:p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Peer Review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023190" y="1442522"/>
            <a:ext cx="2743592" cy="2403860"/>
            <a:chOff x="5226194" y="1332254"/>
            <a:chExt cx="2743592" cy="2403860"/>
          </a:xfrm>
        </p:grpSpPr>
        <p:sp>
          <p:nvSpPr>
            <p:cNvPr id="52" name="Circular Arrow 51"/>
            <p:cNvSpPr/>
            <p:nvPr/>
          </p:nvSpPr>
          <p:spPr>
            <a:xfrm rot="9540000">
              <a:off x="5226194" y="1332254"/>
              <a:ext cx="2743592" cy="2403860"/>
            </a:xfrm>
            <a:prstGeom prst="circularArrow">
              <a:avLst>
                <a:gd name="adj1" fmla="val 3293"/>
                <a:gd name="adj2" fmla="val 962360"/>
                <a:gd name="adj3" fmla="val 17988574"/>
                <a:gd name="adj4" fmla="val 12960758"/>
                <a:gd name="adj5" fmla="val 6048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20340000">
              <a:off x="6164521" y="2720828"/>
              <a:ext cx="1449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Algorithmic </a:t>
              </a:r>
            </a:p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Enhancement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7387" y="4247399"/>
            <a:ext cx="1701481" cy="674823"/>
            <a:chOff x="5032939" y="4102733"/>
            <a:chExt cx="1701481" cy="674823"/>
          </a:xfrm>
        </p:grpSpPr>
        <p:sp>
          <p:nvSpPr>
            <p:cNvPr id="55" name="Right Arrow 54"/>
            <p:cNvSpPr/>
            <p:nvPr/>
          </p:nvSpPr>
          <p:spPr>
            <a:xfrm rot="2460000">
              <a:off x="5463404" y="4102733"/>
              <a:ext cx="1271016" cy="266700"/>
            </a:xfrm>
            <a:prstGeom prst="rightArrow">
              <a:avLst>
                <a:gd name="adj1" fmla="val 26857"/>
                <a:gd name="adj2" fmla="val 1261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2460000">
              <a:off x="5032939" y="4192781"/>
              <a:ext cx="14702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Web-based</a:t>
              </a:r>
            </a:p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Dissemination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67154" y="1988378"/>
            <a:ext cx="2590800" cy="1897822"/>
            <a:chOff x="3267154" y="1981200"/>
            <a:chExt cx="2590800" cy="189782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154" y="1981200"/>
              <a:ext cx="2590800" cy="163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58442" y="3602023"/>
              <a:ext cx="24096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ThermoData Engine (SRD 103b)</a:t>
              </a:r>
              <a:endPara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825417" y="5911949"/>
            <a:ext cx="231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Thermo Tables (SRD 203)</a:t>
            </a:r>
          </a:p>
          <a:p>
            <a:r>
              <a:rPr lang="en-US" sz="1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ThermoLit</a:t>
            </a:r>
            <a:r>
              <a:rPr lang="en-US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(SRD 171)</a:t>
            </a:r>
            <a:endParaRPr lang="en-US" sz="1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0" descr="j0311198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35" y="2512403"/>
            <a:ext cx="1279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TRC Data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96" y="457199"/>
            <a:ext cx="6248400" cy="8102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3657600"/>
            <a:ext cx="3886200" cy="523220"/>
          </a:xfrm>
          <a:prstGeom prst="rect">
            <a:avLst/>
          </a:prstGeom>
          <a:solidFill>
            <a:srgbClr val="2349C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“the </a:t>
            </a:r>
            <a:r>
              <a:rPr lang="en-US" sz="1400" i="1" dirty="0">
                <a:solidFill>
                  <a:schemeClr val="bg1"/>
                </a:solidFill>
              </a:rPr>
              <a:t>greatest likelihood of change is going to come from the </a:t>
            </a:r>
            <a:r>
              <a:rPr lang="en-US" sz="1400" i="1" dirty="0" smtClean="0">
                <a:solidFill>
                  <a:schemeClr val="bg1"/>
                </a:solidFill>
              </a:rPr>
              <a:t>journals </a:t>
            </a:r>
            <a:r>
              <a:rPr lang="en-US" sz="1400" i="1" dirty="0">
                <a:solidFill>
                  <a:schemeClr val="bg1"/>
                </a:solidFill>
              </a:rPr>
              <a:t>and granting agencies</a:t>
            </a:r>
            <a:r>
              <a:rPr lang="en-US" sz="1400" i="1" dirty="0" smtClean="0">
                <a:solidFill>
                  <a:schemeClr val="bg1"/>
                </a:solidFill>
              </a:rPr>
              <a:t>.”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61" y="4684693"/>
            <a:ext cx="4169539" cy="954107"/>
          </a:xfrm>
          <a:prstGeom prst="rect">
            <a:avLst/>
          </a:prstGeom>
          <a:solidFill>
            <a:srgbClr val="2349C6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“We no longer start with hypotheses: we sift results from large, noisy data sets… any process extracting ‘interesting’ results will also enrich for biases and artifacts”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090" y="314775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Future…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488" y="4003250"/>
            <a:ext cx="4503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data wave will continue to grow…</a:t>
            </a:r>
            <a:endParaRPr lang="en-US" sz="20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83717" y="4493745"/>
            <a:ext cx="4144973" cy="1802475"/>
            <a:chOff x="4683717" y="4583695"/>
            <a:chExt cx="4144973" cy="1802475"/>
          </a:xfrm>
        </p:grpSpPr>
        <p:pic>
          <p:nvPicPr>
            <p:cNvPr id="8" name="Picture 2" descr="C:\Users\Rob\AppData\Local\Microsoft\Windows\Temporary Internet Files\Content.IE5\Z62II9KN\MC90010453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717" y="4583695"/>
              <a:ext cx="1843293" cy="180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27010" y="4917122"/>
              <a:ext cx="23016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If nothing changes, it will carry a lot of “data pollution”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10" name="Picture 4" descr="http://nees.oregonstate.edu/killer_wave/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795535"/>
            <a:ext cx="4805790" cy="32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89" y="2807810"/>
            <a:ext cx="8229600" cy="728539"/>
          </a:xfrm>
        </p:spPr>
        <p:txBody>
          <a:bodyPr/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867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002060"/>
                </a:solidFill>
              </a:rPr>
              <a:t>   Experimental data captured from 5 journals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J. Chem. Eng. Data, J. Chem.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Thermodyn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., Fluid Phase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Equilib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.,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Thermochim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Acta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Int. J.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Thermophys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083648"/>
              </p:ext>
            </p:extLst>
          </p:nvPr>
        </p:nvGraphicFramePr>
        <p:xfrm>
          <a:off x="457201" y="1322388"/>
          <a:ext cx="82296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1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002060"/>
                </a:solidFill>
              </a:rPr>
              <a:t>   Experimental data captured from all literature</a:t>
            </a:r>
            <a:endParaRPr lang="en-US" b="0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79303"/>
              </p:ext>
            </p:extLst>
          </p:nvPr>
        </p:nvGraphicFramePr>
        <p:xfrm>
          <a:off x="533401" y="1322388"/>
          <a:ext cx="81534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3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</a:rPr>
              <a:t>Data growth is exponential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Annual growth of data in thermophysical properties of small molecular organics has been near 6 % per year for 200 years</a:t>
            </a:r>
          </a:p>
          <a:p>
            <a:pPr lvl="1"/>
            <a:r>
              <a:rPr lang="en-US" dirty="0" smtClean="0"/>
              <a:t>Doubles every 12 years</a:t>
            </a:r>
          </a:p>
          <a:p>
            <a:r>
              <a:rPr lang="en-US" dirty="0" smtClean="0"/>
              <a:t>Shorter term has been trending upward, with 7 % growth for the last 20 years</a:t>
            </a:r>
          </a:p>
          <a:p>
            <a:pPr lvl="1"/>
            <a:r>
              <a:rPr lang="en-US" dirty="0" smtClean="0"/>
              <a:t>Doubles every 10 years</a:t>
            </a:r>
          </a:p>
          <a:p>
            <a:r>
              <a:rPr lang="en-US" dirty="0" smtClean="0"/>
              <a:t>Across all data collection in science</a:t>
            </a:r>
            <a:r>
              <a:rPr lang="en-US" dirty="0"/>
              <a:t>, </a:t>
            </a:r>
            <a:r>
              <a:rPr lang="en-US" dirty="0" smtClean="0"/>
              <a:t>4.7 % </a:t>
            </a:r>
            <a:r>
              <a:rPr lang="en-US" dirty="0"/>
              <a:t>per </a:t>
            </a:r>
            <a:r>
              <a:rPr lang="en-US" dirty="0" smtClean="0"/>
              <a:t>year </a:t>
            </a:r>
          </a:p>
          <a:p>
            <a:pPr lvl="1"/>
            <a:r>
              <a:rPr lang="en-US" dirty="0" smtClean="0"/>
              <a:t>Doubles </a:t>
            </a:r>
            <a:r>
              <a:rPr lang="en-US" dirty="0"/>
              <a:t>every 15 </a:t>
            </a:r>
            <a:r>
              <a:rPr lang="en-US" dirty="0" smtClean="0"/>
              <a:t>years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de-DE" sz="1700" dirty="0" smtClean="0"/>
              <a:t>Larsen and von Ins </a:t>
            </a:r>
            <a:r>
              <a:rPr lang="de-DE" sz="1700" i="1" dirty="0"/>
              <a:t>Scientometrics</a:t>
            </a:r>
            <a:r>
              <a:rPr lang="de-DE" sz="1700" dirty="0"/>
              <a:t> </a:t>
            </a:r>
            <a:r>
              <a:rPr lang="de-DE" sz="1700" b="1" dirty="0" smtClean="0"/>
              <a:t>2010</a:t>
            </a:r>
            <a:r>
              <a:rPr lang="de-DE" sz="1700" dirty="0"/>
              <a:t>, 84, </a:t>
            </a:r>
            <a:r>
              <a:rPr lang="de-DE" sz="1700" dirty="0" smtClean="0"/>
              <a:t>575-603</a:t>
            </a:r>
            <a:endParaRPr lang="de-DE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1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New compound types </a:t>
            </a:r>
            <a:r>
              <a:rPr lang="en-US" dirty="0" smtClean="0">
                <a:solidFill>
                  <a:srgbClr val="002060"/>
                </a:solidFill>
              </a:rPr>
              <a:t>appear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ionic liquids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biofuels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harmaceuticals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64498"/>
              </p:ext>
            </p:extLst>
          </p:nvPr>
        </p:nvGraphicFramePr>
        <p:xfrm>
          <a:off x="304800" y="1676400"/>
          <a:ext cx="300990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S ChemDraw Drawing" r:id="rId3" imgW="3009428" imgH="1979359" progId="ChemDraw.Document.6.0">
                  <p:embed/>
                </p:oleObj>
              </mc:Choice>
              <mc:Fallback>
                <p:oleObj name="CS ChemDraw Drawing" r:id="rId3" imgW="3009428" imgH="197935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3009900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041193"/>
              </p:ext>
            </p:extLst>
          </p:nvPr>
        </p:nvGraphicFramePr>
        <p:xfrm>
          <a:off x="3352800" y="2748700"/>
          <a:ext cx="56578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S ChemDraw Drawing" r:id="rId5" imgW="5658221" imgH="999406" progId="ChemDraw.Document.6.0">
                  <p:embed/>
                </p:oleObj>
              </mc:Choice>
              <mc:Fallback>
                <p:oleObj name="CS ChemDraw Drawing" r:id="rId5" imgW="5658221" imgH="99940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48700"/>
                        <a:ext cx="56578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049198"/>
              </p:ext>
            </p:extLst>
          </p:nvPr>
        </p:nvGraphicFramePr>
        <p:xfrm>
          <a:off x="4724400" y="3924922"/>
          <a:ext cx="3754438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S ChemDraw Drawing" r:id="rId7" imgW="3754704" imgH="2142280" progId="ChemDraw.Document.6.0">
                  <p:embed/>
                </p:oleObj>
              </mc:Choice>
              <mc:Fallback>
                <p:oleObj name="CS ChemDraw Drawing" r:id="rId7" imgW="3754704" imgH="2142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24922"/>
                        <a:ext cx="3754438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7338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1-hexyl-3-methylimidazolium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trifluoromethyl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sulfonyl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]imide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4572000"/>
            <a:ext cx="3505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CAS is adding new substances at the rate of more than 15,000 per day.</a:t>
            </a:r>
          </a:p>
          <a:p>
            <a:endParaRPr lang="en-US" sz="1600" b="1" dirty="0">
              <a:latin typeface="+mj-lt"/>
            </a:endParaRPr>
          </a:p>
          <a:p>
            <a:r>
              <a:rPr lang="en-US" sz="1400" b="1" u="sng" dirty="0">
                <a:solidFill>
                  <a:srgbClr val="0070C0"/>
                </a:solidFill>
                <a:latin typeface="+mj-lt"/>
              </a:rPr>
              <a:t>http://www.cas.org/about-cas/cas-fact-sheets/registry-fact-sheet</a:t>
            </a:r>
          </a:p>
        </p:txBody>
      </p:sp>
    </p:spTree>
    <p:extLst>
      <p:ext uri="{BB962C8B-B14F-4D97-AF65-F5344CB8AC3E}">
        <p14:creationId xmlns:p14="http://schemas.microsoft.com/office/powerpoint/2010/main" val="41713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769617"/>
              </p:ext>
            </p:extLst>
          </p:nvPr>
        </p:nvGraphicFramePr>
        <p:xfrm>
          <a:off x="4645152" y="1600200"/>
          <a:ext cx="4041648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358298"/>
              </p:ext>
            </p:extLst>
          </p:nvPr>
        </p:nvGraphicFramePr>
        <p:xfrm>
          <a:off x="475488" y="1600200"/>
          <a:ext cx="4040188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 rot="16200000">
            <a:off x="-898122" y="3521300"/>
            <a:ext cx="230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/>
              </a:rPr>
              <a:t>Number of Compounds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Historical Data Evaluation Rate</a:t>
            </a:r>
            <a:endParaRPr lang="en-US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57285" y="5771510"/>
            <a:ext cx="196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/>
              </a:rPr>
              <a:t>1952 (Rossini, API 44)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9065" y="5771510"/>
            <a:ext cx="1682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/>
              </a:rPr>
              <a:t>2010 (TRC Tables)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232" y="5812590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F81BD"/>
                </a:solidFill>
                <a:latin typeface="Arial"/>
              </a:rPr>
              <a:t>█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Experimental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█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Evaluated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4797" y="1815200"/>
            <a:ext cx="593432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/>
              </a:rPr>
              <a:t>48 %</a:t>
            </a: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3110" y="6104021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Arial"/>
              </a:rPr>
              <a:t>Properties: </a:t>
            </a:r>
            <a:r>
              <a:rPr lang="en-US" sz="1100" i="1" dirty="0" err="1" smtClean="0">
                <a:solidFill>
                  <a:prstClr val="black"/>
                </a:solidFill>
                <a:latin typeface="Arial"/>
              </a:rPr>
              <a:t>c</a:t>
            </a:r>
            <a:r>
              <a:rPr lang="en-US" sz="1100" i="1" baseline="-25000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100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1100" i="1" dirty="0" err="1" smtClean="0">
                <a:solidFill>
                  <a:prstClr val="black"/>
                </a:solidFill>
                <a:latin typeface="Arial"/>
              </a:rPr>
              <a:t>p</a:t>
            </a:r>
            <a:r>
              <a:rPr lang="en-US" sz="1100" i="1" baseline="-25000" dirty="0" err="1" smtClean="0">
                <a:solidFill>
                  <a:prstClr val="black"/>
                </a:solidFill>
                <a:latin typeface="Arial"/>
              </a:rPr>
              <a:t>vap</a:t>
            </a:r>
            <a:r>
              <a:rPr lang="en-US" sz="1100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l-GR" sz="1100" i="1" dirty="0" smtClean="0">
                <a:solidFill>
                  <a:prstClr val="black"/>
                </a:solidFill>
                <a:latin typeface="Arial"/>
              </a:rPr>
              <a:t>ρ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l-GR" sz="1100" i="1" dirty="0" smtClean="0">
                <a:solidFill>
                  <a:prstClr val="black"/>
                </a:solidFill>
                <a:latin typeface="Arial"/>
              </a:rPr>
              <a:t>Δ</a:t>
            </a:r>
            <a:r>
              <a:rPr lang="en-US" sz="1100" i="1" baseline="-25000" dirty="0" err="1" smtClean="0">
                <a:solidFill>
                  <a:prstClr val="black"/>
                </a:solidFill>
                <a:latin typeface="Arial"/>
              </a:rPr>
              <a:t>c</a:t>
            </a:r>
            <a:r>
              <a:rPr lang="en-US" sz="1100" i="1" dirty="0" err="1" smtClean="0">
                <a:solidFill>
                  <a:prstClr val="black"/>
                </a:solidFill>
                <a:latin typeface="Arial"/>
              </a:rPr>
              <a:t>H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el-GR" sz="1100" i="1" dirty="0" smtClean="0">
                <a:solidFill>
                  <a:prstClr val="black"/>
                </a:solidFill>
                <a:latin typeface="Arial"/>
              </a:rPr>
              <a:t>μ</a:t>
            </a:r>
            <a:endParaRPr lang="en-US" sz="1100" i="1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725840" y="1594532"/>
            <a:ext cx="0" cy="4161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29213" y="1815200"/>
            <a:ext cx="1750800" cy="4770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Arial"/>
              </a:rPr>
              <a:t>14 %</a:t>
            </a:r>
          </a:p>
          <a:p>
            <a:pPr algn="ctr"/>
            <a:r>
              <a:rPr lang="en-US" sz="1100" dirty="0" smtClean="0">
                <a:solidFill>
                  <a:prstClr val="white"/>
                </a:solidFill>
                <a:latin typeface="Arial"/>
              </a:rPr>
              <a:t>(34% hydrocarbons only)</a:t>
            </a:r>
            <a:endParaRPr lang="en-US" sz="11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897304" y="1594532"/>
            <a:ext cx="0" cy="4161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1274" y="1382936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/>
              </a:rPr>
              <a:t>Hydrocarbons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9493" y="1382936"/>
            <a:ext cx="1345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/>
              </a:rPr>
              <a:t>Non-hydrocarbons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6134" y="1382936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/>
              </a:rPr>
              <a:t>Hydrocarbons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51199" y="1382936"/>
            <a:ext cx="1345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Arial"/>
              </a:rPr>
              <a:t>Non-hydrocarbons</a:t>
            </a:r>
          </a:p>
        </p:txBody>
      </p:sp>
    </p:spTree>
    <p:extLst>
      <p:ext uri="{BB962C8B-B14F-4D97-AF65-F5344CB8AC3E}">
        <p14:creationId xmlns:p14="http://schemas.microsoft.com/office/powerpoint/2010/main" val="23553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24" grpId="0">
        <p:bldAsOne/>
      </p:bldGraphic>
      <p:bldP spid="19" grpId="0"/>
      <p:bldP spid="22" grpId="0"/>
      <p:bldP spid="31" grpId="0" animBg="1"/>
      <p:bldP spid="30" grpId="0" animBg="1"/>
      <p:bldP spid="34" grpId="0"/>
      <p:bldP spid="36" grpId="0"/>
    </p:bldLst>
  </p:timing>
</p:sld>
</file>

<file path=ppt/theme/theme1.xml><?xml version="1.0" encoding="utf-8"?>
<a:theme xmlns:a="http://schemas.openxmlformats.org/drawingml/2006/main" name="acm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r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acmd</Template>
  <TotalTime>5526</TotalTime>
  <Words>2473</Words>
  <Application>Microsoft Office PowerPoint</Application>
  <PresentationFormat>On-screen Show (4:3)</PresentationFormat>
  <Paragraphs>471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acmd</vt:lpstr>
      <vt:lpstr>CS ChemDraw Drawing</vt:lpstr>
      <vt:lpstr>Sustainable Data Curation and Dissemination for Thermodynamics  Ken Kroenlein Director Thermodynamics Research Center </vt:lpstr>
      <vt:lpstr>Our mission…</vt:lpstr>
      <vt:lpstr>PowerPoint Presentation</vt:lpstr>
      <vt:lpstr> Experimental data captured from 5 journals</vt:lpstr>
      <vt:lpstr>   Experimental data captured from 5 journals</vt:lpstr>
      <vt:lpstr>   Experimental data captured from all literature</vt:lpstr>
      <vt:lpstr>Data growth is exponential</vt:lpstr>
      <vt:lpstr>New compound types appear   e.g. ionic liquids, biofuels, pharmaceuticals</vt:lpstr>
      <vt:lpstr>Historical Data Evaluation Rate</vt:lpstr>
      <vt:lpstr>Traditional data evaluation cycle</vt:lpstr>
      <vt:lpstr>Dynamic data evaluation cycle</vt:lpstr>
      <vt:lpstr>Our solution:  NIST Journal Cooperation  and ThermoLit </vt:lpstr>
      <vt:lpstr>Facts leading to NIST-Journal cooperation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2007 IUPAC Project:  Guidelines for Reporting of Phase Equilibrium Measurements </vt:lpstr>
      <vt:lpstr>PowerPoint Presentation</vt:lpstr>
      <vt:lpstr>PowerPoint Presentation</vt:lpstr>
      <vt:lpstr>Many tables of experimental data look like this...(or worse)</vt:lpstr>
      <vt:lpstr>Typographical Errors…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Deviation plots (A, percentage; B, absolute)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Journal article on the NIST-Journal cooperation… </vt:lpstr>
      <vt:lpstr>Number and Fraction of Articles Considered</vt:lpstr>
      <vt:lpstr>Additional avenues of attack:</vt:lpstr>
      <vt:lpstr>TRC Data Ecosystem</vt:lpstr>
      <vt:lpstr>PowerPoint Presentation</vt:lpstr>
      <vt:lpstr>PowerPoint Presentation</vt:lpstr>
      <vt:lpstr>?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Hooker</dc:creator>
  <cp:lastModifiedBy>Kroenlein, Kenneth</cp:lastModifiedBy>
  <cp:revision>242</cp:revision>
  <cp:lastPrinted>2013-02-22T17:17:18Z</cp:lastPrinted>
  <dcterms:created xsi:type="dcterms:W3CDTF">2013-02-21T19:42:19Z</dcterms:created>
  <dcterms:modified xsi:type="dcterms:W3CDTF">2014-11-13T20:26:36Z</dcterms:modified>
</cp:coreProperties>
</file>