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4033" r:id="rId3"/>
  </p:sldMasterIdLst>
  <p:notesMasterIdLst>
    <p:notesMasterId r:id="rId33"/>
  </p:notesMasterIdLst>
  <p:sldIdLst>
    <p:sldId id="516" r:id="rId4"/>
    <p:sldId id="530" r:id="rId5"/>
    <p:sldId id="521" r:id="rId6"/>
    <p:sldId id="523" r:id="rId7"/>
    <p:sldId id="524" r:id="rId8"/>
    <p:sldId id="522" r:id="rId9"/>
    <p:sldId id="526" r:id="rId10"/>
    <p:sldId id="527" r:id="rId11"/>
    <p:sldId id="528" r:id="rId12"/>
    <p:sldId id="529" r:id="rId13"/>
    <p:sldId id="502" r:id="rId14"/>
    <p:sldId id="457" r:id="rId15"/>
    <p:sldId id="517" r:id="rId16"/>
    <p:sldId id="520" r:id="rId17"/>
    <p:sldId id="518" r:id="rId18"/>
    <p:sldId id="519" r:id="rId19"/>
    <p:sldId id="509" r:id="rId20"/>
    <p:sldId id="510" r:id="rId21"/>
    <p:sldId id="511" r:id="rId22"/>
    <p:sldId id="513" r:id="rId23"/>
    <p:sldId id="512" r:id="rId24"/>
    <p:sldId id="508" r:id="rId25"/>
    <p:sldId id="504" r:id="rId26"/>
    <p:sldId id="505" r:id="rId27"/>
    <p:sldId id="506" r:id="rId28"/>
    <p:sldId id="507" r:id="rId29"/>
    <p:sldId id="412" r:id="rId30"/>
    <p:sldId id="514" r:id="rId31"/>
    <p:sldId id="515" r:id="rId32"/>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BF7FF"/>
    <a:srgbClr val="9E2283"/>
    <a:srgbClr val="CC6600"/>
    <a:srgbClr val="0066FF"/>
    <a:srgbClr val="53CD9C"/>
    <a:srgbClr val="9FE6FF"/>
    <a:srgbClr val="FF9933"/>
    <a:srgbClr val="00FA71"/>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2" autoAdjust="0"/>
    <p:restoredTop sz="98881" autoAdjust="0"/>
  </p:normalViewPr>
  <p:slideViewPr>
    <p:cSldViewPr>
      <p:cViewPr>
        <p:scale>
          <a:sx n="90" d="100"/>
          <a:sy n="90" d="100"/>
        </p:scale>
        <p:origin x="-1877" y="-259"/>
      </p:cViewPr>
      <p:guideLst>
        <p:guide orient="horz" pos="2544"/>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3" d="100"/>
          <a:sy n="73" d="100"/>
        </p:scale>
        <p:origin x="-2866"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3038475" cy="4621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70340" y="0"/>
            <a:ext cx="3038475" cy="4621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676" y="4387771"/>
            <a:ext cx="5607050" cy="4155919"/>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3" y="8772378"/>
            <a:ext cx="3038475" cy="4621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70340" y="8772378"/>
            <a:ext cx="3038475" cy="4621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a:defRPr sz="1200">
                <a:latin typeface="Arial" charset="0"/>
              </a:defRPr>
            </a:lvl1pPr>
          </a:lstStyle>
          <a:p>
            <a:pPr>
              <a:defRPr/>
            </a:pPr>
            <a:fld id="{A20EAD0C-6FCC-454D-B68F-C6FA8F5588FE}" type="slidenum">
              <a:rPr lang="en-US"/>
              <a:pPr>
                <a:defRPr/>
              </a:pPr>
              <a:t>‹#›</a:t>
            </a:fld>
            <a:endParaRPr lang="en-US"/>
          </a:p>
        </p:txBody>
      </p:sp>
    </p:spTree>
    <p:extLst>
      <p:ext uri="{BB962C8B-B14F-4D97-AF65-F5344CB8AC3E}">
        <p14:creationId xmlns:p14="http://schemas.microsoft.com/office/powerpoint/2010/main" val="2182121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prints.internano.org/607/"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prints.internano.org/607/"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prints.internano.org/60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prints.internano.org/60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800" dirty="0"/>
              <a:t>Hoover, M.D., L.J. Cash, S.M. Mathews, I.L. Feitshans, J. Iskander, and S.L. Harper:  ‘Toxic’ and ‘Nontoxic’: Confirming Critical Terminology Concepts and Context for Clear Communication, in Encyclopedia of Toxicology,3rd edition (P. Wexler, </a:t>
            </a:r>
            <a:r>
              <a:rPr lang="en-US" sz="800" dirty="0" err="1"/>
              <a:t>ed</a:t>
            </a:r>
            <a:r>
              <a:rPr lang="en-US" sz="800" dirty="0"/>
              <a:t>), Elsevier, Oxford, 2014.</a:t>
            </a:r>
          </a:p>
        </p:txBody>
      </p:sp>
      <p:sp>
        <p:nvSpPr>
          <p:cNvPr id="4" name="Slide Number Placeholder 3"/>
          <p:cNvSpPr>
            <a:spLocks noGrp="1"/>
          </p:cNvSpPr>
          <p:nvPr>
            <p:ph type="sldNum" sz="quarter" idx="10"/>
          </p:nvPr>
        </p:nvSpPr>
        <p:spPr/>
        <p:txBody>
          <a:bodyPr/>
          <a:lstStyle/>
          <a:p>
            <a:fld id="{C46E1D72-D4F4-47D1-A960-C4D8A0DEFA46}"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version of the definition now concludes with a step to “confirm” that the information enabled achievement of the intended outcome.</a:t>
            </a:r>
            <a:endParaRPr lang="en-US" dirty="0"/>
          </a:p>
        </p:txBody>
      </p:sp>
      <p:sp>
        <p:nvSpPr>
          <p:cNvPr id="4" name="Slide Number Placeholder 3"/>
          <p:cNvSpPr>
            <a:spLocks noGrp="1"/>
          </p:cNvSpPr>
          <p:nvPr>
            <p:ph type="sldNum" sz="quarter" idx="10"/>
          </p:nvPr>
        </p:nvSpPr>
        <p:spPr/>
        <p:txBody>
          <a:bodyPr/>
          <a:lstStyle/>
          <a:p>
            <a:pPr>
              <a:defRPr/>
            </a:pPr>
            <a:fld id="{A20EAD0C-6FCC-454D-B68F-C6FA8F5588FE}"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920476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dirty="0" smtClean="0"/>
              <a:t>Included </a:t>
            </a:r>
            <a:r>
              <a:rPr lang="en-US" dirty="0"/>
              <a:t>in the Nanoinformatics 2020 Roadmap, available at http://eprints.internano.org/607/1/Roadmap_FINAL041311.pdf.</a:t>
            </a:r>
          </a:p>
          <a:p>
            <a:r>
              <a:rPr lang="en-US" dirty="0"/>
              <a:t>Citation:</a:t>
            </a:r>
          </a:p>
          <a:p>
            <a:pPr lvl="0" eaLnBrk="0" fontAlgn="base" hangingPunct="0">
              <a:spcBef>
                <a:spcPct val="30000"/>
              </a:spcBef>
              <a:spcAft>
                <a:spcPct val="0"/>
              </a:spcAft>
              <a:defRPr/>
            </a:pPr>
            <a:r>
              <a:rPr lang="en-US" dirty="0">
                <a:latin typeface="Arial" charset="0"/>
              </a:rPr>
              <a:t>de la </a:t>
            </a:r>
            <a:r>
              <a:rPr lang="en-US" dirty="0" err="1">
                <a:latin typeface="Arial" charset="0"/>
              </a:rPr>
              <a:t>Iglesia</a:t>
            </a:r>
            <a:r>
              <a:rPr lang="en-US" dirty="0">
                <a:latin typeface="Arial" charset="0"/>
              </a:rPr>
              <a:t>, D., S. Harper, M.D. Hoover, F. Klaessig, P. </a:t>
            </a:r>
            <a:r>
              <a:rPr lang="en-US" dirty="0" err="1">
                <a:latin typeface="Arial" charset="0"/>
              </a:rPr>
              <a:t>Lippell</a:t>
            </a:r>
            <a:r>
              <a:rPr lang="en-US" dirty="0">
                <a:latin typeface="Arial" charset="0"/>
              </a:rPr>
              <a:t>, B. Maddux, J. Morse, A. </a:t>
            </a:r>
            <a:r>
              <a:rPr lang="en-US" dirty="0" err="1">
                <a:latin typeface="Arial" charset="0"/>
              </a:rPr>
              <a:t>Nel</a:t>
            </a:r>
            <a:r>
              <a:rPr lang="en-US" dirty="0">
                <a:latin typeface="Arial" charset="0"/>
              </a:rPr>
              <a:t>, K. </a:t>
            </a:r>
            <a:r>
              <a:rPr lang="en-US" dirty="0" err="1">
                <a:latin typeface="Arial" charset="0"/>
              </a:rPr>
              <a:t>Rajan</a:t>
            </a:r>
            <a:r>
              <a:rPr lang="en-US" dirty="0">
                <a:latin typeface="Arial" charset="0"/>
              </a:rPr>
              <a:t>, R. </a:t>
            </a:r>
            <a:r>
              <a:rPr lang="en-US" dirty="0" err="1">
                <a:latin typeface="Arial" charset="0"/>
              </a:rPr>
              <a:t>Reznik-Zellen</a:t>
            </a:r>
            <a:r>
              <a:rPr lang="en-US" dirty="0">
                <a:latin typeface="Arial" charset="0"/>
              </a:rPr>
              <a:t>, M.T. Tuominen. </a:t>
            </a:r>
            <a:r>
              <a:rPr lang="en-US" i="1" dirty="0">
                <a:latin typeface="Arial" charset="0"/>
              </a:rPr>
              <a:t>Nanoinformatics 2020 Roadmap</a:t>
            </a:r>
            <a:r>
              <a:rPr lang="en-US" dirty="0">
                <a:latin typeface="Arial" charset="0"/>
              </a:rPr>
              <a:t>, 2011.  Available at: </a:t>
            </a:r>
            <a:r>
              <a:rPr lang="en-US" u="sng" dirty="0">
                <a:latin typeface="Arial" charset="0"/>
                <a:hlinkClick r:id="rId3"/>
              </a:rPr>
              <a:t>http://eprints.internano.org/607/</a:t>
            </a:r>
            <a:r>
              <a:rPr lang="en-US" dirty="0">
                <a:latin typeface="Arial" charset="0"/>
              </a:rPr>
              <a:t>.</a:t>
            </a:r>
          </a:p>
          <a:p>
            <a:endParaRPr lang="en-US" dirty="0" smtClean="0"/>
          </a:p>
          <a:p>
            <a:r>
              <a:rPr lang="en-US" dirty="0" smtClean="0"/>
              <a:t>Also described in  Hoover</a:t>
            </a:r>
            <a:r>
              <a:rPr lang="en-US" dirty="0"/>
              <a:t>, M.D., L.J. Cash, S.M. Mathews, I.L. Feitshans, J. Iskander, and S.L. Harper:  ‘Toxic’ and ‘Nontoxic’: Confirming Critical Terminology Concepts and Context for Clear Communication, in Encyclopedia of Toxicology,3rd edition (P. Wexler, </a:t>
            </a:r>
            <a:r>
              <a:rPr lang="en-US" dirty="0" err="1"/>
              <a:t>ed</a:t>
            </a:r>
            <a:r>
              <a:rPr lang="en-US" dirty="0"/>
              <a:t>), Elsevier, Oxford, </a:t>
            </a:r>
            <a:r>
              <a:rPr lang="en-US" dirty="0" smtClean="0"/>
              <a:t>2014.</a:t>
            </a:r>
          </a:p>
          <a:p>
            <a:endParaRPr lang="en-US" dirty="0"/>
          </a:p>
          <a:p>
            <a:r>
              <a:rPr lang="en-US" baseline="0" dirty="0" smtClean="0"/>
              <a:t>The concept was illustrated in the following presentation from the Nanoinformatics 2010 Workshop:</a:t>
            </a:r>
          </a:p>
          <a:p>
            <a:r>
              <a:rPr lang="en-US" sz="1200" b="1" kern="1200" dirty="0" smtClean="0">
                <a:solidFill>
                  <a:schemeClr val="tx1"/>
                </a:solidFill>
                <a:effectLst/>
                <a:latin typeface="Arial" charset="0"/>
                <a:ea typeface="+mn-ea"/>
                <a:cs typeface="+mn-cs"/>
              </a:rPr>
              <a:t>Pilot of the Communication and Education Message and Audience Planning Tool for the </a:t>
            </a:r>
            <a:r>
              <a:rPr lang="en-US" sz="1200" b="1" i="1" kern="1200" dirty="0" smtClean="0">
                <a:solidFill>
                  <a:schemeClr val="tx1"/>
                </a:solidFill>
                <a:effectLst/>
                <a:latin typeface="Arial" charset="0"/>
                <a:ea typeface="+mn-ea"/>
                <a:cs typeface="+mn-cs"/>
              </a:rPr>
              <a:t>Nanoinformatics 2020 Roadmap and Plan</a:t>
            </a:r>
            <a:r>
              <a:rPr lang="en-US" sz="1200" b="1" kern="1200" dirty="0" smtClean="0">
                <a:solidFill>
                  <a:schemeClr val="tx1"/>
                </a:solidFill>
                <a:effectLst/>
                <a:latin typeface="Arial" charset="0"/>
                <a:ea typeface="+mn-ea"/>
                <a:cs typeface="+mn-cs"/>
              </a:rPr>
              <a:t>:  Illustration of Findings Related to Public Perception </a:t>
            </a:r>
            <a:br>
              <a:rPr lang="en-US" sz="1200" b="1" kern="1200" dirty="0" smtClean="0">
                <a:solidFill>
                  <a:schemeClr val="tx1"/>
                </a:solidFill>
                <a:effectLst/>
                <a:latin typeface="Arial" charset="0"/>
                <a:ea typeface="+mn-ea"/>
                <a:cs typeface="+mn-cs"/>
              </a:rPr>
            </a:br>
            <a:r>
              <a:rPr lang="en-US" sz="1200" kern="1200" dirty="0" smtClean="0">
                <a:solidFill>
                  <a:schemeClr val="tx1"/>
                </a:solidFill>
                <a:effectLst/>
                <a:latin typeface="Arial" charset="0"/>
                <a:ea typeface="+mn-ea"/>
                <a:cs typeface="+mn-cs"/>
              </a:rPr>
              <a:t>Stephanie Mathews, MPH, CHES, Doctoral student, Department of Epidemiology and Biostatistics, University of Georgia, College of Public Health, Athens, GA</a:t>
            </a:r>
          </a:p>
          <a:p>
            <a:r>
              <a:rPr lang="en-US" sz="1200" kern="1200" dirty="0" smtClean="0">
                <a:solidFill>
                  <a:schemeClr val="tx1"/>
                </a:solidFill>
                <a:effectLst/>
                <a:latin typeface="Arial" charset="0"/>
                <a:ea typeface="+mn-ea"/>
                <a:cs typeface="+mn-cs"/>
              </a:rPr>
              <a:t>The Nanoinformatics 2010 Workshop is designed as a community-wide, public forum to survey the current nanoinformatics landscape, to stimulate collaborative activities and pilot projects, and to craft a broad-reaching </a:t>
            </a:r>
            <a:r>
              <a:rPr lang="en-US" sz="1200" i="1" kern="1200" dirty="0" smtClean="0">
                <a:solidFill>
                  <a:schemeClr val="tx1"/>
                </a:solidFill>
                <a:effectLst/>
                <a:latin typeface="Arial" charset="0"/>
                <a:ea typeface="+mn-ea"/>
                <a:cs typeface="+mn-cs"/>
              </a:rPr>
              <a:t>Nanoinformatics 2020 Roadmap and Plan</a:t>
            </a:r>
            <a:r>
              <a:rPr lang="en-US" sz="1200" kern="1200" dirty="0" smtClean="0">
                <a:solidFill>
                  <a:schemeClr val="tx1"/>
                </a:solidFill>
                <a:effectLst/>
                <a:latin typeface="Arial" charset="0"/>
                <a:ea typeface="+mn-ea"/>
                <a:cs typeface="+mn-cs"/>
              </a:rPr>
              <a:t> for the development and implementation of informatics in the nanotechnology domain.  The draft roadmap that will be discussed at the workshop includes a table illustrating the concept of “A Communication and Education Message and Audience Planning Tool for the Nanoinformatics 2020 Roadmap and Plan”.  The table recognizes a diversity of stakeholders and community roles that can make informatics contributions and have informatics needs, including workers, health and safety practitioners, management, policy makers and regulators, equipment and system vendors, consumers, the legal community, researchers, educators, the media, and society in general.  The table further recognizes the common and potentially unique needs of each stakeholder and partner to (1) Emphasize literacy and develop critical thinking; (2) Develop and use real-life data examples; (3) Stress conceptual understanding rather than mere application of procedures; (4) Foster continuous improvement and active discussions; (5) Use technology for developing conceptual understanding and for analyzing and sharing information (e.g., modeling and simulation, databases, etc.); and (6) Use assessments to improve and evaluate the efficacy and impact of these activities.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Success of the </a:t>
            </a:r>
            <a:r>
              <a:rPr lang="en-US" sz="1200" i="1" kern="1200" dirty="0" smtClean="0">
                <a:solidFill>
                  <a:schemeClr val="tx1"/>
                </a:solidFill>
                <a:effectLst/>
                <a:latin typeface="Arial" charset="0"/>
                <a:ea typeface="+mn-ea"/>
                <a:cs typeface="+mn-cs"/>
              </a:rPr>
              <a:t>Nanoinformatics 2020 Roadmap and Plan</a:t>
            </a:r>
            <a:r>
              <a:rPr lang="en-US" sz="1200" kern="1200" dirty="0" smtClean="0">
                <a:solidFill>
                  <a:schemeClr val="tx1"/>
                </a:solidFill>
                <a:effectLst/>
                <a:latin typeface="Arial" charset="0"/>
                <a:ea typeface="+mn-ea"/>
                <a:cs typeface="+mn-cs"/>
              </a:rPr>
              <a:t> will require detailed considerations of how the vision of a communication and education message and audience planning tool can be specifically and effectively refined and applied across the many disciplines and many aspects (both scientific and societal) of nanotechnology research, development, and application.  In this pilot illustration an example table was prepared to stimulate discussion of possible Pilot Project ideas for application of the Communication and Education Message and Audience Planning Tool proposed in the Nanoinformatics 2020 Roadmap and Plan.  Current entries represent portions of a first layer of evidence-based communication considerations for the perception of nanotechnology.  Subsequent dimensions of the matrix could include parallel information related to other areas of interest such as health and safety, technical feasibility, economics, and population disparities.  (The invaluable contributions of Dr. Mark D. Hoover of the National Institute for Occupational Safety and Health to this work are gratefully acknowledged.)</a:t>
            </a:r>
          </a:p>
          <a:p>
            <a:endParaRPr lang="en-US" baseline="0" dirty="0" smtClean="0"/>
          </a:p>
          <a:p>
            <a:endParaRPr lang="en-US" dirty="0" smtClean="0"/>
          </a:p>
        </p:txBody>
      </p:sp>
      <p:sp>
        <p:nvSpPr>
          <p:cNvPr id="61444" name="Slide Number Placeholder 3"/>
          <p:cNvSpPr>
            <a:spLocks noGrp="1"/>
          </p:cNvSpPr>
          <p:nvPr>
            <p:ph type="sldNum" sz="quarter" idx="5"/>
          </p:nvPr>
        </p:nvSpPr>
        <p:spPr>
          <a:noFill/>
        </p:spPr>
        <p:txBody>
          <a:bodyPr/>
          <a:lstStyle/>
          <a:p>
            <a:fld id="{40CFE32D-D07E-4E07-BB1D-E0D7E0DCBEE8}" type="slidenum">
              <a:rPr lang="en-US" smtClean="0">
                <a:solidFill>
                  <a:prstClr val="black"/>
                </a:solidFill>
              </a:rPr>
              <a:pPr/>
              <a:t>14</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Citation: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Hoover, M.D., T. Armstrong, T. Blodgett, A.K. Fleeger, P.W. Logan, B. McArthur, and P.J. Middendorf: Confirming Our IH Decision-Making Framework, The Synergist, 22(1): 10, 2011.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a:defRPr/>
            </a:pPr>
            <a:r>
              <a:rPr lang="en-US" dirty="0"/>
              <a:t>Hoover, M.D., L.J. Cash, S.M. Mathews, I.L. Feitshans, J. Iskander, and S.L. Harper:  ‘Toxic’ and ‘Nontoxic’: Confirming Critical Terminology Concepts and Context for Clear Communication, in Encyclopedia of Toxicology,3rd edition (P. Wexler, </a:t>
            </a:r>
            <a:r>
              <a:rPr lang="en-US" dirty="0" err="1"/>
              <a:t>ed</a:t>
            </a:r>
            <a:r>
              <a:rPr lang="en-US" dirty="0"/>
              <a:t>), Elsevier, Oxford, 2014</a:t>
            </a:r>
            <a:r>
              <a:rPr lang="en-US" dirty="0" smtClean="0"/>
              <a:t>.</a:t>
            </a:r>
            <a:endParaRPr lang="en-US" sz="1200" kern="1200" dirty="0" smtClean="0">
              <a:solidFill>
                <a:schemeClr val="tx1"/>
              </a:solidFill>
              <a:latin typeface="Arial" charset="0"/>
              <a:ea typeface="+mn-ea"/>
              <a:cs typeface="+mn-cs"/>
            </a:endParaRPr>
          </a:p>
          <a:p>
            <a:endParaRPr lang="en-US" dirty="0" smtClean="0"/>
          </a:p>
        </p:txBody>
      </p:sp>
      <p:sp>
        <p:nvSpPr>
          <p:cNvPr id="53252" name="Slide Number Placeholder 3"/>
          <p:cNvSpPr>
            <a:spLocks noGrp="1"/>
          </p:cNvSpPr>
          <p:nvPr>
            <p:ph type="sldNum" sz="quarter" idx="5"/>
          </p:nvPr>
        </p:nvSpPr>
        <p:spPr>
          <a:noFill/>
        </p:spPr>
        <p:txBody>
          <a:bodyPr/>
          <a:lstStyle/>
          <a:p>
            <a:fld id="{F8F23D9D-92CD-4ABA-B897-E8D753485431}" type="slidenum">
              <a:rPr lang="en-US" smtClean="0">
                <a:solidFill>
                  <a:prstClr val="black"/>
                </a:solidFill>
              </a:rPr>
              <a:pPr/>
              <a:t>16</a:t>
            </a:fld>
            <a:endParaRPr 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FA127-35AC-46DD-B1A3-26A6F0FCDE5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22578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FA127-35AC-46DD-B1A3-26A6F0FCDE5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6038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FA127-35AC-46DD-B1A3-26A6F0FCDE5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64877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FA127-35AC-46DD-B1A3-26A6F0FCDE5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64877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FA127-35AC-46DD-B1A3-26A6F0FCDE5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203363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z="1200" kern="1200" dirty="0" smtClean="0">
                <a:solidFill>
                  <a:schemeClr val="tx1"/>
                </a:solidFill>
                <a:effectLst/>
                <a:latin typeface="Arial" charset="0"/>
                <a:ea typeface="+mn-ea"/>
                <a:cs typeface="+mn-cs"/>
              </a:rPr>
              <a:t>Our approach to achieve community action to</a:t>
            </a:r>
            <a:r>
              <a:rPr lang="en-US" sz="1200" kern="1200" baseline="0" dirty="0" smtClean="0">
                <a:solidFill>
                  <a:schemeClr val="tx1"/>
                </a:solidFill>
                <a:effectLst/>
                <a:latin typeface="Arial" charset="0"/>
                <a:ea typeface="+mn-ea"/>
                <a:cs typeface="+mn-cs"/>
              </a:rPr>
              <a:t> build and sustain a total culture of safety, health, and well-being, </a:t>
            </a:r>
            <a:r>
              <a:rPr lang="en-US" sz="1200" kern="1200" dirty="0" smtClean="0">
                <a:solidFill>
                  <a:schemeClr val="tx1"/>
                </a:solidFill>
                <a:effectLst/>
                <a:latin typeface="Arial" charset="0"/>
                <a:ea typeface="+mn-ea"/>
                <a:cs typeface="+mn-cs"/>
              </a:rPr>
              <a:t>is our simplified version of the “early adapters, late</a:t>
            </a:r>
            <a:r>
              <a:rPr lang="en-US" sz="1200" kern="1200" baseline="0" dirty="0" smtClean="0">
                <a:solidFill>
                  <a:schemeClr val="tx1"/>
                </a:solidFill>
                <a:effectLst/>
                <a:latin typeface="Arial" charset="0"/>
                <a:ea typeface="+mn-ea"/>
                <a:cs typeface="+mn-cs"/>
              </a:rPr>
              <a:t> adapters, etc. concept” in which we endeavor to engage the community,  inform the interested, reward the responsive, and understand and incentivize the reluctant.  </a:t>
            </a:r>
          </a:p>
          <a:p>
            <a:endParaRPr lang="en-US" sz="1200" kern="1200" baseline="0" dirty="0" smtClean="0">
              <a:solidFill>
                <a:schemeClr val="tx1"/>
              </a:solidFill>
              <a:effectLst/>
              <a:latin typeface="Arial" charset="0"/>
              <a:ea typeface="+mn-ea"/>
              <a:cs typeface="+mn-cs"/>
            </a:endParaRPr>
          </a:p>
          <a:p>
            <a:r>
              <a:rPr lang="en-US" sz="1200" kern="1200" baseline="0" dirty="0" smtClean="0">
                <a:solidFill>
                  <a:schemeClr val="tx1"/>
                </a:solidFill>
                <a:effectLst/>
                <a:latin typeface="Arial" charset="0"/>
                <a:ea typeface="+mn-ea"/>
                <a:cs typeface="+mn-cs"/>
              </a:rPr>
              <a:t>We are grateful that you are interested enough to invest some time and we hope that the ideas and connections you can make from this presentation will be useful to you (and thereby provide some sort of “reward” for your involvement).  If you feel reluctant to embrace these ideas, we would like to understand any barriers or issues that need to be overcome.</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Source:</a:t>
            </a:r>
          </a:p>
          <a:p>
            <a:r>
              <a:rPr lang="en-US" sz="1200" kern="1200" dirty="0" smtClean="0">
                <a:solidFill>
                  <a:schemeClr val="tx1"/>
                </a:solidFill>
                <a:effectLst/>
                <a:latin typeface="Arial" charset="0"/>
                <a:ea typeface="+mn-ea"/>
                <a:cs typeface="+mn-cs"/>
              </a:rPr>
              <a:t>Hoover, M.D.: Informatics in Relation to Nanomaterials and Worker Health, Workshop on Nanomaterials and Worker Health: Medical Surveillance, Exposure Registries, And Epidemiologic Research, Keystone, Colorado, July 21-23, 2010.</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And i</a:t>
            </a:r>
            <a:r>
              <a:rPr lang="en-US" dirty="0" smtClean="0"/>
              <a:t>ncorporated into the Nanoinformatics</a:t>
            </a:r>
            <a:r>
              <a:rPr lang="en-US" baseline="0" dirty="0" smtClean="0"/>
              <a:t> 2020 Roadmap and Plan:</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de la Iglesia, D., S. Harper, M.D. Hoover, F. Klaessig, P. Lippell, B. Maddux, J. Morse, A. Nel, K. Rajan, R. Reznik-Zellen, M.T. Tuominen. </a:t>
            </a:r>
            <a:r>
              <a:rPr lang="en-US" sz="1200" i="1" kern="1200" dirty="0" smtClean="0">
                <a:solidFill>
                  <a:schemeClr val="tx1"/>
                </a:solidFill>
                <a:effectLst/>
                <a:latin typeface="Arial" charset="0"/>
                <a:ea typeface="+mn-ea"/>
                <a:cs typeface="+mn-cs"/>
              </a:rPr>
              <a:t>Nanoinformatics 2020 Roadmap</a:t>
            </a:r>
            <a:r>
              <a:rPr lang="en-US" sz="1200" kern="1200" dirty="0" smtClean="0">
                <a:solidFill>
                  <a:schemeClr val="tx1"/>
                </a:solidFill>
                <a:effectLst/>
                <a:latin typeface="Arial" charset="0"/>
                <a:ea typeface="+mn-ea"/>
                <a:cs typeface="+mn-cs"/>
              </a:rPr>
              <a:t>, 2011.  Available at: </a:t>
            </a:r>
            <a:r>
              <a:rPr lang="en-US" sz="1200" u="sng" kern="1200" dirty="0" smtClean="0">
                <a:solidFill>
                  <a:schemeClr val="tx1"/>
                </a:solidFill>
                <a:effectLst/>
                <a:latin typeface="Arial" charset="0"/>
                <a:ea typeface="+mn-ea"/>
                <a:cs typeface="+mn-cs"/>
                <a:hlinkClick r:id="rId3"/>
              </a:rPr>
              <a:t>http://eprints.internano.org/607/</a:t>
            </a:r>
            <a:r>
              <a:rPr lang="en-US" sz="1200" kern="1200" dirty="0" smtClean="0">
                <a:solidFill>
                  <a:schemeClr val="tx1"/>
                </a:solidFill>
                <a:effectLst/>
                <a:latin typeface="Arial" charset="0"/>
                <a:ea typeface="+mn-ea"/>
                <a:cs typeface="+mn-cs"/>
              </a:rPr>
              <a:t>.</a:t>
            </a:r>
          </a:p>
          <a:p>
            <a:endParaRPr lang="en-US" baseline="0" dirty="0" smtClean="0"/>
          </a:p>
          <a:p>
            <a:endParaRPr lang="en-US" dirty="0" smtClean="0"/>
          </a:p>
        </p:txBody>
      </p:sp>
      <p:sp>
        <p:nvSpPr>
          <p:cNvPr id="67588" name="Slide Number Placeholder 3"/>
          <p:cNvSpPr>
            <a:spLocks noGrp="1"/>
          </p:cNvSpPr>
          <p:nvPr>
            <p:ph type="sldNum" sz="quarter" idx="5"/>
          </p:nvPr>
        </p:nvSpPr>
        <p:spPr>
          <a:noFill/>
        </p:spPr>
        <p:txBody>
          <a:bodyPr/>
          <a:lstStyle/>
          <a:p>
            <a:fld id="{57920562-5492-498D-9703-9AB98D71B1BC}" type="slidenum">
              <a:rPr lang="en-US" smtClean="0"/>
              <a:pPr/>
              <a:t>27</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z="1200" kern="1200" dirty="0" smtClean="0">
                <a:solidFill>
                  <a:schemeClr val="tx1"/>
                </a:solidFill>
                <a:effectLst/>
                <a:latin typeface="Arial" charset="0"/>
                <a:ea typeface="+mn-ea"/>
                <a:cs typeface="+mn-cs"/>
              </a:rPr>
              <a:t>Our approach to achieve community action to</a:t>
            </a:r>
            <a:r>
              <a:rPr lang="en-US" sz="1200" kern="1200" baseline="0" dirty="0" smtClean="0">
                <a:solidFill>
                  <a:schemeClr val="tx1"/>
                </a:solidFill>
                <a:effectLst/>
                <a:latin typeface="Arial" charset="0"/>
                <a:ea typeface="+mn-ea"/>
                <a:cs typeface="+mn-cs"/>
              </a:rPr>
              <a:t> build and sustain a total culture of safety, health, and well-being, </a:t>
            </a:r>
            <a:r>
              <a:rPr lang="en-US" sz="1200" kern="1200" dirty="0" smtClean="0">
                <a:solidFill>
                  <a:schemeClr val="tx1"/>
                </a:solidFill>
                <a:effectLst/>
                <a:latin typeface="Arial" charset="0"/>
                <a:ea typeface="+mn-ea"/>
                <a:cs typeface="+mn-cs"/>
              </a:rPr>
              <a:t>is our simplified version of the “early adapters, late</a:t>
            </a:r>
            <a:r>
              <a:rPr lang="en-US" sz="1200" kern="1200" baseline="0" dirty="0" smtClean="0">
                <a:solidFill>
                  <a:schemeClr val="tx1"/>
                </a:solidFill>
                <a:effectLst/>
                <a:latin typeface="Arial" charset="0"/>
                <a:ea typeface="+mn-ea"/>
                <a:cs typeface="+mn-cs"/>
              </a:rPr>
              <a:t> adapters, etc. concept” in which we endeavor to engage the community,  inform the interested, reward the responsive, and understand and incentivize the reluctant.  </a:t>
            </a:r>
          </a:p>
          <a:p>
            <a:endParaRPr lang="en-US" sz="1200" kern="1200" baseline="0" dirty="0" smtClean="0">
              <a:solidFill>
                <a:schemeClr val="tx1"/>
              </a:solidFill>
              <a:effectLst/>
              <a:latin typeface="Arial" charset="0"/>
              <a:ea typeface="+mn-ea"/>
              <a:cs typeface="+mn-cs"/>
            </a:endParaRPr>
          </a:p>
          <a:p>
            <a:r>
              <a:rPr lang="en-US" sz="1200" kern="1200" baseline="0" dirty="0" smtClean="0">
                <a:solidFill>
                  <a:schemeClr val="tx1"/>
                </a:solidFill>
                <a:effectLst/>
                <a:latin typeface="Arial" charset="0"/>
                <a:ea typeface="+mn-ea"/>
                <a:cs typeface="+mn-cs"/>
              </a:rPr>
              <a:t>We are grateful that you are interested enough to invest some time and we hope that the ideas and connections you can make from this presentation will be useful to you (and thereby provide some sort of “reward” for your involvement).  If you feel reluctant to embrace these ideas, we would like to understand any barriers or issues that need to be overcome.</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Source:</a:t>
            </a:r>
          </a:p>
          <a:p>
            <a:r>
              <a:rPr lang="en-US" sz="1200" kern="1200" dirty="0" smtClean="0">
                <a:solidFill>
                  <a:schemeClr val="tx1"/>
                </a:solidFill>
                <a:effectLst/>
                <a:latin typeface="Arial" charset="0"/>
                <a:ea typeface="+mn-ea"/>
                <a:cs typeface="+mn-cs"/>
              </a:rPr>
              <a:t>Hoover, M.D.: Informatics in Relation to Nanomaterials and Worker Health, Workshop on Nanomaterials and Worker Health: Medical Surveillance, Exposure Registries, And Epidemiologic Research, Keystone, Colorado, July 21-23, 2010.</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And i</a:t>
            </a:r>
            <a:r>
              <a:rPr lang="en-US" dirty="0" smtClean="0"/>
              <a:t>ncorporated into the Nanoinformatics</a:t>
            </a:r>
            <a:r>
              <a:rPr lang="en-US" baseline="0" dirty="0" smtClean="0"/>
              <a:t> 2020 Roadmap and Plan:</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de la Iglesia, D., S. Harper, M.D. Hoover, F. Klaessig, P. Lippell, B. Maddux, J. Morse, A. Nel, K. Rajan, R. Reznik-Zellen, M.T. Tuominen. </a:t>
            </a:r>
            <a:r>
              <a:rPr lang="en-US" sz="1200" i="1" kern="1200" dirty="0" smtClean="0">
                <a:solidFill>
                  <a:schemeClr val="tx1"/>
                </a:solidFill>
                <a:effectLst/>
                <a:latin typeface="Arial" charset="0"/>
                <a:ea typeface="+mn-ea"/>
                <a:cs typeface="+mn-cs"/>
              </a:rPr>
              <a:t>Nanoinformatics 2020 Roadmap</a:t>
            </a:r>
            <a:r>
              <a:rPr lang="en-US" sz="1200" kern="1200" dirty="0" smtClean="0">
                <a:solidFill>
                  <a:schemeClr val="tx1"/>
                </a:solidFill>
                <a:effectLst/>
                <a:latin typeface="Arial" charset="0"/>
                <a:ea typeface="+mn-ea"/>
                <a:cs typeface="+mn-cs"/>
              </a:rPr>
              <a:t>, 2011.  Available at: </a:t>
            </a:r>
            <a:r>
              <a:rPr lang="en-US" sz="1200" u="sng" kern="1200" dirty="0" smtClean="0">
                <a:solidFill>
                  <a:schemeClr val="tx1"/>
                </a:solidFill>
                <a:effectLst/>
                <a:latin typeface="Arial" charset="0"/>
                <a:ea typeface="+mn-ea"/>
                <a:cs typeface="+mn-cs"/>
                <a:hlinkClick r:id="rId3"/>
              </a:rPr>
              <a:t>http://eprints.internano.org/607/</a:t>
            </a:r>
            <a:r>
              <a:rPr lang="en-US" sz="1200" kern="1200" dirty="0" smtClean="0">
                <a:solidFill>
                  <a:schemeClr val="tx1"/>
                </a:solidFill>
                <a:effectLst/>
                <a:latin typeface="Arial" charset="0"/>
                <a:ea typeface="+mn-ea"/>
                <a:cs typeface="+mn-cs"/>
              </a:rPr>
              <a:t>.</a:t>
            </a:r>
          </a:p>
          <a:p>
            <a:endParaRPr lang="en-US" baseline="0" dirty="0" smtClean="0"/>
          </a:p>
          <a:p>
            <a:endParaRPr lang="en-US" dirty="0" smtClean="0"/>
          </a:p>
        </p:txBody>
      </p:sp>
      <p:sp>
        <p:nvSpPr>
          <p:cNvPr id="67588" name="Slide Number Placeholder 3"/>
          <p:cNvSpPr>
            <a:spLocks noGrp="1"/>
          </p:cNvSpPr>
          <p:nvPr>
            <p:ph type="sldNum" sz="quarter" idx="5"/>
          </p:nvPr>
        </p:nvSpPr>
        <p:spPr>
          <a:noFill/>
        </p:spPr>
        <p:txBody>
          <a:bodyPr/>
          <a:lstStyle/>
          <a:p>
            <a:fld id="{57920562-5492-498D-9703-9AB98D71B1BC}" type="slidenum">
              <a:rPr lang="en-US" smtClean="0"/>
              <a:pPr/>
              <a:t>28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Hoover, M.D., L.J. Cash, S.M. Mathews, I.L. Feitshans, J. Iskander, and S.L. Harper:  ‘Toxic’ and ‘Nontoxic’: Confirming Critical Terminology Concepts and Context for Clear Communication, in Encyclopedia of Toxicology,3rd edition (P. Wexler, </a:t>
            </a:r>
            <a:r>
              <a:rPr lang="en-US" dirty="0" err="1"/>
              <a:t>ed</a:t>
            </a:r>
            <a:r>
              <a:rPr lang="en-US" dirty="0"/>
              <a:t>), Elsevier, Oxford, 2014.</a:t>
            </a:r>
          </a:p>
          <a:p>
            <a:endParaRPr lang="en-US" dirty="0"/>
          </a:p>
        </p:txBody>
      </p:sp>
      <p:sp>
        <p:nvSpPr>
          <p:cNvPr id="4" name="Slide Number Placeholder 3"/>
          <p:cNvSpPr>
            <a:spLocks noGrp="1"/>
          </p:cNvSpPr>
          <p:nvPr>
            <p:ph type="sldNum" sz="quarter" idx="10"/>
          </p:nvPr>
        </p:nvSpPr>
        <p:spPr/>
        <p:txBody>
          <a:bodyPr/>
          <a:lstStyle/>
          <a:p>
            <a:pPr>
              <a:defRPr/>
            </a:pPr>
            <a:fld id="{A20EAD0C-6FCC-454D-B68F-C6FA8F5588FE}"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461356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z="1200" kern="1200" dirty="0" smtClean="0">
                <a:solidFill>
                  <a:schemeClr val="tx1"/>
                </a:solidFill>
                <a:effectLst/>
                <a:latin typeface="Arial" charset="0"/>
                <a:ea typeface="+mn-ea"/>
                <a:cs typeface="+mn-cs"/>
              </a:rPr>
              <a:t>Our approach to achieve community action to</a:t>
            </a:r>
            <a:r>
              <a:rPr lang="en-US" sz="1200" kern="1200" baseline="0" dirty="0" smtClean="0">
                <a:solidFill>
                  <a:schemeClr val="tx1"/>
                </a:solidFill>
                <a:effectLst/>
                <a:latin typeface="Arial" charset="0"/>
                <a:ea typeface="+mn-ea"/>
                <a:cs typeface="+mn-cs"/>
              </a:rPr>
              <a:t> build and sustain a total culture of safety, health, and well-being, </a:t>
            </a:r>
            <a:r>
              <a:rPr lang="en-US" sz="1200" kern="1200" dirty="0" smtClean="0">
                <a:solidFill>
                  <a:schemeClr val="tx1"/>
                </a:solidFill>
                <a:effectLst/>
                <a:latin typeface="Arial" charset="0"/>
                <a:ea typeface="+mn-ea"/>
                <a:cs typeface="+mn-cs"/>
              </a:rPr>
              <a:t>is our simplified version of the “early adapters, late</a:t>
            </a:r>
            <a:r>
              <a:rPr lang="en-US" sz="1200" kern="1200" baseline="0" dirty="0" smtClean="0">
                <a:solidFill>
                  <a:schemeClr val="tx1"/>
                </a:solidFill>
                <a:effectLst/>
                <a:latin typeface="Arial" charset="0"/>
                <a:ea typeface="+mn-ea"/>
                <a:cs typeface="+mn-cs"/>
              </a:rPr>
              <a:t> adapters, etc. concept” in which we endeavor to engage the community,  inform the interested, reward the responsive, and understand and incentivize the reluctant.  </a:t>
            </a:r>
          </a:p>
          <a:p>
            <a:endParaRPr lang="en-US" sz="1200" kern="1200" baseline="0" dirty="0" smtClean="0">
              <a:solidFill>
                <a:schemeClr val="tx1"/>
              </a:solidFill>
              <a:effectLst/>
              <a:latin typeface="Arial" charset="0"/>
              <a:ea typeface="+mn-ea"/>
              <a:cs typeface="+mn-cs"/>
            </a:endParaRPr>
          </a:p>
          <a:p>
            <a:r>
              <a:rPr lang="en-US" sz="1200" kern="1200" baseline="0" dirty="0" smtClean="0">
                <a:solidFill>
                  <a:schemeClr val="tx1"/>
                </a:solidFill>
                <a:effectLst/>
                <a:latin typeface="Arial" charset="0"/>
                <a:ea typeface="+mn-ea"/>
                <a:cs typeface="+mn-cs"/>
              </a:rPr>
              <a:t>We are grateful that you are interested enough to invest some time and we hope that the ideas and connections you can make from this presentation will be useful to you (and thereby provide some sort of “reward” for your involvement).  If you feel reluctant to embrace these ideas, we would like to understand any barriers or issues that need to be overcome.</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Source:</a:t>
            </a:r>
          </a:p>
          <a:p>
            <a:r>
              <a:rPr lang="en-US" sz="1200" kern="1200" dirty="0" smtClean="0">
                <a:solidFill>
                  <a:schemeClr val="tx1"/>
                </a:solidFill>
                <a:effectLst/>
                <a:latin typeface="Arial" charset="0"/>
                <a:ea typeface="+mn-ea"/>
                <a:cs typeface="+mn-cs"/>
              </a:rPr>
              <a:t>Hoover, M.D.: Informatics in Relation to Nanomaterials and Worker Health, Workshop on Nanomaterials and Worker Health: Medical Surveillance, Exposure Registries, And Epidemiologic Research, Keystone, Colorado, July 21-23, 2010.</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And i</a:t>
            </a:r>
            <a:r>
              <a:rPr lang="en-US" dirty="0" smtClean="0"/>
              <a:t>ncorporated into the Nanoinformatics</a:t>
            </a:r>
            <a:r>
              <a:rPr lang="en-US" baseline="0" dirty="0" smtClean="0"/>
              <a:t> 2020 Roadmap and Plan:</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de la Iglesia, D., S. Harper, M.D. Hoover, F. Klaessig, P. Lippell, B. Maddux, J. Morse, A. Nel, K. Rajan, R. Reznik-Zellen, M.T. Tuominen. </a:t>
            </a:r>
            <a:r>
              <a:rPr lang="en-US" sz="1200" i="1" kern="1200" dirty="0" smtClean="0">
                <a:solidFill>
                  <a:schemeClr val="tx1"/>
                </a:solidFill>
                <a:effectLst/>
                <a:latin typeface="Arial" charset="0"/>
                <a:ea typeface="+mn-ea"/>
                <a:cs typeface="+mn-cs"/>
              </a:rPr>
              <a:t>Nanoinformatics 2020 Roadmap</a:t>
            </a:r>
            <a:r>
              <a:rPr lang="en-US" sz="1200" kern="1200" dirty="0" smtClean="0">
                <a:solidFill>
                  <a:schemeClr val="tx1"/>
                </a:solidFill>
                <a:effectLst/>
                <a:latin typeface="Arial" charset="0"/>
                <a:ea typeface="+mn-ea"/>
                <a:cs typeface="+mn-cs"/>
              </a:rPr>
              <a:t>, 2011.  Available at: </a:t>
            </a:r>
            <a:r>
              <a:rPr lang="en-US" sz="1200" u="sng" kern="1200" dirty="0" smtClean="0">
                <a:solidFill>
                  <a:schemeClr val="tx1"/>
                </a:solidFill>
                <a:effectLst/>
                <a:latin typeface="Arial" charset="0"/>
                <a:ea typeface="+mn-ea"/>
                <a:cs typeface="+mn-cs"/>
                <a:hlinkClick r:id="rId3"/>
              </a:rPr>
              <a:t>http://eprints.internano.org/607/</a:t>
            </a:r>
            <a:r>
              <a:rPr lang="en-US" sz="1200" kern="1200" dirty="0" smtClean="0">
                <a:solidFill>
                  <a:schemeClr val="tx1"/>
                </a:solidFill>
                <a:effectLst/>
                <a:latin typeface="Arial" charset="0"/>
                <a:ea typeface="+mn-ea"/>
                <a:cs typeface="+mn-cs"/>
              </a:rPr>
              <a:t>.</a:t>
            </a:r>
          </a:p>
          <a:p>
            <a:endParaRPr lang="en-US" baseline="0" dirty="0" smtClean="0"/>
          </a:p>
          <a:p>
            <a:endParaRPr lang="en-US" dirty="0" smtClean="0"/>
          </a:p>
        </p:txBody>
      </p:sp>
      <p:sp>
        <p:nvSpPr>
          <p:cNvPr id="67588" name="Slide Number Placeholder 3"/>
          <p:cNvSpPr>
            <a:spLocks noGrp="1"/>
          </p:cNvSpPr>
          <p:nvPr>
            <p:ph type="sldNum" sz="quarter" idx="5"/>
          </p:nvPr>
        </p:nvSpPr>
        <p:spPr>
          <a:noFill/>
        </p:spPr>
        <p:txBody>
          <a:bodyPr/>
          <a:lstStyle/>
          <a:p>
            <a:fld id="{57920562-5492-498D-9703-9AB98D71B1BC}"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graphic was  inspired by a stimulating discussion I had in the Spring of 2012 with </a:t>
            </a:r>
            <a:r>
              <a:rPr lang="en-US" dirty="0"/>
              <a:t>Dr. John </a:t>
            </a:r>
            <a:r>
              <a:rPr lang="en-US" dirty="0" err="1" smtClean="0"/>
              <a:t>Iskander</a:t>
            </a:r>
            <a:r>
              <a:rPr lang="en-US" dirty="0" smtClean="0"/>
              <a:t> of the CDC </a:t>
            </a:r>
            <a:r>
              <a:rPr lang="en-US" dirty="0"/>
              <a:t>Office of the Associate Director for </a:t>
            </a:r>
            <a:r>
              <a:rPr lang="en-US" dirty="0" smtClean="0"/>
              <a:t>Science, in which he described his idea for selecting five key principles as an anagram of the word “</a:t>
            </a:r>
            <a:r>
              <a:rPr lang="en-US" baseline="0" dirty="0" smtClean="0"/>
              <a:t>CLEAR” </a:t>
            </a:r>
            <a:r>
              <a:rPr lang="en-US" dirty="0"/>
              <a:t>to convey an instructive set </a:t>
            </a:r>
            <a:r>
              <a:rPr lang="en-US" dirty="0" smtClean="0"/>
              <a:t>of goals for use in the scientific </a:t>
            </a:r>
            <a:r>
              <a:rPr lang="en-US" dirty="0"/>
              <a:t>review </a:t>
            </a:r>
            <a:r>
              <a:rPr lang="en-US" dirty="0" smtClean="0"/>
              <a:t>process.  </a:t>
            </a:r>
          </a:p>
          <a:p>
            <a:r>
              <a:rPr lang="en-US" dirty="0" smtClean="0"/>
              <a:t>I was impressed with how John’s idea supports the concepts of this slide set.  If </a:t>
            </a:r>
            <a:r>
              <a:rPr lang="en-US" dirty="0"/>
              <a:t>“good processes make good products,” then a CLEAR concept process </a:t>
            </a:r>
            <a:r>
              <a:rPr lang="en-US" dirty="0" smtClean="0"/>
              <a:t>for writing can </a:t>
            </a:r>
            <a:r>
              <a:rPr lang="en-US" dirty="0"/>
              <a:t>surely contribute to good </a:t>
            </a:r>
            <a:r>
              <a:rPr lang="en-US" dirty="0" smtClean="0"/>
              <a:t>written products</a:t>
            </a:r>
            <a:r>
              <a:rPr lang="en-US" dirty="0"/>
              <a:t>. </a:t>
            </a:r>
          </a:p>
          <a:p>
            <a:r>
              <a:rPr lang="en-US" dirty="0" smtClean="0"/>
              <a:t>After some deliberation, </a:t>
            </a:r>
            <a:r>
              <a:rPr lang="en-US" dirty="0"/>
              <a:t>and noting that he was adapting </a:t>
            </a:r>
            <a:r>
              <a:rPr lang="en-US" dirty="0" smtClean="0"/>
              <a:t>his principles </a:t>
            </a:r>
            <a:r>
              <a:rPr lang="en-US" dirty="0"/>
              <a:t>from a scientific leadership curriculum, John settled on a formulation that encourages authors and reviewers to ensure </a:t>
            </a:r>
            <a:r>
              <a:rPr lang="en-US" dirty="0" smtClean="0"/>
              <a:t>that science </a:t>
            </a:r>
            <a:r>
              <a:rPr lang="en-US" dirty="0"/>
              <a:t>communications achieve the following five principles: Clarity, Logic, Ethics, “Agency”, and Relevance.</a:t>
            </a:r>
          </a:p>
          <a:p>
            <a:r>
              <a:rPr lang="en-US" dirty="0" smtClean="0"/>
              <a:t>Given the overarching message in this slide set that “the </a:t>
            </a:r>
            <a:r>
              <a:rPr lang="en-US" dirty="0"/>
              <a:t>determination to make robust </a:t>
            </a:r>
            <a:r>
              <a:rPr lang="en-US" dirty="0" smtClean="0"/>
              <a:t>decisions” can achieve success through any number of processes, I worked on some alternate formulations, including the current pyramid version shown above which states that “CLEAR communication is Concise, Logical, Ethical, Accurate, and Relevant.” </a:t>
            </a:r>
          </a:p>
          <a:p>
            <a:r>
              <a:rPr lang="en-US" dirty="0" smtClean="0"/>
              <a:t>In both cases, relevance is the foundation.  In the alternate formulation, “Agency” is a component of relevance.  Both formulations invoke ethics and logic.  Clarity is explicitly stated in the first and implied to be the product of a logical presentation in </a:t>
            </a:r>
            <a:r>
              <a:rPr lang="en-US" dirty="0"/>
              <a:t>the second </a:t>
            </a:r>
            <a:r>
              <a:rPr lang="en-US" dirty="0" smtClean="0"/>
              <a:t>.  The concept of “Concise” in the alternate version helps to focus the intent of an individual piece of writing, while still enabling a potentially unlimited suite of useable written products to be assembled in encyclopedic form.</a:t>
            </a:r>
          </a:p>
          <a:p>
            <a:endParaRPr lang="en-US" dirty="0"/>
          </a:p>
          <a:p>
            <a:r>
              <a:rPr lang="en-US" dirty="0" smtClean="0"/>
              <a:t>Also see:</a:t>
            </a:r>
          </a:p>
          <a:p>
            <a:r>
              <a:rPr lang="en-US" dirty="0"/>
              <a:t>Hoover, M.D., L.J. Cash, S.M. Mathews, I.L. Feitshans, J. Iskander, and S.L. Harper:  ‘Toxic’ and ‘Nontoxic’: Confirming Critical Terminology Concepts and Context for Clear Communication, in Encyclopedia of Toxicology,3rd edition (P. Wexler, </a:t>
            </a:r>
            <a:r>
              <a:rPr lang="en-US" dirty="0" err="1"/>
              <a:t>ed</a:t>
            </a:r>
            <a:r>
              <a:rPr lang="en-US" dirty="0"/>
              <a:t>), Elsevier, Oxford, 2014.</a:t>
            </a:r>
          </a:p>
          <a:p>
            <a:endParaRPr lang="en-US" dirty="0" smtClean="0"/>
          </a:p>
        </p:txBody>
      </p:sp>
      <p:sp>
        <p:nvSpPr>
          <p:cNvPr id="4" name="Slide Number Placeholder 3"/>
          <p:cNvSpPr>
            <a:spLocks noGrp="1"/>
          </p:cNvSpPr>
          <p:nvPr>
            <p:ph type="sldNum" sz="quarter" idx="10"/>
          </p:nvPr>
        </p:nvSpPr>
        <p:spPr/>
        <p:txBody>
          <a:bodyPr/>
          <a:lstStyle/>
          <a:p>
            <a:pPr>
              <a:defRPr/>
            </a:pPr>
            <a:fld id="{A20EAD0C-6FCC-454D-B68F-C6FA8F5588FE}"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86924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800" dirty="0"/>
              <a:t>Hoover, M.D., L.J. Cash, S.M. Mathews, I.L. Feitshans, J. Iskander, and S.L. Harper:  ‘Toxic’ and ‘Nontoxic’: Confirming Critical Terminology Concepts and Context for Clear Communication, in Encyclopedia of Toxicology,3rd edition (P. Wexler, </a:t>
            </a:r>
            <a:r>
              <a:rPr lang="en-US" sz="800" dirty="0" err="1"/>
              <a:t>ed</a:t>
            </a:r>
            <a:r>
              <a:rPr lang="en-US" sz="800" dirty="0"/>
              <a:t>), Elsevier, Oxford, 2014.</a:t>
            </a:r>
          </a:p>
          <a:p>
            <a:pPr algn="l"/>
            <a:endParaRPr lang="en-US" sz="800" i="1" dirty="0">
              <a:solidFill>
                <a:srgbClr val="002060"/>
              </a:solidFill>
            </a:endParaRPr>
          </a:p>
        </p:txBody>
      </p:sp>
      <p:sp>
        <p:nvSpPr>
          <p:cNvPr id="4" name="Slide Number Placeholder 3"/>
          <p:cNvSpPr>
            <a:spLocks noGrp="1"/>
          </p:cNvSpPr>
          <p:nvPr>
            <p:ph type="sldNum" sz="quarter" idx="10"/>
          </p:nvPr>
        </p:nvSpPr>
        <p:spPr/>
        <p:txBody>
          <a:bodyPr/>
          <a:lstStyle/>
          <a:p>
            <a:fld id="{C46E1D72-D4F4-47D1-A960-C4D8A0DEFA46}"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Quality</a:t>
            </a:r>
            <a:r>
              <a:rPr lang="en-US" baseline="0" dirty="0" smtClean="0"/>
              <a:t> of data </a:t>
            </a:r>
            <a:r>
              <a:rPr lang="en-US" baseline="0" dirty="0" smtClean="0">
                <a:sym typeface="Wingdings" pitchFamily="2" charset="2"/>
              </a:rPr>
              <a:t> DRL’s</a:t>
            </a:r>
          </a:p>
          <a:p>
            <a:pPr eaLnBrk="1" hangingPunct="1">
              <a:spcBef>
                <a:spcPct val="0"/>
              </a:spcBef>
            </a:pPr>
            <a:r>
              <a:rPr lang="en-US" baseline="0" dirty="0" smtClean="0">
                <a:sym typeface="Wingdings" pitchFamily="2" charset="2"/>
              </a:rPr>
              <a:t>Existing community resources – how can they work together?  Mark’s Data Translator</a:t>
            </a:r>
          </a:p>
        </p:txBody>
      </p:sp>
      <p:sp>
        <p:nvSpPr>
          <p:cNvPr id="41987" name="Slide Number Placeholder 3"/>
          <p:cNvSpPr txBox="1">
            <a:spLocks noGrp="1"/>
          </p:cNvSpPr>
          <p:nvPr/>
        </p:nvSpPr>
        <p:spPr bwMode="auto">
          <a:xfrm>
            <a:off x="3971656" y="8773012"/>
            <a:ext cx="3037146" cy="461489"/>
          </a:xfrm>
          <a:prstGeom prst="rect">
            <a:avLst/>
          </a:prstGeom>
          <a:noFill/>
          <a:ln>
            <a:miter lim="800000"/>
            <a:headEnd/>
            <a:tailEnd/>
          </a:ln>
        </p:spPr>
        <p:txBody>
          <a:bodyPr lIns="92920" tIns="46459" rIns="92920" bIns="46459" anchor="b"/>
          <a:lstStyle/>
          <a:p>
            <a:pPr algn="r" fontAlgn="base">
              <a:spcBef>
                <a:spcPct val="0"/>
              </a:spcBef>
              <a:spcAft>
                <a:spcPct val="0"/>
              </a:spcAft>
              <a:defRPr/>
            </a:pPr>
            <a:fld id="{94A86821-E649-416C-8644-11479E17E903}" type="slidenum">
              <a:rPr lang="en-US" sz="1200">
                <a:solidFill>
                  <a:prstClr val="black"/>
                </a:solidFill>
              </a:rPr>
              <a:pPr algn="r" fontAlgn="base">
                <a:spcBef>
                  <a:spcPct val="0"/>
                </a:spcBef>
                <a:spcAft>
                  <a:spcPct val="0"/>
                </a:spcAft>
                <a:defRPr/>
              </a:pPr>
              <a:t>8</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Quality</a:t>
            </a:r>
            <a:r>
              <a:rPr lang="en-US" baseline="0" dirty="0" smtClean="0"/>
              <a:t> of data </a:t>
            </a:r>
            <a:r>
              <a:rPr lang="en-US" baseline="0" dirty="0" smtClean="0">
                <a:sym typeface="Wingdings" pitchFamily="2" charset="2"/>
              </a:rPr>
              <a:t> DRL’s</a:t>
            </a:r>
          </a:p>
          <a:p>
            <a:pPr eaLnBrk="1" hangingPunct="1">
              <a:spcBef>
                <a:spcPct val="0"/>
              </a:spcBef>
            </a:pPr>
            <a:r>
              <a:rPr lang="en-US" baseline="0" dirty="0" smtClean="0">
                <a:sym typeface="Wingdings" pitchFamily="2" charset="2"/>
              </a:rPr>
              <a:t>Existing community resources – how can they work together?  Mark’s Data Translator</a:t>
            </a:r>
          </a:p>
        </p:txBody>
      </p:sp>
      <p:sp>
        <p:nvSpPr>
          <p:cNvPr id="41987" name="Slide Number Placeholder 3"/>
          <p:cNvSpPr txBox="1">
            <a:spLocks noGrp="1"/>
          </p:cNvSpPr>
          <p:nvPr/>
        </p:nvSpPr>
        <p:spPr bwMode="auto">
          <a:xfrm>
            <a:off x="3971656" y="8773012"/>
            <a:ext cx="3037146" cy="461489"/>
          </a:xfrm>
          <a:prstGeom prst="rect">
            <a:avLst/>
          </a:prstGeom>
          <a:noFill/>
          <a:ln>
            <a:miter lim="800000"/>
            <a:headEnd/>
            <a:tailEnd/>
          </a:ln>
        </p:spPr>
        <p:txBody>
          <a:bodyPr lIns="92920" tIns="46459" rIns="92920" bIns="46459" anchor="b"/>
          <a:lstStyle/>
          <a:p>
            <a:pPr algn="r" eaLnBrk="0" hangingPunct="0">
              <a:defRPr/>
            </a:pPr>
            <a:fld id="{94A86821-E649-416C-8644-11479E17E903}" type="slidenum">
              <a:rPr lang="en-US" sz="1200">
                <a:solidFill>
                  <a:prstClr val="black"/>
                </a:solidFill>
                <a:ea typeface="ＭＳ Ｐゴシック" charset="-128"/>
              </a:rPr>
              <a:pPr algn="r" eaLnBrk="0" hangingPunct="0">
                <a:defRPr/>
              </a:pPr>
              <a:t>9</a:t>
            </a:fld>
            <a:endParaRPr lang="en-US" sz="1200">
              <a:solidFill>
                <a:prstClr val="black"/>
              </a:solidFill>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Quality</a:t>
            </a:r>
            <a:r>
              <a:rPr lang="en-US" baseline="0" dirty="0" smtClean="0"/>
              <a:t> of data </a:t>
            </a:r>
            <a:r>
              <a:rPr lang="en-US" baseline="0" dirty="0" smtClean="0">
                <a:sym typeface="Wingdings" pitchFamily="2" charset="2"/>
              </a:rPr>
              <a:t> DRL’s</a:t>
            </a:r>
          </a:p>
          <a:p>
            <a:pPr eaLnBrk="1" hangingPunct="1">
              <a:spcBef>
                <a:spcPct val="0"/>
              </a:spcBef>
            </a:pPr>
            <a:r>
              <a:rPr lang="en-US" baseline="0" dirty="0" smtClean="0">
                <a:sym typeface="Wingdings" pitchFamily="2" charset="2"/>
              </a:rPr>
              <a:t>Existing community resources – how can they work together?  Mark’s Data Translator</a:t>
            </a:r>
          </a:p>
        </p:txBody>
      </p:sp>
      <p:sp>
        <p:nvSpPr>
          <p:cNvPr id="41987" name="Slide Number Placeholder 3"/>
          <p:cNvSpPr txBox="1">
            <a:spLocks noGrp="1"/>
          </p:cNvSpPr>
          <p:nvPr/>
        </p:nvSpPr>
        <p:spPr bwMode="auto">
          <a:xfrm>
            <a:off x="3971656" y="8773012"/>
            <a:ext cx="3037146" cy="461489"/>
          </a:xfrm>
          <a:prstGeom prst="rect">
            <a:avLst/>
          </a:prstGeom>
          <a:noFill/>
          <a:ln>
            <a:miter lim="800000"/>
            <a:headEnd/>
            <a:tailEnd/>
          </a:ln>
        </p:spPr>
        <p:txBody>
          <a:bodyPr lIns="92920" tIns="46459" rIns="92920" bIns="46459" anchor="b"/>
          <a:lstStyle/>
          <a:p>
            <a:pPr algn="r" fontAlgn="base">
              <a:spcBef>
                <a:spcPct val="0"/>
              </a:spcBef>
              <a:spcAft>
                <a:spcPct val="0"/>
              </a:spcAft>
              <a:defRPr/>
            </a:pPr>
            <a:fld id="{94A86821-E649-416C-8644-11479E17E903}" type="slidenum">
              <a:rPr lang="en-US" sz="1200">
                <a:solidFill>
                  <a:prstClr val="black"/>
                </a:solidFill>
              </a:rPr>
              <a:pPr algn="r" fontAlgn="base">
                <a:spcBef>
                  <a:spcPct val="0"/>
                </a:spcBef>
                <a:spcAft>
                  <a:spcPct val="0"/>
                </a:spcAft>
                <a:defRPr/>
              </a:pPr>
              <a:t>10</a:t>
            </a:fld>
            <a:endParaRPr 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dirty="0" smtClean="0"/>
              <a:t>Our overall objective</a:t>
            </a:r>
            <a:r>
              <a:rPr lang="en-US" baseline="0" dirty="0" smtClean="0"/>
              <a:t> is to build and sustain a total culture of safety, health, and well-being.  And we have added “productivity” as an essential part of total mission success. Earlier versions of the slides focused on traditional themes in safety and health; and the current slides recognize and attempt to address and convey the total breadth of our NIOSH mission.  The concept of a total culture rightly transcends the workplace to address all aspects of our lives.  Thus, we want to advance and ensure both health protection and health promotion; in conjunction with total mission success. </a:t>
            </a:r>
          </a:p>
          <a:p>
            <a:endParaRPr lang="en-US" dirty="0" smtClean="0"/>
          </a:p>
        </p:txBody>
      </p:sp>
      <p:sp>
        <p:nvSpPr>
          <p:cNvPr id="67588" name="Slide Number Placeholder 3"/>
          <p:cNvSpPr>
            <a:spLocks noGrp="1"/>
          </p:cNvSpPr>
          <p:nvPr>
            <p:ph type="sldNum" sz="quarter" idx="5"/>
          </p:nvPr>
        </p:nvSpPr>
        <p:spPr>
          <a:noFill/>
        </p:spPr>
        <p:txBody>
          <a:bodyPr/>
          <a:lstStyle/>
          <a:p>
            <a:fld id="{57920562-5492-498D-9703-9AB98D71B1BC}"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68478E1E-BA1C-4651-9F0A-FB0E868EDF1A}"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lvl1pPr>
              <a:lnSpc>
                <a:spcPct val="80000"/>
              </a:lnSpc>
              <a:defRPr sz="3600" b="1" i="0" baseline="0">
                <a:solidFill>
                  <a:schemeClr val="accent2"/>
                </a:solidFill>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2362200"/>
            <a:ext cx="9144000" cy="1066800"/>
          </a:xfrm>
        </p:spPr>
        <p:txBody>
          <a:bodyPr/>
          <a:lstStyle>
            <a:lvl1pPr marL="0" indent="0" algn="ctr">
              <a:buNone/>
              <a:defRPr baseline="0">
                <a:latin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837A0EA5-3CC5-423B-802F-C2303AE0537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996FA3E5-5B56-4FC5-9AAC-13113839E47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D0B480B8-61F2-499A-9F09-2F1E9C0319A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Rectangle 6"/>
          <p:cNvSpPr/>
          <p:nvPr userDrawn="1"/>
        </p:nvSpPr>
        <p:spPr>
          <a:xfrm>
            <a:off x="152400" y="381000"/>
            <a:ext cx="3672800" cy="369332"/>
          </a:xfrm>
          <a:prstGeom prst="rect">
            <a:avLst/>
          </a:prstGeom>
        </p:spPr>
        <p:txBody>
          <a:bodyPr wrap="none">
            <a:spAutoFit/>
          </a:bodyPr>
          <a:lstStyle/>
          <a:p>
            <a:r>
              <a:rPr lang="en-US" dirty="0" smtClean="0">
                <a:solidFill>
                  <a:srgbClr val="FFFFFF"/>
                </a:solidFill>
                <a:latin typeface="Arial" pitchFamily="34" charset="0"/>
                <a:cs typeface="Arial" pitchFamily="34" charset="0"/>
              </a:rPr>
              <a:t>National Nanotechnology Initiative</a:t>
            </a:r>
            <a:endParaRPr lang="en-US" dirty="0">
              <a:solidFill>
                <a:srgbClr val="FFFFFF"/>
              </a:solidFill>
              <a:latin typeface="Arial" pitchFamily="34" charset="0"/>
              <a:cs typeface="Arial" pitchFamily="34" charset="0"/>
            </a:endParaRPr>
          </a:p>
        </p:txBody>
      </p:sp>
      <p:grpSp>
        <p:nvGrpSpPr>
          <p:cNvPr id="4" name="Group 3"/>
          <p:cNvGrpSpPr/>
          <p:nvPr userDrawn="1"/>
        </p:nvGrpSpPr>
        <p:grpSpPr>
          <a:xfrm>
            <a:off x="0" y="0"/>
            <a:ext cx="9144000" cy="914400"/>
            <a:chOff x="0" y="0"/>
            <a:chExt cx="9144000" cy="914400"/>
          </a:xfrm>
        </p:grpSpPr>
        <p:pic>
          <p:nvPicPr>
            <p:cNvPr id="5" name="Picture 4"/>
            <p:cNvPicPr>
              <a:picLocks noChangeAspect="1"/>
            </p:cNvPicPr>
            <p:nvPr userDrawn="1"/>
          </p:nvPicPr>
          <p:blipFill>
            <a:blip r:embed="rId2" cstate="print"/>
            <a:srcRect/>
            <a:stretch>
              <a:fillRect/>
            </a:stretch>
          </p:blipFill>
          <p:spPr bwMode="auto">
            <a:xfrm>
              <a:off x="0" y="0"/>
              <a:ext cx="5775158" cy="914400"/>
            </a:xfrm>
            <a:prstGeom prst="rect">
              <a:avLst/>
            </a:prstGeom>
            <a:noFill/>
            <a:ln w="9525">
              <a:noFill/>
              <a:miter lim="800000"/>
              <a:headEnd/>
              <a:tailEnd/>
            </a:ln>
          </p:spPr>
        </p:pic>
        <p:pic>
          <p:nvPicPr>
            <p:cNvPr id="8" name="Picture 7"/>
            <p:cNvPicPr>
              <a:picLocks noChangeAspect="1"/>
            </p:cNvPicPr>
            <p:nvPr userDrawn="1"/>
          </p:nvPicPr>
          <p:blipFill>
            <a:blip r:embed="rId2" cstate="print"/>
            <a:srcRect l="80010"/>
            <a:stretch>
              <a:fillRect/>
            </a:stretch>
          </p:blipFill>
          <p:spPr bwMode="auto">
            <a:xfrm>
              <a:off x="7989544" y="0"/>
              <a:ext cx="1154456" cy="914400"/>
            </a:xfrm>
            <a:prstGeom prst="rect">
              <a:avLst/>
            </a:prstGeom>
            <a:noFill/>
            <a:ln w="9525">
              <a:noFill/>
              <a:miter lim="800000"/>
              <a:headEnd/>
              <a:tailEnd/>
            </a:ln>
          </p:spPr>
        </p:pic>
        <p:pic>
          <p:nvPicPr>
            <p:cNvPr id="9" name="Picture 8"/>
            <p:cNvPicPr>
              <a:picLocks noChangeAspect="1"/>
            </p:cNvPicPr>
            <p:nvPr userDrawn="1"/>
          </p:nvPicPr>
          <p:blipFill>
            <a:blip r:embed="rId2" cstate="print"/>
            <a:srcRect l="80010"/>
            <a:stretch>
              <a:fillRect/>
            </a:stretch>
          </p:blipFill>
          <p:spPr bwMode="auto">
            <a:xfrm>
              <a:off x="7696200" y="0"/>
              <a:ext cx="1154456" cy="914400"/>
            </a:xfrm>
            <a:prstGeom prst="rect">
              <a:avLst/>
            </a:prstGeom>
            <a:noFill/>
            <a:ln w="9525">
              <a:noFill/>
              <a:miter lim="800000"/>
              <a:headEnd/>
              <a:tailEnd/>
            </a:ln>
          </p:spPr>
        </p:pic>
        <p:pic>
          <p:nvPicPr>
            <p:cNvPr id="10" name="Picture 9"/>
            <p:cNvPicPr>
              <a:picLocks noChangeAspect="1"/>
            </p:cNvPicPr>
            <p:nvPr userDrawn="1"/>
          </p:nvPicPr>
          <p:blipFill>
            <a:blip r:embed="rId2" cstate="print"/>
            <a:srcRect l="80010"/>
            <a:stretch>
              <a:fillRect/>
            </a:stretch>
          </p:blipFill>
          <p:spPr bwMode="auto">
            <a:xfrm>
              <a:off x="6629400" y="0"/>
              <a:ext cx="1154456" cy="914400"/>
            </a:xfrm>
            <a:prstGeom prst="rect">
              <a:avLst/>
            </a:prstGeom>
            <a:noFill/>
            <a:ln w="9525">
              <a:noFill/>
              <a:miter lim="800000"/>
              <a:headEnd/>
              <a:tailEnd/>
            </a:ln>
          </p:spPr>
        </p:pic>
        <p:pic>
          <p:nvPicPr>
            <p:cNvPr id="11" name="Picture 10"/>
            <p:cNvPicPr>
              <a:picLocks noChangeAspect="1"/>
            </p:cNvPicPr>
            <p:nvPr userDrawn="1"/>
          </p:nvPicPr>
          <p:blipFill>
            <a:blip r:embed="rId2" cstate="print"/>
            <a:srcRect l="80010"/>
            <a:stretch>
              <a:fillRect/>
            </a:stretch>
          </p:blipFill>
          <p:spPr bwMode="auto">
            <a:xfrm>
              <a:off x="5715000" y="0"/>
              <a:ext cx="1154456" cy="914400"/>
            </a:xfrm>
            <a:prstGeom prst="rect">
              <a:avLst/>
            </a:prstGeom>
            <a:noFill/>
            <a:ln w="9525">
              <a:noFill/>
              <a:miter lim="800000"/>
              <a:headEnd/>
              <a:tailEnd/>
            </a:ln>
          </p:spPr>
        </p:pic>
      </p:grpSp>
      <p:sp>
        <p:nvSpPr>
          <p:cNvPr id="2" name="TextBox 1"/>
          <p:cNvSpPr txBox="1"/>
          <p:nvPr userDrawn="1"/>
        </p:nvSpPr>
        <p:spPr>
          <a:xfrm>
            <a:off x="8636198" y="6444342"/>
            <a:ext cx="486030" cy="400110"/>
          </a:xfrm>
          <a:prstGeom prst="rect">
            <a:avLst/>
          </a:prstGeom>
          <a:noFill/>
        </p:spPr>
        <p:txBody>
          <a:bodyPr wrap="none" rtlCol="0">
            <a:spAutoFit/>
          </a:bodyPr>
          <a:lstStyle/>
          <a:p>
            <a:pPr algn="r"/>
            <a:fld id="{8C9DA149-B4F2-4E2B-BF71-2EE56395EF4C}" type="slidenum">
              <a:rPr lang="en-US" sz="2000" smtClean="0">
                <a:solidFill>
                  <a:srgbClr val="000000"/>
                </a:solidFill>
              </a:rPr>
              <a:pPr algn="r"/>
              <a:t>‹#›</a:t>
            </a:fld>
            <a:endParaRPr lang="en-US" sz="2000" dirty="0">
              <a:solidFill>
                <a:srgbClr val="000000"/>
              </a:solidFill>
            </a:endParaRPr>
          </a:p>
        </p:txBody>
      </p:sp>
    </p:spTree>
    <p:extLst>
      <p:ext uri="{BB962C8B-B14F-4D97-AF65-F5344CB8AC3E}">
        <p14:creationId xmlns:p14="http://schemas.microsoft.com/office/powerpoint/2010/main" val="122266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09F57124-8AEB-4B02-8303-3012B6F9A74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56D11754-4BF8-4FF8-B70D-61F384F1A94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9258FFF1-2B2D-45CD-9F00-279D617EAAA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7F1B6D7-2286-4A24-86F9-95C425E6EBC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C93574CC-EC16-40CD-8571-C24C732F358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Rectangle 4"/>
          <p:cNvSpPr>
            <a:spLocks noGrp="1" noChangeArrowheads="1"/>
          </p:cNvSpPr>
          <p:nvPr>
            <p:ph type="sldNum" sz="quarter" idx="12"/>
          </p:nvPr>
        </p:nvSpPr>
        <p:spPr/>
        <p:txBody>
          <a:bodyPr/>
          <a:lstStyle>
            <a:lvl1pPr>
              <a:defRPr/>
            </a:lvl1pPr>
          </a:lstStyle>
          <a:p>
            <a:pPr>
              <a:defRPr/>
            </a:pPr>
            <a:fld id="{4038CD9E-2799-4A2A-8FDE-A83C87AA2DF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381750"/>
            <a:ext cx="2133600" cy="476250"/>
          </a:xfrm>
        </p:spPr>
        <p:txBody>
          <a:bodyPr/>
          <a:lstStyle>
            <a:lvl1pPr>
              <a:defRPr sz="2400" baseline="0" smtClean="0"/>
            </a:lvl1pPr>
          </a:lstStyle>
          <a:p>
            <a:pPr>
              <a:defRPr/>
            </a:pPr>
            <a:fld id="{2B536A16-6BF1-4AB5-9B51-F252B025730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Rectangle 3"/>
          <p:cNvSpPr>
            <a:spLocks noGrp="1" noChangeArrowheads="1"/>
          </p:cNvSpPr>
          <p:nvPr>
            <p:ph type="sldNum" sz="quarter" idx="12"/>
          </p:nvPr>
        </p:nvSpPr>
        <p:spPr/>
        <p:txBody>
          <a:bodyPr/>
          <a:lstStyle>
            <a:lvl1pPr>
              <a:defRPr/>
            </a:lvl1pPr>
          </a:lstStyle>
          <a:p>
            <a:pPr>
              <a:defRPr/>
            </a:pPr>
            <a:fld id="{6F628DD3-6917-4BFA-B55D-82EEFC5E95A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031821-4FDA-46AB-9793-98809C621D7B}"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8A46970-E133-4AFB-9B8B-A445ACDF9DCD}"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4B28D016-555F-4352-B259-916339ADEC86}"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869D1F41-D241-4786-8330-4A72968A09E4}"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596F0-C8B1-5442-9566-F57A367465E6}" type="datetimeFigureOut">
              <a:rPr lang="en-US" smtClean="0">
                <a:solidFill>
                  <a:prstClr val="black">
                    <a:tint val="75000"/>
                  </a:prstClr>
                </a:solidFill>
              </a:rPr>
              <a:pPr/>
              <a:t>4/24/2014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61166B-E53E-9243-8745-0B8A16D848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381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596F0-C8B1-5442-9566-F57A367465E6}" type="datetimeFigureOut">
              <a:rPr lang="en-US" smtClean="0">
                <a:solidFill>
                  <a:prstClr val="black">
                    <a:tint val="75000"/>
                  </a:prstClr>
                </a:solidFill>
              </a:rPr>
              <a:pPr/>
              <a:t>4/24/2014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61166B-E53E-9243-8745-0B8A16D848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094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B596F0-C8B1-5442-9566-F57A367465E6}" type="datetimeFigureOut">
              <a:rPr lang="en-US" smtClean="0">
                <a:solidFill>
                  <a:prstClr val="black">
                    <a:tint val="75000"/>
                  </a:prstClr>
                </a:solidFill>
              </a:rPr>
              <a:pPr/>
              <a:t>4/24/2014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61166B-E53E-9243-8745-0B8A16D848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438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B596F0-C8B1-5442-9566-F57A367465E6}" type="datetimeFigureOut">
              <a:rPr lang="en-US" smtClean="0">
                <a:solidFill>
                  <a:prstClr val="black">
                    <a:tint val="75000"/>
                  </a:prstClr>
                </a:solidFill>
              </a:rPr>
              <a:pPr/>
              <a:t>4/24/2014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61166B-E53E-9243-8745-0B8A16D848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001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B596F0-C8B1-5442-9566-F57A367465E6}" type="datetimeFigureOut">
              <a:rPr lang="en-US" smtClean="0">
                <a:solidFill>
                  <a:prstClr val="black">
                    <a:tint val="75000"/>
                  </a:prstClr>
                </a:solidFill>
              </a:rPr>
              <a:pPr/>
              <a:t>4/24/2014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61166B-E53E-9243-8745-0B8A16D848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56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381750"/>
            <a:ext cx="2133600" cy="476250"/>
          </a:xfrm>
        </p:spPr>
        <p:txBody>
          <a:bodyPr/>
          <a:lstStyle>
            <a:lvl1pPr algn="r">
              <a:defRPr smtClean="0"/>
            </a:lvl1pPr>
          </a:lstStyle>
          <a:p>
            <a:pPr>
              <a:defRPr/>
            </a:pPr>
            <a:fld id="{89C878DF-29B5-4A1B-81D5-883807C9E63C}"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B596F0-C8B1-5442-9566-F57A367465E6}" type="datetimeFigureOut">
              <a:rPr lang="en-US" smtClean="0">
                <a:solidFill>
                  <a:prstClr val="black">
                    <a:tint val="75000"/>
                  </a:prstClr>
                </a:solidFill>
              </a:rPr>
              <a:pPr/>
              <a:t>4/24/2014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61166B-E53E-9243-8745-0B8A16D848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53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596F0-C8B1-5442-9566-F57A367465E6}" type="datetimeFigureOut">
              <a:rPr lang="en-US" smtClean="0">
                <a:solidFill>
                  <a:prstClr val="black">
                    <a:tint val="75000"/>
                  </a:prstClr>
                </a:solidFill>
              </a:rPr>
              <a:pPr/>
              <a:t>4/24/2014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61166B-E53E-9243-8745-0B8A16D848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341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596F0-C8B1-5442-9566-F57A367465E6}" type="datetimeFigureOut">
              <a:rPr lang="en-US" smtClean="0">
                <a:solidFill>
                  <a:prstClr val="black">
                    <a:tint val="75000"/>
                  </a:prstClr>
                </a:solidFill>
              </a:rPr>
              <a:pPr/>
              <a:t>4/24/2014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61166B-E53E-9243-8745-0B8A16D848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047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596F0-C8B1-5442-9566-F57A367465E6}" type="datetimeFigureOut">
              <a:rPr lang="en-US" smtClean="0">
                <a:solidFill>
                  <a:prstClr val="black">
                    <a:tint val="75000"/>
                  </a:prstClr>
                </a:solidFill>
              </a:rPr>
              <a:pPr/>
              <a:t>4/24/2014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61166B-E53E-9243-8745-0B8A16D848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15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596F0-C8B1-5442-9566-F57A367465E6}" type="datetimeFigureOut">
              <a:rPr lang="en-US" smtClean="0">
                <a:solidFill>
                  <a:prstClr val="black">
                    <a:tint val="75000"/>
                  </a:prstClr>
                </a:solidFill>
              </a:rPr>
              <a:pPr/>
              <a:t>4/24/2014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61166B-E53E-9243-8745-0B8A16D848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818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596F0-C8B1-5442-9566-F57A367465E6}" type="datetimeFigureOut">
              <a:rPr lang="en-US" smtClean="0">
                <a:solidFill>
                  <a:prstClr val="black">
                    <a:tint val="75000"/>
                  </a:prstClr>
                </a:solidFill>
              </a:rPr>
              <a:pPr/>
              <a:t>4/24/2014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61166B-E53E-9243-8745-0B8A16D848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9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610600" y="6400800"/>
            <a:ext cx="533400" cy="457200"/>
          </a:xfrm>
        </p:spPr>
        <p:txBody>
          <a:bodyPr/>
          <a:lstStyle>
            <a:lvl1pPr>
              <a:defRPr sz="2400" baseline="0" smtClean="0"/>
            </a:lvl1pPr>
          </a:lstStyle>
          <a:p>
            <a:pPr>
              <a:defRPr/>
            </a:pPr>
            <a:fld id="{17D171C2-2D78-41B1-92F6-2BB5EE1133D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E90012BF-C84C-4F09-A402-BB1C7A32302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lnSpc>
                <a:spcPct val="80000"/>
              </a:lnSpc>
              <a:defRPr sz="3200" b="1">
                <a:solidFill>
                  <a:schemeClr val="accent2"/>
                </a:solidFil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p:txBody>
          <a:bodyPr/>
          <a:lstStyle>
            <a:lvl1pPr>
              <a:defRPr/>
            </a:lvl1pPr>
          </a:lstStyle>
          <a:p>
            <a:pPr>
              <a:defRPr/>
            </a:pPr>
            <a:fld id="{47818D12-30C5-4874-9C98-8804AB4FC16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3"/>
          <p:cNvSpPr>
            <a:spLocks noGrp="1" noChangeArrowheads="1"/>
          </p:cNvSpPr>
          <p:nvPr>
            <p:ph type="sldNum" sz="quarter" idx="12"/>
          </p:nvPr>
        </p:nvSpPr>
        <p:spPr/>
        <p:txBody>
          <a:bodyPr/>
          <a:lstStyle>
            <a:lvl1pPr>
              <a:defRPr/>
            </a:lvl1pPr>
          </a:lstStyle>
          <a:p>
            <a:pPr>
              <a:defRPr/>
            </a:pPr>
            <a:fld id="{EFCB1C0E-E8B7-4455-92AD-6DEAB9D9A2B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BC3E40F-4C68-44E1-A1E0-5A39B227A85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5AA0011-5D83-4664-BADC-8F7B5F1D94E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a:p>
        </p:txBody>
      </p:sp>
      <p:sp>
        <p:nvSpPr>
          <p:cNvPr id="7" name="Slide Number Placeholder 6"/>
          <p:cNvSpPr>
            <a:spLocks noGrp="1" noChangeArrowheads="1"/>
          </p:cNvSpPr>
          <p:nvPr>
            <p:ph type="sldNum" sz="quarter" idx="4"/>
          </p:nvPr>
        </p:nvSpPr>
        <p:spPr>
          <a:xfrm>
            <a:off x="7010400" y="6400800"/>
            <a:ext cx="2133600" cy="457200"/>
          </a:xfrm>
          <a:prstGeom prst="rect">
            <a:avLst/>
          </a:prstGeom>
        </p:spPr>
        <p:txBody>
          <a:bodyPr/>
          <a:lstStyle>
            <a:lvl1pPr algn="r">
              <a:defRPr sz="2400" baseline="0" smtClean="0"/>
            </a:lvl1pPr>
          </a:lstStyle>
          <a:p>
            <a:pPr>
              <a:defRPr/>
            </a:pPr>
            <a:fld id="{6AA33508-83A1-48FB-91E0-008604ED59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40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7" name="Slide Number Placeholder 6"/>
          <p:cNvSpPr>
            <a:spLocks noGrp="1" noChangeArrowheads="1"/>
          </p:cNvSpPr>
          <p:nvPr>
            <p:ph type="sldNum" sz="quarter" idx="4"/>
          </p:nvPr>
        </p:nvSpPr>
        <p:spPr>
          <a:xfrm>
            <a:off x="7010400" y="6400800"/>
            <a:ext cx="2133600" cy="457200"/>
          </a:xfrm>
          <a:prstGeom prst="rect">
            <a:avLst/>
          </a:prstGeom>
        </p:spPr>
        <p:txBody>
          <a:bodyPr/>
          <a:lstStyle>
            <a:lvl1pPr algn="r">
              <a:defRPr sz="2400" baseline="0" smtClean="0"/>
            </a:lvl1pPr>
          </a:lstStyle>
          <a:p>
            <a:pPr>
              <a:defRPr/>
            </a:pPr>
            <a:fld id="{D0915889-C6EE-4D74-9D5F-5EF31288837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3EB596F0-C8B1-5442-9566-F57A367465E6}" type="datetimeFigureOut">
              <a:rPr lang="en-US" smtClean="0">
                <a:solidFill>
                  <a:prstClr val="black">
                    <a:tint val="75000"/>
                  </a:prstClr>
                </a:solidFill>
                <a:latin typeface="Calibri"/>
              </a:rPr>
              <a:pPr defTabSz="457200" fontAlgn="auto">
                <a:spcBef>
                  <a:spcPts val="0"/>
                </a:spcBef>
                <a:spcAft>
                  <a:spcPts val="0"/>
                </a:spcAft>
              </a:pPr>
              <a:t>4/24/2014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161166B-E53E-9243-8745-0B8A16D84808}"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66349738"/>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rpers@science.oregonstate.edu" TargetMode="External"/><Relationship Id="rId2" Type="http://schemas.openxmlformats.org/officeDocument/2006/relationships/hyperlink" Target="mailto:mhoover1@cdc.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ano.gov/node/1015"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www.nano.gov/node/1015" TargetMode="External"/><Relationship Id="rId2" Type="http://schemas.openxmlformats.org/officeDocument/2006/relationships/hyperlink" Target="http://eprints.internano.org/607/"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nano.gov/node/1015"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nano.gov/node/1015"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 y="533400"/>
            <a:ext cx="9144000" cy="1470025"/>
          </a:xfrm>
        </p:spPr>
        <p:txBody>
          <a:bodyPr/>
          <a:lstStyle/>
          <a:p>
            <a:r>
              <a:rPr lang="en-US" sz="3200" dirty="0" smtClean="0"/>
              <a:t>Considerations of </a:t>
            </a:r>
            <a:r>
              <a:rPr lang="en-US" sz="3200" dirty="0"/>
              <a:t>relevance vs reliability </a:t>
            </a:r>
            <a:r>
              <a:rPr lang="en-US" sz="3200" dirty="0" smtClean="0"/>
              <a:t/>
            </a:r>
            <a:br>
              <a:rPr lang="en-US" sz="3200" dirty="0" smtClean="0"/>
            </a:br>
            <a:r>
              <a:rPr lang="en-US" sz="3200" dirty="0" smtClean="0"/>
              <a:t>and </a:t>
            </a:r>
            <a:r>
              <a:rPr lang="en-US" sz="3200" dirty="0"/>
              <a:t>know vs show </a:t>
            </a:r>
            <a:r>
              <a:rPr lang="en-US" sz="3200" dirty="0" smtClean="0"/>
              <a:t>for </a:t>
            </a:r>
            <a:r>
              <a:rPr lang="en-US" sz="3200" dirty="0"/>
              <a:t>CLEAR communication </a:t>
            </a:r>
            <a:r>
              <a:rPr lang="en-US" sz="3200" dirty="0" smtClean="0"/>
              <a:t/>
            </a:r>
            <a:br>
              <a:rPr lang="en-US" sz="3200" dirty="0" smtClean="0"/>
            </a:br>
            <a:r>
              <a:rPr lang="en-US" sz="2800" i="1" dirty="0" smtClean="0"/>
              <a:t>and </a:t>
            </a:r>
            <a:r>
              <a:rPr lang="en-US" sz="2800" i="1" dirty="0"/>
              <a:t>how they relate to issues for nanotechnology, including the data-readiness </a:t>
            </a:r>
            <a:r>
              <a:rPr lang="en-US" sz="2800" i="1" dirty="0" smtClean="0"/>
              <a:t>levels </a:t>
            </a:r>
            <a:endParaRPr lang="en-US" sz="2800" i="1" dirty="0"/>
          </a:p>
        </p:txBody>
      </p:sp>
      <p:sp>
        <p:nvSpPr>
          <p:cNvPr id="6" name="Subtitle 5"/>
          <p:cNvSpPr>
            <a:spLocks noGrp="1"/>
          </p:cNvSpPr>
          <p:nvPr>
            <p:ph type="subTitle" idx="1"/>
          </p:nvPr>
        </p:nvSpPr>
        <p:spPr>
          <a:xfrm>
            <a:off x="25399" y="4038600"/>
            <a:ext cx="9144000" cy="1066800"/>
          </a:xfrm>
        </p:spPr>
        <p:txBody>
          <a:bodyPr/>
          <a:lstStyle/>
          <a:p>
            <a:pPr algn="l"/>
            <a:r>
              <a:rPr lang="en-US" sz="1800" i="1" dirty="0" smtClean="0"/>
              <a:t>Please direct comments to:</a:t>
            </a:r>
          </a:p>
          <a:p>
            <a:r>
              <a:rPr lang="en-US" sz="1800" b="1" dirty="0" smtClean="0"/>
              <a:t>Mark D. Hoover </a:t>
            </a:r>
            <a:br>
              <a:rPr lang="en-US" sz="1800" b="1" dirty="0" smtClean="0"/>
            </a:br>
            <a:r>
              <a:rPr lang="en-US" sz="1800" dirty="0" smtClean="0"/>
              <a:t>(304-285-6374, </a:t>
            </a:r>
            <a:r>
              <a:rPr lang="en-US" sz="1800" dirty="0" smtClean="0">
                <a:hlinkClick r:id="rId2"/>
              </a:rPr>
              <a:t>mhoover1@cdc.gov</a:t>
            </a:r>
            <a:r>
              <a:rPr lang="en-US" sz="1800" dirty="0" smtClean="0"/>
              <a:t>)</a:t>
            </a:r>
            <a:br>
              <a:rPr lang="en-US" sz="1800" dirty="0" smtClean="0"/>
            </a:br>
            <a:r>
              <a:rPr lang="en-US" sz="1800" dirty="0" smtClean="0"/>
              <a:t>and </a:t>
            </a:r>
          </a:p>
          <a:p>
            <a:r>
              <a:rPr lang="en-US" sz="1800" b="1" dirty="0" smtClean="0"/>
              <a:t>Stacey L. Harper </a:t>
            </a:r>
            <a:r>
              <a:rPr lang="en-US" sz="1800" dirty="0" smtClean="0"/>
              <a:t/>
            </a:r>
            <a:br>
              <a:rPr lang="en-US" sz="1800" dirty="0" smtClean="0"/>
            </a:br>
            <a:r>
              <a:rPr lang="en-US" sz="1800" dirty="0" smtClean="0"/>
              <a:t>(541-737-2791, </a:t>
            </a:r>
            <a:r>
              <a:rPr lang="en-US" sz="1800" u="sng" dirty="0" smtClean="0">
                <a:hlinkClick r:id="rId3"/>
              </a:rPr>
              <a:t>harpers@science.oregonstate.edu</a:t>
            </a:r>
            <a:endParaRPr lang="en-US" sz="1800" dirty="0" smtClean="0"/>
          </a:p>
          <a:p>
            <a:endParaRPr lang="en-US" dirty="0"/>
          </a:p>
        </p:txBody>
      </p:sp>
      <p:sp>
        <p:nvSpPr>
          <p:cNvPr id="4" name="Slide Number Placeholder 3"/>
          <p:cNvSpPr>
            <a:spLocks noGrp="1"/>
          </p:cNvSpPr>
          <p:nvPr>
            <p:ph type="sldNum" sz="quarter" idx="4294967295"/>
          </p:nvPr>
        </p:nvSpPr>
        <p:spPr>
          <a:xfrm>
            <a:off x="7010400" y="6381750"/>
            <a:ext cx="2133600" cy="476250"/>
          </a:xfrm>
        </p:spPr>
        <p:txBody>
          <a:bodyPr/>
          <a:lstStyle/>
          <a:p>
            <a:pPr>
              <a:defRPr/>
            </a:pPr>
            <a:fld id="{2B536A16-6BF1-4AB5-9B51-F252B025730A}" type="slidenum">
              <a:rPr lang="en-US" smtClean="0"/>
              <a:pPr>
                <a:defRPr/>
              </a:pPr>
              <a:t>1</a:t>
            </a:fld>
            <a:endParaRPr lang="en-US" dirty="0"/>
          </a:p>
        </p:txBody>
      </p:sp>
      <p:sp>
        <p:nvSpPr>
          <p:cNvPr id="7" name="TextBox 6"/>
          <p:cNvSpPr txBox="1"/>
          <p:nvPr/>
        </p:nvSpPr>
        <p:spPr>
          <a:xfrm>
            <a:off x="3133146" y="2743200"/>
            <a:ext cx="2877711" cy="923330"/>
          </a:xfrm>
          <a:prstGeom prst="rect">
            <a:avLst/>
          </a:prstGeom>
          <a:noFill/>
        </p:spPr>
        <p:txBody>
          <a:bodyPr wrap="none" rtlCol="0">
            <a:spAutoFit/>
          </a:bodyPr>
          <a:lstStyle/>
          <a:p>
            <a:pPr algn="ctr"/>
            <a:r>
              <a:rPr lang="en-US" dirty="0" smtClean="0"/>
              <a:t>Some ideas for discussion</a:t>
            </a:r>
          </a:p>
          <a:p>
            <a:pPr algn="ctr"/>
            <a:r>
              <a:rPr lang="en-US" dirty="0" smtClean="0"/>
              <a:t>Nano WG </a:t>
            </a:r>
            <a:r>
              <a:rPr lang="en-US" dirty="0" err="1" smtClean="0"/>
              <a:t>webmeeting</a:t>
            </a:r>
            <a:endParaRPr lang="en-US" dirty="0" smtClean="0"/>
          </a:p>
          <a:p>
            <a:pPr algn="ctr"/>
            <a:r>
              <a:rPr lang="en-US" dirty="0" smtClean="0"/>
              <a:t>April 24, 2014</a:t>
            </a:r>
            <a:endParaRPr lang="en-US" dirty="0"/>
          </a:p>
        </p:txBody>
      </p:sp>
      <p:sp>
        <p:nvSpPr>
          <p:cNvPr id="8" name="Rectangle 1034"/>
          <p:cNvSpPr>
            <a:spLocks noChangeArrowheads="1"/>
          </p:cNvSpPr>
          <p:nvPr/>
        </p:nvSpPr>
        <p:spPr bwMode="auto">
          <a:xfrm>
            <a:off x="0" y="6324600"/>
            <a:ext cx="9143999" cy="461665"/>
          </a:xfrm>
          <a:prstGeom prst="rect">
            <a:avLst/>
          </a:prstGeom>
          <a:noFill/>
          <a:ln w="9525">
            <a:noFill/>
            <a:miter lim="800000"/>
            <a:headEnd/>
            <a:tailEnd/>
          </a:ln>
        </p:spPr>
        <p:txBody>
          <a:bodyPr wrap="square">
            <a:spAutoFit/>
          </a:bodyPr>
          <a:lstStyle/>
          <a:p>
            <a:pPr algn="ctr"/>
            <a:r>
              <a:rPr lang="en-US" sz="1200" dirty="0"/>
              <a:t>The findings and conclusions in this presentation are those of the </a:t>
            </a:r>
            <a:r>
              <a:rPr lang="en-US" sz="1200" dirty="0" smtClean="0"/>
              <a:t>authors </a:t>
            </a:r>
            <a:r>
              <a:rPr lang="en-US" sz="1200" dirty="0" smtClean="0"/>
              <a:t>and </a:t>
            </a:r>
            <a:r>
              <a:rPr lang="en-US" sz="1200" dirty="0"/>
              <a:t>do not necessarily </a:t>
            </a:r>
            <a:r>
              <a:rPr lang="en-US" sz="1200" dirty="0" smtClean="0"/>
              <a:t>represent</a:t>
            </a:r>
            <a:br>
              <a:rPr lang="en-US" sz="1200" dirty="0" smtClean="0"/>
            </a:br>
            <a:r>
              <a:rPr lang="en-US" sz="1200" dirty="0" smtClean="0"/>
              <a:t> </a:t>
            </a:r>
            <a:r>
              <a:rPr lang="en-US" sz="1200" dirty="0"/>
              <a:t>the views of </a:t>
            </a:r>
            <a:r>
              <a:rPr lang="en-US" sz="1200" dirty="0" smtClean="0"/>
              <a:t>their respective organizations. </a:t>
            </a:r>
            <a:endParaRPr lang="en-US" sz="1200" dirty="0"/>
          </a:p>
        </p:txBody>
      </p:sp>
    </p:spTree>
    <p:extLst>
      <p:ext uri="{BB962C8B-B14F-4D97-AF65-F5344CB8AC3E}">
        <p14:creationId xmlns:p14="http://schemas.microsoft.com/office/powerpoint/2010/main" val="3660894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10886" y="2438400"/>
            <a:ext cx="9144000" cy="430887"/>
          </a:xfrm>
          <a:prstGeom prst="rect">
            <a:avLst/>
          </a:prstGeom>
          <a:noFill/>
          <a:ln w="9525">
            <a:noFill/>
            <a:miter lim="800000"/>
            <a:headEnd/>
            <a:tailEnd/>
          </a:ln>
        </p:spPr>
        <p:txBody>
          <a:bodyPr>
            <a:spAutoFit/>
          </a:bodyPr>
          <a:lstStyle/>
          <a:p>
            <a:pPr marL="0" lvl="1" fontAlgn="base">
              <a:spcBef>
                <a:spcPct val="0"/>
              </a:spcBef>
              <a:spcAft>
                <a:spcPct val="0"/>
              </a:spcAft>
            </a:pPr>
            <a:endParaRPr lang="en-US" sz="2200" b="1" dirty="0" smtClean="0">
              <a:solidFill>
                <a:prstClr val="black"/>
              </a:solidFill>
              <a:latin typeface="Arial" charset="0"/>
              <a:cs typeface="Arial" charset="0"/>
            </a:endParaRPr>
          </a:p>
        </p:txBody>
      </p:sp>
      <p:sp>
        <p:nvSpPr>
          <p:cNvPr id="6" name="TextBox 5"/>
          <p:cNvSpPr txBox="1"/>
          <p:nvPr/>
        </p:nvSpPr>
        <p:spPr>
          <a:xfrm>
            <a:off x="4820023" y="6381690"/>
            <a:ext cx="4019177" cy="400110"/>
          </a:xfrm>
          <a:prstGeom prst="rect">
            <a:avLst/>
          </a:prstGeom>
          <a:noFill/>
        </p:spPr>
        <p:txBody>
          <a:bodyPr wrap="none" rtlCol="0">
            <a:spAutoFit/>
          </a:bodyPr>
          <a:lstStyle/>
          <a:p>
            <a:pPr marL="0" lvl="1" algn="ctr" fontAlgn="base">
              <a:spcBef>
                <a:spcPct val="0"/>
              </a:spcBef>
              <a:spcAft>
                <a:spcPct val="0"/>
              </a:spcAft>
            </a:pPr>
            <a:r>
              <a:rPr lang="en-US" sz="2000" b="1" dirty="0" smtClean="0">
                <a:solidFill>
                  <a:srgbClr val="0070C0"/>
                </a:solidFill>
                <a:latin typeface="Arial" charset="0"/>
                <a:cs typeface="Arial" charset="0"/>
                <a:hlinkClick r:id="rId3"/>
              </a:rPr>
              <a:t>http://www.nano.gov/node/1015</a:t>
            </a:r>
            <a:endParaRPr lang="en-US" sz="2000" b="1" dirty="0">
              <a:solidFill>
                <a:srgbClr val="0070C0"/>
              </a:solidFill>
              <a:latin typeface="Arial"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864620738"/>
              </p:ext>
            </p:extLst>
          </p:nvPr>
        </p:nvGraphicFramePr>
        <p:xfrm>
          <a:off x="152400" y="2133600"/>
          <a:ext cx="8763000" cy="3535680"/>
        </p:xfrm>
        <a:graphic>
          <a:graphicData uri="http://schemas.openxmlformats.org/drawingml/2006/table">
            <a:tbl>
              <a:tblPr/>
              <a:tblGrid>
                <a:gridCol w="1949216"/>
                <a:gridCol w="1016983"/>
                <a:gridCol w="932234"/>
                <a:gridCol w="932234"/>
                <a:gridCol w="1016983"/>
                <a:gridCol w="1016983"/>
                <a:gridCol w="932234"/>
                <a:gridCol w="966133"/>
              </a:tblGrid>
              <a:tr h="502920">
                <a:tc>
                  <a:txBody>
                    <a:bodyPr/>
                    <a:lstStyle/>
                    <a:p>
                      <a:pPr marL="0" marR="0" algn="ctr">
                        <a:spcBef>
                          <a:spcPts val="0"/>
                        </a:spcBef>
                        <a:spcAft>
                          <a:spcPts val="0"/>
                        </a:spcAft>
                      </a:pPr>
                      <a:r>
                        <a:rPr lang="en-US" sz="1600" b="1" dirty="0">
                          <a:solidFill>
                            <a:schemeClr val="tx2"/>
                          </a:solidFill>
                          <a:latin typeface="Times New Roman"/>
                          <a:ea typeface="Times New Roman"/>
                        </a:rPr>
                        <a:t>Attribute</a:t>
                      </a:r>
                      <a:endParaRPr lang="en-US" sz="1800" dirty="0">
                        <a:solidFill>
                          <a:schemeClr val="tx2"/>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tx2"/>
                          </a:solidFill>
                          <a:latin typeface="Times New Roman"/>
                          <a:ea typeface="Times New Roman"/>
                        </a:rPr>
                        <a:t>DRL 0</a:t>
                      </a:r>
                      <a:endParaRPr lang="en-US" sz="1800" dirty="0">
                        <a:solidFill>
                          <a:schemeClr val="tx2"/>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tx2"/>
                          </a:solidFill>
                          <a:latin typeface="Times New Roman"/>
                          <a:ea typeface="Times New Roman"/>
                        </a:rPr>
                        <a:t>DRL 1</a:t>
                      </a:r>
                      <a:endParaRPr lang="en-US" sz="1800" dirty="0">
                        <a:solidFill>
                          <a:schemeClr val="tx2"/>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tx2"/>
                          </a:solidFill>
                          <a:latin typeface="Times New Roman"/>
                          <a:ea typeface="Times New Roman"/>
                        </a:rPr>
                        <a:t>DRL 2</a:t>
                      </a:r>
                      <a:endParaRPr lang="en-US" sz="1800" dirty="0">
                        <a:solidFill>
                          <a:schemeClr val="tx2"/>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tx2"/>
                          </a:solidFill>
                          <a:latin typeface="Times New Roman"/>
                          <a:ea typeface="Times New Roman"/>
                        </a:rPr>
                        <a:t>DRL 3</a:t>
                      </a:r>
                      <a:endParaRPr lang="en-US" sz="1800" dirty="0">
                        <a:solidFill>
                          <a:schemeClr val="tx2"/>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tx2"/>
                          </a:solidFill>
                          <a:latin typeface="Times New Roman"/>
                          <a:ea typeface="Times New Roman"/>
                        </a:rPr>
                        <a:t>DRL 4</a:t>
                      </a:r>
                      <a:endParaRPr lang="en-US" sz="1800" dirty="0">
                        <a:solidFill>
                          <a:schemeClr val="tx2"/>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tx2"/>
                          </a:solidFill>
                          <a:latin typeface="Times New Roman"/>
                          <a:ea typeface="Times New Roman"/>
                        </a:rPr>
                        <a:t>DRL 5</a:t>
                      </a:r>
                      <a:endParaRPr lang="en-US" sz="1800" dirty="0">
                        <a:solidFill>
                          <a:schemeClr val="tx2"/>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tx2"/>
                          </a:solidFill>
                          <a:latin typeface="Times New Roman"/>
                          <a:ea typeface="Times New Roman"/>
                        </a:rPr>
                        <a:t>DRL 6</a:t>
                      </a:r>
                      <a:endParaRPr lang="en-US" sz="1800" dirty="0">
                        <a:solidFill>
                          <a:schemeClr val="tx2"/>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marL="0" marR="0" algn="ctr">
                        <a:spcBef>
                          <a:spcPts val="0"/>
                        </a:spcBef>
                        <a:spcAft>
                          <a:spcPts val="0"/>
                        </a:spcAft>
                      </a:pPr>
                      <a:r>
                        <a:rPr lang="en-US" sz="1400" b="1" dirty="0">
                          <a:solidFill>
                            <a:schemeClr val="tx2"/>
                          </a:solidFill>
                          <a:latin typeface="Times New Roman"/>
                          <a:ea typeface="Times New Roman"/>
                        </a:rPr>
                        <a:t>Units</a:t>
                      </a:r>
                      <a:endParaRPr lang="en-US" sz="2400" dirty="0">
                        <a:solidFill>
                          <a:schemeClr val="tx2"/>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j-lt"/>
                          <a:ea typeface="Times New Roman"/>
                        </a:rPr>
                        <a:t>maybe</a:t>
                      </a:r>
                      <a:endParaRPr lang="en-US" sz="2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j-lt"/>
                          <a:ea typeface="Times New Roman"/>
                        </a:rPr>
                        <a:t>yes</a:t>
                      </a:r>
                      <a:endParaRPr lang="en-US" sz="2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j-lt"/>
                          <a:ea typeface="Times New Roman"/>
                        </a:rPr>
                        <a:t>yes</a:t>
                      </a:r>
                      <a:endParaRPr lang="en-US" sz="2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mj-lt"/>
                          <a:ea typeface="Times New Roman"/>
                        </a:rPr>
                        <a:t>yes</a:t>
                      </a:r>
                      <a:endParaRPr lang="en-US" sz="2400" b="1">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mj-lt"/>
                          <a:ea typeface="Times New Roman"/>
                        </a:rPr>
                        <a:t>yes</a:t>
                      </a:r>
                      <a:endParaRPr lang="en-US" sz="2400" b="1">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mj-lt"/>
                          <a:ea typeface="Times New Roman"/>
                        </a:rPr>
                        <a:t>yes</a:t>
                      </a:r>
                      <a:endParaRPr lang="en-US" sz="2400" b="1">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gn="ctr">
                        <a:spcBef>
                          <a:spcPts val="0"/>
                        </a:spcBef>
                        <a:spcAft>
                          <a:spcPts val="0"/>
                        </a:spcAft>
                      </a:pPr>
                      <a:r>
                        <a:rPr lang="en-US" sz="1400" b="1" dirty="0">
                          <a:solidFill>
                            <a:schemeClr val="tx2"/>
                          </a:solidFill>
                          <a:latin typeface="Times New Roman"/>
                          <a:ea typeface="Times New Roman"/>
                        </a:rPr>
                        <a:t>Precision and Noise</a:t>
                      </a:r>
                      <a:endParaRPr lang="en-US" sz="2400" dirty="0">
                        <a:solidFill>
                          <a:schemeClr val="tx2"/>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j-lt"/>
                          <a:ea typeface="Times New Roman"/>
                        </a:rPr>
                        <a:t>either</a:t>
                      </a:r>
                      <a:endParaRPr lang="en-US" sz="2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mj-lt"/>
                          <a:ea typeface="Times New Roman"/>
                        </a:rPr>
                        <a:t>both</a:t>
                      </a:r>
                      <a:endParaRPr lang="en-US" sz="2400" b="1">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mj-lt"/>
                          <a:ea typeface="Times New Roman"/>
                        </a:rPr>
                        <a:t>both</a:t>
                      </a:r>
                      <a:endParaRPr lang="en-US" sz="2400" b="1">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mj-lt"/>
                          <a:ea typeface="Times New Roman"/>
                        </a:rPr>
                        <a:t>both</a:t>
                      </a:r>
                      <a:endParaRPr lang="en-US" sz="2400" b="1">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400" b="1" dirty="0">
                          <a:solidFill>
                            <a:schemeClr val="tx2"/>
                          </a:solidFill>
                          <a:latin typeface="Times New Roman"/>
                          <a:ea typeface="Times New Roman"/>
                        </a:rPr>
                        <a:t>Independent Confirmation</a:t>
                      </a:r>
                      <a:endParaRPr lang="en-US" sz="2400" dirty="0">
                        <a:solidFill>
                          <a:schemeClr val="tx2"/>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j-lt"/>
                          <a:ea typeface="Times New Roman"/>
                        </a:rPr>
                        <a:t>possibly</a:t>
                      </a:r>
                      <a:endParaRPr lang="en-US" sz="2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j-lt"/>
                          <a:ea typeface="Times New Roman"/>
                        </a:rPr>
                        <a:t>yes</a:t>
                      </a:r>
                      <a:endParaRPr lang="en-US" sz="2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mj-lt"/>
                          <a:ea typeface="Times New Roman"/>
                        </a:rPr>
                        <a:t>yes</a:t>
                      </a:r>
                      <a:endParaRPr lang="en-US" sz="2400" b="1">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mj-lt"/>
                          <a:ea typeface="Times New Roman"/>
                        </a:rPr>
                        <a:t>yes</a:t>
                      </a:r>
                      <a:endParaRPr lang="en-US" sz="2400" b="1">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400" b="1" dirty="0">
                          <a:solidFill>
                            <a:schemeClr val="tx2"/>
                          </a:solidFill>
                          <a:latin typeface="Times New Roman"/>
                          <a:ea typeface="Times New Roman"/>
                        </a:rPr>
                        <a:t>Related to Larger Body of Scientific Knowledge</a:t>
                      </a:r>
                      <a:endParaRPr lang="en-US" sz="2400" dirty="0">
                        <a:solidFill>
                          <a:schemeClr val="tx2"/>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j-lt"/>
                          <a:ea typeface="Times New Roman"/>
                        </a:rPr>
                        <a:t>no</a:t>
                      </a:r>
                      <a:endParaRPr lang="en-US" sz="2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mj-lt"/>
                          <a:ea typeface="Times New Roman"/>
                        </a:rPr>
                        <a:t>yes</a:t>
                      </a:r>
                      <a:endParaRPr lang="en-US" sz="2400" b="1">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mj-lt"/>
                          <a:ea typeface="Times New Roman"/>
                        </a:rPr>
                        <a:t>yes</a:t>
                      </a:r>
                      <a:endParaRPr lang="en-US" sz="2400" b="1">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400" b="1" dirty="0">
                          <a:solidFill>
                            <a:schemeClr val="tx2"/>
                          </a:solidFill>
                          <a:latin typeface="Times New Roman"/>
                          <a:ea typeface="Times New Roman"/>
                        </a:rPr>
                        <a:t>Measurement Uncertainty</a:t>
                      </a:r>
                      <a:endParaRPr lang="en-US" sz="2400" dirty="0">
                        <a:solidFill>
                          <a:schemeClr val="tx2"/>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j-lt"/>
                          <a:ea typeface="Times New Roman"/>
                        </a:rPr>
                        <a:t>speculative</a:t>
                      </a:r>
                      <a:endParaRPr lang="en-US" sz="2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j-lt"/>
                          <a:ea typeface="Times New Roman"/>
                        </a:rPr>
                        <a:t>high</a:t>
                      </a:r>
                      <a:endParaRPr lang="en-US" sz="2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j-lt"/>
                          <a:ea typeface="Times New Roman"/>
                        </a:rPr>
                        <a:t>low</a:t>
                      </a:r>
                      <a:endParaRPr lang="en-US" sz="2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400" b="1" dirty="0">
                          <a:solidFill>
                            <a:schemeClr val="tx2"/>
                          </a:solidFill>
                          <a:latin typeface="Times New Roman"/>
                          <a:ea typeface="Times New Roman"/>
                        </a:rPr>
                        <a:t>Example</a:t>
                      </a:r>
                      <a:br>
                        <a:rPr lang="en-US" sz="1400" b="1" dirty="0">
                          <a:solidFill>
                            <a:schemeClr val="tx2"/>
                          </a:solidFill>
                          <a:latin typeface="Times New Roman"/>
                          <a:ea typeface="Times New Roman"/>
                        </a:rPr>
                      </a:br>
                      <a:r>
                        <a:rPr lang="en-US" sz="1400" b="1" dirty="0">
                          <a:solidFill>
                            <a:schemeClr val="tx2"/>
                          </a:solidFill>
                          <a:latin typeface="Times New Roman"/>
                          <a:ea typeface="Times New Roman"/>
                        </a:rPr>
                        <a:t> or use</a:t>
                      </a:r>
                      <a:endParaRPr lang="en-US" sz="2400" dirty="0">
                        <a:solidFill>
                          <a:schemeClr val="tx2"/>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little to none</a:t>
                      </a:r>
                      <a:endParaRPr lang="en-US" sz="2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err="1">
                          <a:latin typeface="+mj-lt"/>
                          <a:ea typeface="Times New Roman"/>
                        </a:rPr>
                        <a:t>unscaled</a:t>
                      </a:r>
                      <a:r>
                        <a:rPr lang="en-US" sz="1400" b="1" dirty="0">
                          <a:latin typeface="+mj-lt"/>
                          <a:ea typeface="Times New Roman"/>
                        </a:rPr>
                        <a:t> sensor data</a:t>
                      </a:r>
                      <a:endParaRPr lang="en-US" sz="2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j-lt"/>
                          <a:ea typeface="Times New Roman"/>
                        </a:rPr>
                        <a:t>scaled sensor data</a:t>
                      </a:r>
                      <a:endParaRPr lang="en-US" sz="2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j-lt"/>
                          <a:ea typeface="Times New Roman"/>
                        </a:rPr>
                        <a:t>scaled data; noise levels defined</a:t>
                      </a:r>
                      <a:endParaRPr lang="en-US" sz="2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j-lt"/>
                          <a:ea typeface="Times New Roman"/>
                        </a:rPr>
                        <a:t>major scientific advances</a:t>
                      </a:r>
                      <a:endParaRPr lang="en-US" sz="2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j-lt"/>
                          <a:ea typeface="Times New Roman"/>
                        </a:rPr>
                        <a:t>coarse validation of theory</a:t>
                      </a:r>
                      <a:endParaRPr lang="en-US" sz="2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mj-lt"/>
                          <a:ea typeface="Times New Roman"/>
                        </a:rPr>
                        <a:t>theory refinement and methods validation</a:t>
                      </a:r>
                      <a:endParaRPr lang="en-US" sz="2400" b="1" dirty="0">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1"/>
          <p:cNvSpPr txBox="1">
            <a:spLocks noChangeArrowheads="1"/>
          </p:cNvSpPr>
          <p:nvPr/>
        </p:nvSpPr>
        <p:spPr bwMode="auto">
          <a:xfrm>
            <a:off x="0" y="990600"/>
            <a:ext cx="9144000" cy="830997"/>
          </a:xfrm>
          <a:prstGeom prst="rect">
            <a:avLst/>
          </a:prstGeom>
          <a:noFill/>
          <a:ln w="9525">
            <a:noFill/>
            <a:miter lim="800000"/>
            <a:headEnd/>
            <a:tailEnd/>
          </a:ln>
        </p:spPr>
        <p:txBody>
          <a:bodyPr>
            <a:spAutoFit/>
          </a:bodyPr>
          <a:lstStyle/>
          <a:p>
            <a:pPr marL="288925" lvl="1" indent="-288925" algn="ctr" eaLnBrk="0" hangingPunct="0"/>
            <a:r>
              <a:rPr lang="en-US" sz="2800" b="1" dirty="0" smtClean="0">
                <a:solidFill>
                  <a:prstClr val="black"/>
                </a:solidFill>
                <a:latin typeface="Arial" pitchFamily="34" charset="0"/>
                <a:ea typeface="Times New Roman" pitchFamily="18" charset="0"/>
                <a:cs typeface="Arial" pitchFamily="34" charset="0"/>
              </a:rPr>
              <a:t>Tabular Version of DRL Attributes</a:t>
            </a:r>
            <a:endParaRPr lang="en-US" sz="2800" b="1" dirty="0" smtClean="0">
              <a:solidFill>
                <a:prstClr val="black"/>
              </a:solidFill>
              <a:ea typeface="ＭＳ Ｐゴシック" charset="-128"/>
              <a:cs typeface="Arial" charset="0"/>
            </a:endParaRPr>
          </a:p>
          <a:p>
            <a:pPr marL="288925" lvl="1" indent="-288925" algn="ctr" eaLnBrk="0" hangingPunct="0"/>
            <a:r>
              <a:rPr lang="en-US" sz="2000" b="1" i="1" dirty="0" smtClean="0">
                <a:solidFill>
                  <a:srgbClr val="7030A0"/>
                </a:solidFill>
                <a:ea typeface="ＭＳ Ｐゴシック" charset="-128"/>
                <a:cs typeface="Arial" charset="0"/>
              </a:rPr>
              <a:t>For Community Discussion</a:t>
            </a:r>
            <a:endParaRPr lang="en-US" sz="2000" b="1" i="1" dirty="0" smtClean="0">
              <a:solidFill>
                <a:srgbClr val="4BACC6">
                  <a:lumMod val="75000"/>
                </a:srgbClr>
              </a:solidFill>
              <a:ea typeface="ＭＳ Ｐゴシック" charset="-128"/>
              <a:cs typeface="Arial" charset="0"/>
            </a:endParaRPr>
          </a:p>
        </p:txBody>
      </p:sp>
    </p:spTree>
    <p:extLst>
      <p:ext uri="{BB962C8B-B14F-4D97-AF65-F5344CB8AC3E}">
        <p14:creationId xmlns:p14="http://schemas.microsoft.com/office/powerpoint/2010/main" val="3910737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 y="228600"/>
            <a:ext cx="9067800" cy="639763"/>
          </a:xfrm>
        </p:spPr>
        <p:txBody>
          <a:bodyPr/>
          <a:lstStyle/>
          <a:p>
            <a:r>
              <a:rPr lang="en-US" sz="4200" dirty="0" smtClean="0"/>
              <a:t>OVERALL OBJECTIVE</a:t>
            </a:r>
          </a:p>
        </p:txBody>
      </p:sp>
      <p:sp>
        <p:nvSpPr>
          <p:cNvPr id="16387" name="TextBox 2"/>
          <p:cNvSpPr txBox="1">
            <a:spLocks noChangeArrowheads="1"/>
          </p:cNvSpPr>
          <p:nvPr/>
        </p:nvSpPr>
        <p:spPr bwMode="auto">
          <a:xfrm>
            <a:off x="29308" y="1752600"/>
            <a:ext cx="9144000" cy="3785652"/>
          </a:xfrm>
          <a:prstGeom prst="rect">
            <a:avLst/>
          </a:prstGeom>
          <a:noFill/>
          <a:ln w="9525">
            <a:noFill/>
            <a:miter lim="800000"/>
            <a:headEnd/>
            <a:tailEnd/>
          </a:ln>
        </p:spPr>
        <p:txBody>
          <a:bodyPr wrap="square">
            <a:spAutoFit/>
          </a:bodyPr>
          <a:lstStyle/>
          <a:p>
            <a:pPr algn="ctr"/>
            <a:r>
              <a:rPr lang="en-US" sz="4800" dirty="0" smtClean="0">
                <a:solidFill>
                  <a:srgbClr val="FF0000"/>
                </a:solidFill>
              </a:rPr>
              <a:t>Build</a:t>
            </a:r>
            <a:r>
              <a:rPr lang="en-US" sz="4800" dirty="0" smtClean="0"/>
              <a:t> </a:t>
            </a:r>
            <a:r>
              <a:rPr lang="en-US" sz="4800" dirty="0"/>
              <a:t>and </a:t>
            </a:r>
            <a:r>
              <a:rPr lang="en-US" sz="4800" dirty="0">
                <a:solidFill>
                  <a:srgbClr val="FF0000"/>
                </a:solidFill>
              </a:rPr>
              <a:t>sustain</a:t>
            </a:r>
            <a:r>
              <a:rPr lang="en-US" sz="4800" dirty="0"/>
              <a:t> </a:t>
            </a:r>
            <a:r>
              <a:rPr lang="en-US" sz="4800" dirty="0" smtClean="0"/>
              <a:t/>
            </a:r>
            <a:br>
              <a:rPr lang="en-US" sz="4800" dirty="0" smtClean="0"/>
            </a:br>
            <a:r>
              <a:rPr lang="en-US" sz="4800" dirty="0" smtClean="0">
                <a:solidFill>
                  <a:srgbClr val="0066FF"/>
                </a:solidFill>
              </a:rPr>
              <a:t>a </a:t>
            </a:r>
            <a:r>
              <a:rPr lang="en-US" sz="4800" dirty="0">
                <a:solidFill>
                  <a:srgbClr val="0066FF"/>
                </a:solidFill>
              </a:rPr>
              <a:t>total culture </a:t>
            </a:r>
            <a:r>
              <a:rPr lang="en-US" sz="4800" dirty="0" smtClean="0">
                <a:solidFill>
                  <a:srgbClr val="0066FF"/>
                </a:solidFill>
              </a:rPr>
              <a:t/>
            </a:r>
            <a:br>
              <a:rPr lang="en-US" sz="4800" dirty="0" smtClean="0">
                <a:solidFill>
                  <a:srgbClr val="0066FF"/>
                </a:solidFill>
              </a:rPr>
            </a:br>
            <a:r>
              <a:rPr lang="en-US" sz="4800" dirty="0" smtClean="0"/>
              <a:t>of </a:t>
            </a:r>
            <a:br>
              <a:rPr lang="en-US" sz="4800" dirty="0" smtClean="0"/>
            </a:br>
            <a:r>
              <a:rPr lang="en-US" sz="4800" i="1" dirty="0" smtClean="0">
                <a:solidFill>
                  <a:srgbClr val="00B050"/>
                </a:solidFill>
              </a:rPr>
              <a:t>safety</a:t>
            </a:r>
            <a:r>
              <a:rPr lang="en-US" sz="4800" i="1" dirty="0">
                <a:solidFill>
                  <a:srgbClr val="00B050"/>
                </a:solidFill>
              </a:rPr>
              <a:t>, </a:t>
            </a:r>
            <a:r>
              <a:rPr lang="en-US" sz="4800" i="1" dirty="0" smtClean="0">
                <a:solidFill>
                  <a:srgbClr val="00B050"/>
                </a:solidFill>
              </a:rPr>
              <a:t>health, well-being, </a:t>
            </a:r>
            <a:br>
              <a:rPr lang="en-US" sz="4800" i="1" dirty="0" smtClean="0">
                <a:solidFill>
                  <a:srgbClr val="00B050"/>
                </a:solidFill>
              </a:rPr>
            </a:br>
            <a:r>
              <a:rPr lang="en-US" sz="4800" i="1" dirty="0" smtClean="0">
                <a:solidFill>
                  <a:srgbClr val="00B050"/>
                </a:solidFill>
              </a:rPr>
              <a:t>and productivity</a:t>
            </a:r>
            <a:endParaRPr lang="en-US" sz="4800" i="1" dirty="0">
              <a:solidFill>
                <a:srgbClr val="00B050"/>
              </a:solidFill>
            </a:endParaRPr>
          </a:p>
        </p:txBody>
      </p:sp>
      <p:sp>
        <p:nvSpPr>
          <p:cNvPr id="16389" name="Slide Number Placeholder 4"/>
          <p:cNvSpPr>
            <a:spLocks noGrp="1"/>
          </p:cNvSpPr>
          <p:nvPr>
            <p:ph type="sldNum" sz="quarter" idx="12"/>
          </p:nvPr>
        </p:nvSpPr>
        <p:spPr bwMode="auto">
          <a:xfrm>
            <a:off x="7010400" y="6381750"/>
            <a:ext cx="2133600" cy="476250"/>
          </a:xfrm>
          <a:noFill/>
          <a:ln>
            <a:miter lim="800000"/>
            <a:headEnd/>
            <a:tailEnd/>
          </a:ln>
        </p:spPr>
        <p:txBody>
          <a:bodyPr vert="horz" wrap="square" lIns="91440" tIns="45720" rIns="91440" bIns="45720" numCol="1" anchor="t" anchorCtr="0" compatLnSpc="1">
            <a:prstTxWarp prst="textNoShape">
              <a:avLst/>
            </a:prstTxWarp>
          </a:bodyPr>
          <a:lstStyle/>
          <a:p>
            <a:fld id="{18B3F2D4-90CA-4BA0-937C-3174F348C661}" type="slidenum">
              <a:rPr lang="en-US"/>
              <a:pPr/>
              <a:t>11</a:t>
            </a:fld>
            <a:endParaRPr lang="en-US" dirty="0"/>
          </a:p>
        </p:txBody>
      </p:sp>
    </p:spTree>
    <p:extLst>
      <p:ext uri="{BB962C8B-B14F-4D97-AF65-F5344CB8AC3E}">
        <p14:creationId xmlns:p14="http://schemas.microsoft.com/office/powerpoint/2010/main" val="1316934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76200"/>
            <a:ext cx="8229600" cy="1143000"/>
          </a:xfrm>
        </p:spPr>
        <p:txBody>
          <a:bodyPr/>
          <a:lstStyle/>
          <a:p>
            <a:r>
              <a:rPr lang="en-US" sz="3600" b="1" dirty="0" smtClean="0">
                <a:solidFill>
                  <a:schemeClr val="accent2"/>
                </a:solidFill>
              </a:rPr>
              <a:t>A Key Concept</a:t>
            </a:r>
          </a:p>
        </p:txBody>
      </p:sp>
      <p:sp>
        <p:nvSpPr>
          <p:cNvPr id="49155" name="Content Placeholder 2"/>
          <p:cNvSpPr>
            <a:spLocks noGrp="1"/>
          </p:cNvSpPr>
          <p:nvPr>
            <p:ph sz="half" idx="1"/>
          </p:nvPr>
        </p:nvSpPr>
        <p:spPr>
          <a:xfrm>
            <a:off x="228600" y="1447800"/>
            <a:ext cx="8610600" cy="4525963"/>
          </a:xfrm>
        </p:spPr>
        <p:txBody>
          <a:bodyPr/>
          <a:lstStyle/>
          <a:p>
            <a:pPr>
              <a:lnSpc>
                <a:spcPct val="150000"/>
              </a:lnSpc>
            </a:pPr>
            <a:r>
              <a:rPr lang="en-US" sz="3600" dirty="0" smtClean="0"/>
              <a:t>The </a:t>
            </a:r>
            <a:r>
              <a:rPr lang="en-US" sz="3600" b="1" i="1" dirty="0" smtClean="0"/>
              <a:t>method</a:t>
            </a:r>
            <a:r>
              <a:rPr lang="en-US" sz="3600" dirty="0" smtClean="0"/>
              <a:t> is not the message; </a:t>
            </a:r>
            <a:br>
              <a:rPr lang="en-US" sz="3600" dirty="0" smtClean="0"/>
            </a:br>
            <a:r>
              <a:rPr lang="en-US" sz="3600" dirty="0" smtClean="0"/>
              <a:t>[the message] is in the </a:t>
            </a:r>
            <a:br>
              <a:rPr lang="en-US" sz="3600" dirty="0" smtClean="0"/>
            </a:br>
            <a:r>
              <a:rPr lang="en-US" sz="3600" b="1" i="1" dirty="0" smtClean="0">
                <a:solidFill>
                  <a:srgbClr val="00B050"/>
                </a:solidFill>
              </a:rPr>
              <a:t>managerial frame of mind</a:t>
            </a:r>
            <a:r>
              <a:rPr lang="en-US" sz="3600" dirty="0" smtClean="0">
                <a:solidFill>
                  <a:srgbClr val="00B050"/>
                </a:solidFill>
              </a:rPr>
              <a:t> </a:t>
            </a:r>
            <a:r>
              <a:rPr lang="en-US" sz="3600" dirty="0" smtClean="0"/>
              <a:t/>
            </a:r>
            <a:br>
              <a:rPr lang="en-US" sz="3600" dirty="0" smtClean="0"/>
            </a:br>
            <a:r>
              <a:rPr lang="en-US" sz="3600" i="1" dirty="0" smtClean="0">
                <a:solidFill>
                  <a:srgbClr val="0066FF"/>
                </a:solidFill>
              </a:rPr>
              <a:t>determined</a:t>
            </a:r>
            <a:r>
              <a:rPr lang="en-US" sz="3600" dirty="0" smtClean="0"/>
              <a:t> to make </a:t>
            </a:r>
            <a:r>
              <a:rPr lang="en-US" sz="3600" b="1" i="1" dirty="0" smtClean="0"/>
              <a:t>robust decisions</a:t>
            </a:r>
            <a:r>
              <a:rPr lang="en-US" sz="3600" dirty="0" smtClean="0"/>
              <a:t>.</a:t>
            </a:r>
          </a:p>
          <a:p>
            <a:pPr>
              <a:lnSpc>
                <a:spcPct val="150000"/>
              </a:lnSpc>
            </a:pPr>
            <a:endParaRPr lang="en-US" dirty="0" smtClean="0"/>
          </a:p>
        </p:txBody>
      </p:sp>
      <p:sp>
        <p:nvSpPr>
          <p:cNvPr id="49156" name="Rectangle 3"/>
          <p:cNvSpPr>
            <a:spLocks noChangeArrowheads="1"/>
          </p:cNvSpPr>
          <p:nvPr/>
        </p:nvSpPr>
        <p:spPr bwMode="auto">
          <a:xfrm>
            <a:off x="0" y="5943600"/>
            <a:ext cx="7924800" cy="738188"/>
          </a:xfrm>
          <a:prstGeom prst="rect">
            <a:avLst/>
          </a:prstGeom>
          <a:noFill/>
          <a:ln w="9525">
            <a:noFill/>
            <a:miter lim="800000"/>
            <a:headEnd/>
            <a:tailEnd/>
          </a:ln>
        </p:spPr>
        <p:txBody>
          <a:bodyPr>
            <a:spAutoFit/>
          </a:bodyPr>
          <a:lstStyle/>
          <a:p>
            <a:r>
              <a:rPr lang="en-US" sz="1400"/>
              <a:t>Zebroski, E.L. (1991) Lessons Learned from Man-Made Catastrophes. In Risk Management: Expanding Horizons in Nuclear Power and Other Industries. R.A. Knief, V.B. Briant, R.B. Lee, R.L. Long, and J.A. Mahn, eds., Hemisphere Publishing, New York.</a:t>
            </a:r>
          </a:p>
        </p:txBody>
      </p:sp>
      <p:sp>
        <p:nvSpPr>
          <p:cNvPr id="49157" name="Slide Number Placeholder 4"/>
          <p:cNvSpPr>
            <a:spLocks noGrp="1"/>
          </p:cNvSpPr>
          <p:nvPr>
            <p:ph type="sldNum" sz="quarter" idx="12"/>
          </p:nvPr>
        </p:nvSpPr>
        <p:spPr bwMode="auto">
          <a:xfrm>
            <a:off x="7010400" y="6400800"/>
            <a:ext cx="2133600" cy="457200"/>
          </a:xfrm>
          <a:noFill/>
          <a:ln>
            <a:miter lim="800000"/>
            <a:headEnd/>
            <a:tailEnd/>
          </a:ln>
        </p:spPr>
        <p:txBody>
          <a:bodyPr vert="horz" wrap="square" lIns="91440" tIns="45720" rIns="91440" bIns="45720" numCol="1" anchor="t" anchorCtr="0" compatLnSpc="1">
            <a:prstTxWarp prst="textNoShape">
              <a:avLst/>
            </a:prstTxWarp>
          </a:bodyPr>
          <a:lstStyle/>
          <a:p>
            <a:fld id="{1CD3B602-8765-4D3A-8187-52C264705309}" type="slidenum">
              <a:rPr lang="en-US"/>
              <a:pPr/>
              <a:t>12</a:t>
            </a:fld>
            <a:endParaRPr lang="en-US" dirty="0"/>
          </a:p>
        </p:txBody>
      </p:sp>
    </p:spTree>
    <p:extLst>
      <p:ext uri="{BB962C8B-B14F-4D97-AF65-F5344CB8AC3E}">
        <p14:creationId xmlns:p14="http://schemas.microsoft.com/office/powerpoint/2010/main" val="1008780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r>
              <a:rPr lang="en-US" sz="4000" b="1" dirty="0" smtClean="0">
                <a:solidFill>
                  <a:schemeClr val="accent2"/>
                </a:solidFill>
              </a:rPr>
              <a:t>Nanoinformatics</a:t>
            </a:r>
            <a:br>
              <a:rPr lang="en-US" sz="4000" b="1" dirty="0" smtClean="0">
                <a:solidFill>
                  <a:schemeClr val="accent2"/>
                </a:solidFill>
              </a:rPr>
            </a:br>
            <a:r>
              <a:rPr lang="en-US" sz="2800" b="1" dirty="0" smtClean="0">
                <a:solidFill>
                  <a:schemeClr val="accent2"/>
                </a:solidFill>
              </a:rPr>
              <a:t>(a working definition)</a:t>
            </a:r>
            <a:endParaRPr lang="en-US" sz="4000" b="1" dirty="0" smtClean="0">
              <a:solidFill>
                <a:schemeClr val="accent2"/>
              </a:solidFill>
            </a:endParaRPr>
          </a:p>
        </p:txBody>
      </p:sp>
      <p:sp>
        <p:nvSpPr>
          <p:cNvPr id="3" name="Content Placeholder 2"/>
          <p:cNvSpPr>
            <a:spLocks noGrp="1"/>
          </p:cNvSpPr>
          <p:nvPr>
            <p:ph idx="1"/>
          </p:nvPr>
        </p:nvSpPr>
        <p:spPr>
          <a:xfrm>
            <a:off x="0" y="1295400"/>
            <a:ext cx="9144000" cy="4114800"/>
          </a:xfrm>
        </p:spPr>
        <p:txBody>
          <a:bodyPr/>
          <a:lstStyle/>
          <a:p>
            <a:pPr>
              <a:lnSpc>
                <a:spcPct val="90000"/>
              </a:lnSpc>
              <a:spcBef>
                <a:spcPts val="0"/>
              </a:spcBef>
              <a:spcAft>
                <a:spcPts val="2400"/>
              </a:spcAft>
              <a:defRPr/>
            </a:pPr>
            <a:r>
              <a:rPr lang="en-US" dirty="0" smtClean="0"/>
              <a:t>The </a:t>
            </a:r>
            <a:r>
              <a:rPr lang="en-US" b="1" i="1" dirty="0" smtClean="0">
                <a:solidFill>
                  <a:srgbClr val="00B050"/>
                </a:solidFill>
              </a:rPr>
              <a:t>science and practice </a:t>
            </a:r>
            <a:r>
              <a:rPr lang="en-US" dirty="0" smtClean="0"/>
              <a:t>of determining </a:t>
            </a:r>
            <a:r>
              <a:rPr lang="en-US" b="1" i="1" dirty="0" smtClean="0">
                <a:solidFill>
                  <a:schemeClr val="accent6"/>
                </a:solidFill>
              </a:rPr>
              <a:t>which information is relevant </a:t>
            </a:r>
            <a:r>
              <a:rPr lang="en-US" dirty="0" smtClean="0"/>
              <a:t>to meeting objectives of the nanoscale science and engineering community, </a:t>
            </a:r>
          </a:p>
          <a:p>
            <a:pPr>
              <a:lnSpc>
                <a:spcPct val="90000"/>
              </a:lnSpc>
              <a:spcBef>
                <a:spcPts val="0"/>
              </a:spcBef>
              <a:spcAft>
                <a:spcPts val="2400"/>
              </a:spcAft>
              <a:defRPr/>
            </a:pPr>
            <a:r>
              <a:rPr lang="en-US" dirty="0" smtClean="0"/>
              <a:t>and then </a:t>
            </a:r>
            <a:r>
              <a:rPr lang="en-US" dirty="0" smtClean="0">
                <a:solidFill>
                  <a:srgbClr val="7030A0"/>
                </a:solidFill>
              </a:rPr>
              <a:t>developing and implementing effective mechanisms</a:t>
            </a:r>
            <a:endParaRPr lang="en-US" dirty="0" smtClean="0"/>
          </a:p>
          <a:p>
            <a:pPr>
              <a:lnSpc>
                <a:spcPct val="90000"/>
              </a:lnSpc>
              <a:spcBef>
                <a:spcPts val="0"/>
              </a:spcBef>
              <a:spcAft>
                <a:spcPts val="2400"/>
              </a:spcAft>
              <a:defRPr/>
            </a:pPr>
            <a:r>
              <a:rPr lang="en-US" dirty="0" smtClean="0"/>
              <a:t>to </a:t>
            </a:r>
            <a:r>
              <a:rPr lang="en-US" i="1" dirty="0" smtClean="0">
                <a:solidFill>
                  <a:schemeClr val="accent6"/>
                </a:solidFill>
              </a:rPr>
              <a:t>collect, validate, store, share, analyze, model, and apply the information, and then to confirm achievement of the intended outcome </a:t>
            </a:r>
            <a:r>
              <a:rPr lang="en-US" dirty="0" smtClean="0"/>
              <a:t>from use of that information.</a:t>
            </a:r>
            <a:endParaRPr lang="en-US" dirty="0"/>
          </a:p>
        </p:txBody>
      </p:sp>
      <p:sp>
        <p:nvSpPr>
          <p:cNvPr id="5124" name="Slide Number Placeholder 3"/>
          <p:cNvSpPr>
            <a:spLocks noGrp="1"/>
          </p:cNvSpPr>
          <p:nvPr>
            <p:ph type="sldNum" sz="quarter" idx="12"/>
          </p:nvPr>
        </p:nvSpPr>
        <p:spPr>
          <a:noFill/>
        </p:spPr>
        <p:txBody>
          <a:bodyPr/>
          <a:lstStyle/>
          <a:p>
            <a:fld id="{3549A031-D9CE-4E1B-BED0-15FCB9911173}" type="slidenum">
              <a:rPr lang="en-US">
                <a:solidFill>
                  <a:srgbClr val="000000"/>
                </a:solidFill>
              </a:rPr>
              <a:pPr/>
              <a:t>13</a:t>
            </a:fld>
            <a:endParaRPr lang="en-US">
              <a:solidFill>
                <a:srgbClr val="000000"/>
              </a:solidFill>
            </a:endParaRPr>
          </a:p>
        </p:txBody>
      </p:sp>
      <p:sp>
        <p:nvSpPr>
          <p:cNvPr id="5125" name="Text Box 4"/>
          <p:cNvSpPr txBox="1">
            <a:spLocks noChangeArrowheads="1"/>
          </p:cNvSpPr>
          <p:nvPr/>
        </p:nvSpPr>
        <p:spPr bwMode="auto">
          <a:xfrm>
            <a:off x="0" y="6400800"/>
            <a:ext cx="5867400" cy="461665"/>
          </a:xfrm>
          <a:prstGeom prst="rect">
            <a:avLst/>
          </a:prstGeom>
          <a:noFill/>
          <a:ln w="9525">
            <a:noFill/>
            <a:miter lim="800000"/>
            <a:headEnd/>
            <a:tailEnd/>
          </a:ln>
        </p:spPr>
        <p:txBody>
          <a:bodyPr wrap="square">
            <a:spAutoFit/>
          </a:bodyPr>
          <a:lstStyle/>
          <a:p>
            <a:pPr fontAlgn="base">
              <a:spcBef>
                <a:spcPct val="0"/>
              </a:spcBef>
              <a:spcAft>
                <a:spcPct val="0"/>
              </a:spcAft>
            </a:pPr>
            <a:r>
              <a:rPr lang="en-US" sz="2400" dirty="0" smtClean="0">
                <a:solidFill>
                  <a:srgbClr val="333399"/>
                </a:solidFill>
              </a:rPr>
              <a:t>http://www.internano.org/nanoinformatics/</a:t>
            </a:r>
            <a:endParaRPr lang="en-US" sz="2400" dirty="0">
              <a:solidFill>
                <a:srgbClr val="333399"/>
              </a:solidFill>
            </a:endParaRPr>
          </a:p>
        </p:txBody>
      </p:sp>
    </p:spTree>
    <p:extLst>
      <p:ext uri="{BB962C8B-B14F-4D97-AF65-F5344CB8AC3E}">
        <p14:creationId xmlns:p14="http://schemas.microsoft.com/office/powerpoint/2010/main" val="1721798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143000"/>
          </a:xfrm>
        </p:spPr>
        <p:txBody>
          <a:bodyPr/>
          <a:lstStyle/>
          <a:p>
            <a:r>
              <a:rPr lang="en-US" sz="2800" dirty="0" smtClean="0"/>
              <a:t>Communication and Education </a:t>
            </a:r>
            <a:br>
              <a:rPr lang="en-US" sz="2800" dirty="0" smtClean="0"/>
            </a:br>
            <a:r>
              <a:rPr lang="en-US" sz="2800" dirty="0" smtClean="0"/>
              <a:t>Message and Audience-Planning Matrix </a:t>
            </a:r>
            <a:br>
              <a:rPr lang="en-US" sz="2800" dirty="0" smtClean="0"/>
            </a:br>
            <a:r>
              <a:rPr lang="en-US" sz="2800" dirty="0" smtClean="0"/>
              <a:t>for (insert the current project name)</a:t>
            </a:r>
          </a:p>
        </p:txBody>
      </p:sp>
      <p:graphicFrame>
        <p:nvGraphicFramePr>
          <p:cNvPr id="3" name="Table 2"/>
          <p:cNvGraphicFramePr>
            <a:graphicFrameLocks noGrp="1"/>
          </p:cNvGraphicFramePr>
          <p:nvPr>
            <p:extLst>
              <p:ext uri="{D42A27DB-BD31-4B8C-83A1-F6EECF244321}">
                <p14:modId xmlns:p14="http://schemas.microsoft.com/office/powerpoint/2010/main" val="1142930309"/>
              </p:ext>
            </p:extLst>
          </p:nvPr>
        </p:nvGraphicFramePr>
        <p:xfrm>
          <a:off x="152400" y="1161375"/>
          <a:ext cx="8763003" cy="5248656"/>
        </p:xfrm>
        <a:graphic>
          <a:graphicData uri="http://schemas.openxmlformats.org/drawingml/2006/table">
            <a:tbl>
              <a:tblPr/>
              <a:tblGrid>
                <a:gridCol w="1512394"/>
                <a:gridCol w="400339"/>
                <a:gridCol w="444823"/>
                <a:gridCol w="444823"/>
                <a:gridCol w="444823"/>
                <a:gridCol w="444823"/>
                <a:gridCol w="444823"/>
                <a:gridCol w="444823"/>
                <a:gridCol w="489305"/>
                <a:gridCol w="489305"/>
                <a:gridCol w="489305"/>
                <a:gridCol w="444823"/>
                <a:gridCol w="444823"/>
                <a:gridCol w="444823"/>
                <a:gridCol w="444823"/>
                <a:gridCol w="444823"/>
                <a:gridCol w="489302"/>
              </a:tblGrid>
              <a:tr h="1828800">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a:lnSpc>
                          <a:spcPct val="80000"/>
                        </a:lnSpc>
                        <a:spcBef>
                          <a:spcPts val="0"/>
                        </a:spcBef>
                        <a:spcAft>
                          <a:spcPts val="1800"/>
                        </a:spcAft>
                      </a:pPr>
                      <a:r>
                        <a:rPr lang="en-US" sz="1800" dirty="0">
                          <a:solidFill>
                            <a:srgbClr val="000000"/>
                          </a:solidFill>
                          <a:latin typeface="Calibri"/>
                          <a:ea typeface="Times New Roman"/>
                          <a:cs typeface="Times New Roman"/>
                        </a:rPr>
                        <a:t>Workers</a:t>
                      </a:r>
                      <a:endParaRPr lang="en-US" sz="1800" dirty="0">
                        <a:latin typeface="Times New Roman"/>
                        <a:ea typeface="Times New Roman"/>
                        <a:cs typeface="Times New Roman"/>
                      </a:endParaRPr>
                    </a:p>
                  </a:txBody>
                  <a:tcPr marL="27816" marR="27816" marT="0" marB="0" vert="vert27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a:lnSpc>
                          <a:spcPct val="70000"/>
                        </a:lnSpc>
                        <a:spcBef>
                          <a:spcPts val="0"/>
                        </a:spcBef>
                        <a:spcAft>
                          <a:spcPts val="1800"/>
                        </a:spcAft>
                      </a:pPr>
                      <a:r>
                        <a:rPr lang="en-US" sz="1800" dirty="0" smtClean="0">
                          <a:solidFill>
                            <a:srgbClr val="000000"/>
                          </a:solidFill>
                          <a:latin typeface="Calibri"/>
                          <a:ea typeface="Times New Roman"/>
                          <a:cs typeface="Times New Roman"/>
                        </a:rPr>
                        <a:t>Health and safety</a:t>
                      </a:r>
                      <a:r>
                        <a:rPr lang="en-US" sz="1800" baseline="0" dirty="0" smtClean="0">
                          <a:solidFill>
                            <a:srgbClr val="000000"/>
                          </a:solidFill>
                          <a:latin typeface="Calibri"/>
                          <a:ea typeface="Times New Roman"/>
                          <a:cs typeface="Times New Roman"/>
                        </a:rPr>
                        <a:t> p</a:t>
                      </a:r>
                      <a:r>
                        <a:rPr lang="en-US" sz="1800" dirty="0" smtClean="0">
                          <a:solidFill>
                            <a:srgbClr val="000000"/>
                          </a:solidFill>
                          <a:latin typeface="Calibri"/>
                          <a:ea typeface="Times New Roman"/>
                          <a:cs typeface="Times New Roman"/>
                        </a:rPr>
                        <a:t>ractitioners</a:t>
                      </a:r>
                      <a:endParaRPr lang="en-US" sz="1800" dirty="0">
                        <a:latin typeface="Times New Roman"/>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a:lnSpc>
                          <a:spcPct val="80000"/>
                        </a:lnSpc>
                        <a:spcBef>
                          <a:spcPts val="0"/>
                        </a:spcBef>
                        <a:spcAft>
                          <a:spcPts val="1800"/>
                        </a:spcAft>
                      </a:pPr>
                      <a:r>
                        <a:rPr lang="en-US" sz="1800" dirty="0" smtClean="0">
                          <a:solidFill>
                            <a:srgbClr val="000000"/>
                          </a:solidFill>
                          <a:latin typeface="Calibri"/>
                          <a:ea typeface="Times New Roman"/>
                          <a:cs typeface="Times New Roman"/>
                        </a:rPr>
                        <a:t>Managers</a:t>
                      </a:r>
                      <a:endParaRPr lang="en-US" sz="1800" dirty="0">
                        <a:latin typeface="Times New Roman"/>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a:lnSpc>
                          <a:spcPct val="70000"/>
                        </a:lnSpc>
                        <a:spcBef>
                          <a:spcPts val="0"/>
                        </a:spcBef>
                        <a:spcAft>
                          <a:spcPts val="1800"/>
                        </a:spcAft>
                      </a:pPr>
                      <a:r>
                        <a:rPr lang="en-US" sz="1800" dirty="0" smtClean="0">
                          <a:solidFill>
                            <a:srgbClr val="000000"/>
                          </a:solidFill>
                          <a:latin typeface="Calibri"/>
                          <a:ea typeface="Times New Roman"/>
                          <a:cs typeface="Times New Roman"/>
                        </a:rPr>
                        <a:t>Policy</a:t>
                      </a:r>
                      <a:r>
                        <a:rPr lang="en-US" sz="1800" baseline="0" dirty="0" smtClean="0">
                          <a:solidFill>
                            <a:srgbClr val="000000"/>
                          </a:solidFill>
                          <a:latin typeface="Calibri"/>
                          <a:ea typeface="Times New Roman"/>
                          <a:cs typeface="Times New Roman"/>
                        </a:rPr>
                        <a:t> makers</a:t>
                      </a:r>
                      <a:br>
                        <a:rPr lang="en-US" sz="1800" baseline="0" dirty="0" smtClean="0">
                          <a:solidFill>
                            <a:srgbClr val="000000"/>
                          </a:solidFill>
                          <a:latin typeface="Calibri"/>
                          <a:ea typeface="Times New Roman"/>
                          <a:cs typeface="Times New Roman"/>
                        </a:rPr>
                      </a:br>
                      <a:r>
                        <a:rPr lang="en-US" sz="1800" baseline="0" dirty="0" smtClean="0">
                          <a:solidFill>
                            <a:srgbClr val="000000"/>
                          </a:solidFill>
                          <a:latin typeface="Calibri"/>
                          <a:ea typeface="Times New Roman"/>
                          <a:cs typeface="Times New Roman"/>
                        </a:rPr>
                        <a:t>and r</a:t>
                      </a:r>
                      <a:r>
                        <a:rPr lang="en-US" sz="1800" dirty="0" smtClean="0">
                          <a:solidFill>
                            <a:srgbClr val="000000"/>
                          </a:solidFill>
                          <a:latin typeface="Calibri"/>
                          <a:ea typeface="Times New Roman"/>
                          <a:cs typeface="Times New Roman"/>
                        </a:rPr>
                        <a:t>egulators</a:t>
                      </a:r>
                      <a:endParaRPr lang="en-US" sz="1800" dirty="0">
                        <a:latin typeface="Times New Roman"/>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70000"/>
                        </a:lnSpc>
                        <a:spcBef>
                          <a:spcPts val="0"/>
                        </a:spcBef>
                        <a:spcAft>
                          <a:spcPts val="1800"/>
                        </a:spcAft>
                        <a:buClrTx/>
                        <a:buSzTx/>
                        <a:buFontTx/>
                        <a:buNone/>
                        <a:tabLst/>
                        <a:defRPr/>
                      </a:pPr>
                      <a:r>
                        <a:rPr lang="en-US" sz="1800" baseline="0" dirty="0" smtClean="0">
                          <a:solidFill>
                            <a:srgbClr val="000000"/>
                          </a:solidFill>
                          <a:latin typeface="Calibri"/>
                          <a:ea typeface="Times New Roman"/>
                          <a:cs typeface="Times New Roman"/>
                        </a:rPr>
                        <a:t>Equipment and facility providers</a:t>
                      </a:r>
                      <a:endParaRPr lang="en-US" sz="1800" dirty="0">
                        <a:latin typeface="Times New Roman"/>
                        <a:ea typeface="Times New Roman"/>
                        <a:cs typeface="Times New Roman"/>
                      </a:endParaRPr>
                    </a:p>
                  </a:txBody>
                  <a:tcPr marL="27816" marR="2781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a:lnSpc>
                          <a:spcPct val="70000"/>
                        </a:lnSpc>
                        <a:spcBef>
                          <a:spcPts val="0"/>
                        </a:spcBef>
                        <a:spcAft>
                          <a:spcPts val="1800"/>
                        </a:spcAft>
                      </a:pPr>
                      <a:r>
                        <a:rPr lang="en-US" sz="1800" baseline="0" dirty="0" smtClean="0">
                          <a:latin typeface="Calibri" pitchFamily="34" charset="0"/>
                          <a:ea typeface="Times New Roman"/>
                          <a:cs typeface="Times New Roman"/>
                        </a:rPr>
                        <a:t>Materials suppliers</a:t>
                      </a:r>
                      <a:endParaRPr lang="en-US" sz="1800" dirty="0">
                        <a:latin typeface="Times New Roman"/>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70000"/>
                        </a:lnSpc>
                        <a:spcBef>
                          <a:spcPts val="0"/>
                        </a:spcBef>
                        <a:spcAft>
                          <a:spcPts val="1800"/>
                        </a:spcAft>
                        <a:buClrTx/>
                        <a:buSzTx/>
                        <a:buFontTx/>
                        <a:buNone/>
                        <a:tabLst/>
                        <a:defRPr/>
                      </a:pPr>
                      <a:r>
                        <a:rPr lang="en-US" sz="1800" kern="1200" dirty="0" smtClean="0">
                          <a:solidFill>
                            <a:srgbClr val="000000"/>
                          </a:solidFill>
                          <a:latin typeface="Calibri"/>
                          <a:ea typeface="Times New Roman"/>
                          <a:cs typeface="Times New Roman"/>
                        </a:rPr>
                        <a:t>Financiers</a:t>
                      </a:r>
                      <a:endParaRPr lang="en-US" sz="1800" dirty="0">
                        <a:latin typeface="Calibri" pitchFamily="34" charset="0"/>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80000"/>
                        </a:lnSpc>
                        <a:spcBef>
                          <a:spcPts val="0"/>
                        </a:spcBef>
                        <a:spcAft>
                          <a:spcPts val="1800"/>
                        </a:spcAft>
                        <a:buClrTx/>
                        <a:buSzTx/>
                        <a:buFontTx/>
                        <a:buNone/>
                        <a:tabLst/>
                        <a:defRPr/>
                      </a:pPr>
                      <a:r>
                        <a:rPr lang="en-US" sz="1800" kern="1200" dirty="0" smtClean="0">
                          <a:solidFill>
                            <a:srgbClr val="000000"/>
                          </a:solidFill>
                          <a:latin typeface="Calibri"/>
                          <a:ea typeface="Times New Roman"/>
                          <a:cs typeface="Times New Roman"/>
                        </a:rPr>
                        <a:t>Insurers</a:t>
                      </a:r>
                      <a:endParaRPr lang="en-US" sz="1800" dirty="0">
                        <a:latin typeface="Times New Roman"/>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80000"/>
                        </a:lnSpc>
                        <a:spcBef>
                          <a:spcPts val="0"/>
                        </a:spcBef>
                        <a:spcAft>
                          <a:spcPts val="1800"/>
                        </a:spcAft>
                        <a:buClrTx/>
                        <a:buSzTx/>
                        <a:buFontTx/>
                        <a:buNone/>
                        <a:tabLst/>
                        <a:defRPr/>
                      </a:pPr>
                      <a:r>
                        <a:rPr lang="en-US" sz="1800" dirty="0" smtClean="0">
                          <a:solidFill>
                            <a:srgbClr val="000000"/>
                          </a:solidFill>
                          <a:latin typeface="Calibri"/>
                          <a:ea typeface="Times New Roman"/>
                          <a:cs typeface="Times New Roman"/>
                        </a:rPr>
                        <a:t>Legal community</a:t>
                      </a:r>
                      <a:endParaRPr lang="en-US" sz="1800" dirty="0">
                        <a:latin typeface="Times New Roman"/>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80000"/>
                        </a:lnSpc>
                        <a:spcBef>
                          <a:spcPts val="0"/>
                        </a:spcBef>
                        <a:spcAft>
                          <a:spcPts val="1800"/>
                        </a:spcAft>
                        <a:buClrTx/>
                        <a:buSzTx/>
                        <a:buFontTx/>
                        <a:buNone/>
                        <a:tabLst/>
                        <a:defRPr/>
                      </a:pPr>
                      <a:r>
                        <a:rPr lang="en-US" sz="1800" dirty="0" smtClean="0">
                          <a:solidFill>
                            <a:srgbClr val="000000"/>
                          </a:solidFill>
                          <a:latin typeface="Calibri"/>
                          <a:ea typeface="Times New Roman"/>
                          <a:cs typeface="Times New Roman"/>
                        </a:rPr>
                        <a:t>Researchers</a:t>
                      </a:r>
                      <a:endParaRPr lang="en-US" sz="1800" kern="1200" dirty="0">
                        <a:solidFill>
                          <a:srgbClr val="000000"/>
                        </a:solidFill>
                        <a:latin typeface="Calibri"/>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80000"/>
                        </a:lnSpc>
                        <a:spcBef>
                          <a:spcPts val="0"/>
                        </a:spcBef>
                        <a:spcAft>
                          <a:spcPts val="1800"/>
                        </a:spcAft>
                        <a:buClrTx/>
                        <a:buSzTx/>
                        <a:buFontTx/>
                        <a:buNone/>
                        <a:tabLst/>
                        <a:defRPr/>
                      </a:pPr>
                      <a:r>
                        <a:rPr lang="en-US" sz="1800" dirty="0" smtClean="0">
                          <a:solidFill>
                            <a:srgbClr val="000000"/>
                          </a:solidFill>
                          <a:latin typeface="Calibri"/>
                          <a:ea typeface="Times New Roman"/>
                          <a:cs typeface="Times New Roman"/>
                        </a:rPr>
                        <a:t>Educators</a:t>
                      </a:r>
                      <a:endParaRPr lang="en-US" sz="1800" dirty="0">
                        <a:latin typeface="Times New Roman"/>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a:lnSpc>
                          <a:spcPct val="80000"/>
                        </a:lnSpc>
                        <a:spcBef>
                          <a:spcPts val="0"/>
                        </a:spcBef>
                        <a:spcAft>
                          <a:spcPts val="1800"/>
                        </a:spcAft>
                      </a:pPr>
                      <a:r>
                        <a:rPr lang="en-US" sz="1800" kern="1200" dirty="0" smtClean="0">
                          <a:solidFill>
                            <a:srgbClr val="000000"/>
                          </a:solidFill>
                          <a:latin typeface="Calibri"/>
                          <a:ea typeface="Times New Roman"/>
                          <a:cs typeface="Times New Roman"/>
                        </a:rPr>
                        <a:t>Students</a:t>
                      </a:r>
                      <a:endParaRPr lang="en-US" sz="1800" kern="1200" dirty="0">
                        <a:solidFill>
                          <a:srgbClr val="000000"/>
                        </a:solidFill>
                        <a:latin typeface="Calibri"/>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a:lnSpc>
                          <a:spcPct val="70000"/>
                        </a:lnSpc>
                        <a:spcBef>
                          <a:spcPts val="0"/>
                        </a:spcBef>
                        <a:spcAft>
                          <a:spcPts val="1800"/>
                        </a:spcAft>
                      </a:pPr>
                      <a:r>
                        <a:rPr lang="en-US" sz="1800" kern="1200" dirty="0" smtClean="0">
                          <a:solidFill>
                            <a:srgbClr val="000000"/>
                          </a:solidFill>
                          <a:latin typeface="Calibri"/>
                          <a:ea typeface="Times New Roman"/>
                          <a:cs typeface="Times New Roman"/>
                        </a:rPr>
                        <a:t>Emergency Responders</a:t>
                      </a:r>
                      <a:endParaRPr lang="en-US" sz="1800" kern="1200" dirty="0">
                        <a:solidFill>
                          <a:srgbClr val="000000"/>
                        </a:solidFill>
                        <a:latin typeface="Calibri"/>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80000"/>
                        </a:lnSpc>
                        <a:spcBef>
                          <a:spcPts val="0"/>
                        </a:spcBef>
                        <a:spcAft>
                          <a:spcPts val="1800"/>
                        </a:spcAft>
                        <a:buClrTx/>
                        <a:buSzTx/>
                        <a:buFontTx/>
                        <a:buNone/>
                        <a:tabLst/>
                        <a:defRPr/>
                      </a:pPr>
                      <a:r>
                        <a:rPr lang="en-US" sz="1800" dirty="0" smtClean="0">
                          <a:solidFill>
                            <a:srgbClr val="000000"/>
                          </a:solidFill>
                          <a:latin typeface="Calibri"/>
                          <a:ea typeface="Times New Roman"/>
                          <a:cs typeface="Times New Roman"/>
                        </a:rPr>
                        <a:t>Media</a:t>
                      </a:r>
                      <a:endParaRPr lang="en-US" sz="1800" dirty="0">
                        <a:latin typeface="Times New Roman"/>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80000"/>
                        </a:lnSpc>
                        <a:spcBef>
                          <a:spcPts val="0"/>
                        </a:spcBef>
                        <a:spcAft>
                          <a:spcPts val="1800"/>
                        </a:spcAft>
                        <a:buClrTx/>
                        <a:buSzTx/>
                        <a:buFontTx/>
                        <a:buNone/>
                        <a:tabLst/>
                        <a:defRPr/>
                      </a:pPr>
                      <a:r>
                        <a:rPr lang="en-US" sz="1800" dirty="0" smtClean="0">
                          <a:solidFill>
                            <a:srgbClr val="000000"/>
                          </a:solidFill>
                          <a:latin typeface="Calibri"/>
                          <a:ea typeface="Times New Roman"/>
                          <a:cs typeface="Times New Roman"/>
                        </a:rPr>
                        <a:t>Consumers</a:t>
                      </a:r>
                      <a:endParaRPr lang="en-US" sz="1800" dirty="0">
                        <a:latin typeface="Times New Roman"/>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a:lnSpc>
                          <a:spcPct val="80000"/>
                        </a:lnSpc>
                        <a:spcBef>
                          <a:spcPts val="0"/>
                        </a:spcBef>
                        <a:spcAft>
                          <a:spcPts val="1800"/>
                        </a:spcAft>
                      </a:pPr>
                      <a:r>
                        <a:rPr lang="en-US" sz="1800" dirty="0" smtClean="0">
                          <a:solidFill>
                            <a:srgbClr val="000000"/>
                          </a:solidFill>
                          <a:latin typeface="Calibri"/>
                          <a:ea typeface="Times New Roman"/>
                          <a:cs typeface="Times New Roman"/>
                        </a:rPr>
                        <a:t>Society</a:t>
                      </a:r>
                      <a:endParaRPr lang="en-US" sz="1800" dirty="0">
                        <a:latin typeface="Times New Roman"/>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31433">
                <a:tc>
                  <a:txBody>
                    <a:bodyPr/>
                    <a:lstStyle/>
                    <a:p>
                      <a:pPr marL="0" marR="0" algn="ctr">
                        <a:lnSpc>
                          <a:spcPct val="90000"/>
                        </a:lnSpc>
                        <a:spcBef>
                          <a:spcPts val="0"/>
                        </a:spcBef>
                        <a:spcAft>
                          <a:spcPts val="0"/>
                        </a:spcAft>
                      </a:pPr>
                      <a:r>
                        <a:rPr lang="en-US" sz="1800" dirty="0">
                          <a:solidFill>
                            <a:srgbClr val="000000"/>
                          </a:solidFill>
                          <a:latin typeface="Calibri"/>
                          <a:ea typeface="Times New Roman"/>
                          <a:cs typeface="Times New Roman"/>
                        </a:rPr>
                        <a:t>Literacy and </a:t>
                      </a:r>
                      <a:r>
                        <a:rPr lang="en-US" sz="1800" dirty="0" smtClean="0">
                          <a:solidFill>
                            <a:srgbClr val="000000"/>
                          </a:solidFill>
                          <a:latin typeface="Calibri"/>
                          <a:ea typeface="Times New Roman"/>
                          <a:cs typeface="Times New Roman"/>
                        </a:rPr>
                        <a:t/>
                      </a:r>
                      <a:br>
                        <a:rPr lang="en-US" sz="1800" dirty="0" smtClean="0">
                          <a:solidFill>
                            <a:srgbClr val="000000"/>
                          </a:solidFill>
                          <a:latin typeface="Calibri"/>
                          <a:ea typeface="Times New Roman"/>
                          <a:cs typeface="Times New Roman"/>
                        </a:rPr>
                      </a:br>
                      <a:r>
                        <a:rPr lang="en-US" sz="1800" dirty="0" smtClean="0">
                          <a:solidFill>
                            <a:srgbClr val="000000"/>
                          </a:solidFill>
                          <a:latin typeface="Calibri"/>
                          <a:ea typeface="Times New Roman"/>
                          <a:cs typeface="Times New Roman"/>
                        </a:rPr>
                        <a:t>Critical </a:t>
                      </a:r>
                      <a:r>
                        <a:rPr lang="en-US" sz="1800" smtClean="0">
                          <a:solidFill>
                            <a:srgbClr val="000000"/>
                          </a:solidFill>
                          <a:latin typeface="Calibri"/>
                          <a:ea typeface="Times New Roman"/>
                          <a:cs typeface="Times New Roman"/>
                        </a:rPr>
                        <a:t>Thinking Skills</a:t>
                      </a:r>
                      <a:endParaRPr lang="en-US" sz="1800" dirty="0">
                        <a:latin typeface="Times New Roman"/>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962">
                <a:tc>
                  <a:txBody>
                    <a:bodyPr/>
                    <a:lstStyle/>
                    <a:p>
                      <a:pPr marL="0" marR="0" algn="ctr">
                        <a:lnSpc>
                          <a:spcPct val="90000"/>
                        </a:lnSpc>
                        <a:spcBef>
                          <a:spcPts val="0"/>
                        </a:spcBef>
                        <a:spcAft>
                          <a:spcPts val="0"/>
                        </a:spcAft>
                      </a:pPr>
                      <a:r>
                        <a:rPr lang="en-US" sz="1800" dirty="0">
                          <a:solidFill>
                            <a:srgbClr val="000000"/>
                          </a:solidFill>
                          <a:latin typeface="Calibri"/>
                          <a:ea typeface="Times New Roman"/>
                          <a:cs typeface="Times New Roman"/>
                        </a:rPr>
                        <a:t>Real Life Examples</a:t>
                      </a:r>
                      <a:endParaRPr lang="en-US" sz="1800" dirty="0">
                        <a:latin typeface="Times New Roman"/>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9405">
                <a:tc>
                  <a:txBody>
                    <a:bodyPr/>
                    <a:lstStyle/>
                    <a:p>
                      <a:pPr marL="0" marR="0" algn="ctr">
                        <a:lnSpc>
                          <a:spcPct val="90000"/>
                        </a:lnSpc>
                        <a:spcBef>
                          <a:spcPts val="0"/>
                        </a:spcBef>
                        <a:spcAft>
                          <a:spcPts val="0"/>
                        </a:spcAft>
                      </a:pPr>
                      <a:r>
                        <a:rPr lang="en-US" sz="1800" dirty="0">
                          <a:solidFill>
                            <a:srgbClr val="000000"/>
                          </a:solidFill>
                          <a:latin typeface="Calibri"/>
                          <a:ea typeface="Times New Roman"/>
                          <a:cs typeface="Times New Roman"/>
                        </a:rPr>
                        <a:t>Understanding</a:t>
                      </a:r>
                      <a:br>
                        <a:rPr lang="en-US" sz="1800" dirty="0">
                          <a:solidFill>
                            <a:srgbClr val="000000"/>
                          </a:solidFill>
                          <a:latin typeface="Calibri"/>
                          <a:ea typeface="Times New Roman"/>
                          <a:cs typeface="Times New Roman"/>
                        </a:rPr>
                      </a:br>
                      <a:r>
                        <a:rPr lang="en-US" sz="1800" dirty="0">
                          <a:solidFill>
                            <a:srgbClr val="000000"/>
                          </a:solidFill>
                          <a:latin typeface="Calibri"/>
                          <a:ea typeface="Times New Roman"/>
                          <a:cs typeface="Times New Roman"/>
                        </a:rPr>
                        <a:t>(not rote application)</a:t>
                      </a:r>
                      <a:endParaRPr lang="en-US" sz="1800" dirty="0">
                        <a:latin typeface="Times New Roman"/>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ctr">
                        <a:lnSpc>
                          <a:spcPct val="90000"/>
                        </a:lnSpc>
                        <a:spcBef>
                          <a:spcPts val="0"/>
                        </a:spcBef>
                        <a:spcAft>
                          <a:spcPts val="0"/>
                        </a:spcAft>
                      </a:pPr>
                      <a:r>
                        <a:rPr lang="en-US" sz="1800" dirty="0">
                          <a:solidFill>
                            <a:srgbClr val="000000"/>
                          </a:solidFill>
                          <a:latin typeface="Calibri"/>
                          <a:ea typeface="Times New Roman"/>
                          <a:cs typeface="Times New Roman"/>
                        </a:rPr>
                        <a:t>Continuous Improvement</a:t>
                      </a:r>
                      <a:endParaRPr lang="en-US" sz="1800" dirty="0">
                        <a:latin typeface="Times New Roman"/>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ctr">
                        <a:lnSpc>
                          <a:spcPct val="90000"/>
                        </a:lnSpc>
                        <a:spcBef>
                          <a:spcPts val="0"/>
                        </a:spcBef>
                        <a:spcAft>
                          <a:spcPts val="0"/>
                        </a:spcAft>
                      </a:pPr>
                      <a:r>
                        <a:rPr lang="en-US" sz="1800" dirty="0">
                          <a:solidFill>
                            <a:srgbClr val="000000"/>
                          </a:solidFill>
                          <a:latin typeface="Calibri"/>
                          <a:ea typeface="Times New Roman"/>
                          <a:cs typeface="Times New Roman"/>
                        </a:rPr>
                        <a:t>Modeling </a:t>
                      </a:r>
                      <a:r>
                        <a:rPr lang="en-US" sz="1800" dirty="0" smtClean="0">
                          <a:solidFill>
                            <a:srgbClr val="000000"/>
                          </a:solidFill>
                          <a:latin typeface="Calibri"/>
                          <a:ea typeface="Times New Roman"/>
                          <a:cs typeface="Times New Roman"/>
                        </a:rPr>
                        <a:t/>
                      </a:r>
                      <a:br>
                        <a:rPr lang="en-US" sz="1800" dirty="0" smtClean="0">
                          <a:solidFill>
                            <a:srgbClr val="000000"/>
                          </a:solidFill>
                          <a:latin typeface="Calibri"/>
                          <a:ea typeface="Times New Roman"/>
                          <a:cs typeface="Times New Roman"/>
                        </a:rPr>
                      </a:br>
                      <a:r>
                        <a:rPr lang="en-US" sz="1800" dirty="0" smtClean="0">
                          <a:solidFill>
                            <a:srgbClr val="000000"/>
                          </a:solidFill>
                          <a:latin typeface="Calibri"/>
                          <a:ea typeface="Times New Roman"/>
                          <a:cs typeface="Times New Roman"/>
                        </a:rPr>
                        <a:t>and </a:t>
                      </a:r>
                      <a:r>
                        <a:rPr lang="en-US" sz="1800" dirty="0">
                          <a:solidFill>
                            <a:srgbClr val="000000"/>
                          </a:solidFill>
                          <a:latin typeface="Calibri"/>
                          <a:ea typeface="Times New Roman"/>
                          <a:cs typeface="Times New Roman"/>
                        </a:rPr>
                        <a:t>Sharing</a:t>
                      </a:r>
                      <a:endParaRPr lang="en-US" sz="1800" dirty="0">
                        <a:latin typeface="Times New Roman"/>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ctr">
                        <a:lnSpc>
                          <a:spcPct val="90000"/>
                        </a:lnSpc>
                        <a:spcBef>
                          <a:spcPts val="0"/>
                        </a:spcBef>
                        <a:spcAft>
                          <a:spcPts val="0"/>
                        </a:spcAft>
                      </a:pPr>
                      <a:r>
                        <a:rPr lang="en-US" sz="1800" dirty="0">
                          <a:solidFill>
                            <a:srgbClr val="000000"/>
                          </a:solidFill>
                          <a:latin typeface="Calibri"/>
                          <a:ea typeface="Times New Roman"/>
                          <a:cs typeface="Times New Roman"/>
                        </a:rPr>
                        <a:t>Assessment</a:t>
                      </a:r>
                      <a:endParaRPr lang="en-US" sz="1800" dirty="0">
                        <a:latin typeface="Times New Roman"/>
                        <a:ea typeface="Times New Roman"/>
                        <a:cs typeface="Times New Roman"/>
                      </a:endParaRPr>
                    </a:p>
                  </a:txBody>
                  <a:tcPr marL="27816" marR="27816"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4101" name="TextBox 4"/>
          <p:cNvSpPr txBox="1">
            <a:spLocks noChangeArrowheads="1"/>
          </p:cNvSpPr>
          <p:nvPr/>
        </p:nvSpPr>
        <p:spPr bwMode="auto">
          <a:xfrm>
            <a:off x="152400" y="6396038"/>
            <a:ext cx="8763000" cy="492443"/>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1300" dirty="0" smtClean="0">
                <a:solidFill>
                  <a:srgbClr val="2D2D8A"/>
                </a:solidFill>
                <a:cs typeface="Times New Roman" pitchFamily="18" charset="0"/>
              </a:rPr>
              <a:t>Specific messaging and actions in each element of the matrix must be based on (a) what knowledge and understanding each stakeholder needs and (b) what knowledge and understanding each stakeholder can provide.</a:t>
            </a:r>
            <a:endParaRPr lang="en-US" sz="1300" dirty="0">
              <a:solidFill>
                <a:srgbClr val="2D2D8A"/>
              </a:solidFill>
              <a:cs typeface="Times New Roman" pitchFamily="18" charset="0"/>
            </a:endParaRPr>
          </a:p>
        </p:txBody>
      </p:sp>
      <p:sp>
        <p:nvSpPr>
          <p:cNvPr id="5" name="Slide Number Placeholder 4"/>
          <p:cNvSpPr>
            <a:spLocks noGrp="1"/>
          </p:cNvSpPr>
          <p:nvPr>
            <p:ph type="sldNum" sz="quarter" idx="12"/>
          </p:nvPr>
        </p:nvSpPr>
        <p:spPr bwMode="auto">
          <a:xfrm>
            <a:off x="7010400" y="6400800"/>
            <a:ext cx="2133600" cy="457200"/>
          </a:xfrm>
          <a:noFill/>
          <a:ln>
            <a:miter lim="800000"/>
            <a:headEnd/>
            <a:tailEnd/>
          </a:ln>
        </p:spPr>
        <p:txBody>
          <a:bodyPr vert="horz" wrap="square" lIns="91440" tIns="45720" rIns="91440" bIns="45720" numCol="1" anchor="t" anchorCtr="0" compatLnSpc="1">
            <a:prstTxWarp prst="textNoShape">
              <a:avLst/>
            </a:prstTxWarp>
          </a:bodyPr>
          <a:lstStyle/>
          <a:p>
            <a:fld id="{1CD3B602-8765-4D3A-8187-52C264705309}" type="slidenum">
              <a:rPr lang="en-US">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2144231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Informatics lifecycle roles and responsibilities</a:t>
            </a:r>
            <a:endParaRPr lang="en-US" dirty="0"/>
          </a:p>
        </p:txBody>
      </p:sp>
      <p:sp>
        <p:nvSpPr>
          <p:cNvPr id="2" name="Slide Number Placeholder 1"/>
          <p:cNvSpPr>
            <a:spLocks noGrp="1"/>
          </p:cNvSpPr>
          <p:nvPr>
            <p:ph type="sldNum" sz="quarter" idx="12"/>
          </p:nvPr>
        </p:nvSpPr>
        <p:spPr/>
        <p:txBody>
          <a:bodyPr/>
          <a:lstStyle/>
          <a:p>
            <a:pPr>
              <a:defRPr/>
            </a:pPr>
            <a:fld id="{EFCB1C0E-E8B7-4455-92AD-6DEAB9D9A2B1}" type="slidenum">
              <a:rPr lang="en-US" smtClean="0">
                <a:solidFill>
                  <a:srgbClr val="000000"/>
                </a:solidFill>
              </a:rPr>
              <a:pPr>
                <a:defRPr/>
              </a:pPr>
              <a:t>15</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58837275"/>
              </p:ext>
            </p:extLst>
          </p:nvPr>
        </p:nvGraphicFramePr>
        <p:xfrm>
          <a:off x="1219200" y="1066799"/>
          <a:ext cx="7086600" cy="4800600"/>
        </p:xfrm>
        <a:graphic>
          <a:graphicData uri="http://schemas.openxmlformats.org/drawingml/2006/table">
            <a:tbl>
              <a:tblPr/>
              <a:tblGrid>
                <a:gridCol w="1748110"/>
                <a:gridCol w="689676"/>
                <a:gridCol w="566929"/>
                <a:gridCol w="566929"/>
                <a:gridCol w="566929"/>
                <a:gridCol w="566929"/>
                <a:gridCol w="566929"/>
                <a:gridCol w="566929"/>
                <a:gridCol w="623622"/>
                <a:gridCol w="623618"/>
              </a:tblGrid>
              <a:tr h="2200398">
                <a:tc>
                  <a:txBody>
                    <a:bodyPr/>
                    <a:lstStyle/>
                    <a:p>
                      <a:pPr marL="0" marR="0">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a:lnSpc>
                          <a:spcPct val="80000"/>
                        </a:lnSpc>
                        <a:spcBef>
                          <a:spcPts val="0"/>
                        </a:spcBef>
                        <a:spcAft>
                          <a:spcPts val="1800"/>
                        </a:spcAft>
                      </a:pPr>
                      <a:r>
                        <a:rPr lang="en-US" sz="2400" dirty="0" smtClean="0">
                          <a:solidFill>
                            <a:srgbClr val="000000"/>
                          </a:solidFill>
                          <a:latin typeface="Calibri"/>
                          <a:ea typeface="Times New Roman"/>
                          <a:cs typeface="Times New Roman"/>
                        </a:rPr>
                        <a:t>Set</a:t>
                      </a:r>
                      <a:r>
                        <a:rPr lang="en-US" sz="2400" baseline="0" dirty="0" smtClean="0">
                          <a:solidFill>
                            <a:srgbClr val="000000"/>
                          </a:solidFill>
                          <a:latin typeface="Calibri"/>
                          <a:ea typeface="Times New Roman"/>
                          <a:cs typeface="Times New Roman"/>
                        </a:rPr>
                        <a:t> Mission</a:t>
                      </a:r>
                      <a:br>
                        <a:rPr lang="en-US" sz="2400" baseline="0" dirty="0" smtClean="0">
                          <a:solidFill>
                            <a:srgbClr val="000000"/>
                          </a:solidFill>
                          <a:latin typeface="Calibri"/>
                          <a:ea typeface="Times New Roman"/>
                          <a:cs typeface="Times New Roman"/>
                        </a:rPr>
                      </a:br>
                      <a:r>
                        <a:rPr lang="en-US" sz="2400" baseline="0" dirty="0" smtClean="0">
                          <a:solidFill>
                            <a:srgbClr val="000000"/>
                          </a:solidFill>
                          <a:latin typeface="Calibri"/>
                          <a:ea typeface="Times New Roman"/>
                          <a:cs typeface="Times New Roman"/>
                        </a:rPr>
                        <a:t>Objectives</a:t>
                      </a:r>
                      <a:endParaRPr lang="en-US" sz="2400" dirty="0">
                        <a:latin typeface="Times New Roman"/>
                        <a:ea typeface="Times New Roman"/>
                        <a:cs typeface="Times New Roman"/>
                      </a:endParaRPr>
                    </a:p>
                  </a:txBody>
                  <a:tcPr marL="27816" marR="27816" marT="0" marB="0" vert="vert27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70000"/>
                        </a:lnSpc>
                      </a:pPr>
                      <a:r>
                        <a:rPr lang="en-US" sz="2400" kern="1200" baseline="0" dirty="0" smtClean="0">
                          <a:solidFill>
                            <a:schemeClr val="tx1"/>
                          </a:solidFill>
                          <a:latin typeface="Calibri" pitchFamily="34" charset="0"/>
                          <a:ea typeface="Times New Roman"/>
                          <a:cs typeface="Times New Roman"/>
                        </a:rPr>
                        <a:t>Determine Relevance</a:t>
                      </a:r>
                      <a:endParaRPr lang="en-US" sz="2400" kern="1200" baseline="0" dirty="0">
                        <a:solidFill>
                          <a:schemeClr val="tx1"/>
                        </a:solidFill>
                        <a:latin typeface="Calibri" pitchFamily="34" charset="0"/>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a:lnSpc>
                          <a:spcPct val="70000"/>
                        </a:lnSpc>
                        <a:spcBef>
                          <a:spcPts val="0"/>
                        </a:spcBef>
                        <a:spcAft>
                          <a:spcPts val="1800"/>
                        </a:spcAft>
                      </a:pPr>
                      <a:r>
                        <a:rPr lang="en-US" sz="2400" kern="1200" baseline="0" dirty="0" smtClean="0">
                          <a:solidFill>
                            <a:schemeClr val="tx1"/>
                          </a:solidFill>
                          <a:latin typeface="Calibri" pitchFamily="34" charset="0"/>
                          <a:ea typeface="Times New Roman"/>
                          <a:cs typeface="Times New Roman"/>
                        </a:rPr>
                        <a:t>Collect</a:t>
                      </a:r>
                      <a:endParaRPr lang="en-US" sz="2400" kern="1200" baseline="0" dirty="0">
                        <a:solidFill>
                          <a:schemeClr val="tx1"/>
                        </a:solidFill>
                        <a:latin typeface="Calibri" pitchFamily="34" charset="0"/>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a:lnSpc>
                          <a:spcPct val="80000"/>
                        </a:lnSpc>
                        <a:spcBef>
                          <a:spcPts val="0"/>
                        </a:spcBef>
                        <a:spcAft>
                          <a:spcPts val="1800"/>
                        </a:spcAft>
                      </a:pPr>
                      <a:r>
                        <a:rPr lang="en-US" sz="2400" dirty="0" smtClean="0">
                          <a:solidFill>
                            <a:srgbClr val="000000"/>
                          </a:solidFill>
                          <a:latin typeface="Calibri"/>
                          <a:ea typeface="Times New Roman"/>
                          <a:cs typeface="Times New Roman"/>
                        </a:rPr>
                        <a:t>Validate</a:t>
                      </a:r>
                      <a:endParaRPr lang="en-US" sz="2400" dirty="0">
                        <a:latin typeface="Times New Roman"/>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a:lnSpc>
                          <a:spcPct val="70000"/>
                        </a:lnSpc>
                        <a:spcBef>
                          <a:spcPts val="0"/>
                        </a:spcBef>
                        <a:spcAft>
                          <a:spcPts val="1800"/>
                        </a:spcAft>
                      </a:pPr>
                      <a:r>
                        <a:rPr lang="en-US" sz="2400" dirty="0" smtClean="0">
                          <a:solidFill>
                            <a:srgbClr val="000000"/>
                          </a:solidFill>
                          <a:latin typeface="Calibri"/>
                          <a:ea typeface="Times New Roman"/>
                          <a:cs typeface="Times New Roman"/>
                        </a:rPr>
                        <a:t>Store</a:t>
                      </a:r>
                      <a:endParaRPr lang="en-US" sz="2400" dirty="0">
                        <a:latin typeface="Times New Roman"/>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70000"/>
                        </a:lnSpc>
                        <a:spcBef>
                          <a:spcPts val="0"/>
                        </a:spcBef>
                        <a:spcAft>
                          <a:spcPts val="1800"/>
                        </a:spcAft>
                        <a:buClrTx/>
                        <a:buSzTx/>
                        <a:buFontTx/>
                        <a:buNone/>
                        <a:tabLst/>
                        <a:defRPr/>
                      </a:pPr>
                      <a:r>
                        <a:rPr lang="en-US" sz="2400" baseline="0" dirty="0" smtClean="0">
                          <a:solidFill>
                            <a:srgbClr val="000000"/>
                          </a:solidFill>
                          <a:latin typeface="Calibri"/>
                          <a:ea typeface="Times New Roman"/>
                          <a:cs typeface="Times New Roman"/>
                        </a:rPr>
                        <a:t>Share</a:t>
                      </a:r>
                      <a:endParaRPr lang="en-US" sz="2400" dirty="0">
                        <a:latin typeface="Times New Roman"/>
                        <a:ea typeface="Times New Roman"/>
                        <a:cs typeface="Times New Roman"/>
                      </a:endParaRPr>
                    </a:p>
                  </a:txBody>
                  <a:tcPr marL="27816" marR="2781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a:lnSpc>
                          <a:spcPct val="70000"/>
                        </a:lnSpc>
                        <a:spcBef>
                          <a:spcPts val="0"/>
                        </a:spcBef>
                        <a:spcAft>
                          <a:spcPts val="1800"/>
                        </a:spcAft>
                      </a:pPr>
                      <a:r>
                        <a:rPr lang="en-US" sz="2400" baseline="0" dirty="0" smtClean="0">
                          <a:latin typeface="Calibri" pitchFamily="34" charset="0"/>
                          <a:ea typeface="Times New Roman"/>
                          <a:cs typeface="Times New Roman"/>
                        </a:rPr>
                        <a:t>Analyze and Model</a:t>
                      </a:r>
                      <a:endParaRPr lang="en-US" sz="2400" dirty="0">
                        <a:latin typeface="Times New Roman"/>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70000"/>
                        </a:lnSpc>
                        <a:spcBef>
                          <a:spcPts val="0"/>
                        </a:spcBef>
                        <a:spcAft>
                          <a:spcPts val="1800"/>
                        </a:spcAft>
                        <a:buClrTx/>
                        <a:buSzTx/>
                        <a:buFontTx/>
                        <a:buNone/>
                        <a:tabLst/>
                        <a:defRPr/>
                      </a:pPr>
                      <a:r>
                        <a:rPr lang="en-US" sz="2400" kern="1200" dirty="0" smtClean="0">
                          <a:solidFill>
                            <a:srgbClr val="000000"/>
                          </a:solidFill>
                          <a:latin typeface="Calibri"/>
                          <a:ea typeface="Times New Roman"/>
                          <a:cs typeface="Times New Roman"/>
                        </a:rPr>
                        <a:t>Apply</a:t>
                      </a:r>
                      <a:endParaRPr lang="en-US" sz="2400" dirty="0">
                        <a:latin typeface="Calibri" pitchFamily="34" charset="0"/>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a:lnSpc>
                          <a:spcPct val="80000"/>
                        </a:lnSpc>
                        <a:spcBef>
                          <a:spcPts val="0"/>
                        </a:spcBef>
                        <a:spcAft>
                          <a:spcPts val="1800"/>
                        </a:spcAft>
                      </a:pPr>
                      <a:r>
                        <a:rPr lang="en-US" sz="2400" dirty="0" smtClean="0">
                          <a:solidFill>
                            <a:srgbClr val="000000"/>
                          </a:solidFill>
                          <a:latin typeface="Calibri"/>
                          <a:ea typeface="Times New Roman"/>
                          <a:cs typeface="Times New Roman"/>
                        </a:rPr>
                        <a:t>Confirm</a:t>
                      </a:r>
                      <a:r>
                        <a:rPr lang="en-US" sz="2400" baseline="0" dirty="0" smtClean="0">
                          <a:solidFill>
                            <a:srgbClr val="000000"/>
                          </a:solidFill>
                          <a:latin typeface="Calibri"/>
                          <a:ea typeface="Times New Roman"/>
                          <a:cs typeface="Times New Roman"/>
                        </a:rPr>
                        <a:t> Effectiveness</a:t>
                      </a:r>
                      <a:endParaRPr lang="en-US" sz="2400" dirty="0">
                        <a:latin typeface="Times New Roman"/>
                        <a:ea typeface="Times New Roman"/>
                        <a:cs typeface="Times New Roman"/>
                      </a:endParaRPr>
                    </a:p>
                  </a:txBody>
                  <a:tcPr marL="27816" marR="27816" marT="0" marB="0" vert="vert27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34751">
                <a:tc>
                  <a:txBody>
                    <a:bodyPr/>
                    <a:lstStyle/>
                    <a:p>
                      <a:pPr marL="0" marR="0" algn="ctr">
                        <a:lnSpc>
                          <a:spcPct val="90000"/>
                        </a:lnSpc>
                        <a:spcBef>
                          <a:spcPts val="0"/>
                        </a:spcBef>
                        <a:spcAft>
                          <a:spcPts val="0"/>
                        </a:spcAft>
                      </a:pPr>
                      <a:r>
                        <a:rPr lang="en-US" sz="2400" b="1" dirty="0" smtClean="0">
                          <a:solidFill>
                            <a:srgbClr val="000000"/>
                          </a:solidFill>
                          <a:latin typeface="Calibri"/>
                          <a:ea typeface="Times New Roman"/>
                          <a:cs typeface="Times New Roman"/>
                        </a:rPr>
                        <a:t>Customers</a:t>
                      </a:r>
                      <a:endParaRPr lang="en-US" sz="2400" b="1" dirty="0">
                        <a:latin typeface="Times New Roman"/>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278">
                <a:tc>
                  <a:txBody>
                    <a:bodyPr/>
                    <a:lstStyle/>
                    <a:p>
                      <a:pPr marL="0" marR="0" algn="ctr">
                        <a:lnSpc>
                          <a:spcPct val="90000"/>
                        </a:lnSpc>
                        <a:spcBef>
                          <a:spcPts val="0"/>
                        </a:spcBef>
                        <a:spcAft>
                          <a:spcPts val="0"/>
                        </a:spcAft>
                      </a:pPr>
                      <a:r>
                        <a:rPr lang="en-US" sz="2400" b="1" dirty="0" smtClean="0">
                          <a:solidFill>
                            <a:srgbClr val="000000"/>
                          </a:solidFill>
                          <a:latin typeface="Calibri"/>
                          <a:ea typeface="Times New Roman"/>
                          <a:cs typeface="Times New Roman"/>
                        </a:rPr>
                        <a:t>Creators</a:t>
                      </a:r>
                      <a:endParaRPr lang="en-US" sz="2400" b="1" dirty="0">
                        <a:latin typeface="Times New Roman"/>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918">
                <a:tc>
                  <a:txBody>
                    <a:bodyPr/>
                    <a:lstStyle/>
                    <a:p>
                      <a:pPr marL="0" marR="0" algn="ctr">
                        <a:lnSpc>
                          <a:spcPct val="90000"/>
                        </a:lnSpc>
                        <a:spcBef>
                          <a:spcPts val="0"/>
                        </a:spcBef>
                        <a:spcAft>
                          <a:spcPts val="0"/>
                        </a:spcAft>
                      </a:pPr>
                      <a:r>
                        <a:rPr lang="en-US" sz="2400" b="1" dirty="0" smtClean="0">
                          <a:solidFill>
                            <a:srgbClr val="000000"/>
                          </a:solidFill>
                          <a:latin typeface="Calibri"/>
                          <a:ea typeface="Times New Roman"/>
                          <a:cs typeface="Times New Roman"/>
                        </a:rPr>
                        <a:t>Curators</a:t>
                      </a:r>
                      <a:endParaRPr lang="en-US" sz="2400" b="1" dirty="0">
                        <a:latin typeface="Times New Roman"/>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endParaRPr lang="en-US" sz="180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255">
                <a:tc>
                  <a:txBody>
                    <a:bodyPr/>
                    <a:lstStyle/>
                    <a:p>
                      <a:pPr marL="0" marR="0" algn="ctr">
                        <a:lnSpc>
                          <a:spcPct val="90000"/>
                        </a:lnSpc>
                        <a:spcBef>
                          <a:spcPts val="0"/>
                        </a:spcBef>
                        <a:spcAft>
                          <a:spcPts val="0"/>
                        </a:spcAft>
                      </a:pPr>
                      <a:r>
                        <a:rPr lang="en-US" sz="2400" b="1" kern="1200" dirty="0" smtClean="0">
                          <a:solidFill>
                            <a:srgbClr val="000000"/>
                          </a:solidFill>
                          <a:latin typeface="Calibri"/>
                          <a:ea typeface="Times New Roman"/>
                          <a:cs typeface="Times New Roman"/>
                        </a:rPr>
                        <a:t>Analysts</a:t>
                      </a:r>
                      <a:endParaRPr lang="en-US" sz="2400" b="1" kern="1200" dirty="0">
                        <a:solidFill>
                          <a:srgbClr val="000000"/>
                        </a:solidFill>
                        <a:latin typeface="Calibri"/>
                        <a:ea typeface="Times New Roman"/>
                        <a:cs typeface="Times New Roman"/>
                      </a:endParaRPr>
                    </a:p>
                  </a:txBody>
                  <a:tcPr marL="27816" marR="27816"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1800"/>
                        </a:spcAft>
                      </a:pP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1800"/>
                        </a:spcAft>
                      </a:pPr>
                      <a:r>
                        <a:rPr lang="en-US" sz="1800" dirty="0" smtClean="0">
                          <a:solidFill>
                            <a:srgbClr val="000000"/>
                          </a:solidFill>
                          <a:latin typeface="Calibri"/>
                          <a:ea typeface="Times New Roman"/>
                          <a:cs typeface="Times New Roman"/>
                        </a:rPr>
                        <a:t>X</a:t>
                      </a:r>
                      <a:endParaRPr lang="en-US" sz="1800" dirty="0">
                        <a:solidFill>
                          <a:srgbClr val="000000"/>
                        </a:solidFill>
                        <a:latin typeface="Calibri"/>
                        <a:ea typeface="Times New Roman"/>
                        <a:cs typeface="Times New Roman"/>
                      </a:endParaRPr>
                    </a:p>
                  </a:txBody>
                  <a:tcPr marL="27816" marR="27816" marT="0" marB="0" anchor="b">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6" name="Text Box 4"/>
          <p:cNvSpPr txBox="1">
            <a:spLocks noChangeArrowheads="1"/>
          </p:cNvSpPr>
          <p:nvPr/>
        </p:nvSpPr>
        <p:spPr bwMode="auto">
          <a:xfrm>
            <a:off x="0" y="6456363"/>
            <a:ext cx="4325937" cy="461962"/>
          </a:xfrm>
          <a:prstGeom prst="rect">
            <a:avLst/>
          </a:prstGeom>
          <a:noFill/>
          <a:ln w="9525">
            <a:noFill/>
            <a:miter lim="800000"/>
            <a:headEnd/>
            <a:tailEnd/>
          </a:ln>
        </p:spPr>
        <p:txBody>
          <a:bodyPr>
            <a:spAutoFit/>
          </a:bodyPr>
          <a:lstStyle/>
          <a:p>
            <a:pPr fontAlgn="base">
              <a:spcBef>
                <a:spcPct val="0"/>
              </a:spcBef>
              <a:spcAft>
                <a:spcPct val="0"/>
              </a:spcAft>
            </a:pPr>
            <a:r>
              <a:rPr lang="en-US" sz="2400" dirty="0" smtClean="0">
                <a:solidFill>
                  <a:srgbClr val="333399"/>
                </a:solidFill>
              </a:rPr>
              <a:t>Draft for discussion</a:t>
            </a:r>
            <a:endParaRPr lang="en-US" sz="2400" dirty="0">
              <a:solidFill>
                <a:srgbClr val="333399"/>
              </a:solidFill>
            </a:endParaRPr>
          </a:p>
        </p:txBody>
      </p:sp>
    </p:spTree>
    <p:extLst>
      <p:ext uri="{BB962C8B-B14F-4D97-AF65-F5344CB8AC3E}">
        <p14:creationId xmlns:p14="http://schemas.microsoft.com/office/powerpoint/2010/main" val="2797681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76200" y="12700"/>
            <a:ext cx="9353551" cy="917575"/>
          </a:xfrm>
        </p:spPr>
        <p:txBody>
          <a:bodyPr/>
          <a:lstStyle/>
          <a:p>
            <a:r>
              <a:rPr lang="en-US" sz="2800" b="1" dirty="0" smtClean="0">
                <a:solidFill>
                  <a:schemeClr val="accent6"/>
                </a:solidFill>
              </a:rPr>
              <a:t>We can partner to develop and apply</a:t>
            </a:r>
            <a:br>
              <a:rPr lang="en-US" sz="2800" b="1" dirty="0" smtClean="0">
                <a:solidFill>
                  <a:schemeClr val="accent6"/>
                </a:solidFill>
              </a:rPr>
            </a:br>
            <a:r>
              <a:rPr lang="en-US" sz="2800" b="1" dirty="0" smtClean="0">
                <a:solidFill>
                  <a:schemeClr val="accent6"/>
                </a:solidFill>
              </a:rPr>
              <a:t>a </a:t>
            </a:r>
            <a:r>
              <a:rPr lang="en-US" sz="2800" b="1" i="1" dirty="0" smtClean="0">
                <a:solidFill>
                  <a:schemeClr val="accent6"/>
                </a:solidFill>
              </a:rPr>
              <a:t>comprehensive</a:t>
            </a:r>
            <a:r>
              <a:rPr lang="en-US" sz="2800" b="1" dirty="0" smtClean="0">
                <a:solidFill>
                  <a:schemeClr val="accent6"/>
                </a:solidFill>
              </a:rPr>
              <a:t> decision-making framework to:</a:t>
            </a:r>
          </a:p>
        </p:txBody>
      </p:sp>
      <p:sp>
        <p:nvSpPr>
          <p:cNvPr id="9220" name="Rectangle 3"/>
          <p:cNvSpPr>
            <a:spLocks noGrp="1" noChangeArrowheads="1"/>
          </p:cNvSpPr>
          <p:nvPr>
            <p:ph type="body" idx="1"/>
          </p:nvPr>
        </p:nvSpPr>
        <p:spPr>
          <a:xfrm>
            <a:off x="0" y="1143000"/>
            <a:ext cx="9013825" cy="2743200"/>
          </a:xfrm>
        </p:spPr>
        <p:txBody>
          <a:bodyPr/>
          <a:lstStyle/>
          <a:p>
            <a:pPr>
              <a:lnSpc>
                <a:spcPct val="90000"/>
              </a:lnSpc>
            </a:pPr>
            <a:r>
              <a:rPr lang="en-US" b="1" dirty="0" smtClean="0"/>
              <a:t>Anticipate,</a:t>
            </a:r>
          </a:p>
          <a:p>
            <a:pPr>
              <a:lnSpc>
                <a:spcPct val="90000"/>
              </a:lnSpc>
            </a:pPr>
            <a:r>
              <a:rPr lang="en-US" b="1" dirty="0" smtClean="0"/>
              <a:t>Recognize,</a:t>
            </a:r>
          </a:p>
          <a:p>
            <a:pPr>
              <a:lnSpc>
                <a:spcPct val="90000"/>
              </a:lnSpc>
            </a:pPr>
            <a:r>
              <a:rPr lang="en-US" b="1" dirty="0" smtClean="0"/>
              <a:t>Evaluate, </a:t>
            </a:r>
          </a:p>
          <a:p>
            <a:pPr>
              <a:lnSpc>
                <a:spcPct val="90000"/>
              </a:lnSpc>
            </a:pPr>
            <a:r>
              <a:rPr lang="en-US" b="1" dirty="0" smtClean="0"/>
              <a:t>Control, and</a:t>
            </a:r>
          </a:p>
          <a:p>
            <a:pPr>
              <a:lnSpc>
                <a:spcPct val="90000"/>
              </a:lnSpc>
            </a:pPr>
            <a:r>
              <a:rPr lang="en-US" b="1" i="1" dirty="0" smtClean="0"/>
              <a:t>Confirm</a:t>
            </a:r>
            <a:r>
              <a:rPr lang="en-US" sz="3600" dirty="0" smtClean="0"/>
              <a:t>  </a:t>
            </a:r>
          </a:p>
        </p:txBody>
      </p:sp>
      <p:sp>
        <p:nvSpPr>
          <p:cNvPr id="9221" name="Text Box 4"/>
          <p:cNvSpPr txBox="1">
            <a:spLocks noChangeArrowheads="1"/>
          </p:cNvSpPr>
          <p:nvPr/>
        </p:nvSpPr>
        <p:spPr bwMode="auto">
          <a:xfrm>
            <a:off x="0" y="5105400"/>
            <a:ext cx="9144000" cy="1034129"/>
          </a:xfrm>
          <a:prstGeom prst="rect">
            <a:avLst/>
          </a:prstGeom>
          <a:noFill/>
          <a:ln w="9525">
            <a:noFill/>
            <a:miter lim="800000"/>
            <a:headEnd/>
            <a:tailEnd/>
          </a:ln>
        </p:spPr>
        <p:txBody>
          <a:bodyPr>
            <a:spAutoFit/>
          </a:bodyPr>
          <a:lstStyle/>
          <a:p>
            <a:pPr algn="ctr" fontAlgn="base">
              <a:lnSpc>
                <a:spcPct val="85000"/>
              </a:lnSpc>
              <a:spcBef>
                <a:spcPct val="0"/>
              </a:spcBef>
              <a:spcAft>
                <a:spcPct val="0"/>
              </a:spcAft>
            </a:pPr>
            <a:r>
              <a:rPr lang="en-US" sz="2400" dirty="0">
                <a:solidFill>
                  <a:srgbClr val="333399"/>
                </a:solidFill>
              </a:rPr>
              <a:t>by applying a </a:t>
            </a:r>
            <a:r>
              <a:rPr lang="en-US" sz="2400" dirty="0" smtClean="0">
                <a:solidFill>
                  <a:srgbClr val="333399"/>
                </a:solidFill>
              </a:rPr>
              <a:t>science- and practice-based approach </a:t>
            </a:r>
            <a:br>
              <a:rPr lang="en-US" sz="2400" dirty="0" smtClean="0">
                <a:solidFill>
                  <a:srgbClr val="333399"/>
                </a:solidFill>
              </a:rPr>
            </a:br>
            <a:r>
              <a:rPr lang="en-US" sz="2400" dirty="0" smtClean="0">
                <a:solidFill>
                  <a:srgbClr val="333399"/>
                </a:solidFill>
              </a:rPr>
              <a:t>to build and sustain </a:t>
            </a:r>
            <a:r>
              <a:rPr lang="en-US" sz="2400" b="1" i="1" dirty="0" smtClean="0">
                <a:solidFill>
                  <a:srgbClr val="333399"/>
                </a:solidFill>
              </a:rPr>
              <a:t>leaders, cultures, and systems </a:t>
            </a:r>
            <a:br>
              <a:rPr lang="en-US" sz="2400" b="1" i="1" dirty="0" smtClean="0">
                <a:solidFill>
                  <a:srgbClr val="333399"/>
                </a:solidFill>
              </a:rPr>
            </a:br>
            <a:r>
              <a:rPr lang="en-US" sz="2400" dirty="0" smtClean="0">
                <a:solidFill>
                  <a:srgbClr val="333399"/>
                </a:solidFill>
              </a:rPr>
              <a:t>that are relevant and reliable and over </a:t>
            </a:r>
            <a:r>
              <a:rPr lang="en-US" sz="2400" dirty="0">
                <a:solidFill>
                  <a:srgbClr val="333399"/>
                </a:solidFill>
              </a:rPr>
              <a:t>which we have </a:t>
            </a:r>
            <a:r>
              <a:rPr lang="en-US" sz="2400" dirty="0" smtClean="0">
                <a:solidFill>
                  <a:srgbClr val="333399"/>
                </a:solidFill>
              </a:rPr>
              <a:t>influence.</a:t>
            </a:r>
            <a:endParaRPr lang="en-US" sz="2400" dirty="0">
              <a:solidFill>
                <a:srgbClr val="333399"/>
              </a:solidFill>
            </a:endParaRPr>
          </a:p>
        </p:txBody>
      </p:sp>
      <p:pic>
        <p:nvPicPr>
          <p:cNvPr id="9222" name="Object 3"/>
          <p:cNvPicPr>
            <a:picLocks noChangeArrowheads="1"/>
          </p:cNvPicPr>
          <p:nvPr/>
        </p:nvPicPr>
        <p:blipFill>
          <a:blip r:embed="rId3" cstate="print"/>
          <a:srcRect t="-229" r="-464" b="-229"/>
          <a:stretch>
            <a:fillRect/>
          </a:stretch>
        </p:blipFill>
        <p:spPr bwMode="auto">
          <a:xfrm>
            <a:off x="4275138" y="1008063"/>
            <a:ext cx="4448175" cy="2824162"/>
          </a:xfrm>
          <a:prstGeom prst="rect">
            <a:avLst/>
          </a:prstGeom>
          <a:noFill/>
          <a:ln w="9525">
            <a:noFill/>
            <a:miter lim="800000"/>
            <a:headEnd/>
            <a:tailEnd/>
          </a:ln>
        </p:spPr>
      </p:pic>
      <p:sp>
        <p:nvSpPr>
          <p:cNvPr id="9223" name="TextBox 6"/>
          <p:cNvSpPr txBox="1">
            <a:spLocks noChangeArrowheads="1"/>
          </p:cNvSpPr>
          <p:nvPr/>
        </p:nvSpPr>
        <p:spPr bwMode="auto">
          <a:xfrm>
            <a:off x="0" y="3733800"/>
            <a:ext cx="9144000" cy="138499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3600" b="1" i="1" dirty="0">
                <a:solidFill>
                  <a:srgbClr val="000000"/>
                </a:solidFill>
              </a:rPr>
              <a:t>success</a:t>
            </a:r>
            <a:r>
              <a:rPr lang="en-US" sz="3200" b="1" i="1" dirty="0">
                <a:solidFill>
                  <a:srgbClr val="000000"/>
                </a:solidFill>
              </a:rPr>
              <a:t> </a:t>
            </a:r>
            <a:r>
              <a:rPr lang="en-US" sz="2400" b="1" i="1" dirty="0">
                <a:solidFill>
                  <a:srgbClr val="000000"/>
                </a:solidFill>
              </a:rPr>
              <a:t>in </a:t>
            </a:r>
            <a:r>
              <a:rPr lang="en-US" sz="2400" b="1" i="1" dirty="0" smtClean="0">
                <a:solidFill>
                  <a:srgbClr val="000000"/>
                </a:solidFill>
              </a:rPr>
              <a:t>proactive understanding and management </a:t>
            </a:r>
            <a:br>
              <a:rPr lang="en-US" sz="2400" b="1" i="1" dirty="0" smtClean="0">
                <a:solidFill>
                  <a:srgbClr val="000000"/>
                </a:solidFill>
              </a:rPr>
            </a:br>
            <a:r>
              <a:rPr lang="en-US" sz="2400" b="1" i="1" dirty="0" smtClean="0">
                <a:solidFill>
                  <a:srgbClr val="000000"/>
                </a:solidFill>
              </a:rPr>
              <a:t>of potential hazards, exposures, and resulting risks </a:t>
            </a:r>
            <a:br>
              <a:rPr lang="en-US" sz="2400" b="1" i="1" dirty="0" smtClean="0">
                <a:solidFill>
                  <a:srgbClr val="000000"/>
                </a:solidFill>
              </a:rPr>
            </a:br>
            <a:r>
              <a:rPr lang="en-US" sz="2400" b="1" i="1" dirty="0" smtClean="0">
                <a:solidFill>
                  <a:srgbClr val="000000"/>
                </a:solidFill>
              </a:rPr>
              <a:t>to safety, health, well-being, and productivity</a:t>
            </a:r>
            <a:endParaRPr lang="en-US" sz="2800" b="1" i="1" dirty="0">
              <a:solidFill>
                <a:srgbClr val="000000"/>
              </a:solidFill>
            </a:endParaRPr>
          </a:p>
        </p:txBody>
      </p:sp>
      <p:sp>
        <p:nvSpPr>
          <p:cNvPr id="8" name="TextBox 16"/>
          <p:cNvSpPr txBox="1">
            <a:spLocks noChangeArrowheads="1"/>
          </p:cNvSpPr>
          <p:nvPr/>
        </p:nvSpPr>
        <p:spPr bwMode="auto">
          <a:xfrm>
            <a:off x="3200400" y="3539068"/>
            <a:ext cx="2896755" cy="276999"/>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smtClean="0">
                <a:solidFill>
                  <a:srgbClr val="333399"/>
                </a:solidFill>
              </a:rPr>
              <a:t>Hoover et al., Synergist, 22(1): 10, 2011</a:t>
            </a:r>
            <a:endParaRPr lang="en-US" sz="1200" dirty="0">
              <a:solidFill>
                <a:srgbClr val="333399"/>
              </a:solidFill>
            </a:endParaRPr>
          </a:p>
        </p:txBody>
      </p:sp>
      <p:sp>
        <p:nvSpPr>
          <p:cNvPr id="9" name="TextBox 8"/>
          <p:cNvSpPr txBox="1"/>
          <p:nvPr/>
        </p:nvSpPr>
        <p:spPr>
          <a:xfrm>
            <a:off x="5745910" y="2903095"/>
            <a:ext cx="791050" cy="276999"/>
          </a:xfrm>
          <a:prstGeom prst="rect">
            <a:avLst/>
          </a:prstGeom>
          <a:noFill/>
        </p:spPr>
        <p:txBody>
          <a:bodyPr wrap="none" rtlCol="0">
            <a:spAutoFit/>
          </a:bodyPr>
          <a:lstStyle/>
          <a:p>
            <a:pPr fontAlgn="base">
              <a:spcBef>
                <a:spcPct val="0"/>
              </a:spcBef>
              <a:spcAft>
                <a:spcPct val="0"/>
              </a:spcAft>
            </a:pPr>
            <a:r>
              <a:rPr lang="en-US" sz="1200" b="1" i="1" dirty="0" smtClean="0">
                <a:solidFill>
                  <a:srgbClr val="000000"/>
                </a:solidFill>
              </a:rPr>
              <a:t>Training</a:t>
            </a:r>
            <a:endParaRPr lang="en-US" sz="1200" b="1" i="1" dirty="0">
              <a:solidFill>
                <a:srgbClr val="000000"/>
              </a:solidFill>
            </a:endParaRPr>
          </a:p>
        </p:txBody>
      </p:sp>
      <p:sp>
        <p:nvSpPr>
          <p:cNvPr id="11" name="TextBox 10"/>
          <p:cNvSpPr txBox="1"/>
          <p:nvPr/>
        </p:nvSpPr>
        <p:spPr>
          <a:xfrm>
            <a:off x="2514600" y="6172200"/>
            <a:ext cx="4114800" cy="369332"/>
          </a:xfrm>
          <a:prstGeom prst="rect">
            <a:avLst/>
          </a:prstGeom>
          <a:noFill/>
          <a:ln>
            <a:solidFill>
              <a:srgbClr val="00B050"/>
            </a:solidFill>
          </a:ln>
        </p:spPr>
        <p:txBody>
          <a:bodyPr wrap="square" rtlCol="0">
            <a:spAutoFit/>
          </a:bodyPr>
          <a:lstStyle/>
          <a:p>
            <a:pPr algn="ctr" fontAlgn="base">
              <a:spcBef>
                <a:spcPct val="0"/>
              </a:spcBef>
              <a:spcAft>
                <a:spcPct val="0"/>
              </a:spcAft>
            </a:pPr>
            <a:r>
              <a:rPr lang="en-US" b="1" i="1" dirty="0" smtClean="0">
                <a:solidFill>
                  <a:srgbClr val="00B050"/>
                </a:solidFill>
              </a:rPr>
              <a:t>Use ARECC.  PREVENT a wreck. </a:t>
            </a:r>
            <a:endParaRPr lang="en-US" b="1" i="1" dirty="0">
              <a:solidFill>
                <a:srgbClr val="00B050"/>
              </a:solidFill>
            </a:endParaRPr>
          </a:p>
        </p:txBody>
      </p:sp>
    </p:spTree>
    <p:extLst>
      <p:ext uri="{BB962C8B-B14F-4D97-AF65-F5344CB8AC3E}">
        <p14:creationId xmlns:p14="http://schemas.microsoft.com/office/powerpoint/2010/main" val="1168604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769" y="105025"/>
            <a:ext cx="8833449" cy="1470025"/>
          </a:xfrm>
        </p:spPr>
        <p:txBody>
          <a:bodyPr>
            <a:normAutofit fontScale="90000"/>
          </a:bodyPr>
          <a:lstStyle/>
          <a:p>
            <a:r>
              <a:rPr lang="en-US" b="1" dirty="0" smtClean="0">
                <a:solidFill>
                  <a:schemeClr val="tx2"/>
                </a:solidFill>
              </a:rPr>
              <a:t>Proposed Graphical Representations</a:t>
            </a:r>
            <a:br>
              <a:rPr lang="en-US" b="1" dirty="0" smtClean="0">
                <a:solidFill>
                  <a:schemeClr val="tx2"/>
                </a:solidFill>
              </a:rPr>
            </a:br>
            <a:r>
              <a:rPr lang="en-US" b="1" dirty="0" smtClean="0">
                <a:solidFill>
                  <a:schemeClr val="tx2"/>
                </a:solidFill>
              </a:rPr>
              <a:t>of the US-EU Communities of Research:</a:t>
            </a:r>
            <a:br>
              <a:rPr lang="en-US" b="1" dirty="0" smtClean="0">
                <a:solidFill>
                  <a:schemeClr val="tx2"/>
                </a:solidFill>
              </a:rPr>
            </a:br>
            <a:r>
              <a:rPr lang="en-US" sz="3600" b="1" i="1" dirty="0" smtClean="0">
                <a:solidFill>
                  <a:schemeClr val="tx2"/>
                </a:solidFill>
              </a:rPr>
              <a:t>An Information-to-Action Continuum</a:t>
            </a:r>
            <a:endParaRPr lang="en-US" b="1" i="1" dirty="0">
              <a:solidFill>
                <a:schemeClr val="tx2"/>
              </a:solidFill>
            </a:endParaRPr>
          </a:p>
        </p:txBody>
      </p:sp>
      <p:sp>
        <p:nvSpPr>
          <p:cNvPr id="3" name="Subtitle 2"/>
          <p:cNvSpPr>
            <a:spLocks noGrp="1"/>
          </p:cNvSpPr>
          <p:nvPr>
            <p:ph type="subTitle" idx="1"/>
          </p:nvPr>
        </p:nvSpPr>
        <p:spPr>
          <a:xfrm>
            <a:off x="590549" y="1835150"/>
            <a:ext cx="8124825" cy="1752600"/>
          </a:xfrm>
        </p:spPr>
        <p:txBody>
          <a:bodyPr>
            <a:noAutofit/>
          </a:bodyPr>
          <a:lstStyle/>
          <a:p>
            <a:pPr algn="l"/>
            <a:r>
              <a:rPr lang="en-US" sz="1800" dirty="0"/>
              <a:t>The </a:t>
            </a:r>
            <a:r>
              <a:rPr lang="en-US" sz="1800" dirty="0" smtClean="0"/>
              <a:t>following graphics are intended to illustrate how </a:t>
            </a:r>
            <a:r>
              <a:rPr lang="en-US" sz="1800" dirty="0"/>
              <a:t>the </a:t>
            </a:r>
            <a:r>
              <a:rPr lang="en-US" sz="1800" dirty="0" err="1"/>
              <a:t>CoRs</a:t>
            </a:r>
            <a:r>
              <a:rPr lang="en-US" sz="1800" dirty="0"/>
              <a:t> </a:t>
            </a:r>
            <a:r>
              <a:rPr lang="en-US" sz="1800" dirty="0" smtClean="0"/>
              <a:t>can ideally link and </a:t>
            </a:r>
            <a:r>
              <a:rPr lang="en-US" sz="1800" dirty="0"/>
              <a:t>feed one </a:t>
            </a:r>
            <a:r>
              <a:rPr lang="en-US" sz="1800" dirty="0" smtClean="0"/>
              <a:t>another through an idealized information-to-action continuum.</a:t>
            </a:r>
            <a:r>
              <a:rPr lang="en-US" sz="1800" dirty="0"/>
              <a:t>  </a:t>
            </a:r>
            <a:endParaRPr lang="en-US" sz="1800" dirty="0" smtClean="0"/>
          </a:p>
          <a:p>
            <a:pPr algn="l"/>
            <a:endParaRPr lang="en-US" sz="1800" dirty="0"/>
          </a:p>
          <a:p>
            <a:pPr algn="l"/>
            <a:r>
              <a:rPr lang="en-US" sz="1800" dirty="0" smtClean="0"/>
              <a:t>Although a </a:t>
            </a:r>
            <a:r>
              <a:rPr lang="en-US" sz="1800" dirty="0"/>
              <a:t>number of s</a:t>
            </a:r>
            <a:r>
              <a:rPr lang="en-US" sz="1800" dirty="0" smtClean="0"/>
              <a:t>implifications are in play, </a:t>
            </a:r>
            <a:r>
              <a:rPr lang="en-US" sz="1800" dirty="0"/>
              <a:t>notably the role of "ontologies and databases" as </a:t>
            </a:r>
            <a:r>
              <a:rPr lang="en-US" sz="1800" dirty="0" smtClean="0"/>
              <a:t>the supporting and unifying foundation of an "information pyramid”, it is hoped that these images of the proposed continuum will </a:t>
            </a:r>
            <a:r>
              <a:rPr lang="en-US" sz="1800" dirty="0"/>
              <a:t>help </a:t>
            </a:r>
            <a:r>
              <a:rPr lang="en-US" sz="1800" dirty="0" smtClean="0"/>
              <a:t>clarify and  </a:t>
            </a:r>
            <a:r>
              <a:rPr lang="en-US" sz="1800" dirty="0"/>
              <a:t>guide </a:t>
            </a:r>
            <a:r>
              <a:rPr lang="en-US" sz="1800" dirty="0" smtClean="0"/>
              <a:t>the cohesive development and implementation </a:t>
            </a:r>
            <a:r>
              <a:rPr lang="en-US" sz="1800" dirty="0"/>
              <a:t>of comprehensive </a:t>
            </a:r>
            <a:r>
              <a:rPr lang="en-US" sz="1800" dirty="0" smtClean="0"/>
              <a:t>and effective </a:t>
            </a:r>
            <a:r>
              <a:rPr lang="en-US" sz="1800" dirty="0" err="1" smtClean="0"/>
              <a:t>CoR</a:t>
            </a:r>
            <a:r>
              <a:rPr lang="en-US" sz="1800" dirty="0" smtClean="0"/>
              <a:t> activities. </a:t>
            </a:r>
            <a:endParaRPr lang="en-US" sz="1800" dirty="0"/>
          </a:p>
          <a:p>
            <a:pPr algn="l"/>
            <a:endParaRPr lang="en-US" sz="1800" dirty="0"/>
          </a:p>
          <a:p>
            <a:pPr algn="l"/>
            <a:r>
              <a:rPr lang="en-US" sz="1800" dirty="0" smtClean="0"/>
              <a:t>The proposed graphics were created, in particular, to help define the role of the </a:t>
            </a:r>
            <a:r>
              <a:rPr lang="en-US" sz="1800" dirty="0"/>
              <a:t>Risk Assessment </a:t>
            </a:r>
            <a:r>
              <a:rPr lang="en-US" sz="1800" dirty="0" err="1" smtClean="0"/>
              <a:t>CoR.</a:t>
            </a:r>
            <a:r>
              <a:rPr lang="en-US" sz="1800" dirty="0" smtClean="0"/>
              <a:t>  Using the concept that “exposure x hazard = risk”, the Risk Assessment </a:t>
            </a:r>
            <a:r>
              <a:rPr lang="en-US" sz="1800" dirty="0" err="1" smtClean="0"/>
              <a:t>CoR</a:t>
            </a:r>
            <a:r>
              <a:rPr lang="en-US" sz="1800" dirty="0" smtClean="0"/>
              <a:t> is working to determine </a:t>
            </a:r>
            <a:r>
              <a:rPr lang="en-US" sz="1800" dirty="0"/>
              <a:t>the best </a:t>
            </a:r>
            <a:r>
              <a:rPr lang="en-US" sz="1800" dirty="0" smtClean="0"/>
              <a:t>ways </a:t>
            </a:r>
            <a:r>
              <a:rPr lang="en-US" sz="1800" dirty="0"/>
              <a:t>to organize and analyze exposure and hazard data to create meaningful risk forecasts that </a:t>
            </a:r>
            <a:r>
              <a:rPr lang="en-US" sz="1800" dirty="0" smtClean="0"/>
              <a:t>will support sound decision-making.</a:t>
            </a:r>
          </a:p>
          <a:p>
            <a:pPr algn="l"/>
            <a:endParaRPr lang="en-US" sz="1800" dirty="0"/>
          </a:p>
          <a:p>
            <a:pPr algn="l"/>
            <a:endParaRPr lang="en-US" sz="1800" dirty="0"/>
          </a:p>
        </p:txBody>
      </p:sp>
      <p:sp>
        <p:nvSpPr>
          <p:cNvPr id="5" name="Slide Number Placeholder 3"/>
          <p:cNvSpPr txBox="1">
            <a:spLocks/>
          </p:cNvSpPr>
          <p:nvPr/>
        </p:nvSpPr>
        <p:spPr>
          <a:xfrm>
            <a:off x="7010400" y="6381750"/>
            <a:ext cx="2133600" cy="476250"/>
          </a:xfrm>
          <a:prstGeom prst="rect">
            <a:avLst/>
          </a:prstGeom>
          <a:noFill/>
        </p:spPr>
        <p:txBody>
          <a:bodyPr/>
          <a:lstStyle>
            <a:defPPr>
              <a:defRPr lang="en-US"/>
            </a:defPPr>
            <a:lvl1pPr algn="r" rtl="0" fontAlgn="base">
              <a:spcBef>
                <a:spcPct val="0"/>
              </a:spcBef>
              <a:spcAft>
                <a:spcPct val="0"/>
              </a:spcAft>
              <a:defRPr sz="2400" kern="1200" baseline="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49A031-D9CE-4E1B-BED0-15FCB9911173}" type="slidenum">
              <a:rPr kumimoji="0" lang="en-US" sz="2400" b="0" i="0" u="none" strike="noStrike" kern="1200" cap="none" spc="0" normalizeH="0" baseline="0" noProof="0" smtClean="0">
                <a:ln>
                  <a:noFill/>
                </a:ln>
                <a:solidFill>
                  <a:srgbClr val="000000"/>
                </a:solidFill>
                <a:effectLst/>
                <a:uLnTx/>
                <a:uFillTx/>
                <a:latin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2400" b="0" i="0" u="none" strike="noStrike" kern="1200" cap="none" spc="0" normalizeH="0" baseline="0" noProof="0" dirty="0" smtClean="0">
              <a:ln>
                <a:noFill/>
              </a:ln>
              <a:solidFill>
                <a:srgbClr val="000000"/>
              </a:solidFill>
              <a:effectLst/>
              <a:uLnTx/>
              <a:uFillTx/>
              <a:latin typeface="Arial" charset="0"/>
            </a:endParaRPr>
          </a:p>
        </p:txBody>
      </p:sp>
      <p:sp>
        <p:nvSpPr>
          <p:cNvPr id="6" name="TextBox 16"/>
          <p:cNvSpPr txBox="1">
            <a:spLocks noChangeArrowheads="1"/>
          </p:cNvSpPr>
          <p:nvPr/>
        </p:nvSpPr>
        <p:spPr bwMode="auto">
          <a:xfrm>
            <a:off x="0" y="6488668"/>
            <a:ext cx="2159566" cy="369332"/>
          </a:xfrm>
          <a:prstGeom prst="rect">
            <a:avLst/>
          </a:prstGeom>
          <a:noFill/>
          <a:ln w="9525">
            <a:noFill/>
            <a:miter lim="800000"/>
            <a:headEnd/>
            <a:tailEnd/>
          </a:ln>
        </p:spPr>
        <p:txBody>
          <a:bodyPr wrap="none">
            <a:spAutoFit/>
          </a:bodyPr>
          <a:lstStyle/>
          <a:p>
            <a:r>
              <a:rPr lang="en-US" dirty="0" smtClean="0">
                <a:solidFill>
                  <a:srgbClr val="333399"/>
                </a:solidFill>
              </a:rPr>
              <a:t>Draft for discussion</a:t>
            </a:r>
            <a:endParaRPr lang="en-US" dirty="0">
              <a:solidFill>
                <a:srgbClr val="333399"/>
              </a:solidFill>
            </a:endParaRPr>
          </a:p>
        </p:txBody>
      </p:sp>
    </p:spTree>
    <p:extLst>
      <p:ext uri="{BB962C8B-B14F-4D97-AF65-F5344CB8AC3E}">
        <p14:creationId xmlns:p14="http://schemas.microsoft.com/office/powerpoint/2010/main" val="2689386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ounded Rectangle 121"/>
          <p:cNvSpPr/>
          <p:nvPr/>
        </p:nvSpPr>
        <p:spPr>
          <a:xfrm>
            <a:off x="53738" y="0"/>
            <a:ext cx="6804262" cy="476311"/>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4" name="Cube 3"/>
          <p:cNvSpPr/>
          <p:nvPr/>
        </p:nvSpPr>
        <p:spPr>
          <a:xfrm>
            <a:off x="952499" y="3651250"/>
            <a:ext cx="5900523" cy="1428750"/>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5" name="Cube 4"/>
          <p:cNvSpPr/>
          <p:nvPr/>
        </p:nvSpPr>
        <p:spPr>
          <a:xfrm>
            <a:off x="1327149" y="2441574"/>
            <a:ext cx="2128853" cy="1673226"/>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6" name="Cube 5"/>
          <p:cNvSpPr/>
          <p:nvPr/>
        </p:nvSpPr>
        <p:spPr>
          <a:xfrm>
            <a:off x="2743199" y="2438399"/>
            <a:ext cx="2306055" cy="1673226"/>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7" name="Cube 6"/>
          <p:cNvSpPr/>
          <p:nvPr/>
        </p:nvSpPr>
        <p:spPr>
          <a:xfrm>
            <a:off x="4295774" y="2438399"/>
            <a:ext cx="2272689" cy="1673226"/>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8" name="Cube 7"/>
          <p:cNvSpPr/>
          <p:nvPr/>
        </p:nvSpPr>
        <p:spPr>
          <a:xfrm>
            <a:off x="2025650" y="1549400"/>
            <a:ext cx="4054475" cy="1301750"/>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9" name="Cube 8"/>
          <p:cNvSpPr/>
          <p:nvPr/>
        </p:nvSpPr>
        <p:spPr>
          <a:xfrm>
            <a:off x="2813050" y="527050"/>
            <a:ext cx="2695575" cy="1301750"/>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66" name="TextBox 65"/>
          <p:cNvSpPr txBox="1"/>
          <p:nvPr/>
        </p:nvSpPr>
        <p:spPr>
          <a:xfrm>
            <a:off x="1996931" y="4434041"/>
            <a:ext cx="2671244" cy="646331"/>
          </a:xfrm>
          <a:prstGeom prst="rect">
            <a:avLst/>
          </a:prstGeom>
          <a:noFill/>
        </p:spPr>
        <p:txBody>
          <a:bodyPr wrap="none" rtlCol="0">
            <a:spAutoFit/>
          </a:bodyPr>
          <a:lstStyle/>
          <a:p>
            <a:pPr algn="ctr" defTabSz="457200" fontAlgn="auto">
              <a:spcBef>
                <a:spcPts val="0"/>
              </a:spcBef>
              <a:spcAft>
                <a:spcPts val="0"/>
              </a:spcAft>
            </a:pPr>
            <a:r>
              <a:rPr lang="en-US" dirty="0" smtClean="0">
                <a:solidFill>
                  <a:prstClr val="black"/>
                </a:solidFill>
                <a:latin typeface="Calibri"/>
              </a:rPr>
              <a:t>Ontologies and Databases </a:t>
            </a:r>
            <a:br>
              <a:rPr lang="en-US" dirty="0" smtClean="0">
                <a:solidFill>
                  <a:prstClr val="black"/>
                </a:solidFill>
                <a:latin typeface="Calibri"/>
              </a:rPr>
            </a:br>
            <a:r>
              <a:rPr lang="en-US" dirty="0" err="1" smtClean="0">
                <a:solidFill>
                  <a:prstClr val="black"/>
                </a:solidFill>
                <a:latin typeface="Calibri"/>
              </a:rPr>
              <a:t>CoR</a:t>
            </a:r>
            <a:endParaRPr lang="en-US" dirty="0">
              <a:solidFill>
                <a:prstClr val="black"/>
              </a:solidFill>
              <a:latin typeface="Calibri"/>
            </a:endParaRPr>
          </a:p>
        </p:txBody>
      </p:sp>
      <p:sp>
        <p:nvSpPr>
          <p:cNvPr id="67" name="TextBox 66"/>
          <p:cNvSpPr txBox="1"/>
          <p:nvPr/>
        </p:nvSpPr>
        <p:spPr>
          <a:xfrm>
            <a:off x="2671169" y="3234292"/>
            <a:ext cx="1596887" cy="923330"/>
          </a:xfrm>
          <a:prstGeom prst="rect">
            <a:avLst/>
          </a:prstGeom>
          <a:noFill/>
        </p:spPr>
        <p:txBody>
          <a:bodyPr wrap="square" rtlCol="0">
            <a:spAutoFit/>
          </a:bodyPr>
          <a:lstStyle/>
          <a:p>
            <a:pPr algn="ctr" defTabSz="457200" fontAlgn="auto">
              <a:spcBef>
                <a:spcPts val="0"/>
              </a:spcBef>
              <a:spcAft>
                <a:spcPts val="0"/>
              </a:spcAft>
            </a:pPr>
            <a:r>
              <a:rPr lang="en-US" dirty="0" err="1" smtClean="0">
                <a:solidFill>
                  <a:prstClr val="black"/>
                </a:solidFill>
                <a:latin typeface="Calibri"/>
              </a:rPr>
              <a:t>Ecotox</a:t>
            </a:r>
            <a:r>
              <a:rPr lang="en-US" dirty="0" smtClean="0">
                <a:solidFill>
                  <a:prstClr val="black"/>
                </a:solidFill>
                <a:latin typeface="Calibri"/>
              </a:rPr>
              <a:t> Testing and Modeling </a:t>
            </a:r>
            <a:r>
              <a:rPr lang="en-US" dirty="0" err="1" smtClean="0">
                <a:solidFill>
                  <a:prstClr val="black"/>
                </a:solidFill>
                <a:latin typeface="Calibri"/>
              </a:rPr>
              <a:t>CoR</a:t>
            </a:r>
            <a:endParaRPr lang="en-US" dirty="0">
              <a:solidFill>
                <a:prstClr val="black"/>
              </a:solidFill>
              <a:latin typeface="Calibri"/>
            </a:endParaRPr>
          </a:p>
        </p:txBody>
      </p:sp>
      <p:sp>
        <p:nvSpPr>
          <p:cNvPr id="68" name="TextBox 67"/>
          <p:cNvSpPr txBox="1"/>
          <p:nvPr/>
        </p:nvSpPr>
        <p:spPr>
          <a:xfrm>
            <a:off x="4204556" y="3234292"/>
            <a:ext cx="1594394" cy="923330"/>
          </a:xfrm>
          <a:prstGeom prst="rect">
            <a:avLst/>
          </a:prstGeom>
          <a:noFill/>
        </p:spPr>
        <p:txBody>
          <a:bodyPr wrap="square" rtlCol="0">
            <a:spAutoFit/>
          </a:bodyPr>
          <a:lstStyle/>
          <a:p>
            <a:pPr algn="ctr" defTabSz="457200" fontAlgn="auto">
              <a:spcBef>
                <a:spcPts val="0"/>
              </a:spcBef>
              <a:spcAft>
                <a:spcPts val="0"/>
              </a:spcAft>
            </a:pPr>
            <a:r>
              <a:rPr lang="en-US" dirty="0" smtClean="0">
                <a:solidFill>
                  <a:prstClr val="black"/>
                </a:solidFill>
                <a:latin typeface="Calibri"/>
              </a:rPr>
              <a:t>Human Health Modeling</a:t>
            </a:r>
          </a:p>
          <a:p>
            <a:pPr algn="ctr" defTabSz="457200" fontAlgn="auto">
              <a:spcBef>
                <a:spcPts val="0"/>
              </a:spcBef>
              <a:spcAft>
                <a:spcPts val="0"/>
              </a:spcAft>
            </a:pPr>
            <a:r>
              <a:rPr lang="en-US" dirty="0" err="1" smtClean="0">
                <a:solidFill>
                  <a:prstClr val="black"/>
                </a:solidFill>
                <a:latin typeface="Calibri"/>
              </a:rPr>
              <a:t>CoR</a:t>
            </a:r>
            <a:endParaRPr lang="en-US" dirty="0">
              <a:solidFill>
                <a:prstClr val="black"/>
              </a:solidFill>
              <a:latin typeface="Calibri"/>
            </a:endParaRPr>
          </a:p>
        </p:txBody>
      </p:sp>
      <p:sp>
        <p:nvSpPr>
          <p:cNvPr id="69" name="TextBox 68"/>
          <p:cNvSpPr txBox="1"/>
          <p:nvPr/>
        </p:nvSpPr>
        <p:spPr>
          <a:xfrm>
            <a:off x="1359888" y="3242011"/>
            <a:ext cx="1272935" cy="646331"/>
          </a:xfrm>
          <a:prstGeom prst="rect">
            <a:avLst/>
          </a:prstGeom>
          <a:noFill/>
        </p:spPr>
        <p:txBody>
          <a:bodyPr wrap="square" rtlCol="0">
            <a:spAutoFit/>
          </a:bodyPr>
          <a:lstStyle/>
          <a:p>
            <a:pPr algn="ctr" defTabSz="457200" fontAlgn="auto">
              <a:spcBef>
                <a:spcPts val="0"/>
              </a:spcBef>
              <a:spcAft>
                <a:spcPts val="0"/>
              </a:spcAft>
            </a:pPr>
            <a:r>
              <a:rPr lang="en-US" dirty="0" smtClean="0">
                <a:solidFill>
                  <a:prstClr val="black"/>
                </a:solidFill>
                <a:latin typeface="Calibri"/>
              </a:rPr>
              <a:t>Exposure </a:t>
            </a:r>
            <a:r>
              <a:rPr lang="en-US" dirty="0" err="1" smtClean="0">
                <a:solidFill>
                  <a:prstClr val="black"/>
                </a:solidFill>
                <a:latin typeface="Calibri"/>
              </a:rPr>
              <a:t>CoR</a:t>
            </a:r>
            <a:endParaRPr lang="en-US" dirty="0">
              <a:solidFill>
                <a:prstClr val="black"/>
              </a:solidFill>
              <a:latin typeface="Calibri"/>
            </a:endParaRPr>
          </a:p>
        </p:txBody>
      </p:sp>
      <p:sp>
        <p:nvSpPr>
          <p:cNvPr id="70" name="TextBox 69"/>
          <p:cNvSpPr txBox="1"/>
          <p:nvPr/>
        </p:nvSpPr>
        <p:spPr>
          <a:xfrm>
            <a:off x="2629954" y="2252723"/>
            <a:ext cx="2273074" cy="646331"/>
          </a:xfrm>
          <a:prstGeom prst="rect">
            <a:avLst/>
          </a:prstGeom>
          <a:noFill/>
        </p:spPr>
        <p:txBody>
          <a:bodyPr wrap="square" rtlCol="0">
            <a:spAutoFit/>
          </a:bodyPr>
          <a:lstStyle/>
          <a:p>
            <a:pPr algn="ctr" defTabSz="457200" fontAlgn="auto">
              <a:spcBef>
                <a:spcPts val="0"/>
              </a:spcBef>
              <a:spcAft>
                <a:spcPts val="0"/>
              </a:spcAft>
            </a:pPr>
            <a:r>
              <a:rPr lang="en-US" dirty="0" smtClean="0">
                <a:solidFill>
                  <a:prstClr val="black"/>
                </a:solidFill>
                <a:latin typeface="Calibri"/>
              </a:rPr>
              <a:t>Risk Assessment </a:t>
            </a:r>
            <a:br>
              <a:rPr lang="en-US" dirty="0" smtClean="0">
                <a:solidFill>
                  <a:prstClr val="black"/>
                </a:solidFill>
                <a:latin typeface="Calibri"/>
              </a:rPr>
            </a:br>
            <a:r>
              <a:rPr lang="en-US" dirty="0" err="1" smtClean="0">
                <a:solidFill>
                  <a:prstClr val="black"/>
                </a:solidFill>
                <a:latin typeface="Calibri"/>
              </a:rPr>
              <a:t>CoR</a:t>
            </a:r>
            <a:endParaRPr lang="en-US" dirty="0">
              <a:solidFill>
                <a:prstClr val="black"/>
              </a:solidFill>
              <a:latin typeface="Calibri"/>
            </a:endParaRPr>
          </a:p>
        </p:txBody>
      </p:sp>
      <p:sp>
        <p:nvSpPr>
          <p:cNvPr id="71" name="TextBox 70"/>
          <p:cNvSpPr txBox="1"/>
          <p:nvPr/>
        </p:nvSpPr>
        <p:spPr>
          <a:xfrm>
            <a:off x="2870948" y="1200823"/>
            <a:ext cx="1920837" cy="646331"/>
          </a:xfrm>
          <a:prstGeom prst="rect">
            <a:avLst/>
          </a:prstGeom>
          <a:noFill/>
        </p:spPr>
        <p:txBody>
          <a:bodyPr wrap="square" rtlCol="0">
            <a:spAutoFit/>
          </a:bodyPr>
          <a:lstStyle/>
          <a:p>
            <a:pPr algn="ctr" defTabSz="457200" fontAlgn="auto">
              <a:spcBef>
                <a:spcPts val="0"/>
              </a:spcBef>
              <a:spcAft>
                <a:spcPts val="0"/>
              </a:spcAft>
            </a:pPr>
            <a:r>
              <a:rPr lang="en-US" dirty="0" smtClean="0">
                <a:solidFill>
                  <a:prstClr val="black"/>
                </a:solidFill>
                <a:latin typeface="Calibri"/>
              </a:rPr>
              <a:t>Risk Management </a:t>
            </a:r>
            <a:r>
              <a:rPr lang="en-US" dirty="0" err="1" smtClean="0">
                <a:solidFill>
                  <a:prstClr val="black"/>
                </a:solidFill>
                <a:latin typeface="Calibri"/>
              </a:rPr>
              <a:t>CoR</a:t>
            </a:r>
            <a:endParaRPr lang="en-US" dirty="0">
              <a:solidFill>
                <a:prstClr val="black"/>
              </a:solidFill>
              <a:latin typeface="Calibri"/>
            </a:endParaRPr>
          </a:p>
        </p:txBody>
      </p:sp>
      <p:sp>
        <p:nvSpPr>
          <p:cNvPr id="72" name="TextBox 71"/>
          <p:cNvSpPr txBox="1"/>
          <p:nvPr/>
        </p:nvSpPr>
        <p:spPr>
          <a:xfrm>
            <a:off x="248818" y="4922363"/>
            <a:ext cx="461665" cy="1631120"/>
          </a:xfrm>
          <a:prstGeom prst="rect">
            <a:avLst/>
          </a:prstGeom>
          <a:noFill/>
        </p:spPr>
        <p:txBody>
          <a:bodyPr vert="vert270" wrap="square" rtlCol="0">
            <a:spAutoFit/>
          </a:bodyPr>
          <a:lstStyle/>
          <a:p>
            <a:pPr defTabSz="457200" fontAlgn="auto">
              <a:spcBef>
                <a:spcPts val="0"/>
              </a:spcBef>
              <a:spcAft>
                <a:spcPts val="0"/>
              </a:spcAft>
            </a:pPr>
            <a:r>
              <a:rPr lang="en-US" dirty="0" smtClean="0">
                <a:solidFill>
                  <a:srgbClr val="4F81BD">
                    <a:lumMod val="75000"/>
                  </a:srgbClr>
                </a:solidFill>
                <a:latin typeface="Calibri"/>
              </a:rPr>
              <a:t>Information </a:t>
            </a:r>
            <a:endParaRPr lang="en-US" dirty="0">
              <a:solidFill>
                <a:srgbClr val="4F81BD">
                  <a:lumMod val="75000"/>
                </a:srgbClr>
              </a:solidFill>
              <a:latin typeface="Calibri"/>
            </a:endParaRPr>
          </a:p>
        </p:txBody>
      </p:sp>
      <p:sp>
        <p:nvSpPr>
          <p:cNvPr id="73" name="TextBox 72"/>
          <p:cNvSpPr txBox="1"/>
          <p:nvPr/>
        </p:nvSpPr>
        <p:spPr>
          <a:xfrm>
            <a:off x="248818" y="56633"/>
            <a:ext cx="461665" cy="1154073"/>
          </a:xfrm>
          <a:prstGeom prst="rect">
            <a:avLst/>
          </a:prstGeom>
          <a:noFill/>
        </p:spPr>
        <p:txBody>
          <a:bodyPr vert="vert270" wrap="square" rtlCol="0">
            <a:spAutoFit/>
          </a:bodyPr>
          <a:lstStyle/>
          <a:p>
            <a:pPr defTabSz="457200" fontAlgn="auto">
              <a:spcBef>
                <a:spcPts val="0"/>
              </a:spcBef>
              <a:spcAft>
                <a:spcPts val="0"/>
              </a:spcAft>
            </a:pPr>
            <a:r>
              <a:rPr lang="en-US" dirty="0" smtClean="0">
                <a:solidFill>
                  <a:srgbClr val="4F81BD">
                    <a:lumMod val="75000"/>
                  </a:srgbClr>
                </a:solidFill>
                <a:latin typeface="Calibri"/>
              </a:rPr>
              <a:t>Action</a:t>
            </a:r>
            <a:endParaRPr lang="en-US" dirty="0">
              <a:solidFill>
                <a:srgbClr val="4F81BD">
                  <a:lumMod val="75000"/>
                </a:srgbClr>
              </a:solidFill>
              <a:latin typeface="Calibri"/>
            </a:endParaRPr>
          </a:p>
        </p:txBody>
      </p:sp>
      <p:cxnSp>
        <p:nvCxnSpPr>
          <p:cNvPr id="76" name="Straight Arrow Connector 75"/>
          <p:cNvCxnSpPr/>
          <p:nvPr/>
        </p:nvCxnSpPr>
        <p:spPr>
          <a:xfrm flipH="1" flipV="1">
            <a:off x="471713" y="1390650"/>
            <a:ext cx="15875" cy="3864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Curved Connector 77"/>
          <p:cNvCxnSpPr>
            <a:stCxn id="12" idx="3"/>
            <a:endCxn id="4" idx="3"/>
          </p:cNvCxnSpPr>
          <p:nvPr/>
        </p:nvCxnSpPr>
        <p:spPr>
          <a:xfrm flipV="1">
            <a:off x="1478046" y="5080000"/>
            <a:ext cx="2062055" cy="591858"/>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9" name="Curved Connector 78"/>
          <p:cNvCxnSpPr>
            <a:stCxn id="37" idx="3"/>
            <a:endCxn id="4" idx="3"/>
          </p:cNvCxnSpPr>
          <p:nvPr/>
        </p:nvCxnSpPr>
        <p:spPr>
          <a:xfrm flipV="1">
            <a:off x="2012005" y="5080000"/>
            <a:ext cx="1528096" cy="878998"/>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2" name="Curved Connector 81"/>
          <p:cNvCxnSpPr>
            <a:stCxn id="59" idx="1"/>
            <a:endCxn id="4" idx="3"/>
          </p:cNvCxnSpPr>
          <p:nvPr/>
        </p:nvCxnSpPr>
        <p:spPr>
          <a:xfrm rot="10800000">
            <a:off x="3540102" y="5080001"/>
            <a:ext cx="3370831" cy="688071"/>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33" idx="1"/>
            <a:endCxn id="4" idx="3"/>
          </p:cNvCxnSpPr>
          <p:nvPr/>
        </p:nvCxnSpPr>
        <p:spPr>
          <a:xfrm rot="10800000">
            <a:off x="3540101" y="5080000"/>
            <a:ext cx="3216940" cy="968244"/>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8" name="Curved Connector 87"/>
          <p:cNvCxnSpPr>
            <a:stCxn id="53" idx="1"/>
            <a:endCxn id="4" idx="3"/>
          </p:cNvCxnSpPr>
          <p:nvPr/>
        </p:nvCxnSpPr>
        <p:spPr>
          <a:xfrm rot="10800000">
            <a:off x="3540101" y="5080000"/>
            <a:ext cx="1745356" cy="1114104"/>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2" name="Curved Connector 91"/>
          <p:cNvCxnSpPr>
            <a:stCxn id="65" idx="0"/>
            <a:endCxn id="4" idx="3"/>
          </p:cNvCxnSpPr>
          <p:nvPr/>
        </p:nvCxnSpPr>
        <p:spPr>
          <a:xfrm rot="5400000" flipH="1" flipV="1">
            <a:off x="3104006" y="5335192"/>
            <a:ext cx="691286" cy="180903"/>
          </a:xfrm>
          <a:prstGeom prst="curvedConnector3">
            <a:avLst>
              <a:gd name="adj1" fmla="val 50000"/>
            </a:avLst>
          </a:prstGeom>
          <a:ln>
            <a:headEnd type="none"/>
            <a:tailEnd type="triangle"/>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819658" y="5461542"/>
            <a:ext cx="658388" cy="717550"/>
            <a:chOff x="1050925" y="5138739"/>
            <a:chExt cx="1169292" cy="1150936"/>
          </a:xfrm>
        </p:grpSpPr>
        <p:pic>
          <p:nvPicPr>
            <p:cNvPr id="10" name="Picture 9"/>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11" name="Picture 10"/>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12" name="Picture 11"/>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14" name="Group 13"/>
          <p:cNvGrpSpPr/>
          <p:nvPr/>
        </p:nvGrpSpPr>
        <p:grpSpPr>
          <a:xfrm>
            <a:off x="2123192" y="5806178"/>
            <a:ext cx="658388" cy="717550"/>
            <a:chOff x="1050925" y="5138739"/>
            <a:chExt cx="1169292" cy="1150936"/>
          </a:xfrm>
        </p:grpSpPr>
        <p:pic>
          <p:nvPicPr>
            <p:cNvPr id="15" name="Picture 14"/>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16" name="Picture 15"/>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17" name="Picture 16"/>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18" name="Group 17"/>
          <p:cNvGrpSpPr/>
          <p:nvPr/>
        </p:nvGrpSpPr>
        <p:grpSpPr>
          <a:xfrm>
            <a:off x="3353308" y="5607815"/>
            <a:ext cx="658388" cy="717550"/>
            <a:chOff x="1050925" y="5138739"/>
            <a:chExt cx="1169292" cy="1150936"/>
          </a:xfrm>
        </p:grpSpPr>
        <p:pic>
          <p:nvPicPr>
            <p:cNvPr id="19" name="Picture 18"/>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20" name="Picture 19"/>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21" name="Picture 20"/>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22" name="Group 21"/>
          <p:cNvGrpSpPr/>
          <p:nvPr/>
        </p:nvGrpSpPr>
        <p:grpSpPr>
          <a:xfrm>
            <a:off x="4340733" y="5876178"/>
            <a:ext cx="658388" cy="717550"/>
            <a:chOff x="1050925" y="5138739"/>
            <a:chExt cx="1169292" cy="1150936"/>
          </a:xfrm>
        </p:grpSpPr>
        <p:pic>
          <p:nvPicPr>
            <p:cNvPr id="23" name="Picture 22"/>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24" name="Picture 23"/>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25" name="Picture 24"/>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26" name="Group 25"/>
          <p:cNvGrpSpPr/>
          <p:nvPr/>
        </p:nvGrpSpPr>
        <p:grpSpPr>
          <a:xfrm>
            <a:off x="5272731" y="5524696"/>
            <a:ext cx="658388" cy="717550"/>
            <a:chOff x="1050925" y="5138739"/>
            <a:chExt cx="1169292" cy="1150936"/>
          </a:xfrm>
        </p:grpSpPr>
        <p:pic>
          <p:nvPicPr>
            <p:cNvPr id="27" name="Picture 26"/>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28" name="Picture 27"/>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29" name="Picture 28"/>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30" name="Group 29"/>
          <p:cNvGrpSpPr/>
          <p:nvPr/>
        </p:nvGrpSpPr>
        <p:grpSpPr>
          <a:xfrm>
            <a:off x="6386325" y="5837928"/>
            <a:ext cx="658388" cy="717550"/>
            <a:chOff x="1050925" y="5138739"/>
            <a:chExt cx="1169292" cy="1150936"/>
          </a:xfrm>
        </p:grpSpPr>
        <p:pic>
          <p:nvPicPr>
            <p:cNvPr id="31" name="Picture 30"/>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32" name="Picture 31"/>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33" name="Picture 32"/>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34" name="Group 33"/>
          <p:cNvGrpSpPr/>
          <p:nvPr/>
        </p:nvGrpSpPr>
        <p:grpSpPr>
          <a:xfrm>
            <a:off x="1353617" y="5748682"/>
            <a:ext cx="658388" cy="717550"/>
            <a:chOff x="1050925" y="5138739"/>
            <a:chExt cx="1169292" cy="1150936"/>
          </a:xfrm>
        </p:grpSpPr>
        <p:pic>
          <p:nvPicPr>
            <p:cNvPr id="35" name="Picture 34"/>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36" name="Picture 35"/>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37" name="Picture 36"/>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38" name="Group 37"/>
          <p:cNvGrpSpPr/>
          <p:nvPr/>
        </p:nvGrpSpPr>
        <p:grpSpPr>
          <a:xfrm>
            <a:off x="1658726" y="6041480"/>
            <a:ext cx="658388" cy="717550"/>
            <a:chOff x="1050925" y="5138739"/>
            <a:chExt cx="1169292" cy="1150936"/>
          </a:xfrm>
        </p:grpSpPr>
        <p:pic>
          <p:nvPicPr>
            <p:cNvPr id="39" name="Picture 38"/>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40" name="Picture 39"/>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41" name="Picture 40"/>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42" name="Group 41"/>
          <p:cNvGrpSpPr/>
          <p:nvPr/>
        </p:nvGrpSpPr>
        <p:grpSpPr>
          <a:xfrm>
            <a:off x="3249932" y="5593676"/>
            <a:ext cx="658388" cy="717550"/>
            <a:chOff x="1050925" y="5138739"/>
            <a:chExt cx="1169292" cy="1150936"/>
          </a:xfrm>
        </p:grpSpPr>
        <p:pic>
          <p:nvPicPr>
            <p:cNvPr id="43" name="Picture 42"/>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44" name="Picture 43"/>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45" name="Picture 44"/>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46" name="Group 45"/>
          <p:cNvGrpSpPr/>
          <p:nvPr/>
        </p:nvGrpSpPr>
        <p:grpSpPr>
          <a:xfrm>
            <a:off x="3954663" y="5395313"/>
            <a:ext cx="658388" cy="717550"/>
            <a:chOff x="1050925" y="5138739"/>
            <a:chExt cx="1169292" cy="1150936"/>
          </a:xfrm>
        </p:grpSpPr>
        <p:pic>
          <p:nvPicPr>
            <p:cNvPr id="47" name="Picture 46"/>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48" name="Picture 47"/>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49" name="Picture 48"/>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50" name="Group 49"/>
          <p:cNvGrpSpPr/>
          <p:nvPr/>
        </p:nvGrpSpPr>
        <p:grpSpPr>
          <a:xfrm>
            <a:off x="4914741" y="5983788"/>
            <a:ext cx="658388" cy="717550"/>
            <a:chOff x="1050925" y="5138739"/>
            <a:chExt cx="1169292" cy="1150936"/>
          </a:xfrm>
        </p:grpSpPr>
        <p:pic>
          <p:nvPicPr>
            <p:cNvPr id="51" name="Picture 50"/>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52" name="Picture 51"/>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53" name="Picture 52"/>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54" name="Group 53"/>
          <p:cNvGrpSpPr/>
          <p:nvPr/>
        </p:nvGrpSpPr>
        <p:grpSpPr>
          <a:xfrm>
            <a:off x="5787283" y="5655533"/>
            <a:ext cx="658388" cy="717550"/>
            <a:chOff x="1050925" y="5138739"/>
            <a:chExt cx="1169292" cy="1150936"/>
          </a:xfrm>
        </p:grpSpPr>
        <p:pic>
          <p:nvPicPr>
            <p:cNvPr id="55" name="Picture 54"/>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56" name="Picture 55"/>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57" name="Picture 56"/>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58" name="Group 57"/>
          <p:cNvGrpSpPr/>
          <p:nvPr/>
        </p:nvGrpSpPr>
        <p:grpSpPr>
          <a:xfrm>
            <a:off x="6910932" y="5401308"/>
            <a:ext cx="658388" cy="717550"/>
            <a:chOff x="1050925" y="5138739"/>
            <a:chExt cx="1169292" cy="1150936"/>
          </a:xfrm>
        </p:grpSpPr>
        <p:pic>
          <p:nvPicPr>
            <p:cNvPr id="59" name="Picture 58"/>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60" name="Picture 59"/>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61" name="Picture 60"/>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62" name="Group 61"/>
          <p:cNvGrpSpPr/>
          <p:nvPr/>
        </p:nvGrpSpPr>
        <p:grpSpPr>
          <a:xfrm>
            <a:off x="2844646" y="5771286"/>
            <a:ext cx="658388" cy="717550"/>
            <a:chOff x="1050925" y="5138739"/>
            <a:chExt cx="1169292" cy="1150936"/>
          </a:xfrm>
        </p:grpSpPr>
        <p:pic>
          <p:nvPicPr>
            <p:cNvPr id="63" name="Picture 62"/>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64" name="Picture 63"/>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65" name="Picture 64"/>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cxnSp>
        <p:nvCxnSpPr>
          <p:cNvPr id="105" name="Straight Connector 104"/>
          <p:cNvCxnSpPr/>
          <p:nvPr/>
        </p:nvCxnSpPr>
        <p:spPr>
          <a:xfrm>
            <a:off x="5285457" y="984945"/>
            <a:ext cx="1691740" cy="0"/>
          </a:xfrm>
          <a:prstGeom prst="line">
            <a:avLst/>
          </a:prstGeom>
          <a:ln>
            <a:solidFill>
              <a:srgbClr val="4F6228"/>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5798950" y="2058095"/>
            <a:ext cx="1171897" cy="0"/>
          </a:xfrm>
          <a:prstGeom prst="line">
            <a:avLst/>
          </a:prstGeom>
          <a:ln>
            <a:solidFill>
              <a:srgbClr val="4F6228"/>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6301835" y="3008492"/>
            <a:ext cx="662662" cy="0"/>
          </a:xfrm>
          <a:prstGeom prst="line">
            <a:avLst/>
          </a:prstGeom>
          <a:ln>
            <a:solidFill>
              <a:srgbClr val="4F6228"/>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568463" y="4375419"/>
            <a:ext cx="389684" cy="0"/>
          </a:xfrm>
          <a:prstGeom prst="line">
            <a:avLst/>
          </a:prstGeom>
          <a:ln>
            <a:solidFill>
              <a:srgbClr val="4F6228"/>
            </a:solidFill>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18885" y="0"/>
            <a:ext cx="6458115" cy="523220"/>
          </a:xfrm>
          <a:prstGeom prst="rect">
            <a:avLst/>
          </a:prstGeom>
          <a:noFill/>
        </p:spPr>
        <p:txBody>
          <a:bodyPr wrap="none" rtlCol="0">
            <a:spAutoFit/>
          </a:bodyPr>
          <a:lstStyle/>
          <a:p>
            <a:pPr defTabSz="457200" fontAlgn="auto">
              <a:spcBef>
                <a:spcPts val="0"/>
              </a:spcBef>
              <a:spcAft>
                <a:spcPts val="0"/>
              </a:spcAft>
            </a:pPr>
            <a:r>
              <a:rPr lang="en-US" sz="2800" dirty="0" smtClean="0">
                <a:solidFill>
                  <a:srgbClr val="4F81BD">
                    <a:lumMod val="50000"/>
                  </a:srgbClr>
                </a:solidFill>
                <a:latin typeface="Calibri"/>
              </a:rPr>
              <a:t>Idealized Information-to-Action Continuum</a:t>
            </a:r>
            <a:endParaRPr lang="en-US" sz="2800" dirty="0">
              <a:solidFill>
                <a:srgbClr val="4F81BD">
                  <a:lumMod val="50000"/>
                </a:srgbClr>
              </a:solidFill>
              <a:latin typeface="Calibri"/>
            </a:endParaRPr>
          </a:p>
        </p:txBody>
      </p:sp>
      <p:sp>
        <p:nvSpPr>
          <p:cNvPr id="123" name="TextBox 122"/>
          <p:cNvSpPr txBox="1"/>
          <p:nvPr/>
        </p:nvSpPr>
        <p:spPr>
          <a:xfrm>
            <a:off x="5294256" y="6483103"/>
            <a:ext cx="1920837" cy="369332"/>
          </a:xfrm>
          <a:prstGeom prst="rect">
            <a:avLst/>
          </a:prstGeom>
          <a:noFill/>
        </p:spPr>
        <p:txBody>
          <a:bodyPr wrap="square" rtlCol="0">
            <a:spAutoFit/>
          </a:bodyPr>
          <a:lstStyle/>
          <a:p>
            <a:pPr algn="ctr" defTabSz="457200" fontAlgn="auto">
              <a:spcBef>
                <a:spcPts val="0"/>
              </a:spcBef>
              <a:spcAft>
                <a:spcPts val="0"/>
              </a:spcAft>
            </a:pPr>
            <a:r>
              <a:rPr lang="en-US" dirty="0" smtClean="0">
                <a:solidFill>
                  <a:prstClr val="black"/>
                </a:solidFill>
                <a:latin typeface="Calibri"/>
              </a:rPr>
              <a:t>Open Literature</a:t>
            </a:r>
            <a:endParaRPr lang="en-US" dirty="0">
              <a:solidFill>
                <a:prstClr val="black"/>
              </a:solidFill>
              <a:latin typeface="Calibri"/>
            </a:endParaRPr>
          </a:p>
        </p:txBody>
      </p:sp>
      <p:sp>
        <p:nvSpPr>
          <p:cNvPr id="94" name="Rounded Rectangle 93"/>
          <p:cNvSpPr/>
          <p:nvPr/>
        </p:nvSpPr>
        <p:spPr>
          <a:xfrm>
            <a:off x="6977197" y="514173"/>
            <a:ext cx="2055678" cy="769023"/>
          </a:xfrm>
          <a:prstGeom prst="round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97" name="TextBox 96"/>
          <p:cNvSpPr txBox="1"/>
          <p:nvPr/>
        </p:nvSpPr>
        <p:spPr>
          <a:xfrm>
            <a:off x="7024822" y="488415"/>
            <a:ext cx="2008053" cy="830997"/>
          </a:xfrm>
          <a:prstGeom prst="rect">
            <a:avLst/>
          </a:prstGeom>
          <a:noFill/>
        </p:spPr>
        <p:txBody>
          <a:bodyPr wrap="square" rtlCol="0">
            <a:spAutoFit/>
          </a:bodyPr>
          <a:lstStyle/>
          <a:p>
            <a:pPr defTabSz="457200" fontAlgn="auto">
              <a:spcBef>
                <a:spcPts val="0"/>
              </a:spcBef>
              <a:spcAft>
                <a:spcPts val="0"/>
              </a:spcAft>
            </a:pPr>
            <a:r>
              <a:rPr lang="en-US" sz="1200" dirty="0" smtClean="0">
                <a:solidFill>
                  <a:prstClr val="black"/>
                </a:solidFill>
                <a:latin typeface="Calibri"/>
              </a:rPr>
              <a:t>Use risk </a:t>
            </a:r>
            <a:r>
              <a:rPr lang="en-US" sz="1200" dirty="0">
                <a:solidFill>
                  <a:prstClr val="black"/>
                </a:solidFill>
                <a:latin typeface="Calibri"/>
              </a:rPr>
              <a:t>a</a:t>
            </a:r>
            <a:r>
              <a:rPr lang="en-US" sz="1200" dirty="0" smtClean="0">
                <a:solidFill>
                  <a:prstClr val="black"/>
                </a:solidFill>
                <a:latin typeface="Calibri"/>
              </a:rPr>
              <a:t>ssessment input to weigh trade-offs in context of alternatives and take action to minimize risks. </a:t>
            </a:r>
            <a:endParaRPr lang="en-US" sz="1200" dirty="0">
              <a:solidFill>
                <a:prstClr val="black"/>
              </a:solidFill>
              <a:latin typeface="Calibri"/>
            </a:endParaRPr>
          </a:p>
        </p:txBody>
      </p:sp>
      <p:sp>
        <p:nvSpPr>
          <p:cNvPr id="104" name="Rounded Rectangle 103"/>
          <p:cNvSpPr/>
          <p:nvPr/>
        </p:nvSpPr>
        <p:spPr>
          <a:xfrm>
            <a:off x="6964497" y="2590009"/>
            <a:ext cx="2055678" cy="1285517"/>
          </a:xfrm>
          <a:prstGeom prst="roundRect">
            <a:avLst>
              <a:gd name="adj" fmla="val 11727"/>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07" name="TextBox 106"/>
          <p:cNvSpPr txBox="1"/>
          <p:nvPr/>
        </p:nvSpPr>
        <p:spPr>
          <a:xfrm>
            <a:off x="7012122" y="2611876"/>
            <a:ext cx="2008053" cy="1200329"/>
          </a:xfrm>
          <a:prstGeom prst="rect">
            <a:avLst/>
          </a:prstGeom>
          <a:noFill/>
        </p:spPr>
        <p:txBody>
          <a:bodyPr wrap="square" rtlCol="0">
            <a:spAutoFit/>
          </a:bodyPr>
          <a:lstStyle/>
          <a:p>
            <a:pPr defTabSz="457200" fontAlgn="auto">
              <a:spcBef>
                <a:spcPts val="0"/>
              </a:spcBef>
              <a:spcAft>
                <a:spcPts val="0"/>
              </a:spcAft>
            </a:pPr>
            <a:r>
              <a:rPr lang="en-US" sz="1200" dirty="0" smtClean="0">
                <a:solidFill>
                  <a:prstClr val="black"/>
                </a:solidFill>
                <a:latin typeface="Calibri"/>
              </a:rPr>
              <a:t>Draw on emerging and increasingly organized data sources to model potential exposure, transformation, biouptake, and ecological and human health impacts.</a:t>
            </a:r>
            <a:endParaRPr lang="en-US" sz="1200" dirty="0">
              <a:solidFill>
                <a:prstClr val="black"/>
              </a:solidFill>
              <a:latin typeface="Calibri"/>
            </a:endParaRPr>
          </a:p>
        </p:txBody>
      </p:sp>
      <p:sp>
        <p:nvSpPr>
          <p:cNvPr id="108" name="Rounded Rectangle 107"/>
          <p:cNvSpPr/>
          <p:nvPr/>
        </p:nvSpPr>
        <p:spPr>
          <a:xfrm>
            <a:off x="6992651" y="4150425"/>
            <a:ext cx="2055678" cy="1174571"/>
          </a:xfrm>
          <a:prstGeom prst="roundRect">
            <a:avLst>
              <a:gd name="adj" fmla="val 12612"/>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10" name="TextBox 109"/>
          <p:cNvSpPr txBox="1"/>
          <p:nvPr/>
        </p:nvSpPr>
        <p:spPr>
          <a:xfrm>
            <a:off x="7040276" y="4150545"/>
            <a:ext cx="2008053" cy="1200329"/>
          </a:xfrm>
          <a:prstGeom prst="rect">
            <a:avLst/>
          </a:prstGeom>
          <a:noFill/>
        </p:spPr>
        <p:txBody>
          <a:bodyPr wrap="square" rtlCol="0">
            <a:spAutoFit/>
          </a:bodyPr>
          <a:lstStyle/>
          <a:p>
            <a:pPr defTabSz="457200" fontAlgn="auto">
              <a:spcBef>
                <a:spcPts val="0"/>
              </a:spcBef>
              <a:spcAft>
                <a:spcPts val="0"/>
              </a:spcAft>
            </a:pPr>
            <a:r>
              <a:rPr lang="en-US" sz="1200" dirty="0" smtClean="0">
                <a:solidFill>
                  <a:prstClr val="black"/>
                </a:solidFill>
                <a:latin typeface="Calibri"/>
              </a:rPr>
              <a:t>Subsume and organize all emerging nanomaterial data and metadata to provide hazard and exposure modelers with rich,  integrated data sets.</a:t>
            </a:r>
            <a:endParaRPr lang="en-US" sz="1200" dirty="0">
              <a:solidFill>
                <a:prstClr val="black"/>
              </a:solidFill>
              <a:latin typeface="Calibri"/>
            </a:endParaRPr>
          </a:p>
        </p:txBody>
      </p:sp>
      <p:sp>
        <p:nvSpPr>
          <p:cNvPr id="111" name="Rounded Rectangle 110"/>
          <p:cNvSpPr/>
          <p:nvPr/>
        </p:nvSpPr>
        <p:spPr>
          <a:xfrm>
            <a:off x="6970847" y="1565212"/>
            <a:ext cx="2055678" cy="769023"/>
          </a:xfrm>
          <a:prstGeom prst="round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12" name="TextBox 111"/>
          <p:cNvSpPr txBox="1"/>
          <p:nvPr/>
        </p:nvSpPr>
        <p:spPr>
          <a:xfrm>
            <a:off x="7018472" y="1523579"/>
            <a:ext cx="2008053" cy="830997"/>
          </a:xfrm>
          <a:prstGeom prst="rect">
            <a:avLst/>
          </a:prstGeom>
          <a:noFill/>
        </p:spPr>
        <p:txBody>
          <a:bodyPr wrap="square" rtlCol="0">
            <a:spAutoFit/>
          </a:bodyPr>
          <a:lstStyle/>
          <a:p>
            <a:pPr defTabSz="457200" fontAlgn="auto">
              <a:spcBef>
                <a:spcPts val="0"/>
              </a:spcBef>
              <a:spcAft>
                <a:spcPts val="0"/>
              </a:spcAft>
            </a:pPr>
            <a:r>
              <a:rPr lang="en-US" sz="1200" dirty="0" smtClean="0">
                <a:solidFill>
                  <a:prstClr val="black"/>
                </a:solidFill>
                <a:latin typeface="Calibri"/>
              </a:rPr>
              <a:t>Synthesize hazard and exposure research, filter and interpret to arrive at risk forecasts of ENMs.</a:t>
            </a:r>
            <a:endParaRPr lang="en-US" sz="1200" dirty="0">
              <a:solidFill>
                <a:prstClr val="black"/>
              </a:solidFill>
              <a:latin typeface="Calibri"/>
            </a:endParaRPr>
          </a:p>
        </p:txBody>
      </p:sp>
      <p:cxnSp>
        <p:nvCxnSpPr>
          <p:cNvPr id="113" name="Straight Arrow Connector 112"/>
          <p:cNvCxnSpPr/>
          <p:nvPr/>
        </p:nvCxnSpPr>
        <p:spPr>
          <a:xfrm flipV="1">
            <a:off x="7922060" y="1293534"/>
            <a:ext cx="1" cy="285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V="1">
            <a:off x="7919192" y="2325786"/>
            <a:ext cx="1" cy="285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V="1">
            <a:off x="7916324" y="3866972"/>
            <a:ext cx="1" cy="285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015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ounded Rectangle 121"/>
          <p:cNvSpPr/>
          <p:nvPr/>
        </p:nvSpPr>
        <p:spPr>
          <a:xfrm>
            <a:off x="48760" y="56633"/>
            <a:ext cx="8776063" cy="343477"/>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4" name="Cube 3"/>
          <p:cNvSpPr/>
          <p:nvPr/>
        </p:nvSpPr>
        <p:spPr>
          <a:xfrm>
            <a:off x="952499" y="3651250"/>
            <a:ext cx="5900523" cy="1428750"/>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5" name="Cube 4"/>
          <p:cNvSpPr/>
          <p:nvPr/>
        </p:nvSpPr>
        <p:spPr>
          <a:xfrm>
            <a:off x="1200149" y="2438399"/>
            <a:ext cx="2128853" cy="1673226"/>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6" name="Cube 5"/>
          <p:cNvSpPr/>
          <p:nvPr/>
        </p:nvSpPr>
        <p:spPr>
          <a:xfrm>
            <a:off x="2870199" y="2438399"/>
            <a:ext cx="2306055" cy="1673226"/>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7" name="Cube 6"/>
          <p:cNvSpPr/>
          <p:nvPr/>
        </p:nvSpPr>
        <p:spPr>
          <a:xfrm>
            <a:off x="4422774" y="2438399"/>
            <a:ext cx="2272689" cy="1673226"/>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8" name="Cube 7"/>
          <p:cNvSpPr/>
          <p:nvPr/>
        </p:nvSpPr>
        <p:spPr>
          <a:xfrm>
            <a:off x="2025650" y="1406525"/>
            <a:ext cx="4054475" cy="1301750"/>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9" name="Cube 8"/>
          <p:cNvSpPr/>
          <p:nvPr/>
        </p:nvSpPr>
        <p:spPr>
          <a:xfrm>
            <a:off x="2813050" y="527050"/>
            <a:ext cx="2695575" cy="1301750"/>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66" name="TextBox 65"/>
          <p:cNvSpPr txBox="1"/>
          <p:nvPr/>
        </p:nvSpPr>
        <p:spPr>
          <a:xfrm>
            <a:off x="1996931" y="4442667"/>
            <a:ext cx="2671244" cy="646331"/>
          </a:xfrm>
          <a:prstGeom prst="rect">
            <a:avLst/>
          </a:prstGeom>
          <a:noFill/>
        </p:spPr>
        <p:txBody>
          <a:bodyPr wrap="none" rtlCol="0">
            <a:spAutoFit/>
          </a:bodyPr>
          <a:lstStyle/>
          <a:p>
            <a:pPr algn="ctr" defTabSz="457200" fontAlgn="auto">
              <a:spcBef>
                <a:spcPts val="0"/>
              </a:spcBef>
              <a:spcAft>
                <a:spcPts val="0"/>
              </a:spcAft>
            </a:pPr>
            <a:r>
              <a:rPr lang="en-US" dirty="0" smtClean="0">
                <a:solidFill>
                  <a:prstClr val="black"/>
                </a:solidFill>
                <a:latin typeface="Calibri"/>
              </a:rPr>
              <a:t>Ontologies and Databases </a:t>
            </a:r>
            <a:br>
              <a:rPr lang="en-US" dirty="0" smtClean="0">
                <a:solidFill>
                  <a:prstClr val="black"/>
                </a:solidFill>
                <a:latin typeface="Calibri"/>
              </a:rPr>
            </a:br>
            <a:r>
              <a:rPr lang="en-US" dirty="0" err="1" smtClean="0">
                <a:solidFill>
                  <a:prstClr val="black"/>
                </a:solidFill>
                <a:latin typeface="Calibri"/>
              </a:rPr>
              <a:t>CoR</a:t>
            </a:r>
            <a:endParaRPr lang="en-US" dirty="0">
              <a:solidFill>
                <a:prstClr val="black"/>
              </a:solidFill>
              <a:latin typeface="Calibri"/>
            </a:endParaRPr>
          </a:p>
        </p:txBody>
      </p:sp>
      <p:sp>
        <p:nvSpPr>
          <p:cNvPr id="67" name="TextBox 66"/>
          <p:cNvSpPr txBox="1"/>
          <p:nvPr/>
        </p:nvSpPr>
        <p:spPr>
          <a:xfrm>
            <a:off x="2798169" y="3234292"/>
            <a:ext cx="1596887" cy="923330"/>
          </a:xfrm>
          <a:prstGeom prst="rect">
            <a:avLst/>
          </a:prstGeom>
          <a:noFill/>
        </p:spPr>
        <p:txBody>
          <a:bodyPr wrap="square" rtlCol="0">
            <a:spAutoFit/>
          </a:bodyPr>
          <a:lstStyle/>
          <a:p>
            <a:pPr algn="ctr" defTabSz="457200" fontAlgn="auto">
              <a:spcBef>
                <a:spcPts val="0"/>
              </a:spcBef>
              <a:spcAft>
                <a:spcPts val="0"/>
              </a:spcAft>
            </a:pPr>
            <a:r>
              <a:rPr lang="en-US" dirty="0" err="1" smtClean="0">
                <a:solidFill>
                  <a:srgbClr val="4F81BD">
                    <a:lumMod val="60000"/>
                    <a:lumOff val="40000"/>
                  </a:srgbClr>
                </a:solidFill>
                <a:latin typeface="Calibri"/>
              </a:rPr>
              <a:t>Ecotox</a:t>
            </a:r>
            <a:r>
              <a:rPr lang="en-US" dirty="0" smtClean="0">
                <a:solidFill>
                  <a:srgbClr val="4F81BD">
                    <a:lumMod val="60000"/>
                    <a:lumOff val="40000"/>
                  </a:srgbClr>
                </a:solidFill>
                <a:latin typeface="Calibri"/>
              </a:rPr>
              <a:t> Testing and Modeling </a:t>
            </a:r>
            <a:r>
              <a:rPr lang="en-US" dirty="0" err="1" smtClean="0">
                <a:solidFill>
                  <a:srgbClr val="4F81BD">
                    <a:lumMod val="60000"/>
                    <a:lumOff val="40000"/>
                  </a:srgbClr>
                </a:solidFill>
                <a:latin typeface="Calibri"/>
              </a:rPr>
              <a:t>CoR</a:t>
            </a:r>
            <a:endParaRPr lang="en-US" dirty="0">
              <a:solidFill>
                <a:srgbClr val="4F81BD">
                  <a:lumMod val="60000"/>
                  <a:lumOff val="40000"/>
                </a:srgbClr>
              </a:solidFill>
              <a:latin typeface="Calibri"/>
            </a:endParaRPr>
          </a:p>
        </p:txBody>
      </p:sp>
      <p:sp>
        <p:nvSpPr>
          <p:cNvPr id="68" name="TextBox 67"/>
          <p:cNvSpPr txBox="1"/>
          <p:nvPr/>
        </p:nvSpPr>
        <p:spPr>
          <a:xfrm>
            <a:off x="4331556" y="3234292"/>
            <a:ext cx="1594394" cy="923330"/>
          </a:xfrm>
          <a:prstGeom prst="rect">
            <a:avLst/>
          </a:prstGeom>
          <a:noFill/>
        </p:spPr>
        <p:txBody>
          <a:bodyPr wrap="square" rtlCol="0">
            <a:spAutoFit/>
          </a:bodyPr>
          <a:lstStyle/>
          <a:p>
            <a:pPr algn="ctr" defTabSz="457200" fontAlgn="auto">
              <a:spcBef>
                <a:spcPts val="0"/>
              </a:spcBef>
              <a:spcAft>
                <a:spcPts val="0"/>
              </a:spcAft>
            </a:pPr>
            <a:r>
              <a:rPr lang="en-US" dirty="0" smtClean="0">
                <a:solidFill>
                  <a:srgbClr val="4F81BD">
                    <a:lumMod val="60000"/>
                    <a:lumOff val="40000"/>
                  </a:srgbClr>
                </a:solidFill>
                <a:latin typeface="Calibri"/>
              </a:rPr>
              <a:t>Human Health Modeling</a:t>
            </a:r>
          </a:p>
          <a:p>
            <a:pPr algn="ctr" defTabSz="457200" fontAlgn="auto">
              <a:spcBef>
                <a:spcPts val="0"/>
              </a:spcBef>
              <a:spcAft>
                <a:spcPts val="0"/>
              </a:spcAft>
            </a:pPr>
            <a:r>
              <a:rPr lang="en-US" dirty="0" err="1" smtClean="0">
                <a:solidFill>
                  <a:srgbClr val="4F81BD">
                    <a:lumMod val="60000"/>
                    <a:lumOff val="40000"/>
                  </a:srgbClr>
                </a:solidFill>
                <a:latin typeface="Calibri"/>
              </a:rPr>
              <a:t>CoR</a:t>
            </a:r>
            <a:endParaRPr lang="en-US" dirty="0">
              <a:solidFill>
                <a:srgbClr val="4F81BD">
                  <a:lumMod val="60000"/>
                  <a:lumOff val="40000"/>
                </a:srgbClr>
              </a:solidFill>
              <a:latin typeface="Calibri"/>
            </a:endParaRPr>
          </a:p>
        </p:txBody>
      </p:sp>
      <p:sp>
        <p:nvSpPr>
          <p:cNvPr id="69" name="TextBox 68"/>
          <p:cNvSpPr txBox="1"/>
          <p:nvPr/>
        </p:nvSpPr>
        <p:spPr>
          <a:xfrm>
            <a:off x="1232888" y="3276600"/>
            <a:ext cx="1272935" cy="646331"/>
          </a:xfrm>
          <a:prstGeom prst="rect">
            <a:avLst/>
          </a:prstGeom>
          <a:noFill/>
        </p:spPr>
        <p:txBody>
          <a:bodyPr wrap="square" rtlCol="0">
            <a:spAutoFit/>
          </a:bodyPr>
          <a:lstStyle/>
          <a:p>
            <a:pPr algn="ctr" defTabSz="457200" fontAlgn="auto">
              <a:spcBef>
                <a:spcPts val="0"/>
              </a:spcBef>
              <a:spcAft>
                <a:spcPts val="0"/>
              </a:spcAft>
            </a:pPr>
            <a:r>
              <a:rPr lang="en-US" dirty="0" smtClean="0">
                <a:solidFill>
                  <a:srgbClr val="4F81BD">
                    <a:lumMod val="60000"/>
                    <a:lumOff val="40000"/>
                  </a:srgbClr>
                </a:solidFill>
                <a:latin typeface="Calibri"/>
              </a:rPr>
              <a:t>Exposure </a:t>
            </a:r>
            <a:r>
              <a:rPr lang="en-US" dirty="0" err="1" smtClean="0">
                <a:solidFill>
                  <a:srgbClr val="4F81BD">
                    <a:lumMod val="60000"/>
                    <a:lumOff val="40000"/>
                  </a:srgbClr>
                </a:solidFill>
                <a:latin typeface="Calibri"/>
              </a:rPr>
              <a:t>CoR</a:t>
            </a:r>
            <a:endParaRPr lang="en-US" dirty="0">
              <a:solidFill>
                <a:srgbClr val="4F81BD">
                  <a:lumMod val="60000"/>
                  <a:lumOff val="40000"/>
                </a:srgbClr>
              </a:solidFill>
              <a:latin typeface="Calibri"/>
            </a:endParaRPr>
          </a:p>
        </p:txBody>
      </p:sp>
      <p:sp>
        <p:nvSpPr>
          <p:cNvPr id="70" name="TextBox 69"/>
          <p:cNvSpPr txBox="1"/>
          <p:nvPr/>
        </p:nvSpPr>
        <p:spPr>
          <a:xfrm>
            <a:off x="2505344" y="2040840"/>
            <a:ext cx="2273074" cy="646331"/>
          </a:xfrm>
          <a:prstGeom prst="rect">
            <a:avLst/>
          </a:prstGeom>
          <a:noFill/>
        </p:spPr>
        <p:txBody>
          <a:bodyPr wrap="square" rtlCol="0">
            <a:spAutoFit/>
          </a:bodyPr>
          <a:lstStyle/>
          <a:p>
            <a:pPr algn="ctr" defTabSz="457200" fontAlgn="auto">
              <a:spcBef>
                <a:spcPts val="0"/>
              </a:spcBef>
              <a:spcAft>
                <a:spcPts val="0"/>
              </a:spcAft>
            </a:pPr>
            <a:r>
              <a:rPr lang="en-US" dirty="0" smtClean="0">
                <a:solidFill>
                  <a:srgbClr val="4F81BD">
                    <a:lumMod val="60000"/>
                    <a:lumOff val="40000"/>
                  </a:srgbClr>
                </a:solidFill>
                <a:latin typeface="Calibri"/>
              </a:rPr>
              <a:t>Risk Assessment </a:t>
            </a:r>
            <a:br>
              <a:rPr lang="en-US" dirty="0" smtClean="0">
                <a:solidFill>
                  <a:srgbClr val="4F81BD">
                    <a:lumMod val="60000"/>
                    <a:lumOff val="40000"/>
                  </a:srgbClr>
                </a:solidFill>
                <a:latin typeface="Calibri"/>
              </a:rPr>
            </a:br>
            <a:r>
              <a:rPr lang="en-US" dirty="0" err="1" smtClean="0">
                <a:solidFill>
                  <a:srgbClr val="4F81BD">
                    <a:lumMod val="60000"/>
                    <a:lumOff val="40000"/>
                  </a:srgbClr>
                </a:solidFill>
                <a:latin typeface="Calibri"/>
              </a:rPr>
              <a:t>CoR</a:t>
            </a:r>
            <a:endParaRPr lang="en-US" dirty="0">
              <a:solidFill>
                <a:srgbClr val="4F81BD">
                  <a:lumMod val="60000"/>
                  <a:lumOff val="40000"/>
                </a:srgbClr>
              </a:solidFill>
              <a:latin typeface="Calibri"/>
            </a:endParaRPr>
          </a:p>
        </p:txBody>
      </p:sp>
      <p:sp>
        <p:nvSpPr>
          <p:cNvPr id="71" name="TextBox 70"/>
          <p:cNvSpPr txBox="1"/>
          <p:nvPr/>
        </p:nvSpPr>
        <p:spPr>
          <a:xfrm>
            <a:off x="2870948" y="1121448"/>
            <a:ext cx="1920837" cy="646331"/>
          </a:xfrm>
          <a:prstGeom prst="rect">
            <a:avLst/>
          </a:prstGeom>
          <a:noFill/>
        </p:spPr>
        <p:txBody>
          <a:bodyPr wrap="square" rtlCol="0">
            <a:spAutoFit/>
          </a:bodyPr>
          <a:lstStyle/>
          <a:p>
            <a:pPr algn="ctr" defTabSz="457200" fontAlgn="auto">
              <a:spcBef>
                <a:spcPts val="0"/>
              </a:spcBef>
              <a:spcAft>
                <a:spcPts val="0"/>
              </a:spcAft>
            </a:pPr>
            <a:r>
              <a:rPr lang="en-US" dirty="0" smtClean="0">
                <a:solidFill>
                  <a:prstClr val="black"/>
                </a:solidFill>
                <a:latin typeface="Calibri"/>
              </a:rPr>
              <a:t>Risk Management </a:t>
            </a:r>
            <a:r>
              <a:rPr lang="en-US" dirty="0" err="1" smtClean="0">
                <a:solidFill>
                  <a:prstClr val="black"/>
                </a:solidFill>
                <a:latin typeface="Calibri"/>
              </a:rPr>
              <a:t>CoR</a:t>
            </a:r>
            <a:endParaRPr lang="en-US" dirty="0">
              <a:solidFill>
                <a:prstClr val="black"/>
              </a:solidFill>
              <a:latin typeface="Calibri"/>
            </a:endParaRPr>
          </a:p>
        </p:txBody>
      </p:sp>
      <p:sp>
        <p:nvSpPr>
          <p:cNvPr id="72" name="TextBox 71"/>
          <p:cNvSpPr txBox="1"/>
          <p:nvPr/>
        </p:nvSpPr>
        <p:spPr>
          <a:xfrm>
            <a:off x="248818" y="4922363"/>
            <a:ext cx="461665" cy="1631120"/>
          </a:xfrm>
          <a:prstGeom prst="rect">
            <a:avLst/>
          </a:prstGeom>
          <a:noFill/>
        </p:spPr>
        <p:txBody>
          <a:bodyPr vert="vert270" wrap="square" rtlCol="0">
            <a:spAutoFit/>
          </a:bodyPr>
          <a:lstStyle/>
          <a:p>
            <a:pPr defTabSz="457200" fontAlgn="auto">
              <a:spcBef>
                <a:spcPts val="0"/>
              </a:spcBef>
              <a:spcAft>
                <a:spcPts val="0"/>
              </a:spcAft>
            </a:pPr>
            <a:r>
              <a:rPr lang="en-US" dirty="0" smtClean="0">
                <a:solidFill>
                  <a:srgbClr val="4F81BD">
                    <a:lumMod val="75000"/>
                  </a:srgbClr>
                </a:solidFill>
                <a:latin typeface="Calibri"/>
              </a:rPr>
              <a:t>Information </a:t>
            </a:r>
            <a:endParaRPr lang="en-US" dirty="0">
              <a:solidFill>
                <a:srgbClr val="4F81BD">
                  <a:lumMod val="75000"/>
                </a:srgbClr>
              </a:solidFill>
              <a:latin typeface="Calibri"/>
            </a:endParaRPr>
          </a:p>
        </p:txBody>
      </p:sp>
      <p:sp>
        <p:nvSpPr>
          <p:cNvPr id="73" name="TextBox 72"/>
          <p:cNvSpPr txBox="1"/>
          <p:nvPr/>
        </p:nvSpPr>
        <p:spPr>
          <a:xfrm>
            <a:off x="248818" y="56633"/>
            <a:ext cx="461665" cy="1154073"/>
          </a:xfrm>
          <a:prstGeom prst="rect">
            <a:avLst/>
          </a:prstGeom>
          <a:noFill/>
        </p:spPr>
        <p:txBody>
          <a:bodyPr vert="vert270" wrap="square" rtlCol="0">
            <a:spAutoFit/>
          </a:bodyPr>
          <a:lstStyle/>
          <a:p>
            <a:pPr defTabSz="457200" fontAlgn="auto">
              <a:spcBef>
                <a:spcPts val="0"/>
              </a:spcBef>
              <a:spcAft>
                <a:spcPts val="0"/>
              </a:spcAft>
            </a:pPr>
            <a:r>
              <a:rPr lang="en-US" dirty="0" smtClean="0">
                <a:solidFill>
                  <a:srgbClr val="4F81BD">
                    <a:lumMod val="75000"/>
                  </a:srgbClr>
                </a:solidFill>
                <a:latin typeface="Calibri"/>
              </a:rPr>
              <a:t>Action</a:t>
            </a:r>
            <a:endParaRPr lang="en-US" dirty="0">
              <a:solidFill>
                <a:srgbClr val="4F81BD">
                  <a:lumMod val="75000"/>
                </a:srgbClr>
              </a:solidFill>
              <a:latin typeface="Calibri"/>
            </a:endParaRPr>
          </a:p>
        </p:txBody>
      </p:sp>
      <p:cxnSp>
        <p:nvCxnSpPr>
          <p:cNvPr id="76" name="Straight Arrow Connector 75"/>
          <p:cNvCxnSpPr/>
          <p:nvPr/>
        </p:nvCxnSpPr>
        <p:spPr>
          <a:xfrm flipH="1" flipV="1">
            <a:off x="471713" y="1390650"/>
            <a:ext cx="15875" cy="3864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Curved Connector 77"/>
          <p:cNvCxnSpPr>
            <a:stCxn id="12" idx="3"/>
            <a:endCxn id="4" idx="3"/>
          </p:cNvCxnSpPr>
          <p:nvPr/>
        </p:nvCxnSpPr>
        <p:spPr>
          <a:xfrm flipV="1">
            <a:off x="1478046" y="5080000"/>
            <a:ext cx="2062055" cy="591858"/>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9" name="Curved Connector 78"/>
          <p:cNvCxnSpPr>
            <a:stCxn id="37" idx="3"/>
            <a:endCxn id="4" idx="3"/>
          </p:cNvCxnSpPr>
          <p:nvPr/>
        </p:nvCxnSpPr>
        <p:spPr>
          <a:xfrm flipV="1">
            <a:off x="2012005" y="5080000"/>
            <a:ext cx="1528096" cy="878998"/>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2" name="Curved Connector 81"/>
          <p:cNvCxnSpPr>
            <a:stCxn id="59" idx="1"/>
            <a:endCxn id="4" idx="3"/>
          </p:cNvCxnSpPr>
          <p:nvPr/>
        </p:nvCxnSpPr>
        <p:spPr>
          <a:xfrm rot="10800000">
            <a:off x="3540102" y="5080001"/>
            <a:ext cx="3370831" cy="688071"/>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33" idx="1"/>
            <a:endCxn id="4" idx="3"/>
          </p:cNvCxnSpPr>
          <p:nvPr/>
        </p:nvCxnSpPr>
        <p:spPr>
          <a:xfrm rot="10800000">
            <a:off x="3540101" y="5080000"/>
            <a:ext cx="3216940" cy="968244"/>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8" name="Curved Connector 87"/>
          <p:cNvCxnSpPr>
            <a:stCxn id="53" idx="1"/>
            <a:endCxn id="4" idx="3"/>
          </p:cNvCxnSpPr>
          <p:nvPr/>
        </p:nvCxnSpPr>
        <p:spPr>
          <a:xfrm rot="10800000">
            <a:off x="3540101" y="5080000"/>
            <a:ext cx="1745356" cy="1114104"/>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2" name="Curved Connector 91"/>
          <p:cNvCxnSpPr>
            <a:stCxn id="65" idx="0"/>
            <a:endCxn id="4" idx="3"/>
          </p:cNvCxnSpPr>
          <p:nvPr/>
        </p:nvCxnSpPr>
        <p:spPr>
          <a:xfrm rot="5400000" flipH="1" flipV="1">
            <a:off x="3104006" y="5335192"/>
            <a:ext cx="691286" cy="180903"/>
          </a:xfrm>
          <a:prstGeom prst="curvedConnector3">
            <a:avLst>
              <a:gd name="adj1" fmla="val 50000"/>
            </a:avLst>
          </a:prstGeom>
          <a:ln>
            <a:headEnd type="none"/>
            <a:tailEnd type="triangle"/>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819658" y="5461542"/>
            <a:ext cx="658388" cy="717550"/>
            <a:chOff x="1050925" y="5138739"/>
            <a:chExt cx="1169292" cy="1150936"/>
          </a:xfrm>
        </p:grpSpPr>
        <p:pic>
          <p:nvPicPr>
            <p:cNvPr id="10" name="Picture 9"/>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11" name="Picture 10"/>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12" name="Picture 11"/>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14" name="Group 13"/>
          <p:cNvGrpSpPr/>
          <p:nvPr/>
        </p:nvGrpSpPr>
        <p:grpSpPr>
          <a:xfrm>
            <a:off x="2123192" y="5806178"/>
            <a:ext cx="658388" cy="717550"/>
            <a:chOff x="1050925" y="5138739"/>
            <a:chExt cx="1169292" cy="1150936"/>
          </a:xfrm>
        </p:grpSpPr>
        <p:pic>
          <p:nvPicPr>
            <p:cNvPr id="15" name="Picture 14"/>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16" name="Picture 15"/>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17" name="Picture 16"/>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18" name="Group 17"/>
          <p:cNvGrpSpPr/>
          <p:nvPr/>
        </p:nvGrpSpPr>
        <p:grpSpPr>
          <a:xfrm>
            <a:off x="3353308" y="5607815"/>
            <a:ext cx="658388" cy="717550"/>
            <a:chOff x="1050925" y="5138739"/>
            <a:chExt cx="1169292" cy="1150936"/>
          </a:xfrm>
        </p:grpSpPr>
        <p:pic>
          <p:nvPicPr>
            <p:cNvPr id="19" name="Picture 18"/>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20" name="Picture 19"/>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21" name="Picture 20"/>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22" name="Group 21"/>
          <p:cNvGrpSpPr/>
          <p:nvPr/>
        </p:nvGrpSpPr>
        <p:grpSpPr>
          <a:xfrm>
            <a:off x="4340733" y="5876178"/>
            <a:ext cx="658388" cy="717550"/>
            <a:chOff x="1050925" y="5138739"/>
            <a:chExt cx="1169292" cy="1150936"/>
          </a:xfrm>
        </p:grpSpPr>
        <p:pic>
          <p:nvPicPr>
            <p:cNvPr id="23" name="Picture 22"/>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24" name="Picture 23"/>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25" name="Picture 24"/>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26" name="Group 25"/>
          <p:cNvGrpSpPr/>
          <p:nvPr/>
        </p:nvGrpSpPr>
        <p:grpSpPr>
          <a:xfrm>
            <a:off x="5272731" y="5524696"/>
            <a:ext cx="658388" cy="717550"/>
            <a:chOff x="1050925" y="5138739"/>
            <a:chExt cx="1169292" cy="1150936"/>
          </a:xfrm>
        </p:grpSpPr>
        <p:pic>
          <p:nvPicPr>
            <p:cNvPr id="27" name="Picture 26"/>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28" name="Picture 27"/>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29" name="Picture 28"/>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30" name="Group 29"/>
          <p:cNvGrpSpPr/>
          <p:nvPr/>
        </p:nvGrpSpPr>
        <p:grpSpPr>
          <a:xfrm>
            <a:off x="6386325" y="5837928"/>
            <a:ext cx="658388" cy="717550"/>
            <a:chOff x="1050925" y="5138739"/>
            <a:chExt cx="1169292" cy="1150936"/>
          </a:xfrm>
        </p:grpSpPr>
        <p:pic>
          <p:nvPicPr>
            <p:cNvPr id="31" name="Picture 30"/>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32" name="Picture 31"/>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33" name="Picture 32"/>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34" name="Group 33"/>
          <p:cNvGrpSpPr/>
          <p:nvPr/>
        </p:nvGrpSpPr>
        <p:grpSpPr>
          <a:xfrm>
            <a:off x="1353617" y="5748682"/>
            <a:ext cx="658388" cy="717550"/>
            <a:chOff x="1050925" y="5138739"/>
            <a:chExt cx="1169292" cy="1150936"/>
          </a:xfrm>
        </p:grpSpPr>
        <p:pic>
          <p:nvPicPr>
            <p:cNvPr id="35" name="Picture 34"/>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36" name="Picture 35"/>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37" name="Picture 36"/>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38" name="Group 37"/>
          <p:cNvGrpSpPr/>
          <p:nvPr/>
        </p:nvGrpSpPr>
        <p:grpSpPr>
          <a:xfrm>
            <a:off x="1658726" y="6041480"/>
            <a:ext cx="658388" cy="717550"/>
            <a:chOff x="1050925" y="5138739"/>
            <a:chExt cx="1169292" cy="1150936"/>
          </a:xfrm>
        </p:grpSpPr>
        <p:pic>
          <p:nvPicPr>
            <p:cNvPr id="39" name="Picture 38"/>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40" name="Picture 39"/>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41" name="Picture 40"/>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42" name="Group 41"/>
          <p:cNvGrpSpPr/>
          <p:nvPr/>
        </p:nvGrpSpPr>
        <p:grpSpPr>
          <a:xfrm>
            <a:off x="3249932" y="5593676"/>
            <a:ext cx="658388" cy="717550"/>
            <a:chOff x="1050925" y="5138739"/>
            <a:chExt cx="1169292" cy="1150936"/>
          </a:xfrm>
        </p:grpSpPr>
        <p:pic>
          <p:nvPicPr>
            <p:cNvPr id="43" name="Picture 42"/>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44" name="Picture 43"/>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45" name="Picture 44"/>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46" name="Group 45"/>
          <p:cNvGrpSpPr/>
          <p:nvPr/>
        </p:nvGrpSpPr>
        <p:grpSpPr>
          <a:xfrm>
            <a:off x="3954663" y="5395313"/>
            <a:ext cx="658388" cy="717550"/>
            <a:chOff x="1050925" y="5138739"/>
            <a:chExt cx="1169292" cy="1150936"/>
          </a:xfrm>
        </p:grpSpPr>
        <p:pic>
          <p:nvPicPr>
            <p:cNvPr id="47" name="Picture 46"/>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48" name="Picture 47"/>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49" name="Picture 48"/>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50" name="Group 49"/>
          <p:cNvGrpSpPr/>
          <p:nvPr/>
        </p:nvGrpSpPr>
        <p:grpSpPr>
          <a:xfrm>
            <a:off x="4914741" y="5983788"/>
            <a:ext cx="658388" cy="717550"/>
            <a:chOff x="1050925" y="5138739"/>
            <a:chExt cx="1169292" cy="1150936"/>
          </a:xfrm>
        </p:grpSpPr>
        <p:pic>
          <p:nvPicPr>
            <p:cNvPr id="51" name="Picture 50"/>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52" name="Picture 51"/>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53" name="Picture 52"/>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54" name="Group 53"/>
          <p:cNvGrpSpPr/>
          <p:nvPr/>
        </p:nvGrpSpPr>
        <p:grpSpPr>
          <a:xfrm>
            <a:off x="5787283" y="5655533"/>
            <a:ext cx="658388" cy="717550"/>
            <a:chOff x="1050925" y="5138739"/>
            <a:chExt cx="1169292" cy="1150936"/>
          </a:xfrm>
        </p:grpSpPr>
        <p:pic>
          <p:nvPicPr>
            <p:cNvPr id="55" name="Picture 54"/>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56" name="Picture 55"/>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57" name="Picture 56"/>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58" name="Group 57"/>
          <p:cNvGrpSpPr/>
          <p:nvPr/>
        </p:nvGrpSpPr>
        <p:grpSpPr>
          <a:xfrm>
            <a:off x="6910932" y="5401308"/>
            <a:ext cx="658388" cy="717550"/>
            <a:chOff x="1050925" y="5138739"/>
            <a:chExt cx="1169292" cy="1150936"/>
          </a:xfrm>
        </p:grpSpPr>
        <p:pic>
          <p:nvPicPr>
            <p:cNvPr id="59" name="Picture 58"/>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60" name="Picture 59"/>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61" name="Picture 60"/>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62" name="Group 61"/>
          <p:cNvGrpSpPr/>
          <p:nvPr/>
        </p:nvGrpSpPr>
        <p:grpSpPr>
          <a:xfrm>
            <a:off x="2844646" y="5771286"/>
            <a:ext cx="658388" cy="717550"/>
            <a:chOff x="1050925" y="5138739"/>
            <a:chExt cx="1169292" cy="1150936"/>
          </a:xfrm>
        </p:grpSpPr>
        <p:pic>
          <p:nvPicPr>
            <p:cNvPr id="63" name="Picture 62"/>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64" name="Picture 63"/>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65" name="Picture 64"/>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sp>
        <p:nvSpPr>
          <p:cNvPr id="95" name="Rounded Rectangle 94"/>
          <p:cNvSpPr/>
          <p:nvPr/>
        </p:nvSpPr>
        <p:spPr>
          <a:xfrm>
            <a:off x="6977197" y="514173"/>
            <a:ext cx="2055678" cy="769023"/>
          </a:xfrm>
          <a:prstGeom prst="round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96" name="TextBox 95"/>
          <p:cNvSpPr txBox="1"/>
          <p:nvPr/>
        </p:nvSpPr>
        <p:spPr>
          <a:xfrm>
            <a:off x="7024822" y="488415"/>
            <a:ext cx="2008053" cy="830997"/>
          </a:xfrm>
          <a:prstGeom prst="rect">
            <a:avLst/>
          </a:prstGeom>
          <a:noFill/>
        </p:spPr>
        <p:txBody>
          <a:bodyPr wrap="square" rtlCol="0">
            <a:spAutoFit/>
          </a:bodyPr>
          <a:lstStyle/>
          <a:p>
            <a:pPr defTabSz="457200" fontAlgn="auto">
              <a:spcBef>
                <a:spcPts val="0"/>
              </a:spcBef>
              <a:spcAft>
                <a:spcPts val="0"/>
              </a:spcAft>
            </a:pPr>
            <a:r>
              <a:rPr lang="en-US" sz="1200" dirty="0" smtClean="0">
                <a:solidFill>
                  <a:prstClr val="black"/>
                </a:solidFill>
                <a:latin typeface="Calibri"/>
              </a:rPr>
              <a:t>Use risk </a:t>
            </a:r>
            <a:r>
              <a:rPr lang="en-US" sz="1200" dirty="0">
                <a:solidFill>
                  <a:prstClr val="black"/>
                </a:solidFill>
                <a:latin typeface="Calibri"/>
              </a:rPr>
              <a:t>a</a:t>
            </a:r>
            <a:r>
              <a:rPr lang="en-US" sz="1200" dirty="0" smtClean="0">
                <a:solidFill>
                  <a:prstClr val="black"/>
                </a:solidFill>
                <a:latin typeface="Calibri"/>
              </a:rPr>
              <a:t>ssessment input to weigh trade-offs in context of alternatives and take action to minimize risks. </a:t>
            </a:r>
            <a:endParaRPr lang="en-US" sz="1200" dirty="0">
              <a:solidFill>
                <a:prstClr val="black"/>
              </a:solidFill>
              <a:latin typeface="Calibri"/>
            </a:endParaRPr>
          </a:p>
        </p:txBody>
      </p:sp>
      <p:sp>
        <p:nvSpPr>
          <p:cNvPr id="100" name="Rounded Rectangle 99"/>
          <p:cNvSpPr/>
          <p:nvPr/>
        </p:nvSpPr>
        <p:spPr>
          <a:xfrm>
            <a:off x="6964497" y="2590009"/>
            <a:ext cx="2055678" cy="1285517"/>
          </a:xfrm>
          <a:prstGeom prst="roundRect">
            <a:avLst>
              <a:gd name="adj" fmla="val 11727"/>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01" name="TextBox 100"/>
          <p:cNvSpPr txBox="1"/>
          <p:nvPr/>
        </p:nvSpPr>
        <p:spPr>
          <a:xfrm>
            <a:off x="7012122" y="2611876"/>
            <a:ext cx="2008053" cy="1200329"/>
          </a:xfrm>
          <a:prstGeom prst="rect">
            <a:avLst/>
          </a:prstGeom>
          <a:noFill/>
        </p:spPr>
        <p:txBody>
          <a:bodyPr wrap="square" rtlCol="0">
            <a:spAutoFit/>
          </a:bodyPr>
          <a:lstStyle/>
          <a:p>
            <a:pPr defTabSz="457200" fontAlgn="auto">
              <a:spcBef>
                <a:spcPts val="0"/>
              </a:spcBef>
              <a:spcAft>
                <a:spcPts val="0"/>
              </a:spcAft>
            </a:pPr>
            <a:r>
              <a:rPr lang="en-US" sz="1200" dirty="0" smtClean="0">
                <a:solidFill>
                  <a:prstClr val="black"/>
                </a:solidFill>
                <a:latin typeface="Calibri"/>
              </a:rPr>
              <a:t>Draw on emerging and increasingly organized data sources to model potential exposure, transformation, biouptake, and ecological and human health impacts.</a:t>
            </a:r>
            <a:endParaRPr lang="en-US" sz="1200" dirty="0">
              <a:solidFill>
                <a:prstClr val="black"/>
              </a:solidFill>
              <a:latin typeface="Calibri"/>
            </a:endParaRPr>
          </a:p>
        </p:txBody>
      </p:sp>
      <p:sp>
        <p:nvSpPr>
          <p:cNvPr id="102" name="Rounded Rectangle 101"/>
          <p:cNvSpPr/>
          <p:nvPr/>
        </p:nvSpPr>
        <p:spPr>
          <a:xfrm>
            <a:off x="6992651" y="4150425"/>
            <a:ext cx="2055678" cy="1174571"/>
          </a:xfrm>
          <a:prstGeom prst="roundRect">
            <a:avLst>
              <a:gd name="adj" fmla="val 12612"/>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03" name="TextBox 102"/>
          <p:cNvSpPr txBox="1"/>
          <p:nvPr/>
        </p:nvSpPr>
        <p:spPr>
          <a:xfrm>
            <a:off x="7040276" y="4150545"/>
            <a:ext cx="2008053" cy="1200329"/>
          </a:xfrm>
          <a:prstGeom prst="rect">
            <a:avLst/>
          </a:prstGeom>
          <a:noFill/>
        </p:spPr>
        <p:txBody>
          <a:bodyPr wrap="square" rtlCol="0">
            <a:spAutoFit/>
          </a:bodyPr>
          <a:lstStyle/>
          <a:p>
            <a:pPr defTabSz="457200" fontAlgn="auto">
              <a:spcBef>
                <a:spcPts val="0"/>
              </a:spcBef>
              <a:spcAft>
                <a:spcPts val="0"/>
              </a:spcAft>
            </a:pPr>
            <a:r>
              <a:rPr lang="en-US" sz="1200" dirty="0" smtClean="0">
                <a:solidFill>
                  <a:prstClr val="black"/>
                </a:solidFill>
                <a:latin typeface="Calibri"/>
              </a:rPr>
              <a:t>Subsume and organize all emerging nanomaterial data and metadata to provide hazard and exposure modelers with rich,  integrated data sets.</a:t>
            </a:r>
            <a:endParaRPr lang="en-US" sz="1200" dirty="0">
              <a:solidFill>
                <a:prstClr val="black"/>
              </a:solidFill>
              <a:latin typeface="Calibri"/>
            </a:endParaRPr>
          </a:p>
        </p:txBody>
      </p:sp>
      <p:cxnSp>
        <p:nvCxnSpPr>
          <p:cNvPr id="105" name="Straight Connector 104"/>
          <p:cNvCxnSpPr/>
          <p:nvPr/>
        </p:nvCxnSpPr>
        <p:spPr>
          <a:xfrm>
            <a:off x="5294083" y="993571"/>
            <a:ext cx="1691740" cy="0"/>
          </a:xfrm>
          <a:prstGeom prst="line">
            <a:avLst/>
          </a:prstGeom>
          <a:ln>
            <a:solidFill>
              <a:srgbClr val="4F6228"/>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5925950" y="1994595"/>
            <a:ext cx="1171897" cy="0"/>
          </a:xfrm>
          <a:prstGeom prst="line">
            <a:avLst/>
          </a:prstGeom>
          <a:ln>
            <a:solidFill>
              <a:srgbClr val="4F6228"/>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6301835" y="2944992"/>
            <a:ext cx="662662" cy="0"/>
          </a:xfrm>
          <a:prstGeom prst="line">
            <a:avLst/>
          </a:prstGeom>
          <a:ln>
            <a:solidFill>
              <a:srgbClr val="4F6228"/>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574699" y="4375419"/>
            <a:ext cx="389684" cy="0"/>
          </a:xfrm>
          <a:prstGeom prst="line">
            <a:avLst/>
          </a:prstGeom>
          <a:ln>
            <a:solidFill>
              <a:srgbClr val="4F6228"/>
            </a:solidFill>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48677" y="13799"/>
            <a:ext cx="8017937" cy="400110"/>
          </a:xfrm>
          <a:prstGeom prst="rect">
            <a:avLst/>
          </a:prstGeom>
          <a:noFill/>
        </p:spPr>
        <p:txBody>
          <a:bodyPr wrap="square" rtlCol="0">
            <a:spAutoFit/>
          </a:bodyPr>
          <a:lstStyle/>
          <a:p>
            <a:pPr defTabSz="457200" fontAlgn="auto">
              <a:spcBef>
                <a:spcPts val="0"/>
              </a:spcBef>
              <a:spcAft>
                <a:spcPts val="0"/>
              </a:spcAft>
            </a:pPr>
            <a:r>
              <a:rPr lang="en-US" sz="2000" dirty="0" smtClean="0">
                <a:solidFill>
                  <a:srgbClr val="4F81BD">
                    <a:lumMod val="50000"/>
                  </a:srgbClr>
                </a:solidFill>
                <a:latin typeface="Calibri"/>
              </a:rPr>
              <a:t>Idealized Information-to-Action Continuum:  </a:t>
            </a:r>
            <a:r>
              <a:rPr lang="en-US" sz="2000" b="1" dirty="0">
                <a:solidFill>
                  <a:srgbClr val="E46C0A"/>
                </a:solidFill>
                <a:latin typeface="Calibri"/>
              </a:rPr>
              <a:t>e</a:t>
            </a:r>
            <a:r>
              <a:rPr lang="en-US" sz="2000" b="1" dirty="0" smtClean="0">
                <a:solidFill>
                  <a:srgbClr val="E46C0A"/>
                </a:solidFill>
                <a:latin typeface="Calibri"/>
              </a:rPr>
              <a:t>xposure </a:t>
            </a:r>
            <a:r>
              <a:rPr lang="en-US" sz="2000" b="1" dirty="0">
                <a:solidFill>
                  <a:srgbClr val="E46C0A"/>
                </a:solidFill>
                <a:latin typeface="Calibri"/>
              </a:rPr>
              <a:t>x </a:t>
            </a:r>
            <a:r>
              <a:rPr lang="en-US" sz="2000" b="1" dirty="0" smtClean="0">
                <a:solidFill>
                  <a:srgbClr val="E46C0A"/>
                </a:solidFill>
                <a:latin typeface="Calibri"/>
              </a:rPr>
              <a:t>hazard </a:t>
            </a:r>
            <a:r>
              <a:rPr lang="en-US" sz="2000" b="1" dirty="0">
                <a:solidFill>
                  <a:srgbClr val="E46C0A"/>
                </a:solidFill>
                <a:latin typeface="Calibri"/>
              </a:rPr>
              <a:t>= r</a:t>
            </a:r>
            <a:r>
              <a:rPr lang="en-US" sz="2000" b="1" dirty="0" smtClean="0">
                <a:solidFill>
                  <a:srgbClr val="E46C0A"/>
                </a:solidFill>
                <a:latin typeface="Calibri"/>
              </a:rPr>
              <a:t>isk</a:t>
            </a:r>
            <a:endParaRPr lang="en-US" sz="2000" b="1" dirty="0">
              <a:solidFill>
                <a:srgbClr val="4F81BD">
                  <a:lumMod val="50000"/>
                </a:srgbClr>
              </a:solidFill>
              <a:latin typeface="Calibri"/>
            </a:endParaRPr>
          </a:p>
        </p:txBody>
      </p:sp>
      <p:sp>
        <p:nvSpPr>
          <p:cNvPr id="123" name="TextBox 122"/>
          <p:cNvSpPr txBox="1"/>
          <p:nvPr/>
        </p:nvSpPr>
        <p:spPr>
          <a:xfrm>
            <a:off x="5294256" y="6483103"/>
            <a:ext cx="1920837" cy="369332"/>
          </a:xfrm>
          <a:prstGeom prst="rect">
            <a:avLst/>
          </a:prstGeom>
          <a:noFill/>
        </p:spPr>
        <p:txBody>
          <a:bodyPr wrap="square" rtlCol="0">
            <a:spAutoFit/>
          </a:bodyPr>
          <a:lstStyle/>
          <a:p>
            <a:pPr algn="ctr" defTabSz="457200" fontAlgn="auto">
              <a:spcBef>
                <a:spcPts val="0"/>
              </a:spcBef>
              <a:spcAft>
                <a:spcPts val="0"/>
              </a:spcAft>
            </a:pPr>
            <a:r>
              <a:rPr lang="en-US" dirty="0" smtClean="0">
                <a:solidFill>
                  <a:prstClr val="black"/>
                </a:solidFill>
                <a:latin typeface="Calibri"/>
              </a:rPr>
              <a:t>Open Literature</a:t>
            </a:r>
            <a:endParaRPr lang="en-US" dirty="0">
              <a:solidFill>
                <a:prstClr val="black"/>
              </a:solidFill>
              <a:latin typeface="Calibri"/>
            </a:endParaRPr>
          </a:p>
        </p:txBody>
      </p:sp>
      <p:sp>
        <p:nvSpPr>
          <p:cNvPr id="2" name="Frame 1"/>
          <p:cNvSpPr/>
          <p:nvPr/>
        </p:nvSpPr>
        <p:spPr>
          <a:xfrm>
            <a:off x="1143000" y="3197919"/>
            <a:ext cx="1350101" cy="959219"/>
          </a:xfrm>
          <a:prstGeom prst="frame">
            <a:avLst>
              <a:gd name="adj1" fmla="val 6935"/>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black"/>
              </a:solidFill>
            </a:endParaRPr>
          </a:p>
        </p:txBody>
      </p:sp>
      <p:sp>
        <p:nvSpPr>
          <p:cNvPr id="97" name="Frame 96"/>
          <p:cNvSpPr/>
          <p:nvPr/>
        </p:nvSpPr>
        <p:spPr>
          <a:xfrm>
            <a:off x="2844646" y="3181151"/>
            <a:ext cx="3081304" cy="976471"/>
          </a:xfrm>
          <a:prstGeom prst="frame">
            <a:avLst>
              <a:gd name="adj1" fmla="val 6935"/>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black"/>
              </a:solidFill>
            </a:endParaRPr>
          </a:p>
        </p:txBody>
      </p:sp>
      <p:sp>
        <p:nvSpPr>
          <p:cNvPr id="104" name="Frame 103"/>
          <p:cNvSpPr/>
          <p:nvPr/>
        </p:nvSpPr>
        <p:spPr>
          <a:xfrm>
            <a:off x="1996931" y="1965841"/>
            <a:ext cx="3490643" cy="764460"/>
          </a:xfrm>
          <a:prstGeom prst="frame">
            <a:avLst>
              <a:gd name="adj1" fmla="val 6935"/>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0000"/>
              </a:solidFill>
            </a:endParaRPr>
          </a:p>
        </p:txBody>
      </p:sp>
      <p:sp>
        <p:nvSpPr>
          <p:cNvPr id="3" name="TextBox 2"/>
          <p:cNvSpPr txBox="1"/>
          <p:nvPr/>
        </p:nvSpPr>
        <p:spPr>
          <a:xfrm rot="16200000">
            <a:off x="3319597" y="2619910"/>
            <a:ext cx="439544" cy="707886"/>
          </a:xfrm>
          <a:prstGeom prst="rect">
            <a:avLst/>
          </a:prstGeom>
          <a:noFill/>
        </p:spPr>
        <p:txBody>
          <a:bodyPr wrap="none" rtlCol="0">
            <a:spAutoFit/>
          </a:bodyPr>
          <a:lstStyle/>
          <a:p>
            <a:pPr defTabSz="457200" fontAlgn="auto">
              <a:spcBef>
                <a:spcPts val="0"/>
              </a:spcBef>
              <a:spcAft>
                <a:spcPts val="0"/>
              </a:spcAft>
            </a:pPr>
            <a:r>
              <a:rPr lang="en-US" sz="4000" b="1" dirty="0" smtClean="0">
                <a:solidFill>
                  <a:srgbClr val="F79646">
                    <a:lumMod val="75000"/>
                  </a:srgbClr>
                </a:solidFill>
                <a:effectLst>
                  <a:outerShdw blurRad="38100" dist="38100" dir="2700000" algn="tl">
                    <a:srgbClr val="000000">
                      <a:alpha val="43137"/>
                    </a:srgbClr>
                  </a:outerShdw>
                </a:effectLst>
                <a:latin typeface="Calibri"/>
              </a:rPr>
              <a:t>=</a:t>
            </a:r>
            <a:endParaRPr lang="en-US" sz="4000" b="1" dirty="0">
              <a:solidFill>
                <a:srgbClr val="F79646">
                  <a:lumMod val="75000"/>
                </a:srgbClr>
              </a:solidFill>
              <a:effectLst>
                <a:outerShdw blurRad="38100" dist="38100" dir="2700000" algn="tl">
                  <a:srgbClr val="000000">
                    <a:alpha val="43137"/>
                  </a:srgbClr>
                </a:outerShdw>
              </a:effectLst>
              <a:latin typeface="Calibri"/>
            </a:endParaRPr>
          </a:p>
        </p:txBody>
      </p:sp>
      <p:sp>
        <p:nvSpPr>
          <p:cNvPr id="107" name="TextBox 106"/>
          <p:cNvSpPr txBox="1"/>
          <p:nvPr/>
        </p:nvSpPr>
        <p:spPr>
          <a:xfrm>
            <a:off x="2514290" y="3438087"/>
            <a:ext cx="354584" cy="461665"/>
          </a:xfrm>
          <a:prstGeom prst="rect">
            <a:avLst/>
          </a:prstGeom>
          <a:noFill/>
        </p:spPr>
        <p:txBody>
          <a:bodyPr wrap="none" rtlCol="0">
            <a:spAutoFit/>
          </a:bodyPr>
          <a:lstStyle/>
          <a:p>
            <a:pPr defTabSz="457200" fontAlgn="auto">
              <a:spcBef>
                <a:spcPts val="0"/>
              </a:spcBef>
              <a:spcAft>
                <a:spcPts val="0"/>
              </a:spcAft>
            </a:pPr>
            <a:r>
              <a:rPr lang="en-US" sz="2400" b="1" dirty="0" smtClean="0">
                <a:solidFill>
                  <a:srgbClr val="F79646">
                    <a:lumMod val="75000"/>
                  </a:srgbClr>
                </a:solidFill>
                <a:effectLst>
                  <a:outerShdw blurRad="38100" dist="38100" dir="2700000" algn="tl">
                    <a:srgbClr val="000000">
                      <a:alpha val="43137"/>
                    </a:srgbClr>
                  </a:outerShdw>
                </a:effectLst>
                <a:latin typeface="Calibri"/>
              </a:rPr>
              <a:t>X</a:t>
            </a:r>
            <a:endParaRPr lang="en-US" sz="2400" b="1" dirty="0">
              <a:solidFill>
                <a:srgbClr val="F79646">
                  <a:lumMod val="75000"/>
                </a:srgbClr>
              </a:solidFill>
              <a:effectLst>
                <a:outerShdw blurRad="38100" dist="38100" dir="2700000" algn="tl">
                  <a:srgbClr val="000000">
                    <a:alpha val="43137"/>
                  </a:srgbClr>
                </a:outerShdw>
              </a:effectLst>
              <a:latin typeface="Calibri"/>
            </a:endParaRPr>
          </a:p>
        </p:txBody>
      </p:sp>
      <p:sp>
        <p:nvSpPr>
          <p:cNvPr id="77" name="TextBox 76"/>
          <p:cNvSpPr txBox="1"/>
          <p:nvPr/>
        </p:nvSpPr>
        <p:spPr>
          <a:xfrm>
            <a:off x="3809588" y="3432484"/>
            <a:ext cx="1090491" cy="461665"/>
          </a:xfrm>
          <a:prstGeom prst="rect">
            <a:avLst/>
          </a:prstGeom>
          <a:noFill/>
        </p:spPr>
        <p:txBody>
          <a:bodyPr wrap="none" rtlCol="0">
            <a:spAutoFit/>
          </a:bodyPr>
          <a:lstStyle/>
          <a:p>
            <a:pPr defTabSz="457200" fontAlgn="auto">
              <a:spcBef>
                <a:spcPts val="0"/>
              </a:spcBef>
              <a:spcAft>
                <a:spcPts val="0"/>
              </a:spcAft>
            </a:pPr>
            <a:r>
              <a:rPr lang="en-US" sz="2400" b="1" i="1" dirty="0" smtClean="0">
                <a:solidFill>
                  <a:srgbClr val="E46C0A"/>
                </a:solidFill>
                <a:effectLst>
                  <a:outerShdw blurRad="38100" dist="38100" dir="2700000" algn="tl">
                    <a:srgbClr val="000000">
                      <a:alpha val="43137"/>
                    </a:srgbClr>
                  </a:outerShdw>
                </a:effectLst>
                <a:latin typeface="Calibri"/>
              </a:rPr>
              <a:t>Hazard</a:t>
            </a:r>
            <a:endParaRPr lang="en-US" sz="2400" b="1" i="1" dirty="0">
              <a:solidFill>
                <a:srgbClr val="E46C0A"/>
              </a:solidFill>
              <a:effectLst>
                <a:outerShdw blurRad="38100" dist="38100" dir="2700000" algn="tl">
                  <a:srgbClr val="000000">
                    <a:alpha val="43137"/>
                  </a:srgbClr>
                </a:outerShdw>
              </a:effectLst>
              <a:latin typeface="Calibri"/>
            </a:endParaRPr>
          </a:p>
        </p:txBody>
      </p:sp>
      <p:sp>
        <p:nvSpPr>
          <p:cNvPr id="108" name="TextBox 107"/>
          <p:cNvSpPr txBox="1"/>
          <p:nvPr/>
        </p:nvSpPr>
        <p:spPr>
          <a:xfrm>
            <a:off x="1145561" y="3405307"/>
            <a:ext cx="1343638" cy="461665"/>
          </a:xfrm>
          <a:prstGeom prst="rect">
            <a:avLst/>
          </a:prstGeom>
          <a:noFill/>
        </p:spPr>
        <p:txBody>
          <a:bodyPr wrap="none" rtlCol="0">
            <a:spAutoFit/>
          </a:bodyPr>
          <a:lstStyle/>
          <a:p>
            <a:pPr defTabSz="457200" fontAlgn="auto">
              <a:spcBef>
                <a:spcPts val="0"/>
              </a:spcBef>
              <a:spcAft>
                <a:spcPts val="0"/>
              </a:spcAft>
            </a:pPr>
            <a:r>
              <a:rPr lang="en-US" sz="2400" b="1" i="1" dirty="0" smtClean="0">
                <a:solidFill>
                  <a:srgbClr val="E46C0A"/>
                </a:solidFill>
                <a:effectLst>
                  <a:outerShdw blurRad="38100" dist="38100" dir="2700000" algn="tl">
                    <a:srgbClr val="000000">
                      <a:alpha val="43137"/>
                    </a:srgbClr>
                  </a:outerShdw>
                </a:effectLst>
                <a:latin typeface="Calibri"/>
              </a:rPr>
              <a:t>Exposure</a:t>
            </a:r>
            <a:endParaRPr lang="en-US" sz="2400" b="1" i="1" dirty="0">
              <a:solidFill>
                <a:srgbClr val="E46C0A"/>
              </a:solidFill>
              <a:effectLst>
                <a:outerShdw blurRad="38100" dist="38100" dir="2700000" algn="tl">
                  <a:srgbClr val="000000">
                    <a:alpha val="43137"/>
                  </a:srgbClr>
                </a:outerShdw>
              </a:effectLst>
              <a:latin typeface="Calibri"/>
            </a:endParaRPr>
          </a:p>
        </p:txBody>
      </p:sp>
      <p:sp>
        <p:nvSpPr>
          <p:cNvPr id="110" name="TextBox 109"/>
          <p:cNvSpPr txBox="1"/>
          <p:nvPr/>
        </p:nvSpPr>
        <p:spPr>
          <a:xfrm>
            <a:off x="3242902" y="2048930"/>
            <a:ext cx="875561" cy="584775"/>
          </a:xfrm>
          <a:prstGeom prst="rect">
            <a:avLst/>
          </a:prstGeom>
          <a:noFill/>
        </p:spPr>
        <p:txBody>
          <a:bodyPr wrap="none" rtlCol="0">
            <a:spAutoFit/>
          </a:bodyPr>
          <a:lstStyle/>
          <a:p>
            <a:pPr defTabSz="457200" fontAlgn="auto">
              <a:spcBef>
                <a:spcPts val="0"/>
              </a:spcBef>
              <a:spcAft>
                <a:spcPts val="0"/>
              </a:spcAft>
            </a:pPr>
            <a:r>
              <a:rPr lang="en-US" sz="3200" b="1" i="1" dirty="0">
                <a:solidFill>
                  <a:srgbClr val="E46C0A"/>
                </a:solidFill>
                <a:effectLst>
                  <a:outerShdw blurRad="38100" dist="38100" dir="2700000" algn="tl">
                    <a:srgbClr val="000000">
                      <a:alpha val="43137"/>
                    </a:srgbClr>
                  </a:outerShdw>
                </a:effectLst>
                <a:latin typeface="Calibri"/>
              </a:rPr>
              <a:t>R</a:t>
            </a:r>
            <a:r>
              <a:rPr lang="en-US" sz="3200" b="1" i="1" dirty="0" smtClean="0">
                <a:solidFill>
                  <a:srgbClr val="E46C0A"/>
                </a:solidFill>
                <a:effectLst>
                  <a:outerShdw blurRad="38100" dist="38100" dir="2700000" algn="tl">
                    <a:srgbClr val="000000">
                      <a:alpha val="43137"/>
                    </a:srgbClr>
                  </a:outerShdw>
                </a:effectLst>
                <a:latin typeface="Calibri"/>
              </a:rPr>
              <a:t>isk</a:t>
            </a:r>
            <a:endParaRPr lang="en-US" sz="3200" b="1" i="1" dirty="0">
              <a:solidFill>
                <a:srgbClr val="E46C0A"/>
              </a:solidFill>
              <a:effectLst>
                <a:outerShdw blurRad="38100" dist="38100" dir="2700000" algn="tl">
                  <a:srgbClr val="000000">
                    <a:alpha val="43137"/>
                  </a:srgbClr>
                </a:outerShdw>
              </a:effectLst>
              <a:latin typeface="Calibri"/>
            </a:endParaRPr>
          </a:p>
        </p:txBody>
      </p:sp>
      <p:sp>
        <p:nvSpPr>
          <p:cNvPr id="98" name="Rounded Rectangle 97"/>
          <p:cNvSpPr/>
          <p:nvPr/>
        </p:nvSpPr>
        <p:spPr>
          <a:xfrm>
            <a:off x="6970847" y="1565212"/>
            <a:ext cx="2055678" cy="769023"/>
          </a:xfrm>
          <a:prstGeom prst="round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99" name="TextBox 98"/>
          <p:cNvSpPr txBox="1"/>
          <p:nvPr/>
        </p:nvSpPr>
        <p:spPr>
          <a:xfrm>
            <a:off x="7018472" y="1523579"/>
            <a:ext cx="2008053" cy="830997"/>
          </a:xfrm>
          <a:prstGeom prst="rect">
            <a:avLst/>
          </a:prstGeom>
          <a:noFill/>
        </p:spPr>
        <p:txBody>
          <a:bodyPr wrap="square" rtlCol="0">
            <a:spAutoFit/>
          </a:bodyPr>
          <a:lstStyle/>
          <a:p>
            <a:pPr defTabSz="457200" fontAlgn="auto">
              <a:spcBef>
                <a:spcPts val="0"/>
              </a:spcBef>
              <a:spcAft>
                <a:spcPts val="0"/>
              </a:spcAft>
            </a:pPr>
            <a:r>
              <a:rPr lang="en-US" sz="1200" dirty="0" smtClean="0">
                <a:solidFill>
                  <a:prstClr val="black"/>
                </a:solidFill>
                <a:latin typeface="Calibri"/>
              </a:rPr>
              <a:t>Synthesize hazard and exposure research, filter and interpret to arrive at risk forecasts of ENMs.</a:t>
            </a:r>
            <a:endParaRPr lang="en-US" sz="1200" dirty="0">
              <a:solidFill>
                <a:prstClr val="black"/>
              </a:solidFill>
              <a:latin typeface="Calibri"/>
            </a:endParaRPr>
          </a:p>
        </p:txBody>
      </p:sp>
      <p:cxnSp>
        <p:nvCxnSpPr>
          <p:cNvPr id="111" name="Straight Arrow Connector 110"/>
          <p:cNvCxnSpPr/>
          <p:nvPr/>
        </p:nvCxnSpPr>
        <p:spPr>
          <a:xfrm flipV="1">
            <a:off x="7922060" y="1293534"/>
            <a:ext cx="1" cy="285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flipV="1">
            <a:off x="15372407" y="1248174"/>
            <a:ext cx="1" cy="285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V="1">
            <a:off x="7919192" y="2325786"/>
            <a:ext cx="1" cy="285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V="1">
            <a:off x="7916324" y="3866972"/>
            <a:ext cx="1" cy="285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7" name="Slide Number Placeholder 3"/>
          <p:cNvSpPr txBox="1">
            <a:spLocks/>
          </p:cNvSpPr>
          <p:nvPr/>
        </p:nvSpPr>
        <p:spPr>
          <a:xfrm>
            <a:off x="7010400" y="6381750"/>
            <a:ext cx="2133600" cy="476250"/>
          </a:xfrm>
          <a:prstGeom prst="rect">
            <a:avLst/>
          </a:prstGeom>
          <a:noFill/>
        </p:spPr>
        <p:txBody>
          <a:bodyPr/>
          <a:lstStyle>
            <a:defPPr>
              <a:defRPr lang="en-US"/>
            </a:defPPr>
            <a:lvl1pPr algn="r" rtl="0" fontAlgn="base">
              <a:spcBef>
                <a:spcPct val="0"/>
              </a:spcBef>
              <a:spcAft>
                <a:spcPct val="0"/>
              </a:spcAft>
              <a:defRPr sz="2400" kern="1200" baseline="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49A031-D9CE-4E1B-BED0-15FCB9911173}" type="slidenum">
              <a:rPr kumimoji="0" lang="en-US" sz="2400" b="0" i="0" u="none" strike="noStrike" kern="1200" cap="none" spc="0" normalizeH="0" baseline="0" noProof="0" smtClean="0">
                <a:ln>
                  <a:noFill/>
                </a:ln>
                <a:solidFill>
                  <a:srgbClr val="000000"/>
                </a:solidFill>
                <a:effectLst/>
                <a:uLnTx/>
                <a:uFillTx/>
                <a:latin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2400" b="0" i="0" u="none" strike="noStrike" kern="1200" cap="none" spc="0" normalizeH="0" baseline="0" noProof="0" dirty="0" smtClean="0">
              <a:ln>
                <a:noFill/>
              </a:ln>
              <a:solidFill>
                <a:srgbClr val="000000"/>
              </a:solidFill>
              <a:effectLst/>
              <a:uLnTx/>
              <a:uFillTx/>
              <a:latin typeface="Arial" charset="0"/>
            </a:endParaRPr>
          </a:p>
        </p:txBody>
      </p:sp>
    </p:spTree>
    <p:extLst>
      <p:ext uri="{BB962C8B-B14F-4D97-AF65-F5344CB8AC3E}">
        <p14:creationId xmlns:p14="http://schemas.microsoft.com/office/powerpoint/2010/main" val="2425425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references</a:t>
            </a:r>
            <a:endParaRPr lang="en-US" dirty="0"/>
          </a:p>
        </p:txBody>
      </p:sp>
      <p:sp>
        <p:nvSpPr>
          <p:cNvPr id="3" name="Slide Number Placeholder 2"/>
          <p:cNvSpPr>
            <a:spLocks noGrp="1"/>
          </p:cNvSpPr>
          <p:nvPr>
            <p:ph type="sldNum" sz="quarter" idx="12"/>
          </p:nvPr>
        </p:nvSpPr>
        <p:spPr/>
        <p:txBody>
          <a:bodyPr/>
          <a:lstStyle/>
          <a:p>
            <a:pPr>
              <a:defRPr/>
            </a:pPr>
            <a:fld id="{47818D12-30C5-4874-9C98-8804AB4FC16A}" type="slidenum">
              <a:rPr lang="en-US" smtClean="0"/>
              <a:pPr>
                <a:defRPr/>
              </a:pPr>
              <a:t>2</a:t>
            </a:fld>
            <a:endParaRPr lang="en-US" dirty="0"/>
          </a:p>
        </p:txBody>
      </p:sp>
      <p:sp>
        <p:nvSpPr>
          <p:cNvPr id="4" name="Rectangle 3"/>
          <p:cNvSpPr/>
          <p:nvPr/>
        </p:nvSpPr>
        <p:spPr>
          <a:xfrm>
            <a:off x="347133" y="3124200"/>
            <a:ext cx="8466666" cy="1477328"/>
          </a:xfrm>
          <a:prstGeom prst="rect">
            <a:avLst/>
          </a:prstGeom>
        </p:spPr>
        <p:txBody>
          <a:bodyPr wrap="square">
            <a:spAutoFit/>
          </a:bodyPr>
          <a:lstStyle/>
          <a:p>
            <a:r>
              <a:rPr lang="en-US" dirty="0"/>
              <a:t>Hoover, M.D., L.J. Cash, S.M. Mathews, I.L. Feitshans, J. Iskander, and S.L. Harper</a:t>
            </a:r>
            <a:r>
              <a:rPr lang="en-US" dirty="0">
                <a:solidFill>
                  <a:srgbClr val="7030A0"/>
                </a:solidFill>
              </a:rPr>
              <a:t>:  ‘Toxic’ and ‘Nontoxic’: Confirming Critical Terminology Concepts and Context for Clear Communication</a:t>
            </a:r>
            <a:r>
              <a:rPr lang="en-US" dirty="0"/>
              <a:t>, in </a:t>
            </a:r>
            <a:r>
              <a:rPr lang="en-US" i="1" dirty="0"/>
              <a:t>Encyclopedia of Toxicology</a:t>
            </a:r>
            <a:r>
              <a:rPr lang="en-US" dirty="0" smtClean="0"/>
              <a:t>, 3rd </a:t>
            </a:r>
            <a:r>
              <a:rPr lang="en-US" dirty="0"/>
              <a:t>edition (P. Wexler, </a:t>
            </a:r>
            <a:r>
              <a:rPr lang="en-US" dirty="0" err="1"/>
              <a:t>ed</a:t>
            </a:r>
            <a:r>
              <a:rPr lang="en-US" dirty="0"/>
              <a:t>), Elsevier, Oxford, 2014.</a:t>
            </a:r>
          </a:p>
          <a:p>
            <a:endParaRPr lang="en-US" i="1" dirty="0">
              <a:solidFill>
                <a:srgbClr val="002060"/>
              </a:solidFill>
            </a:endParaRPr>
          </a:p>
        </p:txBody>
      </p:sp>
      <p:sp>
        <p:nvSpPr>
          <p:cNvPr id="5" name="Rectangle 4"/>
          <p:cNvSpPr/>
          <p:nvPr/>
        </p:nvSpPr>
        <p:spPr>
          <a:xfrm>
            <a:off x="262467" y="1540933"/>
            <a:ext cx="8576733" cy="923330"/>
          </a:xfrm>
          <a:prstGeom prst="rect">
            <a:avLst/>
          </a:prstGeom>
        </p:spPr>
        <p:txBody>
          <a:bodyPr wrap="square">
            <a:spAutoFit/>
          </a:bodyPr>
          <a:lstStyle/>
          <a:p>
            <a:pPr marL="0" marR="0" lvl="0" indent="0" defTabSz="952073" eaLnBrk="0" fontAlgn="auto" latinLnBrk="0" hangingPunct="0">
              <a:lnSpc>
                <a:spcPct val="100000"/>
              </a:lnSpc>
              <a:spcBef>
                <a:spcPct val="3000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rPr>
              <a:t>de la </a:t>
            </a:r>
            <a:r>
              <a:rPr kumimoji="0" lang="en-US" b="0" i="0" u="none" strike="noStrike" kern="0" cap="none" spc="0" normalizeH="0" baseline="0" noProof="0" dirty="0" err="1">
                <a:ln>
                  <a:noFill/>
                </a:ln>
                <a:solidFill>
                  <a:srgbClr val="000000"/>
                </a:solidFill>
                <a:effectLst/>
                <a:uLnTx/>
                <a:uFillTx/>
              </a:rPr>
              <a:t>Iglesia</a:t>
            </a:r>
            <a:r>
              <a:rPr kumimoji="0" lang="en-US" b="0" i="0" u="none" strike="noStrike" kern="0" cap="none" spc="0" normalizeH="0" baseline="0" noProof="0" dirty="0">
                <a:ln>
                  <a:noFill/>
                </a:ln>
                <a:solidFill>
                  <a:srgbClr val="000000"/>
                </a:solidFill>
                <a:effectLst/>
                <a:uLnTx/>
                <a:uFillTx/>
              </a:rPr>
              <a:t>, D., S. Harper, M.D. Hoover, F. Klaessig, P. </a:t>
            </a:r>
            <a:r>
              <a:rPr kumimoji="0" lang="en-US" b="0" i="0" u="none" strike="noStrike" kern="0" cap="none" spc="0" normalizeH="0" baseline="0" noProof="0" dirty="0" err="1">
                <a:ln>
                  <a:noFill/>
                </a:ln>
                <a:solidFill>
                  <a:srgbClr val="000000"/>
                </a:solidFill>
                <a:effectLst/>
                <a:uLnTx/>
                <a:uFillTx/>
              </a:rPr>
              <a:t>Lippell</a:t>
            </a:r>
            <a:r>
              <a:rPr kumimoji="0" lang="en-US" b="0" i="0" u="none" strike="noStrike" kern="0" cap="none" spc="0" normalizeH="0" baseline="0" noProof="0" dirty="0">
                <a:ln>
                  <a:noFill/>
                </a:ln>
                <a:solidFill>
                  <a:srgbClr val="000000"/>
                </a:solidFill>
                <a:effectLst/>
                <a:uLnTx/>
                <a:uFillTx/>
              </a:rPr>
              <a:t>, B. Maddux, J. Morse, A. </a:t>
            </a:r>
            <a:r>
              <a:rPr kumimoji="0" lang="en-US" b="0" i="0" u="none" strike="noStrike" kern="0" cap="none" spc="0" normalizeH="0" baseline="0" noProof="0" dirty="0" err="1">
                <a:ln>
                  <a:noFill/>
                </a:ln>
                <a:solidFill>
                  <a:srgbClr val="000000"/>
                </a:solidFill>
                <a:effectLst/>
                <a:uLnTx/>
                <a:uFillTx/>
              </a:rPr>
              <a:t>Nel</a:t>
            </a:r>
            <a:r>
              <a:rPr kumimoji="0" lang="en-US" b="0" i="0" u="none" strike="noStrike" kern="0" cap="none" spc="0" normalizeH="0" baseline="0" noProof="0" dirty="0">
                <a:ln>
                  <a:noFill/>
                </a:ln>
                <a:solidFill>
                  <a:srgbClr val="000000"/>
                </a:solidFill>
                <a:effectLst/>
                <a:uLnTx/>
                <a:uFillTx/>
              </a:rPr>
              <a:t>, K. </a:t>
            </a:r>
            <a:r>
              <a:rPr kumimoji="0" lang="en-US" b="0" i="0" u="none" strike="noStrike" kern="0" cap="none" spc="0" normalizeH="0" baseline="0" noProof="0" dirty="0" err="1">
                <a:ln>
                  <a:noFill/>
                </a:ln>
                <a:solidFill>
                  <a:srgbClr val="000000"/>
                </a:solidFill>
                <a:effectLst/>
                <a:uLnTx/>
                <a:uFillTx/>
              </a:rPr>
              <a:t>Rajan</a:t>
            </a:r>
            <a:r>
              <a:rPr kumimoji="0" lang="en-US" b="0" i="0" u="none" strike="noStrike" kern="0" cap="none" spc="0" normalizeH="0" baseline="0" noProof="0" dirty="0">
                <a:ln>
                  <a:noFill/>
                </a:ln>
                <a:solidFill>
                  <a:srgbClr val="000000"/>
                </a:solidFill>
                <a:effectLst/>
                <a:uLnTx/>
                <a:uFillTx/>
              </a:rPr>
              <a:t>, R. </a:t>
            </a:r>
            <a:r>
              <a:rPr kumimoji="0" lang="en-US" b="0" i="0" u="none" strike="noStrike" kern="0" cap="none" spc="0" normalizeH="0" baseline="0" noProof="0" dirty="0" err="1">
                <a:ln>
                  <a:noFill/>
                </a:ln>
                <a:solidFill>
                  <a:srgbClr val="000000"/>
                </a:solidFill>
                <a:effectLst/>
                <a:uLnTx/>
                <a:uFillTx/>
              </a:rPr>
              <a:t>Reznik-Zellen</a:t>
            </a:r>
            <a:r>
              <a:rPr kumimoji="0" lang="en-US" b="0" i="0" u="none" strike="noStrike" kern="0" cap="none" spc="0" normalizeH="0" baseline="0" noProof="0" dirty="0">
                <a:ln>
                  <a:noFill/>
                </a:ln>
                <a:solidFill>
                  <a:srgbClr val="000000"/>
                </a:solidFill>
                <a:effectLst/>
                <a:uLnTx/>
                <a:uFillTx/>
              </a:rPr>
              <a:t>, M.T. Tuominen. </a:t>
            </a:r>
            <a:r>
              <a:rPr kumimoji="0" lang="en-US" b="0" i="1" u="none" strike="noStrike" kern="0" cap="none" spc="0" normalizeH="0" baseline="0" noProof="0" dirty="0">
                <a:ln>
                  <a:noFill/>
                </a:ln>
                <a:solidFill>
                  <a:srgbClr val="7030A0"/>
                </a:solidFill>
                <a:effectLst/>
                <a:uLnTx/>
                <a:uFillTx/>
              </a:rPr>
              <a:t>Nanoinformatics 2020 Roadmap</a:t>
            </a:r>
            <a:r>
              <a:rPr kumimoji="0" lang="en-US" b="0" i="0" u="none" strike="noStrike" kern="0" cap="none" spc="0" normalizeH="0" baseline="0" noProof="0" dirty="0">
                <a:ln>
                  <a:noFill/>
                </a:ln>
                <a:solidFill>
                  <a:srgbClr val="000000"/>
                </a:solidFill>
                <a:effectLst/>
                <a:uLnTx/>
                <a:uFillTx/>
              </a:rPr>
              <a:t>, 2011.  Available at: </a:t>
            </a:r>
            <a:r>
              <a:rPr kumimoji="0" lang="en-US" b="0" i="0" u="sng" strike="noStrike" kern="0" cap="none" spc="0" normalizeH="0" baseline="0" noProof="0" dirty="0">
                <a:ln>
                  <a:noFill/>
                </a:ln>
                <a:solidFill>
                  <a:srgbClr val="000000"/>
                </a:solidFill>
                <a:effectLst/>
                <a:uLnTx/>
                <a:uFillTx/>
                <a:hlinkClick r:id="rId2"/>
              </a:rPr>
              <a:t>http://eprints.internano.org/607/</a:t>
            </a:r>
            <a:r>
              <a:rPr kumimoji="0" lang="en-US" b="0" i="0" u="none" strike="noStrike" kern="0" cap="none" spc="0" normalizeH="0" baseline="0" noProof="0" dirty="0">
                <a:ln>
                  <a:noFill/>
                </a:ln>
                <a:solidFill>
                  <a:srgbClr val="000000"/>
                </a:solidFill>
                <a:effectLst/>
                <a:uLnTx/>
                <a:uFillTx/>
              </a:rPr>
              <a:t>.</a:t>
            </a:r>
          </a:p>
        </p:txBody>
      </p:sp>
      <p:sp>
        <p:nvSpPr>
          <p:cNvPr id="6" name="Rectangle 5"/>
          <p:cNvSpPr/>
          <p:nvPr/>
        </p:nvSpPr>
        <p:spPr>
          <a:xfrm>
            <a:off x="491067" y="4800600"/>
            <a:ext cx="8195733" cy="646331"/>
          </a:xfrm>
          <a:prstGeom prst="rect">
            <a:avLst/>
          </a:prstGeom>
        </p:spPr>
        <p:txBody>
          <a:bodyPr wrap="square">
            <a:spAutoFit/>
          </a:bodyPr>
          <a:lstStyle/>
          <a:p>
            <a:pPr marL="0" lvl="1"/>
            <a:r>
              <a:rPr lang="en-US" dirty="0">
                <a:solidFill>
                  <a:srgbClr val="7030A0"/>
                </a:solidFill>
                <a:cs typeface="Arial" charset="0"/>
              </a:rPr>
              <a:t>Data Readiness Levels (DRL) – Draft Discussion Document</a:t>
            </a:r>
          </a:p>
          <a:p>
            <a:pPr marL="0" lvl="1" algn="ctr"/>
            <a:r>
              <a:rPr lang="en-US" dirty="0">
                <a:solidFill>
                  <a:srgbClr val="0070C0"/>
                </a:solidFill>
                <a:cs typeface="Arial" charset="0"/>
                <a:hlinkClick r:id="rId3"/>
              </a:rPr>
              <a:t>http://www.nano.gov/node/1015</a:t>
            </a:r>
            <a:endParaRPr lang="en-US" dirty="0">
              <a:solidFill>
                <a:srgbClr val="0070C0"/>
              </a:solidFill>
              <a:cs typeface="Arial" charset="0"/>
            </a:endParaRPr>
          </a:p>
        </p:txBody>
      </p:sp>
    </p:spTree>
    <p:extLst>
      <p:ext uri="{BB962C8B-B14F-4D97-AF65-F5344CB8AC3E}">
        <p14:creationId xmlns:p14="http://schemas.microsoft.com/office/powerpoint/2010/main" val="369747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ounded Rectangle 121"/>
          <p:cNvSpPr/>
          <p:nvPr/>
        </p:nvSpPr>
        <p:spPr>
          <a:xfrm>
            <a:off x="48760" y="56633"/>
            <a:ext cx="8999569" cy="343477"/>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4" name="Cube 3"/>
          <p:cNvSpPr/>
          <p:nvPr/>
        </p:nvSpPr>
        <p:spPr>
          <a:xfrm>
            <a:off x="952499" y="3651250"/>
            <a:ext cx="5900523" cy="1428750"/>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5" name="Cube 4"/>
          <p:cNvSpPr/>
          <p:nvPr/>
        </p:nvSpPr>
        <p:spPr>
          <a:xfrm>
            <a:off x="1162319" y="2438399"/>
            <a:ext cx="2128853" cy="1673226"/>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6" name="Cube 5"/>
          <p:cNvSpPr/>
          <p:nvPr/>
        </p:nvSpPr>
        <p:spPr>
          <a:xfrm>
            <a:off x="2870199" y="2438399"/>
            <a:ext cx="2306055" cy="1673226"/>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7" name="Cube 6"/>
          <p:cNvSpPr/>
          <p:nvPr/>
        </p:nvSpPr>
        <p:spPr>
          <a:xfrm>
            <a:off x="4422774" y="2438399"/>
            <a:ext cx="2272689" cy="1673226"/>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8" name="Cube 7"/>
          <p:cNvSpPr/>
          <p:nvPr/>
        </p:nvSpPr>
        <p:spPr>
          <a:xfrm>
            <a:off x="2025650" y="1406525"/>
            <a:ext cx="4054475" cy="1301750"/>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9" name="Cube 8"/>
          <p:cNvSpPr/>
          <p:nvPr/>
        </p:nvSpPr>
        <p:spPr>
          <a:xfrm>
            <a:off x="2813050" y="527050"/>
            <a:ext cx="2695575" cy="1301750"/>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66" name="TextBox 65"/>
          <p:cNvSpPr txBox="1"/>
          <p:nvPr/>
        </p:nvSpPr>
        <p:spPr>
          <a:xfrm>
            <a:off x="1996931" y="4442667"/>
            <a:ext cx="2671244" cy="646331"/>
          </a:xfrm>
          <a:prstGeom prst="rect">
            <a:avLst/>
          </a:prstGeom>
          <a:noFill/>
        </p:spPr>
        <p:txBody>
          <a:bodyPr wrap="none" rtlCol="0">
            <a:spAutoFit/>
          </a:bodyPr>
          <a:lstStyle/>
          <a:p>
            <a:pPr algn="ctr" defTabSz="457200" fontAlgn="auto">
              <a:spcBef>
                <a:spcPts val="0"/>
              </a:spcBef>
              <a:spcAft>
                <a:spcPts val="0"/>
              </a:spcAft>
            </a:pPr>
            <a:r>
              <a:rPr lang="en-US" dirty="0" smtClean="0">
                <a:solidFill>
                  <a:prstClr val="black"/>
                </a:solidFill>
                <a:latin typeface="Calibri"/>
              </a:rPr>
              <a:t>Ontologies and Databases </a:t>
            </a:r>
            <a:br>
              <a:rPr lang="en-US" dirty="0" smtClean="0">
                <a:solidFill>
                  <a:prstClr val="black"/>
                </a:solidFill>
                <a:latin typeface="Calibri"/>
              </a:rPr>
            </a:br>
            <a:endParaRPr lang="en-US" dirty="0">
              <a:solidFill>
                <a:prstClr val="black"/>
              </a:solidFill>
              <a:latin typeface="Calibri"/>
            </a:endParaRPr>
          </a:p>
        </p:txBody>
      </p:sp>
      <p:sp>
        <p:nvSpPr>
          <p:cNvPr id="71" name="TextBox 70"/>
          <p:cNvSpPr txBox="1"/>
          <p:nvPr/>
        </p:nvSpPr>
        <p:spPr>
          <a:xfrm>
            <a:off x="2870948" y="1121448"/>
            <a:ext cx="1920837" cy="646331"/>
          </a:xfrm>
          <a:prstGeom prst="rect">
            <a:avLst/>
          </a:prstGeom>
          <a:noFill/>
        </p:spPr>
        <p:txBody>
          <a:bodyPr wrap="square" rtlCol="0">
            <a:spAutoFit/>
          </a:bodyPr>
          <a:lstStyle/>
          <a:p>
            <a:pPr algn="ctr" defTabSz="457200" fontAlgn="auto">
              <a:spcBef>
                <a:spcPts val="0"/>
              </a:spcBef>
              <a:spcAft>
                <a:spcPts val="0"/>
              </a:spcAft>
            </a:pPr>
            <a:r>
              <a:rPr lang="en-US" dirty="0" smtClean="0">
                <a:solidFill>
                  <a:prstClr val="black"/>
                </a:solidFill>
                <a:latin typeface="Calibri"/>
              </a:rPr>
              <a:t>Products and Applications</a:t>
            </a:r>
            <a:endParaRPr lang="en-US" dirty="0">
              <a:solidFill>
                <a:prstClr val="black"/>
              </a:solidFill>
              <a:latin typeface="Calibri"/>
            </a:endParaRPr>
          </a:p>
        </p:txBody>
      </p:sp>
      <p:sp>
        <p:nvSpPr>
          <p:cNvPr id="72" name="TextBox 71"/>
          <p:cNvSpPr txBox="1"/>
          <p:nvPr/>
        </p:nvSpPr>
        <p:spPr>
          <a:xfrm>
            <a:off x="248818" y="4922363"/>
            <a:ext cx="461665" cy="1631120"/>
          </a:xfrm>
          <a:prstGeom prst="rect">
            <a:avLst/>
          </a:prstGeom>
          <a:noFill/>
        </p:spPr>
        <p:txBody>
          <a:bodyPr vert="vert270" wrap="square" rtlCol="0">
            <a:spAutoFit/>
          </a:bodyPr>
          <a:lstStyle/>
          <a:p>
            <a:pPr defTabSz="457200" fontAlgn="auto">
              <a:spcBef>
                <a:spcPts val="0"/>
              </a:spcBef>
              <a:spcAft>
                <a:spcPts val="0"/>
              </a:spcAft>
            </a:pPr>
            <a:r>
              <a:rPr lang="en-US" dirty="0" smtClean="0">
                <a:solidFill>
                  <a:srgbClr val="4F81BD">
                    <a:lumMod val="75000"/>
                  </a:srgbClr>
                </a:solidFill>
                <a:latin typeface="Calibri"/>
              </a:rPr>
              <a:t>Information </a:t>
            </a:r>
            <a:endParaRPr lang="en-US" dirty="0">
              <a:solidFill>
                <a:srgbClr val="4F81BD">
                  <a:lumMod val="75000"/>
                </a:srgbClr>
              </a:solidFill>
              <a:latin typeface="Calibri"/>
            </a:endParaRPr>
          </a:p>
        </p:txBody>
      </p:sp>
      <p:sp>
        <p:nvSpPr>
          <p:cNvPr id="73" name="TextBox 72"/>
          <p:cNvSpPr txBox="1"/>
          <p:nvPr/>
        </p:nvSpPr>
        <p:spPr>
          <a:xfrm>
            <a:off x="248818" y="56633"/>
            <a:ext cx="461665" cy="1154073"/>
          </a:xfrm>
          <a:prstGeom prst="rect">
            <a:avLst/>
          </a:prstGeom>
          <a:noFill/>
        </p:spPr>
        <p:txBody>
          <a:bodyPr vert="vert270" wrap="square" rtlCol="0">
            <a:spAutoFit/>
          </a:bodyPr>
          <a:lstStyle/>
          <a:p>
            <a:pPr defTabSz="457200" fontAlgn="auto">
              <a:spcBef>
                <a:spcPts val="0"/>
              </a:spcBef>
              <a:spcAft>
                <a:spcPts val="0"/>
              </a:spcAft>
            </a:pPr>
            <a:r>
              <a:rPr lang="en-US" dirty="0" smtClean="0">
                <a:solidFill>
                  <a:srgbClr val="4F81BD">
                    <a:lumMod val="75000"/>
                  </a:srgbClr>
                </a:solidFill>
                <a:latin typeface="Calibri"/>
              </a:rPr>
              <a:t>Action</a:t>
            </a:r>
            <a:endParaRPr lang="en-US" dirty="0">
              <a:solidFill>
                <a:srgbClr val="4F81BD">
                  <a:lumMod val="75000"/>
                </a:srgbClr>
              </a:solidFill>
              <a:latin typeface="Calibri"/>
            </a:endParaRPr>
          </a:p>
        </p:txBody>
      </p:sp>
      <p:cxnSp>
        <p:nvCxnSpPr>
          <p:cNvPr id="76" name="Straight Arrow Connector 75"/>
          <p:cNvCxnSpPr/>
          <p:nvPr/>
        </p:nvCxnSpPr>
        <p:spPr>
          <a:xfrm flipH="1" flipV="1">
            <a:off x="471713" y="1390650"/>
            <a:ext cx="15875" cy="3864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Curved Connector 77"/>
          <p:cNvCxnSpPr>
            <a:stCxn id="12" idx="3"/>
            <a:endCxn id="4" idx="3"/>
          </p:cNvCxnSpPr>
          <p:nvPr/>
        </p:nvCxnSpPr>
        <p:spPr>
          <a:xfrm flipV="1">
            <a:off x="1478046" y="5080000"/>
            <a:ext cx="2062055" cy="591858"/>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9" name="Curved Connector 78"/>
          <p:cNvCxnSpPr>
            <a:stCxn id="37" idx="3"/>
            <a:endCxn id="4" idx="3"/>
          </p:cNvCxnSpPr>
          <p:nvPr/>
        </p:nvCxnSpPr>
        <p:spPr>
          <a:xfrm flipV="1">
            <a:off x="2012005" y="5080000"/>
            <a:ext cx="1528096" cy="878998"/>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2" name="Curved Connector 81"/>
          <p:cNvCxnSpPr>
            <a:stCxn id="59" idx="1"/>
            <a:endCxn id="4" idx="3"/>
          </p:cNvCxnSpPr>
          <p:nvPr/>
        </p:nvCxnSpPr>
        <p:spPr>
          <a:xfrm rot="10800000">
            <a:off x="3540102" y="5080001"/>
            <a:ext cx="3370831" cy="688071"/>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33" idx="1"/>
            <a:endCxn id="4" idx="3"/>
          </p:cNvCxnSpPr>
          <p:nvPr/>
        </p:nvCxnSpPr>
        <p:spPr>
          <a:xfrm rot="10800000">
            <a:off x="3540101" y="5080000"/>
            <a:ext cx="3216940" cy="968244"/>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8" name="Curved Connector 87"/>
          <p:cNvCxnSpPr>
            <a:stCxn id="53" idx="1"/>
            <a:endCxn id="4" idx="3"/>
          </p:cNvCxnSpPr>
          <p:nvPr/>
        </p:nvCxnSpPr>
        <p:spPr>
          <a:xfrm rot="10800000">
            <a:off x="3540101" y="5080000"/>
            <a:ext cx="1745356" cy="1114104"/>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2" name="Curved Connector 91"/>
          <p:cNvCxnSpPr>
            <a:stCxn id="65" idx="0"/>
            <a:endCxn id="4" idx="3"/>
          </p:cNvCxnSpPr>
          <p:nvPr/>
        </p:nvCxnSpPr>
        <p:spPr>
          <a:xfrm rot="5400000" flipH="1" flipV="1">
            <a:off x="3104006" y="5335192"/>
            <a:ext cx="691286" cy="180903"/>
          </a:xfrm>
          <a:prstGeom prst="curvedConnector3">
            <a:avLst>
              <a:gd name="adj1" fmla="val 50000"/>
            </a:avLst>
          </a:prstGeom>
          <a:ln>
            <a:headEnd type="none"/>
            <a:tailEnd type="triangle"/>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819658" y="5461542"/>
            <a:ext cx="658388" cy="717550"/>
            <a:chOff x="1050925" y="5138739"/>
            <a:chExt cx="1169292" cy="1150936"/>
          </a:xfrm>
        </p:grpSpPr>
        <p:pic>
          <p:nvPicPr>
            <p:cNvPr id="10" name="Picture 9"/>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11" name="Picture 10"/>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12" name="Picture 11"/>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14" name="Group 13"/>
          <p:cNvGrpSpPr/>
          <p:nvPr/>
        </p:nvGrpSpPr>
        <p:grpSpPr>
          <a:xfrm>
            <a:off x="2123192" y="5806178"/>
            <a:ext cx="658388" cy="717550"/>
            <a:chOff x="1050925" y="5138739"/>
            <a:chExt cx="1169292" cy="1150936"/>
          </a:xfrm>
        </p:grpSpPr>
        <p:pic>
          <p:nvPicPr>
            <p:cNvPr id="15" name="Picture 14"/>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16" name="Picture 15"/>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17" name="Picture 16"/>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18" name="Group 17"/>
          <p:cNvGrpSpPr/>
          <p:nvPr/>
        </p:nvGrpSpPr>
        <p:grpSpPr>
          <a:xfrm>
            <a:off x="3353308" y="5607815"/>
            <a:ext cx="658388" cy="717550"/>
            <a:chOff x="1050925" y="5138739"/>
            <a:chExt cx="1169292" cy="1150936"/>
          </a:xfrm>
        </p:grpSpPr>
        <p:pic>
          <p:nvPicPr>
            <p:cNvPr id="19" name="Picture 18"/>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20" name="Picture 19"/>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21" name="Picture 20"/>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22" name="Group 21"/>
          <p:cNvGrpSpPr/>
          <p:nvPr/>
        </p:nvGrpSpPr>
        <p:grpSpPr>
          <a:xfrm>
            <a:off x="4340733" y="5876178"/>
            <a:ext cx="658388" cy="717550"/>
            <a:chOff x="1050925" y="5138739"/>
            <a:chExt cx="1169292" cy="1150936"/>
          </a:xfrm>
        </p:grpSpPr>
        <p:pic>
          <p:nvPicPr>
            <p:cNvPr id="23" name="Picture 22"/>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24" name="Picture 23"/>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25" name="Picture 24"/>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26" name="Group 25"/>
          <p:cNvGrpSpPr/>
          <p:nvPr/>
        </p:nvGrpSpPr>
        <p:grpSpPr>
          <a:xfrm>
            <a:off x="5272731" y="5524696"/>
            <a:ext cx="658388" cy="717550"/>
            <a:chOff x="1050925" y="5138739"/>
            <a:chExt cx="1169292" cy="1150936"/>
          </a:xfrm>
        </p:grpSpPr>
        <p:pic>
          <p:nvPicPr>
            <p:cNvPr id="27" name="Picture 26"/>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28" name="Picture 27"/>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29" name="Picture 28"/>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30" name="Group 29"/>
          <p:cNvGrpSpPr/>
          <p:nvPr/>
        </p:nvGrpSpPr>
        <p:grpSpPr>
          <a:xfrm>
            <a:off x="6386325" y="5837928"/>
            <a:ext cx="658388" cy="717550"/>
            <a:chOff x="1050925" y="5138739"/>
            <a:chExt cx="1169292" cy="1150936"/>
          </a:xfrm>
        </p:grpSpPr>
        <p:pic>
          <p:nvPicPr>
            <p:cNvPr id="31" name="Picture 30"/>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32" name="Picture 31"/>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33" name="Picture 32"/>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34" name="Group 33"/>
          <p:cNvGrpSpPr/>
          <p:nvPr/>
        </p:nvGrpSpPr>
        <p:grpSpPr>
          <a:xfrm>
            <a:off x="1353617" y="5748682"/>
            <a:ext cx="658388" cy="717550"/>
            <a:chOff x="1050925" y="5138739"/>
            <a:chExt cx="1169292" cy="1150936"/>
          </a:xfrm>
        </p:grpSpPr>
        <p:pic>
          <p:nvPicPr>
            <p:cNvPr id="35" name="Picture 34"/>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36" name="Picture 35"/>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37" name="Picture 36"/>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38" name="Group 37"/>
          <p:cNvGrpSpPr/>
          <p:nvPr/>
        </p:nvGrpSpPr>
        <p:grpSpPr>
          <a:xfrm>
            <a:off x="1658726" y="6041480"/>
            <a:ext cx="658388" cy="717550"/>
            <a:chOff x="1050925" y="5138739"/>
            <a:chExt cx="1169292" cy="1150936"/>
          </a:xfrm>
        </p:grpSpPr>
        <p:pic>
          <p:nvPicPr>
            <p:cNvPr id="39" name="Picture 38"/>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40" name="Picture 39"/>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41" name="Picture 40"/>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42" name="Group 41"/>
          <p:cNvGrpSpPr/>
          <p:nvPr/>
        </p:nvGrpSpPr>
        <p:grpSpPr>
          <a:xfrm>
            <a:off x="3249932" y="5593676"/>
            <a:ext cx="658388" cy="717550"/>
            <a:chOff x="1050925" y="5138739"/>
            <a:chExt cx="1169292" cy="1150936"/>
          </a:xfrm>
        </p:grpSpPr>
        <p:pic>
          <p:nvPicPr>
            <p:cNvPr id="43" name="Picture 42"/>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44" name="Picture 43"/>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45" name="Picture 44"/>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46" name="Group 45"/>
          <p:cNvGrpSpPr/>
          <p:nvPr/>
        </p:nvGrpSpPr>
        <p:grpSpPr>
          <a:xfrm>
            <a:off x="3954663" y="5395313"/>
            <a:ext cx="658388" cy="717550"/>
            <a:chOff x="1050925" y="5138739"/>
            <a:chExt cx="1169292" cy="1150936"/>
          </a:xfrm>
        </p:grpSpPr>
        <p:pic>
          <p:nvPicPr>
            <p:cNvPr id="47" name="Picture 46"/>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48" name="Picture 47"/>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49" name="Picture 48"/>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50" name="Group 49"/>
          <p:cNvGrpSpPr/>
          <p:nvPr/>
        </p:nvGrpSpPr>
        <p:grpSpPr>
          <a:xfrm>
            <a:off x="4914741" y="5983788"/>
            <a:ext cx="658388" cy="717550"/>
            <a:chOff x="1050925" y="5138739"/>
            <a:chExt cx="1169292" cy="1150936"/>
          </a:xfrm>
        </p:grpSpPr>
        <p:pic>
          <p:nvPicPr>
            <p:cNvPr id="51" name="Picture 50"/>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52" name="Picture 51"/>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53" name="Picture 52"/>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54" name="Group 53"/>
          <p:cNvGrpSpPr/>
          <p:nvPr/>
        </p:nvGrpSpPr>
        <p:grpSpPr>
          <a:xfrm>
            <a:off x="5787283" y="5655533"/>
            <a:ext cx="658388" cy="717550"/>
            <a:chOff x="1050925" y="5138739"/>
            <a:chExt cx="1169292" cy="1150936"/>
          </a:xfrm>
        </p:grpSpPr>
        <p:pic>
          <p:nvPicPr>
            <p:cNvPr id="55" name="Picture 54"/>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56" name="Picture 55"/>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57" name="Picture 56"/>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58" name="Group 57"/>
          <p:cNvGrpSpPr/>
          <p:nvPr/>
        </p:nvGrpSpPr>
        <p:grpSpPr>
          <a:xfrm>
            <a:off x="6910932" y="5401308"/>
            <a:ext cx="658388" cy="717550"/>
            <a:chOff x="1050925" y="5138739"/>
            <a:chExt cx="1169292" cy="1150936"/>
          </a:xfrm>
        </p:grpSpPr>
        <p:pic>
          <p:nvPicPr>
            <p:cNvPr id="59" name="Picture 58"/>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60" name="Picture 59"/>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61" name="Picture 60"/>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62" name="Group 61"/>
          <p:cNvGrpSpPr/>
          <p:nvPr/>
        </p:nvGrpSpPr>
        <p:grpSpPr>
          <a:xfrm>
            <a:off x="2844646" y="5771286"/>
            <a:ext cx="658388" cy="717550"/>
            <a:chOff x="1050925" y="5138739"/>
            <a:chExt cx="1169292" cy="1150936"/>
          </a:xfrm>
        </p:grpSpPr>
        <p:pic>
          <p:nvPicPr>
            <p:cNvPr id="63" name="Picture 62"/>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64" name="Picture 63"/>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65" name="Picture 64"/>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sp>
        <p:nvSpPr>
          <p:cNvPr id="95" name="Rounded Rectangle 94"/>
          <p:cNvSpPr/>
          <p:nvPr/>
        </p:nvSpPr>
        <p:spPr>
          <a:xfrm>
            <a:off x="6977197" y="514173"/>
            <a:ext cx="2055678" cy="769023"/>
          </a:xfrm>
          <a:prstGeom prst="round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96" name="TextBox 95"/>
          <p:cNvSpPr txBox="1"/>
          <p:nvPr/>
        </p:nvSpPr>
        <p:spPr>
          <a:xfrm>
            <a:off x="7024822" y="488415"/>
            <a:ext cx="2008053" cy="830997"/>
          </a:xfrm>
          <a:prstGeom prst="rect">
            <a:avLst/>
          </a:prstGeom>
          <a:noFill/>
        </p:spPr>
        <p:txBody>
          <a:bodyPr wrap="square" rtlCol="0">
            <a:spAutoFit/>
          </a:bodyPr>
          <a:lstStyle/>
          <a:p>
            <a:pPr defTabSz="457200" fontAlgn="auto">
              <a:spcBef>
                <a:spcPts val="0"/>
              </a:spcBef>
              <a:spcAft>
                <a:spcPts val="0"/>
              </a:spcAft>
            </a:pPr>
            <a:r>
              <a:rPr lang="en-US" sz="1200" dirty="0" smtClean="0">
                <a:solidFill>
                  <a:prstClr val="black"/>
                </a:solidFill>
                <a:latin typeface="Calibri"/>
              </a:rPr>
              <a:t>Use performance input to weigh trade-offs in context of alternatives and take action to minimize risks. </a:t>
            </a:r>
            <a:endParaRPr lang="en-US" sz="1200" dirty="0">
              <a:solidFill>
                <a:prstClr val="black"/>
              </a:solidFill>
              <a:latin typeface="Calibri"/>
            </a:endParaRPr>
          </a:p>
        </p:txBody>
      </p:sp>
      <p:sp>
        <p:nvSpPr>
          <p:cNvPr id="100" name="Rounded Rectangle 99"/>
          <p:cNvSpPr/>
          <p:nvPr/>
        </p:nvSpPr>
        <p:spPr>
          <a:xfrm>
            <a:off x="6964497" y="2590009"/>
            <a:ext cx="2055678" cy="1285517"/>
          </a:xfrm>
          <a:prstGeom prst="roundRect">
            <a:avLst>
              <a:gd name="adj" fmla="val 11727"/>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01" name="TextBox 100"/>
          <p:cNvSpPr txBox="1"/>
          <p:nvPr/>
        </p:nvSpPr>
        <p:spPr>
          <a:xfrm>
            <a:off x="7012122" y="2611876"/>
            <a:ext cx="2008053" cy="1200329"/>
          </a:xfrm>
          <a:prstGeom prst="rect">
            <a:avLst/>
          </a:prstGeom>
          <a:noFill/>
        </p:spPr>
        <p:txBody>
          <a:bodyPr wrap="square" rtlCol="0">
            <a:spAutoFit/>
          </a:bodyPr>
          <a:lstStyle/>
          <a:p>
            <a:pPr defTabSz="457200" fontAlgn="auto">
              <a:spcBef>
                <a:spcPts val="0"/>
              </a:spcBef>
              <a:spcAft>
                <a:spcPts val="0"/>
              </a:spcAft>
            </a:pPr>
            <a:r>
              <a:rPr lang="en-US" sz="1200" dirty="0" smtClean="0">
                <a:solidFill>
                  <a:prstClr val="black"/>
                </a:solidFill>
                <a:latin typeface="Calibri"/>
              </a:rPr>
              <a:t>Draw on emerging and increasingly organized data sources to model potential properties and how to incorporate them to provide desired </a:t>
            </a:r>
            <a:r>
              <a:rPr lang="en-US" sz="1200" dirty="0" err="1" smtClean="0">
                <a:solidFill>
                  <a:prstClr val="black"/>
                </a:solidFill>
                <a:latin typeface="Calibri"/>
              </a:rPr>
              <a:t>perfomance</a:t>
            </a:r>
            <a:endParaRPr lang="en-US" sz="1200" dirty="0">
              <a:solidFill>
                <a:prstClr val="black"/>
              </a:solidFill>
              <a:latin typeface="Calibri"/>
            </a:endParaRPr>
          </a:p>
        </p:txBody>
      </p:sp>
      <p:sp>
        <p:nvSpPr>
          <p:cNvPr id="102" name="Rounded Rectangle 101"/>
          <p:cNvSpPr/>
          <p:nvPr/>
        </p:nvSpPr>
        <p:spPr>
          <a:xfrm>
            <a:off x="6992651" y="4150425"/>
            <a:ext cx="2055678" cy="1174571"/>
          </a:xfrm>
          <a:prstGeom prst="roundRect">
            <a:avLst>
              <a:gd name="adj" fmla="val 12612"/>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03" name="TextBox 102"/>
          <p:cNvSpPr txBox="1"/>
          <p:nvPr/>
        </p:nvSpPr>
        <p:spPr>
          <a:xfrm>
            <a:off x="7040276" y="4150545"/>
            <a:ext cx="2008053" cy="1200329"/>
          </a:xfrm>
          <a:prstGeom prst="rect">
            <a:avLst/>
          </a:prstGeom>
          <a:noFill/>
        </p:spPr>
        <p:txBody>
          <a:bodyPr wrap="square" rtlCol="0">
            <a:spAutoFit/>
          </a:bodyPr>
          <a:lstStyle/>
          <a:p>
            <a:pPr defTabSz="457200" fontAlgn="auto">
              <a:spcBef>
                <a:spcPts val="0"/>
              </a:spcBef>
              <a:spcAft>
                <a:spcPts val="0"/>
              </a:spcAft>
            </a:pPr>
            <a:r>
              <a:rPr lang="en-US" sz="1200" dirty="0" smtClean="0">
                <a:solidFill>
                  <a:prstClr val="black"/>
                </a:solidFill>
                <a:latin typeface="Calibri"/>
              </a:rPr>
              <a:t>Subsume and organize all emerging nanomaterial data and metadata to provide hazard and exposure modelers with rich,  integrated data sets.</a:t>
            </a:r>
            <a:endParaRPr lang="en-US" sz="1200" dirty="0">
              <a:solidFill>
                <a:prstClr val="black"/>
              </a:solidFill>
              <a:latin typeface="Calibri"/>
            </a:endParaRPr>
          </a:p>
        </p:txBody>
      </p:sp>
      <p:cxnSp>
        <p:nvCxnSpPr>
          <p:cNvPr id="105" name="Straight Connector 104"/>
          <p:cNvCxnSpPr/>
          <p:nvPr/>
        </p:nvCxnSpPr>
        <p:spPr>
          <a:xfrm>
            <a:off x="5294083" y="993571"/>
            <a:ext cx="1691740" cy="0"/>
          </a:xfrm>
          <a:prstGeom prst="line">
            <a:avLst/>
          </a:prstGeom>
          <a:ln>
            <a:solidFill>
              <a:srgbClr val="4F6228"/>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5925950" y="1994595"/>
            <a:ext cx="1171897" cy="0"/>
          </a:xfrm>
          <a:prstGeom prst="line">
            <a:avLst/>
          </a:prstGeom>
          <a:ln>
            <a:solidFill>
              <a:srgbClr val="4F6228"/>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6301835" y="2944992"/>
            <a:ext cx="662662" cy="0"/>
          </a:xfrm>
          <a:prstGeom prst="line">
            <a:avLst/>
          </a:prstGeom>
          <a:ln>
            <a:solidFill>
              <a:srgbClr val="4F6228"/>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574699" y="4375419"/>
            <a:ext cx="389684" cy="0"/>
          </a:xfrm>
          <a:prstGeom prst="line">
            <a:avLst/>
          </a:prstGeom>
          <a:ln>
            <a:solidFill>
              <a:srgbClr val="4F6228"/>
            </a:solidFill>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0" y="16934"/>
            <a:ext cx="9020175" cy="400110"/>
          </a:xfrm>
          <a:prstGeom prst="rect">
            <a:avLst/>
          </a:prstGeom>
          <a:noFill/>
        </p:spPr>
        <p:txBody>
          <a:bodyPr wrap="square" rtlCol="0">
            <a:spAutoFit/>
          </a:bodyPr>
          <a:lstStyle/>
          <a:p>
            <a:pPr defTabSz="457200" fontAlgn="auto">
              <a:spcBef>
                <a:spcPts val="0"/>
              </a:spcBef>
              <a:spcAft>
                <a:spcPts val="0"/>
              </a:spcAft>
            </a:pPr>
            <a:r>
              <a:rPr lang="en-US" sz="2000" dirty="0" smtClean="0">
                <a:solidFill>
                  <a:srgbClr val="4F81BD">
                    <a:lumMod val="50000"/>
                  </a:srgbClr>
                </a:solidFill>
                <a:latin typeface="Calibri"/>
              </a:rPr>
              <a:t>Idealized Information-to-Action Continuum:  </a:t>
            </a:r>
            <a:r>
              <a:rPr lang="en-US" sz="2000" b="1" dirty="0" smtClean="0">
                <a:solidFill>
                  <a:srgbClr val="E46C0A"/>
                </a:solidFill>
                <a:latin typeface="Calibri"/>
              </a:rPr>
              <a:t>property </a:t>
            </a:r>
            <a:r>
              <a:rPr lang="en-US" sz="2000" b="1" dirty="0">
                <a:solidFill>
                  <a:srgbClr val="E46C0A"/>
                </a:solidFill>
                <a:latin typeface="Calibri"/>
              </a:rPr>
              <a:t>x </a:t>
            </a:r>
            <a:r>
              <a:rPr lang="en-US" sz="2000" b="1" dirty="0" smtClean="0">
                <a:solidFill>
                  <a:srgbClr val="E46C0A"/>
                </a:solidFill>
                <a:latin typeface="Calibri"/>
              </a:rPr>
              <a:t>incorporation </a:t>
            </a:r>
            <a:r>
              <a:rPr lang="en-US" sz="2000" b="1" dirty="0">
                <a:solidFill>
                  <a:srgbClr val="E46C0A"/>
                </a:solidFill>
                <a:latin typeface="Calibri"/>
              </a:rPr>
              <a:t>= </a:t>
            </a:r>
            <a:r>
              <a:rPr lang="en-US" sz="2000" b="1" dirty="0" smtClean="0">
                <a:solidFill>
                  <a:srgbClr val="E46C0A"/>
                </a:solidFill>
                <a:latin typeface="Calibri"/>
              </a:rPr>
              <a:t>performance</a:t>
            </a:r>
            <a:endParaRPr lang="en-US" sz="2000" b="1" dirty="0">
              <a:solidFill>
                <a:srgbClr val="4F81BD">
                  <a:lumMod val="50000"/>
                </a:srgbClr>
              </a:solidFill>
              <a:latin typeface="Calibri"/>
            </a:endParaRPr>
          </a:p>
        </p:txBody>
      </p:sp>
      <p:sp>
        <p:nvSpPr>
          <p:cNvPr id="123" name="TextBox 122"/>
          <p:cNvSpPr txBox="1"/>
          <p:nvPr/>
        </p:nvSpPr>
        <p:spPr>
          <a:xfrm>
            <a:off x="5294256" y="6483103"/>
            <a:ext cx="1920837" cy="369332"/>
          </a:xfrm>
          <a:prstGeom prst="rect">
            <a:avLst/>
          </a:prstGeom>
          <a:noFill/>
        </p:spPr>
        <p:txBody>
          <a:bodyPr wrap="square" rtlCol="0">
            <a:spAutoFit/>
          </a:bodyPr>
          <a:lstStyle/>
          <a:p>
            <a:pPr algn="ctr" defTabSz="457200" fontAlgn="auto">
              <a:spcBef>
                <a:spcPts val="0"/>
              </a:spcBef>
              <a:spcAft>
                <a:spcPts val="0"/>
              </a:spcAft>
            </a:pPr>
            <a:r>
              <a:rPr lang="en-US" dirty="0" smtClean="0">
                <a:solidFill>
                  <a:prstClr val="black"/>
                </a:solidFill>
                <a:latin typeface="Calibri"/>
              </a:rPr>
              <a:t>Open Literature</a:t>
            </a:r>
            <a:endParaRPr lang="en-US" dirty="0">
              <a:solidFill>
                <a:prstClr val="black"/>
              </a:solidFill>
              <a:latin typeface="Calibri"/>
            </a:endParaRPr>
          </a:p>
        </p:txBody>
      </p:sp>
      <p:sp>
        <p:nvSpPr>
          <p:cNvPr id="2" name="Frame 1"/>
          <p:cNvSpPr/>
          <p:nvPr/>
        </p:nvSpPr>
        <p:spPr>
          <a:xfrm>
            <a:off x="1143000" y="3197919"/>
            <a:ext cx="1350101" cy="959219"/>
          </a:xfrm>
          <a:prstGeom prst="frame">
            <a:avLst>
              <a:gd name="adj1" fmla="val 6935"/>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black"/>
              </a:solidFill>
            </a:endParaRPr>
          </a:p>
        </p:txBody>
      </p:sp>
      <p:sp>
        <p:nvSpPr>
          <p:cNvPr id="97" name="Frame 96"/>
          <p:cNvSpPr/>
          <p:nvPr/>
        </p:nvSpPr>
        <p:spPr>
          <a:xfrm>
            <a:off x="2844646" y="3181151"/>
            <a:ext cx="3081304" cy="976471"/>
          </a:xfrm>
          <a:prstGeom prst="frame">
            <a:avLst>
              <a:gd name="adj1" fmla="val 6935"/>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black"/>
              </a:solidFill>
            </a:endParaRPr>
          </a:p>
        </p:txBody>
      </p:sp>
      <p:sp>
        <p:nvSpPr>
          <p:cNvPr id="104" name="Frame 103"/>
          <p:cNvSpPr/>
          <p:nvPr/>
        </p:nvSpPr>
        <p:spPr>
          <a:xfrm>
            <a:off x="1996931" y="1965841"/>
            <a:ext cx="3490643" cy="764460"/>
          </a:xfrm>
          <a:prstGeom prst="frame">
            <a:avLst>
              <a:gd name="adj1" fmla="val 6935"/>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0000"/>
              </a:solidFill>
            </a:endParaRPr>
          </a:p>
        </p:txBody>
      </p:sp>
      <p:sp>
        <p:nvSpPr>
          <p:cNvPr id="3" name="TextBox 2"/>
          <p:cNvSpPr txBox="1"/>
          <p:nvPr/>
        </p:nvSpPr>
        <p:spPr>
          <a:xfrm rot="16200000">
            <a:off x="3319597" y="2619910"/>
            <a:ext cx="439544" cy="707886"/>
          </a:xfrm>
          <a:prstGeom prst="rect">
            <a:avLst/>
          </a:prstGeom>
          <a:noFill/>
        </p:spPr>
        <p:txBody>
          <a:bodyPr wrap="none" rtlCol="0">
            <a:spAutoFit/>
          </a:bodyPr>
          <a:lstStyle/>
          <a:p>
            <a:pPr defTabSz="457200" fontAlgn="auto">
              <a:spcBef>
                <a:spcPts val="0"/>
              </a:spcBef>
              <a:spcAft>
                <a:spcPts val="0"/>
              </a:spcAft>
            </a:pPr>
            <a:r>
              <a:rPr lang="en-US" sz="4000" b="1" dirty="0" smtClean="0">
                <a:solidFill>
                  <a:srgbClr val="F79646">
                    <a:lumMod val="75000"/>
                  </a:srgbClr>
                </a:solidFill>
                <a:effectLst>
                  <a:outerShdw blurRad="38100" dist="38100" dir="2700000" algn="tl">
                    <a:srgbClr val="000000">
                      <a:alpha val="43137"/>
                    </a:srgbClr>
                  </a:outerShdw>
                </a:effectLst>
                <a:latin typeface="Calibri"/>
              </a:rPr>
              <a:t>=</a:t>
            </a:r>
            <a:endParaRPr lang="en-US" sz="4000" b="1" dirty="0">
              <a:solidFill>
                <a:srgbClr val="F79646">
                  <a:lumMod val="75000"/>
                </a:srgbClr>
              </a:solidFill>
              <a:effectLst>
                <a:outerShdw blurRad="38100" dist="38100" dir="2700000" algn="tl">
                  <a:srgbClr val="000000">
                    <a:alpha val="43137"/>
                  </a:srgbClr>
                </a:outerShdw>
              </a:effectLst>
              <a:latin typeface="Calibri"/>
            </a:endParaRPr>
          </a:p>
        </p:txBody>
      </p:sp>
      <p:sp>
        <p:nvSpPr>
          <p:cNvPr id="107" name="TextBox 106"/>
          <p:cNvSpPr txBox="1"/>
          <p:nvPr/>
        </p:nvSpPr>
        <p:spPr>
          <a:xfrm>
            <a:off x="2514290" y="3438087"/>
            <a:ext cx="354584" cy="461665"/>
          </a:xfrm>
          <a:prstGeom prst="rect">
            <a:avLst/>
          </a:prstGeom>
          <a:noFill/>
        </p:spPr>
        <p:txBody>
          <a:bodyPr wrap="none" rtlCol="0">
            <a:spAutoFit/>
          </a:bodyPr>
          <a:lstStyle/>
          <a:p>
            <a:pPr defTabSz="457200" fontAlgn="auto">
              <a:spcBef>
                <a:spcPts val="0"/>
              </a:spcBef>
              <a:spcAft>
                <a:spcPts val="0"/>
              </a:spcAft>
            </a:pPr>
            <a:r>
              <a:rPr lang="en-US" sz="2400" b="1" dirty="0" smtClean="0">
                <a:solidFill>
                  <a:srgbClr val="F79646">
                    <a:lumMod val="75000"/>
                  </a:srgbClr>
                </a:solidFill>
                <a:effectLst>
                  <a:outerShdw blurRad="38100" dist="38100" dir="2700000" algn="tl">
                    <a:srgbClr val="000000">
                      <a:alpha val="43137"/>
                    </a:srgbClr>
                  </a:outerShdw>
                </a:effectLst>
                <a:latin typeface="Calibri"/>
              </a:rPr>
              <a:t>X</a:t>
            </a:r>
            <a:endParaRPr lang="en-US" sz="2400" b="1" dirty="0">
              <a:solidFill>
                <a:srgbClr val="F79646">
                  <a:lumMod val="75000"/>
                </a:srgbClr>
              </a:solidFill>
              <a:effectLst>
                <a:outerShdw blurRad="38100" dist="38100" dir="2700000" algn="tl">
                  <a:srgbClr val="000000">
                    <a:alpha val="43137"/>
                  </a:srgbClr>
                </a:outerShdw>
              </a:effectLst>
              <a:latin typeface="Calibri"/>
            </a:endParaRPr>
          </a:p>
        </p:txBody>
      </p:sp>
      <p:sp>
        <p:nvSpPr>
          <p:cNvPr id="77" name="TextBox 76"/>
          <p:cNvSpPr txBox="1"/>
          <p:nvPr/>
        </p:nvSpPr>
        <p:spPr>
          <a:xfrm>
            <a:off x="3429000" y="3368932"/>
            <a:ext cx="1924245" cy="461665"/>
          </a:xfrm>
          <a:prstGeom prst="rect">
            <a:avLst/>
          </a:prstGeom>
          <a:noFill/>
        </p:spPr>
        <p:txBody>
          <a:bodyPr wrap="none" rtlCol="0">
            <a:spAutoFit/>
          </a:bodyPr>
          <a:lstStyle/>
          <a:p>
            <a:pPr defTabSz="457200" fontAlgn="auto">
              <a:spcBef>
                <a:spcPts val="0"/>
              </a:spcBef>
              <a:spcAft>
                <a:spcPts val="0"/>
              </a:spcAft>
            </a:pPr>
            <a:r>
              <a:rPr lang="en-US" sz="2400" b="1" i="1" dirty="0" smtClean="0">
                <a:solidFill>
                  <a:srgbClr val="E46C0A"/>
                </a:solidFill>
                <a:effectLst>
                  <a:outerShdw blurRad="38100" dist="38100" dir="2700000" algn="tl">
                    <a:srgbClr val="000000">
                      <a:alpha val="43137"/>
                    </a:srgbClr>
                  </a:outerShdw>
                </a:effectLst>
                <a:latin typeface="Calibri"/>
              </a:rPr>
              <a:t>Incorporation</a:t>
            </a:r>
            <a:endParaRPr lang="en-US" sz="2400" b="1" i="1" dirty="0">
              <a:solidFill>
                <a:srgbClr val="E46C0A"/>
              </a:solidFill>
              <a:effectLst>
                <a:outerShdw blurRad="38100" dist="38100" dir="2700000" algn="tl">
                  <a:srgbClr val="000000">
                    <a:alpha val="43137"/>
                  </a:srgbClr>
                </a:outerShdw>
              </a:effectLst>
              <a:latin typeface="Calibri"/>
            </a:endParaRPr>
          </a:p>
        </p:txBody>
      </p:sp>
      <p:sp>
        <p:nvSpPr>
          <p:cNvPr id="108" name="TextBox 107"/>
          <p:cNvSpPr txBox="1"/>
          <p:nvPr/>
        </p:nvSpPr>
        <p:spPr>
          <a:xfrm>
            <a:off x="1171879" y="3418958"/>
            <a:ext cx="1292341" cy="461665"/>
          </a:xfrm>
          <a:prstGeom prst="rect">
            <a:avLst/>
          </a:prstGeom>
          <a:noFill/>
        </p:spPr>
        <p:txBody>
          <a:bodyPr wrap="none" rtlCol="0">
            <a:spAutoFit/>
          </a:bodyPr>
          <a:lstStyle/>
          <a:p>
            <a:pPr defTabSz="457200" fontAlgn="auto">
              <a:spcBef>
                <a:spcPts val="0"/>
              </a:spcBef>
              <a:spcAft>
                <a:spcPts val="0"/>
              </a:spcAft>
            </a:pPr>
            <a:r>
              <a:rPr lang="en-US" sz="2400" b="1" i="1" dirty="0" smtClean="0">
                <a:solidFill>
                  <a:srgbClr val="E46C0A"/>
                </a:solidFill>
                <a:effectLst>
                  <a:outerShdw blurRad="38100" dist="38100" dir="2700000" algn="tl">
                    <a:srgbClr val="000000">
                      <a:alpha val="43137"/>
                    </a:srgbClr>
                  </a:outerShdw>
                </a:effectLst>
                <a:latin typeface="Calibri"/>
              </a:rPr>
              <a:t>Property</a:t>
            </a:r>
            <a:endParaRPr lang="en-US" sz="2400" b="1" i="1" dirty="0">
              <a:solidFill>
                <a:srgbClr val="E46C0A"/>
              </a:solidFill>
              <a:effectLst>
                <a:outerShdw blurRad="38100" dist="38100" dir="2700000" algn="tl">
                  <a:srgbClr val="000000">
                    <a:alpha val="43137"/>
                  </a:srgbClr>
                </a:outerShdw>
              </a:effectLst>
              <a:latin typeface="Calibri"/>
            </a:endParaRPr>
          </a:p>
        </p:txBody>
      </p:sp>
      <p:sp>
        <p:nvSpPr>
          <p:cNvPr id="110" name="TextBox 109"/>
          <p:cNvSpPr txBox="1"/>
          <p:nvPr/>
        </p:nvSpPr>
        <p:spPr>
          <a:xfrm>
            <a:off x="2506427" y="2055683"/>
            <a:ext cx="2360133" cy="584775"/>
          </a:xfrm>
          <a:prstGeom prst="rect">
            <a:avLst/>
          </a:prstGeom>
          <a:noFill/>
        </p:spPr>
        <p:txBody>
          <a:bodyPr wrap="none" rtlCol="0">
            <a:spAutoFit/>
          </a:bodyPr>
          <a:lstStyle/>
          <a:p>
            <a:pPr defTabSz="457200" fontAlgn="auto">
              <a:spcBef>
                <a:spcPts val="0"/>
              </a:spcBef>
              <a:spcAft>
                <a:spcPts val="0"/>
              </a:spcAft>
            </a:pPr>
            <a:r>
              <a:rPr lang="en-US" sz="3200" b="1" i="1" dirty="0" smtClean="0">
                <a:solidFill>
                  <a:srgbClr val="E46C0A"/>
                </a:solidFill>
                <a:effectLst>
                  <a:outerShdw blurRad="38100" dist="38100" dir="2700000" algn="tl">
                    <a:srgbClr val="000000">
                      <a:alpha val="43137"/>
                    </a:srgbClr>
                  </a:outerShdw>
                </a:effectLst>
                <a:latin typeface="Calibri"/>
              </a:rPr>
              <a:t>Performance</a:t>
            </a:r>
            <a:endParaRPr lang="en-US" sz="3200" b="1" i="1" dirty="0">
              <a:solidFill>
                <a:srgbClr val="E46C0A"/>
              </a:solidFill>
              <a:effectLst>
                <a:outerShdw blurRad="38100" dist="38100" dir="2700000" algn="tl">
                  <a:srgbClr val="000000">
                    <a:alpha val="43137"/>
                  </a:srgbClr>
                </a:outerShdw>
              </a:effectLst>
              <a:latin typeface="Calibri"/>
            </a:endParaRPr>
          </a:p>
        </p:txBody>
      </p:sp>
      <p:sp>
        <p:nvSpPr>
          <p:cNvPr id="98" name="Rounded Rectangle 97"/>
          <p:cNvSpPr/>
          <p:nvPr/>
        </p:nvSpPr>
        <p:spPr>
          <a:xfrm>
            <a:off x="6970847" y="1565212"/>
            <a:ext cx="2055678" cy="769023"/>
          </a:xfrm>
          <a:prstGeom prst="round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99" name="TextBox 98"/>
          <p:cNvSpPr txBox="1"/>
          <p:nvPr/>
        </p:nvSpPr>
        <p:spPr>
          <a:xfrm>
            <a:off x="7018472" y="1523579"/>
            <a:ext cx="2008053" cy="830997"/>
          </a:xfrm>
          <a:prstGeom prst="rect">
            <a:avLst/>
          </a:prstGeom>
          <a:noFill/>
        </p:spPr>
        <p:txBody>
          <a:bodyPr wrap="square" rtlCol="0">
            <a:spAutoFit/>
          </a:bodyPr>
          <a:lstStyle/>
          <a:p>
            <a:pPr defTabSz="457200" fontAlgn="auto">
              <a:spcBef>
                <a:spcPts val="0"/>
              </a:spcBef>
              <a:spcAft>
                <a:spcPts val="0"/>
              </a:spcAft>
            </a:pPr>
            <a:r>
              <a:rPr lang="en-US" sz="1200" dirty="0" smtClean="0">
                <a:solidFill>
                  <a:prstClr val="black"/>
                </a:solidFill>
                <a:latin typeface="Calibri"/>
              </a:rPr>
              <a:t>Synthesize property and incorporation research to interpret to arrive at performance of ENMs.</a:t>
            </a:r>
            <a:endParaRPr lang="en-US" sz="1200" dirty="0">
              <a:solidFill>
                <a:prstClr val="black"/>
              </a:solidFill>
              <a:latin typeface="Calibri"/>
            </a:endParaRPr>
          </a:p>
        </p:txBody>
      </p:sp>
      <p:cxnSp>
        <p:nvCxnSpPr>
          <p:cNvPr id="111" name="Straight Arrow Connector 110"/>
          <p:cNvCxnSpPr/>
          <p:nvPr/>
        </p:nvCxnSpPr>
        <p:spPr>
          <a:xfrm flipV="1">
            <a:off x="7922060" y="1293534"/>
            <a:ext cx="1" cy="285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flipV="1">
            <a:off x="15372407" y="1248174"/>
            <a:ext cx="1" cy="285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V="1">
            <a:off x="7919192" y="2325786"/>
            <a:ext cx="1" cy="285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V="1">
            <a:off x="7916324" y="3866972"/>
            <a:ext cx="1" cy="285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7" name="Slide Number Placeholder 3"/>
          <p:cNvSpPr txBox="1">
            <a:spLocks/>
          </p:cNvSpPr>
          <p:nvPr/>
        </p:nvSpPr>
        <p:spPr>
          <a:xfrm>
            <a:off x="7010400" y="6381750"/>
            <a:ext cx="2133600" cy="476250"/>
          </a:xfrm>
          <a:prstGeom prst="rect">
            <a:avLst/>
          </a:prstGeom>
          <a:noFill/>
        </p:spPr>
        <p:txBody>
          <a:bodyPr/>
          <a:lstStyle>
            <a:defPPr>
              <a:defRPr lang="en-US"/>
            </a:defPPr>
            <a:lvl1pPr algn="r" rtl="0" fontAlgn="base">
              <a:spcBef>
                <a:spcPct val="0"/>
              </a:spcBef>
              <a:spcAft>
                <a:spcPct val="0"/>
              </a:spcAft>
              <a:defRPr sz="2400" kern="1200" baseline="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49A031-D9CE-4E1B-BED0-15FCB9911173}" type="slidenum">
              <a:rPr kumimoji="0" lang="en-US" sz="2400" b="0" i="0" u="none" strike="noStrike" kern="1200" cap="none" spc="0" normalizeH="0" baseline="0" noProof="0" smtClean="0">
                <a:ln>
                  <a:noFill/>
                </a:ln>
                <a:solidFill>
                  <a:srgbClr val="000000"/>
                </a:solidFill>
                <a:effectLst/>
                <a:uLnTx/>
                <a:uFillTx/>
                <a:latin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2400" b="0" i="0" u="none" strike="noStrike" kern="1200" cap="none" spc="0" normalizeH="0" baseline="0" noProof="0" dirty="0" smtClean="0">
              <a:ln>
                <a:noFill/>
              </a:ln>
              <a:solidFill>
                <a:srgbClr val="000000"/>
              </a:solidFill>
              <a:effectLst/>
              <a:uLnTx/>
              <a:uFillTx/>
              <a:latin typeface="Arial" charset="0"/>
            </a:endParaRPr>
          </a:p>
        </p:txBody>
      </p:sp>
    </p:spTree>
    <p:extLst>
      <p:ext uri="{BB962C8B-B14F-4D97-AF65-F5344CB8AC3E}">
        <p14:creationId xmlns:p14="http://schemas.microsoft.com/office/powerpoint/2010/main" val="2155768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ounded Rectangle 133"/>
          <p:cNvSpPr/>
          <p:nvPr/>
        </p:nvSpPr>
        <p:spPr>
          <a:xfrm>
            <a:off x="48760" y="56633"/>
            <a:ext cx="4666491" cy="343477"/>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4" name="Cube 3"/>
          <p:cNvSpPr/>
          <p:nvPr/>
        </p:nvSpPr>
        <p:spPr>
          <a:xfrm>
            <a:off x="1423644" y="4623840"/>
            <a:ext cx="5900523" cy="1428750"/>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5" name="Cube 4"/>
          <p:cNvSpPr/>
          <p:nvPr/>
        </p:nvSpPr>
        <p:spPr>
          <a:xfrm>
            <a:off x="1774344" y="3046854"/>
            <a:ext cx="2128853" cy="1673226"/>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6" name="Cube 5"/>
          <p:cNvSpPr/>
          <p:nvPr/>
        </p:nvSpPr>
        <p:spPr>
          <a:xfrm>
            <a:off x="3190394" y="3046854"/>
            <a:ext cx="2306055" cy="1673226"/>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7" name="Cube 6"/>
          <p:cNvSpPr/>
          <p:nvPr/>
        </p:nvSpPr>
        <p:spPr>
          <a:xfrm>
            <a:off x="4742969" y="3103814"/>
            <a:ext cx="2272689" cy="1616265"/>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8" name="Cube 7"/>
          <p:cNvSpPr/>
          <p:nvPr/>
        </p:nvSpPr>
        <p:spPr>
          <a:xfrm>
            <a:off x="2679869" y="1968880"/>
            <a:ext cx="4054475" cy="1301750"/>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9" name="Cube 8"/>
          <p:cNvSpPr/>
          <p:nvPr/>
        </p:nvSpPr>
        <p:spPr>
          <a:xfrm>
            <a:off x="3467269" y="776400"/>
            <a:ext cx="2695575" cy="1301750"/>
          </a:xfrm>
          <a:prstGeom prst="cube">
            <a:avLst>
              <a:gd name="adj" fmla="val 507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66" name="TextBox 65"/>
          <p:cNvSpPr txBox="1"/>
          <p:nvPr/>
        </p:nvSpPr>
        <p:spPr>
          <a:xfrm>
            <a:off x="2402100" y="5406631"/>
            <a:ext cx="2671244" cy="646331"/>
          </a:xfrm>
          <a:prstGeom prst="rect">
            <a:avLst/>
          </a:prstGeom>
          <a:noFill/>
        </p:spPr>
        <p:txBody>
          <a:bodyPr wrap="none" rtlCol="0">
            <a:spAutoFit/>
          </a:bodyPr>
          <a:lstStyle/>
          <a:p>
            <a:pPr algn="ctr" defTabSz="457200" fontAlgn="auto">
              <a:spcBef>
                <a:spcPts val="0"/>
              </a:spcBef>
              <a:spcAft>
                <a:spcPts val="0"/>
              </a:spcAft>
            </a:pPr>
            <a:r>
              <a:rPr lang="en-US" dirty="0" smtClean="0">
                <a:solidFill>
                  <a:prstClr val="black"/>
                </a:solidFill>
                <a:latin typeface="Calibri"/>
              </a:rPr>
              <a:t>Ontologies and Databases </a:t>
            </a:r>
            <a:br>
              <a:rPr lang="en-US" dirty="0" smtClean="0">
                <a:solidFill>
                  <a:prstClr val="black"/>
                </a:solidFill>
                <a:latin typeface="Calibri"/>
              </a:rPr>
            </a:br>
            <a:r>
              <a:rPr lang="en-US" dirty="0" err="1" smtClean="0">
                <a:solidFill>
                  <a:prstClr val="black"/>
                </a:solidFill>
                <a:latin typeface="Calibri"/>
              </a:rPr>
              <a:t>CoR</a:t>
            </a:r>
            <a:endParaRPr lang="en-US" dirty="0">
              <a:solidFill>
                <a:prstClr val="black"/>
              </a:solidFill>
              <a:latin typeface="Calibri"/>
            </a:endParaRPr>
          </a:p>
        </p:txBody>
      </p:sp>
      <p:sp>
        <p:nvSpPr>
          <p:cNvPr id="67" name="TextBox 66"/>
          <p:cNvSpPr txBox="1"/>
          <p:nvPr/>
        </p:nvSpPr>
        <p:spPr>
          <a:xfrm>
            <a:off x="3118364" y="3842747"/>
            <a:ext cx="1596887" cy="923330"/>
          </a:xfrm>
          <a:prstGeom prst="rect">
            <a:avLst/>
          </a:prstGeom>
          <a:noFill/>
        </p:spPr>
        <p:txBody>
          <a:bodyPr wrap="square" rtlCol="0">
            <a:spAutoFit/>
          </a:bodyPr>
          <a:lstStyle/>
          <a:p>
            <a:pPr algn="ctr" defTabSz="457200" fontAlgn="auto">
              <a:spcBef>
                <a:spcPts val="0"/>
              </a:spcBef>
              <a:spcAft>
                <a:spcPts val="0"/>
              </a:spcAft>
            </a:pPr>
            <a:r>
              <a:rPr lang="en-US" dirty="0" err="1" smtClean="0">
                <a:solidFill>
                  <a:prstClr val="black"/>
                </a:solidFill>
                <a:latin typeface="Calibri"/>
              </a:rPr>
              <a:t>Ecotox</a:t>
            </a:r>
            <a:r>
              <a:rPr lang="en-US" dirty="0" smtClean="0">
                <a:solidFill>
                  <a:prstClr val="black"/>
                </a:solidFill>
                <a:latin typeface="Calibri"/>
              </a:rPr>
              <a:t> Testing and Modeling </a:t>
            </a:r>
            <a:r>
              <a:rPr lang="en-US" dirty="0" err="1" smtClean="0">
                <a:solidFill>
                  <a:prstClr val="black"/>
                </a:solidFill>
                <a:latin typeface="Calibri"/>
              </a:rPr>
              <a:t>CoR</a:t>
            </a:r>
            <a:endParaRPr lang="en-US" dirty="0">
              <a:solidFill>
                <a:prstClr val="black"/>
              </a:solidFill>
              <a:latin typeface="Calibri"/>
            </a:endParaRPr>
          </a:p>
        </p:txBody>
      </p:sp>
      <p:sp>
        <p:nvSpPr>
          <p:cNvPr id="68" name="TextBox 67"/>
          <p:cNvSpPr txBox="1"/>
          <p:nvPr/>
        </p:nvSpPr>
        <p:spPr>
          <a:xfrm>
            <a:off x="4651751" y="3842747"/>
            <a:ext cx="1594394" cy="923330"/>
          </a:xfrm>
          <a:prstGeom prst="rect">
            <a:avLst/>
          </a:prstGeom>
          <a:noFill/>
        </p:spPr>
        <p:txBody>
          <a:bodyPr wrap="square" rtlCol="0">
            <a:spAutoFit/>
          </a:bodyPr>
          <a:lstStyle/>
          <a:p>
            <a:pPr algn="ctr" defTabSz="457200" fontAlgn="auto">
              <a:spcBef>
                <a:spcPts val="0"/>
              </a:spcBef>
              <a:spcAft>
                <a:spcPts val="0"/>
              </a:spcAft>
            </a:pPr>
            <a:r>
              <a:rPr lang="en-US" dirty="0" smtClean="0">
                <a:solidFill>
                  <a:prstClr val="black"/>
                </a:solidFill>
                <a:latin typeface="Calibri"/>
              </a:rPr>
              <a:t>Human Health Modeling</a:t>
            </a:r>
          </a:p>
          <a:p>
            <a:pPr algn="ctr" defTabSz="457200" fontAlgn="auto">
              <a:spcBef>
                <a:spcPts val="0"/>
              </a:spcBef>
              <a:spcAft>
                <a:spcPts val="0"/>
              </a:spcAft>
            </a:pPr>
            <a:r>
              <a:rPr lang="en-US" dirty="0" err="1" smtClean="0">
                <a:solidFill>
                  <a:prstClr val="black"/>
                </a:solidFill>
                <a:latin typeface="Calibri"/>
              </a:rPr>
              <a:t>CoR</a:t>
            </a:r>
            <a:endParaRPr lang="en-US" dirty="0">
              <a:solidFill>
                <a:prstClr val="black"/>
              </a:solidFill>
              <a:latin typeface="Calibri"/>
            </a:endParaRPr>
          </a:p>
        </p:txBody>
      </p:sp>
      <p:sp>
        <p:nvSpPr>
          <p:cNvPr id="69" name="TextBox 68"/>
          <p:cNvSpPr txBox="1"/>
          <p:nvPr/>
        </p:nvSpPr>
        <p:spPr>
          <a:xfrm>
            <a:off x="1807083" y="3850466"/>
            <a:ext cx="1272935" cy="646331"/>
          </a:xfrm>
          <a:prstGeom prst="rect">
            <a:avLst/>
          </a:prstGeom>
          <a:noFill/>
        </p:spPr>
        <p:txBody>
          <a:bodyPr wrap="square" rtlCol="0">
            <a:spAutoFit/>
          </a:bodyPr>
          <a:lstStyle/>
          <a:p>
            <a:pPr algn="ctr" defTabSz="457200" fontAlgn="auto">
              <a:spcBef>
                <a:spcPts val="0"/>
              </a:spcBef>
              <a:spcAft>
                <a:spcPts val="0"/>
              </a:spcAft>
            </a:pPr>
            <a:r>
              <a:rPr lang="en-US" dirty="0" smtClean="0">
                <a:solidFill>
                  <a:prstClr val="black"/>
                </a:solidFill>
                <a:latin typeface="Calibri"/>
              </a:rPr>
              <a:t>Exposure </a:t>
            </a:r>
            <a:r>
              <a:rPr lang="en-US" dirty="0" err="1" smtClean="0">
                <a:solidFill>
                  <a:prstClr val="black"/>
                </a:solidFill>
                <a:latin typeface="Calibri"/>
              </a:rPr>
              <a:t>CoR</a:t>
            </a:r>
            <a:endParaRPr lang="en-US" dirty="0">
              <a:solidFill>
                <a:prstClr val="black"/>
              </a:solidFill>
              <a:latin typeface="Calibri"/>
            </a:endParaRPr>
          </a:p>
        </p:txBody>
      </p:sp>
      <p:sp>
        <p:nvSpPr>
          <p:cNvPr id="70" name="TextBox 69"/>
          <p:cNvSpPr txBox="1"/>
          <p:nvPr/>
        </p:nvSpPr>
        <p:spPr>
          <a:xfrm>
            <a:off x="3211087" y="2644054"/>
            <a:ext cx="2273074" cy="646331"/>
          </a:xfrm>
          <a:prstGeom prst="rect">
            <a:avLst/>
          </a:prstGeom>
          <a:noFill/>
        </p:spPr>
        <p:txBody>
          <a:bodyPr wrap="square" rtlCol="0">
            <a:spAutoFit/>
          </a:bodyPr>
          <a:lstStyle/>
          <a:p>
            <a:pPr algn="ctr" defTabSz="457200" fontAlgn="auto">
              <a:spcBef>
                <a:spcPts val="0"/>
              </a:spcBef>
              <a:spcAft>
                <a:spcPts val="0"/>
              </a:spcAft>
            </a:pPr>
            <a:r>
              <a:rPr lang="en-US" dirty="0" smtClean="0">
                <a:solidFill>
                  <a:prstClr val="black"/>
                </a:solidFill>
                <a:latin typeface="Calibri"/>
              </a:rPr>
              <a:t>Risk Assessment </a:t>
            </a:r>
            <a:br>
              <a:rPr lang="en-US" dirty="0" smtClean="0">
                <a:solidFill>
                  <a:prstClr val="black"/>
                </a:solidFill>
                <a:latin typeface="Calibri"/>
              </a:rPr>
            </a:br>
            <a:r>
              <a:rPr lang="en-US" dirty="0" err="1" smtClean="0">
                <a:solidFill>
                  <a:prstClr val="black"/>
                </a:solidFill>
                <a:latin typeface="Calibri"/>
              </a:rPr>
              <a:t>CoR</a:t>
            </a:r>
            <a:endParaRPr lang="en-US" dirty="0">
              <a:solidFill>
                <a:prstClr val="black"/>
              </a:solidFill>
              <a:latin typeface="Calibri"/>
            </a:endParaRPr>
          </a:p>
        </p:txBody>
      </p:sp>
      <p:sp>
        <p:nvSpPr>
          <p:cNvPr id="71" name="TextBox 70"/>
          <p:cNvSpPr txBox="1"/>
          <p:nvPr/>
        </p:nvSpPr>
        <p:spPr>
          <a:xfrm>
            <a:off x="3525167" y="1450173"/>
            <a:ext cx="1920837" cy="646331"/>
          </a:xfrm>
          <a:prstGeom prst="rect">
            <a:avLst/>
          </a:prstGeom>
          <a:noFill/>
        </p:spPr>
        <p:txBody>
          <a:bodyPr wrap="square" rtlCol="0">
            <a:spAutoFit/>
          </a:bodyPr>
          <a:lstStyle/>
          <a:p>
            <a:pPr algn="ctr" defTabSz="457200" fontAlgn="auto">
              <a:spcBef>
                <a:spcPts val="0"/>
              </a:spcBef>
              <a:spcAft>
                <a:spcPts val="0"/>
              </a:spcAft>
            </a:pPr>
            <a:r>
              <a:rPr lang="en-US" dirty="0" smtClean="0">
                <a:solidFill>
                  <a:prstClr val="black"/>
                </a:solidFill>
                <a:latin typeface="Calibri"/>
              </a:rPr>
              <a:t>Risk Management </a:t>
            </a:r>
            <a:r>
              <a:rPr lang="en-US" dirty="0" err="1" smtClean="0">
                <a:solidFill>
                  <a:prstClr val="black"/>
                </a:solidFill>
                <a:latin typeface="Calibri"/>
              </a:rPr>
              <a:t>CoR</a:t>
            </a:r>
            <a:endParaRPr lang="en-US" dirty="0">
              <a:solidFill>
                <a:prstClr val="black"/>
              </a:solidFill>
              <a:latin typeface="Calibri"/>
            </a:endParaRPr>
          </a:p>
        </p:txBody>
      </p:sp>
      <p:sp>
        <p:nvSpPr>
          <p:cNvPr id="72" name="TextBox 71"/>
          <p:cNvSpPr txBox="1"/>
          <p:nvPr/>
        </p:nvSpPr>
        <p:spPr>
          <a:xfrm>
            <a:off x="248818" y="4922363"/>
            <a:ext cx="461665" cy="1631120"/>
          </a:xfrm>
          <a:prstGeom prst="rect">
            <a:avLst/>
          </a:prstGeom>
          <a:noFill/>
        </p:spPr>
        <p:txBody>
          <a:bodyPr vert="vert270" wrap="square" rtlCol="0">
            <a:spAutoFit/>
          </a:bodyPr>
          <a:lstStyle/>
          <a:p>
            <a:pPr defTabSz="457200" fontAlgn="auto">
              <a:spcBef>
                <a:spcPts val="0"/>
              </a:spcBef>
              <a:spcAft>
                <a:spcPts val="0"/>
              </a:spcAft>
            </a:pPr>
            <a:r>
              <a:rPr lang="en-US" dirty="0" smtClean="0">
                <a:solidFill>
                  <a:srgbClr val="4F81BD">
                    <a:lumMod val="75000"/>
                  </a:srgbClr>
                </a:solidFill>
                <a:latin typeface="Calibri"/>
              </a:rPr>
              <a:t>Information </a:t>
            </a:r>
            <a:endParaRPr lang="en-US" dirty="0">
              <a:solidFill>
                <a:srgbClr val="4F81BD">
                  <a:lumMod val="75000"/>
                </a:srgbClr>
              </a:solidFill>
              <a:latin typeface="Calibri"/>
            </a:endParaRPr>
          </a:p>
        </p:txBody>
      </p:sp>
      <p:sp>
        <p:nvSpPr>
          <p:cNvPr id="73" name="TextBox 72"/>
          <p:cNvSpPr txBox="1"/>
          <p:nvPr/>
        </p:nvSpPr>
        <p:spPr>
          <a:xfrm>
            <a:off x="248818" y="56633"/>
            <a:ext cx="461665" cy="1154073"/>
          </a:xfrm>
          <a:prstGeom prst="rect">
            <a:avLst/>
          </a:prstGeom>
          <a:noFill/>
        </p:spPr>
        <p:txBody>
          <a:bodyPr vert="vert270" wrap="square" rtlCol="0">
            <a:spAutoFit/>
          </a:bodyPr>
          <a:lstStyle/>
          <a:p>
            <a:pPr defTabSz="457200" fontAlgn="auto">
              <a:spcBef>
                <a:spcPts val="0"/>
              </a:spcBef>
              <a:spcAft>
                <a:spcPts val="0"/>
              </a:spcAft>
            </a:pPr>
            <a:r>
              <a:rPr lang="en-US" dirty="0" smtClean="0">
                <a:solidFill>
                  <a:srgbClr val="4F81BD">
                    <a:lumMod val="75000"/>
                  </a:srgbClr>
                </a:solidFill>
                <a:latin typeface="Calibri"/>
              </a:rPr>
              <a:t>Action</a:t>
            </a:r>
            <a:endParaRPr lang="en-US" dirty="0">
              <a:solidFill>
                <a:srgbClr val="4F81BD">
                  <a:lumMod val="75000"/>
                </a:srgbClr>
              </a:solidFill>
              <a:latin typeface="Calibri"/>
            </a:endParaRPr>
          </a:p>
        </p:txBody>
      </p:sp>
      <p:cxnSp>
        <p:nvCxnSpPr>
          <p:cNvPr id="76" name="Straight Arrow Connector 75"/>
          <p:cNvCxnSpPr/>
          <p:nvPr/>
        </p:nvCxnSpPr>
        <p:spPr>
          <a:xfrm flipH="1" flipV="1">
            <a:off x="471713" y="1390650"/>
            <a:ext cx="15875" cy="3864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97" name="Group 96"/>
          <p:cNvGrpSpPr/>
          <p:nvPr/>
        </p:nvGrpSpPr>
        <p:grpSpPr>
          <a:xfrm>
            <a:off x="611634" y="1158484"/>
            <a:ext cx="985024" cy="4890520"/>
            <a:chOff x="727092" y="1010029"/>
            <a:chExt cx="985024" cy="4890520"/>
          </a:xfrm>
        </p:grpSpPr>
        <p:grpSp>
          <p:nvGrpSpPr>
            <p:cNvPr id="13" name="Group 12"/>
            <p:cNvGrpSpPr/>
            <p:nvPr/>
          </p:nvGrpSpPr>
          <p:grpSpPr>
            <a:xfrm>
              <a:off x="975264" y="4779845"/>
              <a:ext cx="572988" cy="540534"/>
              <a:chOff x="1050925" y="5138739"/>
              <a:chExt cx="1169292" cy="1150936"/>
            </a:xfrm>
          </p:grpSpPr>
          <p:pic>
            <p:nvPicPr>
              <p:cNvPr id="10" name="Picture 9"/>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11" name="Picture 10"/>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12" name="Picture 11"/>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14" name="Group 13"/>
            <p:cNvGrpSpPr/>
            <p:nvPr/>
          </p:nvGrpSpPr>
          <p:grpSpPr>
            <a:xfrm>
              <a:off x="951797" y="1438854"/>
              <a:ext cx="572988" cy="540534"/>
              <a:chOff x="1050925" y="5138739"/>
              <a:chExt cx="1169292" cy="1150936"/>
            </a:xfrm>
          </p:grpSpPr>
          <p:pic>
            <p:nvPicPr>
              <p:cNvPr id="15" name="Picture 14"/>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16" name="Picture 15"/>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17" name="Picture 16"/>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18" name="Group 17"/>
            <p:cNvGrpSpPr/>
            <p:nvPr/>
          </p:nvGrpSpPr>
          <p:grpSpPr>
            <a:xfrm>
              <a:off x="1139128" y="2386795"/>
              <a:ext cx="572988" cy="540534"/>
              <a:chOff x="1050925" y="5138739"/>
              <a:chExt cx="1169292" cy="1150936"/>
            </a:xfrm>
          </p:grpSpPr>
          <p:pic>
            <p:nvPicPr>
              <p:cNvPr id="19" name="Picture 18"/>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20" name="Picture 19"/>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21" name="Picture 20"/>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22" name="Group 21"/>
            <p:cNvGrpSpPr/>
            <p:nvPr/>
          </p:nvGrpSpPr>
          <p:grpSpPr>
            <a:xfrm>
              <a:off x="1049722" y="1010029"/>
              <a:ext cx="572988" cy="540534"/>
              <a:chOff x="1050925" y="5138739"/>
              <a:chExt cx="1169292" cy="1150936"/>
            </a:xfrm>
          </p:grpSpPr>
          <p:pic>
            <p:nvPicPr>
              <p:cNvPr id="23" name="Picture 22"/>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24" name="Picture 23"/>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25" name="Picture 24"/>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26" name="Group 25"/>
            <p:cNvGrpSpPr/>
            <p:nvPr/>
          </p:nvGrpSpPr>
          <p:grpSpPr>
            <a:xfrm>
              <a:off x="1038647" y="3496195"/>
              <a:ext cx="572988" cy="540534"/>
              <a:chOff x="1050925" y="5138739"/>
              <a:chExt cx="1169292" cy="1150936"/>
            </a:xfrm>
          </p:grpSpPr>
          <p:pic>
            <p:nvPicPr>
              <p:cNvPr id="27" name="Picture 26"/>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28" name="Picture 27"/>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29" name="Picture 28"/>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30" name="Group 29"/>
            <p:cNvGrpSpPr/>
            <p:nvPr/>
          </p:nvGrpSpPr>
          <p:grpSpPr>
            <a:xfrm>
              <a:off x="769400" y="4413852"/>
              <a:ext cx="572988" cy="540534"/>
              <a:chOff x="1050925" y="5138739"/>
              <a:chExt cx="1169292" cy="1150936"/>
            </a:xfrm>
          </p:grpSpPr>
          <p:pic>
            <p:nvPicPr>
              <p:cNvPr id="31" name="Picture 30"/>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32" name="Picture 31"/>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33" name="Picture 32"/>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34" name="Group 33"/>
            <p:cNvGrpSpPr/>
            <p:nvPr/>
          </p:nvGrpSpPr>
          <p:grpSpPr>
            <a:xfrm>
              <a:off x="923982" y="2850166"/>
              <a:ext cx="572988" cy="540534"/>
              <a:chOff x="1050925" y="5138739"/>
              <a:chExt cx="1169292" cy="1150936"/>
            </a:xfrm>
          </p:grpSpPr>
          <p:pic>
            <p:nvPicPr>
              <p:cNvPr id="35" name="Picture 34"/>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36" name="Picture 35"/>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37" name="Picture 36"/>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38" name="Group 37"/>
            <p:cNvGrpSpPr/>
            <p:nvPr/>
          </p:nvGrpSpPr>
          <p:grpSpPr>
            <a:xfrm>
              <a:off x="840258" y="5360015"/>
              <a:ext cx="572988" cy="540534"/>
              <a:chOff x="1050925" y="5138739"/>
              <a:chExt cx="1169292" cy="1150936"/>
            </a:xfrm>
          </p:grpSpPr>
          <p:pic>
            <p:nvPicPr>
              <p:cNvPr id="39" name="Picture 38"/>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40" name="Picture 39"/>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41" name="Picture 40"/>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42" name="Group 41"/>
            <p:cNvGrpSpPr/>
            <p:nvPr/>
          </p:nvGrpSpPr>
          <p:grpSpPr>
            <a:xfrm>
              <a:off x="1049161" y="2376144"/>
              <a:ext cx="572988" cy="540534"/>
              <a:chOff x="1050925" y="5138739"/>
              <a:chExt cx="1169292" cy="1150936"/>
            </a:xfrm>
          </p:grpSpPr>
          <p:pic>
            <p:nvPicPr>
              <p:cNvPr id="43" name="Picture 42"/>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44" name="Picture 43"/>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45" name="Picture 44"/>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46" name="Group 45"/>
            <p:cNvGrpSpPr/>
            <p:nvPr/>
          </p:nvGrpSpPr>
          <p:grpSpPr>
            <a:xfrm>
              <a:off x="977813" y="3102596"/>
              <a:ext cx="572988" cy="540534"/>
              <a:chOff x="1050925" y="5138739"/>
              <a:chExt cx="1169292" cy="1150936"/>
            </a:xfrm>
          </p:grpSpPr>
          <p:pic>
            <p:nvPicPr>
              <p:cNvPr id="47" name="Picture 46"/>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48" name="Picture 47"/>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49" name="Picture 48"/>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50" name="Group 49"/>
            <p:cNvGrpSpPr/>
            <p:nvPr/>
          </p:nvGrpSpPr>
          <p:grpSpPr>
            <a:xfrm>
              <a:off x="727092" y="3842031"/>
              <a:ext cx="572988" cy="540534"/>
              <a:chOff x="1050925" y="5138739"/>
              <a:chExt cx="1169292" cy="1150936"/>
            </a:xfrm>
          </p:grpSpPr>
          <p:pic>
            <p:nvPicPr>
              <p:cNvPr id="51" name="Picture 50"/>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52" name="Picture 51"/>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53" name="Picture 52"/>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54" name="Group 53"/>
            <p:cNvGrpSpPr/>
            <p:nvPr/>
          </p:nvGrpSpPr>
          <p:grpSpPr>
            <a:xfrm>
              <a:off x="1092030" y="4282465"/>
              <a:ext cx="572988" cy="540534"/>
              <a:chOff x="1050925" y="5138739"/>
              <a:chExt cx="1169292" cy="1150936"/>
            </a:xfrm>
          </p:grpSpPr>
          <p:pic>
            <p:nvPicPr>
              <p:cNvPr id="55" name="Picture 54"/>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56" name="Picture 55"/>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57" name="Picture 56"/>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58" name="Group 57"/>
            <p:cNvGrpSpPr/>
            <p:nvPr/>
          </p:nvGrpSpPr>
          <p:grpSpPr>
            <a:xfrm>
              <a:off x="948116" y="1861518"/>
              <a:ext cx="572988" cy="540534"/>
              <a:chOff x="1050925" y="5138739"/>
              <a:chExt cx="1169292" cy="1150936"/>
            </a:xfrm>
          </p:grpSpPr>
          <p:pic>
            <p:nvPicPr>
              <p:cNvPr id="59" name="Picture 58"/>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60" name="Picture 59"/>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61" name="Picture 60"/>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nvGrpSpPr>
            <p:cNvPr id="62" name="Group 61"/>
            <p:cNvGrpSpPr/>
            <p:nvPr/>
          </p:nvGrpSpPr>
          <p:grpSpPr>
            <a:xfrm>
              <a:off x="762667" y="2095466"/>
              <a:ext cx="572988" cy="540534"/>
              <a:chOff x="1050925" y="5138739"/>
              <a:chExt cx="1169292" cy="1150936"/>
            </a:xfrm>
          </p:grpSpPr>
          <p:pic>
            <p:nvPicPr>
              <p:cNvPr id="63" name="Picture 62"/>
              <p:cNvPicPr>
                <a:picLocks noChangeAspect="1"/>
              </p:cNvPicPr>
              <p:nvPr/>
            </p:nvPicPr>
            <p:blipFill>
              <a:blip r:embed="rId3"/>
              <a:stretch>
                <a:fillRect/>
              </a:stretch>
            </p:blipFill>
            <p:spPr>
              <a:xfrm>
                <a:off x="1050925" y="5362725"/>
                <a:ext cx="546100" cy="728587"/>
              </a:xfrm>
              <a:prstGeom prst="rect">
                <a:avLst/>
              </a:prstGeom>
              <a:effectLst>
                <a:outerShdw blurRad="111125" dist="25400" dir="5400000" sx="107000" sy="107000" algn="t" rotWithShape="0">
                  <a:prstClr val="black">
                    <a:alpha val="40000"/>
                  </a:prstClr>
                </a:outerShdw>
              </a:effectLst>
            </p:spPr>
          </p:pic>
          <p:pic>
            <p:nvPicPr>
              <p:cNvPr id="64" name="Picture 63"/>
              <p:cNvPicPr>
                <a:picLocks noChangeAspect="1"/>
              </p:cNvPicPr>
              <p:nvPr/>
            </p:nvPicPr>
            <p:blipFill>
              <a:blip r:embed="rId4"/>
              <a:stretch>
                <a:fillRect/>
              </a:stretch>
            </p:blipFill>
            <p:spPr>
              <a:xfrm>
                <a:off x="1432484" y="5572125"/>
                <a:ext cx="532281" cy="717550"/>
              </a:xfrm>
              <a:prstGeom prst="rect">
                <a:avLst/>
              </a:prstGeom>
              <a:effectLst>
                <a:outerShdw blurRad="111125" dist="25400" dir="5400000" sx="107000" sy="107000" algn="t" rotWithShape="0">
                  <a:prstClr val="black">
                    <a:alpha val="40000"/>
                  </a:prstClr>
                </a:outerShdw>
              </a:effectLst>
            </p:spPr>
          </p:pic>
          <p:pic>
            <p:nvPicPr>
              <p:cNvPr id="65" name="Picture 64"/>
              <p:cNvPicPr>
                <a:picLocks noChangeAspect="1"/>
              </p:cNvPicPr>
              <p:nvPr/>
            </p:nvPicPr>
            <p:blipFill>
              <a:blip r:embed="rId5"/>
              <a:stretch>
                <a:fillRect/>
              </a:stretch>
            </p:blipFill>
            <p:spPr>
              <a:xfrm>
                <a:off x="1709313" y="5138739"/>
                <a:ext cx="510904" cy="674686"/>
              </a:xfrm>
              <a:prstGeom prst="rect">
                <a:avLst/>
              </a:prstGeom>
              <a:effectLst>
                <a:outerShdw blurRad="111125" dist="25400" dir="5400000" sx="107000" sy="107000" algn="t" rotWithShape="0">
                  <a:prstClr val="black">
                    <a:alpha val="40000"/>
                  </a:prstClr>
                </a:outerShdw>
              </a:effectLst>
            </p:spPr>
          </p:pic>
        </p:grpSp>
      </p:grpSp>
      <p:sp>
        <p:nvSpPr>
          <p:cNvPr id="121" name="TextBox 120"/>
          <p:cNvSpPr txBox="1"/>
          <p:nvPr/>
        </p:nvSpPr>
        <p:spPr>
          <a:xfrm>
            <a:off x="48760" y="0"/>
            <a:ext cx="4574650" cy="400110"/>
          </a:xfrm>
          <a:prstGeom prst="rect">
            <a:avLst/>
          </a:prstGeom>
          <a:noFill/>
        </p:spPr>
        <p:txBody>
          <a:bodyPr wrap="none" rtlCol="0">
            <a:spAutoFit/>
          </a:bodyPr>
          <a:lstStyle/>
          <a:p>
            <a:pPr defTabSz="457200" fontAlgn="auto">
              <a:spcBef>
                <a:spcPts val="0"/>
              </a:spcBef>
              <a:spcAft>
                <a:spcPts val="0"/>
              </a:spcAft>
            </a:pPr>
            <a:r>
              <a:rPr lang="en-US" sz="2000" dirty="0" smtClean="0">
                <a:solidFill>
                  <a:srgbClr val="4F81BD">
                    <a:lumMod val="50000"/>
                  </a:srgbClr>
                </a:solidFill>
                <a:latin typeface="Calibri"/>
              </a:rPr>
              <a:t>Current Information-to-Action Continuum</a:t>
            </a:r>
            <a:endParaRPr lang="en-US" sz="2000" dirty="0">
              <a:solidFill>
                <a:srgbClr val="4F81BD">
                  <a:lumMod val="50000"/>
                </a:srgbClr>
              </a:solidFill>
              <a:latin typeface="Calibri"/>
            </a:endParaRPr>
          </a:p>
        </p:txBody>
      </p:sp>
      <p:cxnSp>
        <p:nvCxnSpPr>
          <p:cNvPr id="110" name="Curved Connector 109"/>
          <p:cNvCxnSpPr>
            <a:stCxn id="28" idx="3"/>
            <a:endCxn id="5" idx="2"/>
          </p:cNvCxnSpPr>
          <p:nvPr/>
        </p:nvCxnSpPr>
        <p:spPr>
          <a:xfrm>
            <a:off x="1370998" y="4016687"/>
            <a:ext cx="403346" cy="291495"/>
          </a:xfrm>
          <a:prstGeom prst="curvedConnector3">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3" name="Curved Connector 112"/>
          <p:cNvCxnSpPr>
            <a:stCxn id="28" idx="2"/>
            <a:endCxn id="67" idx="2"/>
          </p:cNvCxnSpPr>
          <p:nvPr/>
        </p:nvCxnSpPr>
        <p:spPr>
          <a:xfrm rot="16200000" flipH="1">
            <a:off x="2288248" y="3137516"/>
            <a:ext cx="580893" cy="2676227"/>
          </a:xfrm>
          <a:prstGeom prst="curvedConnector3">
            <a:avLst>
              <a:gd name="adj1" fmla="val 139353"/>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6" name="Curved Connector 115"/>
          <p:cNvCxnSpPr>
            <a:stCxn id="57" idx="2"/>
            <a:endCxn id="68" idx="2"/>
          </p:cNvCxnSpPr>
          <p:nvPr/>
        </p:nvCxnSpPr>
        <p:spPr>
          <a:xfrm rot="16200000" flipH="1">
            <a:off x="3427518" y="2744646"/>
            <a:ext cx="18293" cy="4024567"/>
          </a:xfrm>
          <a:prstGeom prst="curvedConnector3">
            <a:avLst>
              <a:gd name="adj1" fmla="val 1349658"/>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0" name="Curved Connector 119"/>
          <p:cNvCxnSpPr/>
          <p:nvPr/>
        </p:nvCxnSpPr>
        <p:spPr>
          <a:xfrm flipV="1">
            <a:off x="1435343" y="3339638"/>
            <a:ext cx="2734316" cy="138853"/>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3" name="Curved Connector 122"/>
          <p:cNvCxnSpPr/>
          <p:nvPr/>
        </p:nvCxnSpPr>
        <p:spPr>
          <a:xfrm flipV="1">
            <a:off x="1280467" y="2087878"/>
            <a:ext cx="2998095" cy="371766"/>
          </a:xfrm>
          <a:prstGeom prst="curved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8" name="Curved Connector 127"/>
          <p:cNvCxnSpPr>
            <a:stCxn id="12" idx="3"/>
            <a:endCxn id="4" idx="1"/>
          </p:cNvCxnSpPr>
          <p:nvPr/>
        </p:nvCxnSpPr>
        <p:spPr>
          <a:xfrm>
            <a:off x="1432794" y="5086732"/>
            <a:ext cx="2578452" cy="262427"/>
          </a:xfrm>
          <a:prstGeom prst="curvedConnector4">
            <a:avLst>
              <a:gd name="adj1" fmla="val 55726"/>
              <a:gd name="adj2" fmla="val 14769"/>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33" name="TextBox 132"/>
          <p:cNvSpPr txBox="1"/>
          <p:nvPr/>
        </p:nvSpPr>
        <p:spPr>
          <a:xfrm>
            <a:off x="7015659" y="343699"/>
            <a:ext cx="2058492" cy="4339650"/>
          </a:xfrm>
          <a:prstGeom prst="rect">
            <a:avLst/>
          </a:prstGeom>
          <a:noFill/>
        </p:spPr>
        <p:txBody>
          <a:bodyPr wrap="square" rtlCol="0">
            <a:spAutoFit/>
          </a:bodyPr>
          <a:lstStyle/>
          <a:p>
            <a:pPr defTabSz="457200" fontAlgn="auto">
              <a:spcBef>
                <a:spcPts val="0"/>
              </a:spcBef>
              <a:spcAft>
                <a:spcPts val="0"/>
              </a:spcAft>
            </a:pPr>
            <a:r>
              <a:rPr lang="en-US" sz="1200" dirty="0" smtClean="0">
                <a:solidFill>
                  <a:prstClr val="black"/>
                </a:solidFill>
                <a:latin typeface="Calibri"/>
              </a:rPr>
              <a:t>The current horizontal information-to-action continuum fails to </a:t>
            </a:r>
            <a:r>
              <a:rPr lang="en-US" sz="1200" dirty="0">
                <a:solidFill>
                  <a:prstClr val="black"/>
                </a:solidFill>
                <a:latin typeface="Calibri"/>
              </a:rPr>
              <a:t>efficiently </a:t>
            </a:r>
            <a:r>
              <a:rPr lang="en-US" sz="1200" dirty="0" smtClean="0">
                <a:solidFill>
                  <a:prstClr val="black"/>
                </a:solidFill>
                <a:latin typeface="Calibri"/>
              </a:rPr>
              <a:t>organize and deliver emerging nanotechnology data </a:t>
            </a:r>
            <a:r>
              <a:rPr lang="en-US" sz="1200" dirty="0">
                <a:solidFill>
                  <a:prstClr val="black"/>
                </a:solidFill>
                <a:latin typeface="Calibri"/>
              </a:rPr>
              <a:t>and </a:t>
            </a:r>
            <a:r>
              <a:rPr lang="en-US" sz="1200" dirty="0" smtClean="0">
                <a:solidFill>
                  <a:prstClr val="black"/>
                </a:solidFill>
                <a:latin typeface="Calibri"/>
              </a:rPr>
              <a:t>information  among the </a:t>
            </a:r>
            <a:r>
              <a:rPr lang="en-US" sz="1200" dirty="0" err="1" smtClean="0">
                <a:solidFill>
                  <a:prstClr val="black"/>
                </a:solidFill>
                <a:latin typeface="Calibri"/>
              </a:rPr>
              <a:t>CoRs</a:t>
            </a:r>
            <a:r>
              <a:rPr lang="en-US" sz="1200" dirty="0" smtClean="0">
                <a:solidFill>
                  <a:prstClr val="black"/>
                </a:solidFill>
                <a:latin typeface="Calibri"/>
              </a:rPr>
              <a:t>.</a:t>
            </a:r>
          </a:p>
          <a:p>
            <a:pPr defTabSz="457200" fontAlgn="auto">
              <a:spcBef>
                <a:spcPts val="0"/>
              </a:spcBef>
              <a:spcAft>
                <a:spcPts val="0"/>
              </a:spcAft>
            </a:pPr>
            <a:endParaRPr lang="en-US" sz="1200" dirty="0">
              <a:solidFill>
                <a:prstClr val="black"/>
              </a:solidFill>
              <a:latin typeface="Calibri"/>
            </a:endParaRPr>
          </a:p>
          <a:p>
            <a:pPr defTabSz="457200" fontAlgn="auto">
              <a:spcBef>
                <a:spcPts val="0"/>
              </a:spcBef>
              <a:spcAft>
                <a:spcPts val="0"/>
              </a:spcAft>
            </a:pPr>
            <a:r>
              <a:rPr lang="en-US" sz="1200" dirty="0" smtClean="0">
                <a:solidFill>
                  <a:prstClr val="black"/>
                </a:solidFill>
                <a:latin typeface="Calibri"/>
              </a:rPr>
              <a:t>Implementation of the idealized information-to- action continuum will optimize </a:t>
            </a:r>
            <a:r>
              <a:rPr lang="en-US" sz="1200" dirty="0" err="1" smtClean="0">
                <a:solidFill>
                  <a:prstClr val="black"/>
                </a:solidFill>
                <a:latin typeface="Calibri"/>
              </a:rPr>
              <a:t>CoR</a:t>
            </a:r>
            <a:r>
              <a:rPr lang="en-US" sz="1200" dirty="0" smtClean="0">
                <a:solidFill>
                  <a:prstClr val="black"/>
                </a:solidFill>
                <a:latin typeface="Calibri"/>
              </a:rPr>
              <a:t> roles </a:t>
            </a:r>
            <a:r>
              <a:rPr lang="en-US" sz="1200" dirty="0">
                <a:solidFill>
                  <a:prstClr val="black"/>
                </a:solidFill>
                <a:latin typeface="Calibri"/>
              </a:rPr>
              <a:t>and </a:t>
            </a:r>
            <a:r>
              <a:rPr lang="en-US" sz="1200" dirty="0" smtClean="0">
                <a:solidFill>
                  <a:prstClr val="black"/>
                </a:solidFill>
                <a:latin typeface="Calibri"/>
              </a:rPr>
              <a:t>communication pathways to :</a:t>
            </a:r>
          </a:p>
          <a:p>
            <a:pPr marL="171450" indent="-171450" defTabSz="457200" fontAlgn="auto">
              <a:spcBef>
                <a:spcPts val="0"/>
              </a:spcBef>
              <a:spcAft>
                <a:spcPts val="0"/>
              </a:spcAft>
              <a:buFont typeface="Arial" pitchFamily="34" charset="0"/>
              <a:buChar char="•"/>
            </a:pPr>
            <a:r>
              <a:rPr lang="en-US" sz="1200" dirty="0" smtClean="0">
                <a:solidFill>
                  <a:prstClr val="black"/>
                </a:solidFill>
                <a:latin typeface="Calibri"/>
              </a:rPr>
              <a:t>support the development of relevant models of exposure and hazard potential , </a:t>
            </a:r>
          </a:p>
          <a:p>
            <a:pPr marL="171450" indent="-171450" defTabSz="457200" fontAlgn="auto">
              <a:spcBef>
                <a:spcPts val="0"/>
              </a:spcBef>
              <a:spcAft>
                <a:spcPts val="0"/>
              </a:spcAft>
              <a:buFont typeface="Arial" pitchFamily="34" charset="0"/>
              <a:buChar char="•"/>
            </a:pPr>
            <a:r>
              <a:rPr lang="en-US" sz="1200" dirty="0" smtClean="0">
                <a:solidFill>
                  <a:prstClr val="black"/>
                </a:solidFill>
                <a:latin typeface="Calibri"/>
              </a:rPr>
              <a:t>synthesize exposure and hazard  potentials into assessments of risk, and </a:t>
            </a:r>
          </a:p>
          <a:p>
            <a:pPr marL="171450" indent="-171450" defTabSz="457200" fontAlgn="auto">
              <a:spcBef>
                <a:spcPts val="0"/>
              </a:spcBef>
              <a:spcAft>
                <a:spcPts val="0"/>
              </a:spcAft>
              <a:buFont typeface="Arial" pitchFamily="34" charset="0"/>
              <a:buChar char="•"/>
            </a:pPr>
            <a:r>
              <a:rPr lang="en-US" sz="1200" dirty="0" smtClean="0">
                <a:solidFill>
                  <a:prstClr val="black"/>
                </a:solidFill>
                <a:latin typeface="Calibri"/>
              </a:rPr>
              <a:t>translate the results of  assessments into effective decision-making for risk management .</a:t>
            </a:r>
          </a:p>
        </p:txBody>
      </p:sp>
      <p:sp>
        <p:nvSpPr>
          <p:cNvPr id="135" name="TextBox 134"/>
          <p:cNvSpPr txBox="1"/>
          <p:nvPr/>
        </p:nvSpPr>
        <p:spPr>
          <a:xfrm>
            <a:off x="483408" y="5973214"/>
            <a:ext cx="1373967" cy="646331"/>
          </a:xfrm>
          <a:prstGeom prst="rect">
            <a:avLst/>
          </a:prstGeom>
          <a:noFill/>
        </p:spPr>
        <p:txBody>
          <a:bodyPr wrap="square" rtlCol="0">
            <a:spAutoFit/>
          </a:bodyPr>
          <a:lstStyle/>
          <a:p>
            <a:pPr algn="ctr" defTabSz="457200" fontAlgn="auto">
              <a:spcBef>
                <a:spcPts val="0"/>
              </a:spcBef>
              <a:spcAft>
                <a:spcPts val="0"/>
              </a:spcAft>
            </a:pPr>
            <a:r>
              <a:rPr lang="en-US" dirty="0" smtClean="0">
                <a:solidFill>
                  <a:prstClr val="black"/>
                </a:solidFill>
                <a:latin typeface="Calibri"/>
              </a:rPr>
              <a:t>Open Literature</a:t>
            </a:r>
            <a:endParaRPr lang="en-US" dirty="0">
              <a:solidFill>
                <a:prstClr val="black"/>
              </a:solidFill>
              <a:latin typeface="Calibri"/>
            </a:endParaRPr>
          </a:p>
        </p:txBody>
      </p:sp>
      <p:sp>
        <p:nvSpPr>
          <p:cNvPr id="84" name="Slide Number Placeholder 3"/>
          <p:cNvSpPr txBox="1">
            <a:spLocks/>
          </p:cNvSpPr>
          <p:nvPr/>
        </p:nvSpPr>
        <p:spPr>
          <a:xfrm>
            <a:off x="7010400" y="6381750"/>
            <a:ext cx="2133600" cy="476250"/>
          </a:xfrm>
          <a:prstGeom prst="rect">
            <a:avLst/>
          </a:prstGeom>
          <a:noFill/>
        </p:spPr>
        <p:txBody>
          <a:bodyPr/>
          <a:lstStyle>
            <a:defPPr>
              <a:defRPr lang="en-US"/>
            </a:defPPr>
            <a:lvl1pPr algn="r" rtl="0" fontAlgn="base">
              <a:spcBef>
                <a:spcPct val="0"/>
              </a:spcBef>
              <a:spcAft>
                <a:spcPct val="0"/>
              </a:spcAft>
              <a:defRPr sz="2400" kern="1200" baseline="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49A031-D9CE-4E1B-BED0-15FCB9911173}" type="slidenum">
              <a:rPr kumimoji="0" lang="en-US" sz="2400" b="0" i="0" u="none" strike="noStrike" kern="1200" cap="none" spc="0" normalizeH="0" baseline="0" noProof="0" smtClean="0">
                <a:ln>
                  <a:noFill/>
                </a:ln>
                <a:solidFill>
                  <a:srgbClr val="000000"/>
                </a:solidFill>
                <a:effectLst/>
                <a:uLnTx/>
                <a:uFillTx/>
                <a:latin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2400" b="0" i="0" u="none" strike="noStrike" kern="1200" cap="none" spc="0" normalizeH="0" baseline="0" noProof="0" dirty="0" smtClean="0">
              <a:ln>
                <a:noFill/>
              </a:ln>
              <a:solidFill>
                <a:srgbClr val="000000"/>
              </a:solidFill>
              <a:effectLst/>
              <a:uLnTx/>
              <a:uFillTx/>
              <a:latin typeface="Arial" charset="0"/>
            </a:endParaRPr>
          </a:p>
        </p:txBody>
      </p:sp>
    </p:spTree>
    <p:extLst>
      <p:ext uri="{BB962C8B-B14F-4D97-AF65-F5344CB8AC3E}">
        <p14:creationId xmlns:p14="http://schemas.microsoft.com/office/powerpoint/2010/main" val="3782514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CB1C0E-E8B7-4455-92AD-6DEAB9D9A2B1}" type="slidenum">
              <a:rPr lang="en-US" smtClean="0">
                <a:solidFill>
                  <a:srgbClr val="000000"/>
                </a:solidFill>
              </a:rPr>
              <a:pPr>
                <a:defRPr/>
              </a:pPr>
              <a:t>22</a:t>
            </a:fld>
            <a:endParaRPr lang="en-US" dirty="0">
              <a:solidFill>
                <a:srgbClr val="000000"/>
              </a:solidFill>
            </a:endParaRPr>
          </a:p>
        </p:txBody>
      </p:sp>
      <p:pic>
        <p:nvPicPr>
          <p:cNvPr id="3" name="Picture 2" descr="K:\OD\PAUL\OSH Criteria for responsible development of nanotechnology\JNR Submission\Figure 1.jpg"/>
          <p:cNvPicPr/>
          <p:nvPr/>
        </p:nvPicPr>
        <p:blipFill>
          <a:blip r:embed="rId2">
            <a:extLst>
              <a:ext uri="{28A0092B-C50C-407E-A947-70E740481C1C}">
                <a14:useLocalDpi xmlns:a14="http://schemas.microsoft.com/office/drawing/2010/main" val="0"/>
              </a:ext>
            </a:extLst>
          </a:blip>
          <a:srcRect/>
          <a:stretch>
            <a:fillRect/>
          </a:stretch>
        </p:blipFill>
        <p:spPr bwMode="auto">
          <a:xfrm>
            <a:off x="287869" y="25401"/>
            <a:ext cx="8458200" cy="6781800"/>
          </a:xfrm>
          <a:prstGeom prst="rect">
            <a:avLst/>
          </a:prstGeom>
          <a:noFill/>
          <a:ln>
            <a:noFill/>
          </a:ln>
        </p:spPr>
      </p:pic>
      <p:sp>
        <p:nvSpPr>
          <p:cNvPr id="5" name="TextBox 16"/>
          <p:cNvSpPr txBox="1">
            <a:spLocks noChangeArrowheads="1"/>
          </p:cNvSpPr>
          <p:nvPr/>
        </p:nvSpPr>
        <p:spPr bwMode="auto">
          <a:xfrm>
            <a:off x="0" y="6172200"/>
            <a:ext cx="8610049" cy="646331"/>
          </a:xfrm>
          <a:prstGeom prst="rect">
            <a:avLst/>
          </a:prstGeom>
          <a:noFill/>
          <a:ln w="9525">
            <a:noFill/>
            <a:miter lim="800000"/>
            <a:headEnd/>
            <a:tailEnd/>
          </a:ln>
        </p:spPr>
        <p:txBody>
          <a:bodyPr wrap="none">
            <a:spAutoFit/>
          </a:bodyPr>
          <a:lstStyle/>
          <a:p>
            <a:r>
              <a:rPr lang="en-US" dirty="0" smtClean="0">
                <a:solidFill>
                  <a:srgbClr val="333399"/>
                </a:solidFill>
              </a:rPr>
              <a:t>Schulte et al. 2013, OSH Criteria for Responsible Development of Nanotechnology</a:t>
            </a:r>
          </a:p>
          <a:p>
            <a:r>
              <a:rPr lang="en-US" dirty="0" smtClean="0">
                <a:solidFill>
                  <a:srgbClr val="333399"/>
                </a:solidFill>
              </a:rPr>
              <a:t>In press for Journal of Nanoparticle Research</a:t>
            </a:r>
            <a:endParaRPr lang="en-US" dirty="0">
              <a:solidFill>
                <a:srgbClr val="333399"/>
              </a:solidFill>
            </a:endParaRPr>
          </a:p>
        </p:txBody>
      </p:sp>
      <p:sp>
        <p:nvSpPr>
          <p:cNvPr id="6" name="Text Box 3"/>
          <p:cNvSpPr txBox="1">
            <a:spLocks noChangeArrowheads="1"/>
          </p:cNvSpPr>
          <p:nvPr/>
        </p:nvSpPr>
        <p:spPr bwMode="auto">
          <a:xfrm>
            <a:off x="0" y="0"/>
            <a:ext cx="9144000" cy="978729"/>
          </a:xfrm>
          <a:prstGeom prst="rect">
            <a:avLst/>
          </a:prstGeom>
          <a:noFill/>
          <a:ln w="9525">
            <a:noFill/>
            <a:miter lim="800000"/>
            <a:headEnd/>
            <a:tailEnd/>
          </a:ln>
        </p:spPr>
        <p:txBody>
          <a:bodyPr>
            <a:spAutoFit/>
          </a:bodyPr>
          <a:lstStyle/>
          <a:p>
            <a:pPr algn="ctr">
              <a:lnSpc>
                <a:spcPct val="80000"/>
              </a:lnSpc>
            </a:pPr>
            <a:r>
              <a:rPr lang="en-US" sz="3600" b="1" dirty="0" smtClean="0">
                <a:solidFill>
                  <a:srgbClr val="333399"/>
                </a:solidFill>
                <a:latin typeface="Arial Narrow" pitchFamily="34" charset="0"/>
                <a:cs typeface="Times New Roman" pitchFamily="18" charset="0"/>
              </a:rPr>
              <a:t>Interrelationships of criteria </a:t>
            </a:r>
            <a:br>
              <a:rPr lang="en-US" sz="3600" b="1" dirty="0" smtClean="0">
                <a:solidFill>
                  <a:srgbClr val="333399"/>
                </a:solidFill>
                <a:latin typeface="Arial Narrow" pitchFamily="34" charset="0"/>
                <a:cs typeface="Times New Roman" pitchFamily="18" charset="0"/>
              </a:rPr>
            </a:br>
            <a:r>
              <a:rPr lang="en-US" sz="3600" b="1" dirty="0" smtClean="0">
                <a:solidFill>
                  <a:srgbClr val="333399"/>
                </a:solidFill>
                <a:latin typeface="Arial Narrow" pitchFamily="34" charset="0"/>
                <a:cs typeface="Times New Roman" pitchFamily="18" charset="0"/>
              </a:rPr>
              <a:t>for responsible development of nanotechnology</a:t>
            </a:r>
            <a:endParaRPr lang="en-US" sz="3600" dirty="0">
              <a:solidFill>
                <a:srgbClr val="333399"/>
              </a:solidFill>
              <a:latin typeface="Times New Roman" pitchFamily="18" charset="0"/>
            </a:endParaRPr>
          </a:p>
        </p:txBody>
      </p:sp>
    </p:spTree>
    <p:extLst>
      <p:ext uri="{BB962C8B-B14F-4D97-AF65-F5344CB8AC3E}">
        <p14:creationId xmlns:p14="http://schemas.microsoft.com/office/powerpoint/2010/main" val="3334929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CB1C0E-E8B7-4455-92AD-6DEAB9D9A2B1}" type="slidenum">
              <a:rPr lang="en-US" smtClean="0"/>
              <a:pPr>
                <a:defRPr/>
              </a:pPr>
              <a:t>23</a:t>
            </a:fld>
            <a:endParaRPr lang="en-US" dirty="0"/>
          </a:p>
        </p:txBody>
      </p:sp>
      <p:sp>
        <p:nvSpPr>
          <p:cNvPr id="3" name="Isosceles Triangle 2"/>
          <p:cNvSpPr/>
          <p:nvPr/>
        </p:nvSpPr>
        <p:spPr>
          <a:xfrm>
            <a:off x="2404532" y="1371600"/>
            <a:ext cx="4343400" cy="35052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438399" y="4910665"/>
            <a:ext cx="4301065" cy="707886"/>
          </a:xfrm>
          <a:prstGeom prst="rect">
            <a:avLst/>
          </a:prstGeom>
          <a:noFill/>
        </p:spPr>
        <p:txBody>
          <a:bodyPr wrap="square" rtlCol="0">
            <a:spAutoFit/>
          </a:bodyPr>
          <a:lstStyle/>
          <a:p>
            <a:pPr algn="ctr"/>
            <a:r>
              <a:rPr lang="en-US" sz="4000" dirty="0" smtClean="0"/>
              <a:t>Systems</a:t>
            </a:r>
            <a:endParaRPr lang="en-US" sz="4000" dirty="0"/>
          </a:p>
        </p:txBody>
      </p:sp>
      <p:sp>
        <p:nvSpPr>
          <p:cNvPr id="5" name="TextBox 4"/>
          <p:cNvSpPr txBox="1"/>
          <p:nvPr/>
        </p:nvSpPr>
        <p:spPr>
          <a:xfrm rot="18091404">
            <a:off x="1111549" y="2594197"/>
            <a:ext cx="4152263" cy="707886"/>
          </a:xfrm>
          <a:prstGeom prst="rect">
            <a:avLst/>
          </a:prstGeom>
          <a:noFill/>
        </p:spPr>
        <p:txBody>
          <a:bodyPr wrap="square" rtlCol="0">
            <a:spAutoFit/>
          </a:bodyPr>
          <a:lstStyle/>
          <a:p>
            <a:pPr algn="ctr"/>
            <a:r>
              <a:rPr lang="en-US" sz="4000" dirty="0" smtClean="0"/>
              <a:t>Leaders</a:t>
            </a:r>
            <a:endParaRPr lang="en-US" sz="4000" dirty="0"/>
          </a:p>
        </p:txBody>
      </p:sp>
      <p:sp>
        <p:nvSpPr>
          <p:cNvPr id="7" name="TextBox 6"/>
          <p:cNvSpPr txBox="1"/>
          <p:nvPr/>
        </p:nvSpPr>
        <p:spPr>
          <a:xfrm rot="3488344">
            <a:off x="3885009" y="2567781"/>
            <a:ext cx="4109560" cy="707886"/>
          </a:xfrm>
          <a:prstGeom prst="rect">
            <a:avLst/>
          </a:prstGeom>
          <a:noFill/>
        </p:spPr>
        <p:txBody>
          <a:bodyPr wrap="square" rtlCol="0">
            <a:spAutoFit/>
          </a:bodyPr>
          <a:lstStyle/>
          <a:p>
            <a:pPr algn="ctr"/>
            <a:r>
              <a:rPr lang="en-US" sz="4000" dirty="0" smtClean="0"/>
              <a:t>Cultures</a:t>
            </a:r>
            <a:endParaRPr lang="en-US" sz="4000" dirty="0"/>
          </a:p>
        </p:txBody>
      </p:sp>
      <p:sp>
        <p:nvSpPr>
          <p:cNvPr id="8" name="Rectangle 2"/>
          <p:cNvSpPr txBox="1">
            <a:spLocks noChangeArrowheads="1"/>
          </p:cNvSpPr>
          <p:nvPr/>
        </p:nvSpPr>
        <p:spPr>
          <a:xfrm>
            <a:off x="-122238" y="12700"/>
            <a:ext cx="9353551" cy="91757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6"/>
                </a:solidFill>
                <a:effectLst/>
                <a:uLnTx/>
                <a:uFillTx/>
                <a:latin typeface="+mj-lt"/>
                <a:ea typeface="+mj-ea"/>
                <a:cs typeface="+mj-cs"/>
              </a:rPr>
              <a:t>Essential</a:t>
            </a:r>
            <a:r>
              <a:rPr kumimoji="0" lang="en-US" sz="3200" b="1" i="0" u="none" strike="noStrike" kern="0" cap="none" spc="0" normalizeH="0" noProof="0" dirty="0" smtClean="0">
                <a:ln>
                  <a:noFill/>
                </a:ln>
                <a:solidFill>
                  <a:schemeClr val="accent6"/>
                </a:solidFill>
                <a:effectLst/>
                <a:uLnTx/>
                <a:uFillTx/>
                <a:latin typeface="+mj-lt"/>
                <a:ea typeface="+mj-ea"/>
                <a:cs typeface="+mj-cs"/>
              </a:rPr>
              <a:t> factors to build and sustain </a:t>
            </a:r>
            <a:br>
              <a:rPr kumimoji="0" lang="en-US" sz="3200" b="1" i="0" u="none" strike="noStrike" kern="0" cap="none" spc="0" normalizeH="0" noProof="0" dirty="0" smtClean="0">
                <a:ln>
                  <a:noFill/>
                </a:ln>
                <a:solidFill>
                  <a:schemeClr val="accent6"/>
                </a:solidFill>
                <a:effectLst/>
                <a:uLnTx/>
                <a:uFillTx/>
                <a:latin typeface="+mj-lt"/>
                <a:ea typeface="+mj-ea"/>
                <a:cs typeface="+mj-cs"/>
              </a:rPr>
            </a:br>
            <a:r>
              <a:rPr kumimoji="0" lang="en-US" sz="3200" b="1" i="0" u="none" strike="noStrike" kern="0" cap="none" spc="0" normalizeH="0" noProof="0" dirty="0" smtClean="0">
                <a:ln>
                  <a:noFill/>
                </a:ln>
                <a:solidFill>
                  <a:schemeClr val="accent6"/>
                </a:solidFill>
                <a:effectLst/>
                <a:uLnTx/>
                <a:uFillTx/>
                <a:latin typeface="+mj-lt"/>
                <a:ea typeface="+mj-ea"/>
                <a:cs typeface="+mj-cs"/>
              </a:rPr>
              <a:t>safety, health, well-being, and productivity</a:t>
            </a:r>
            <a:endParaRPr kumimoji="0" lang="en-US" sz="3200" b="1" i="0" u="none" strike="noStrike" kern="0" cap="none" spc="0" normalizeH="0" baseline="0" noProof="0" dirty="0" smtClean="0">
              <a:ln>
                <a:noFill/>
              </a:ln>
              <a:solidFill>
                <a:schemeClr val="accent6"/>
              </a:solidFill>
              <a:effectLst/>
              <a:uLnTx/>
              <a:uFillTx/>
              <a:latin typeface="+mj-lt"/>
              <a:ea typeface="+mj-ea"/>
              <a:cs typeface="+mj-cs"/>
            </a:endParaRPr>
          </a:p>
        </p:txBody>
      </p:sp>
      <p:sp>
        <p:nvSpPr>
          <p:cNvPr id="9" name="TextBox 16"/>
          <p:cNvSpPr txBox="1">
            <a:spLocks noChangeArrowheads="1"/>
          </p:cNvSpPr>
          <p:nvPr/>
        </p:nvSpPr>
        <p:spPr bwMode="auto">
          <a:xfrm>
            <a:off x="0" y="6488668"/>
            <a:ext cx="6288966" cy="369332"/>
          </a:xfrm>
          <a:prstGeom prst="rect">
            <a:avLst/>
          </a:prstGeom>
          <a:noFill/>
          <a:ln w="9525">
            <a:noFill/>
            <a:miter lim="800000"/>
            <a:headEnd/>
            <a:tailEnd/>
          </a:ln>
        </p:spPr>
        <p:txBody>
          <a:bodyPr wrap="none">
            <a:spAutoFit/>
          </a:bodyPr>
          <a:lstStyle/>
          <a:p>
            <a:r>
              <a:rPr lang="en-US" dirty="0" smtClean="0">
                <a:solidFill>
                  <a:srgbClr val="333399"/>
                </a:solidFill>
              </a:rPr>
              <a:t>A management view for possible application in our mission</a:t>
            </a:r>
            <a:endParaRPr lang="en-US" dirty="0">
              <a:solidFill>
                <a:srgbClr val="333399"/>
              </a:solidFill>
            </a:endParaRPr>
          </a:p>
        </p:txBody>
      </p:sp>
    </p:spTree>
    <p:extLst>
      <p:ext uri="{BB962C8B-B14F-4D97-AF65-F5344CB8AC3E}">
        <p14:creationId xmlns:p14="http://schemas.microsoft.com/office/powerpoint/2010/main" val="3749810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CB1C0E-E8B7-4455-92AD-6DEAB9D9A2B1}" type="slidenum">
              <a:rPr lang="en-US" smtClean="0"/>
              <a:pPr>
                <a:defRPr/>
              </a:pPr>
              <a:t>24</a:t>
            </a:fld>
            <a:endParaRPr lang="en-US" dirty="0"/>
          </a:p>
        </p:txBody>
      </p:sp>
      <p:sp>
        <p:nvSpPr>
          <p:cNvPr id="3" name="Isosceles Triangle 2"/>
          <p:cNvSpPr/>
          <p:nvPr/>
        </p:nvSpPr>
        <p:spPr>
          <a:xfrm>
            <a:off x="4114800" y="1371600"/>
            <a:ext cx="914400" cy="3657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438399" y="5029200"/>
            <a:ext cx="4301065" cy="707886"/>
          </a:xfrm>
          <a:prstGeom prst="rect">
            <a:avLst/>
          </a:prstGeom>
          <a:noFill/>
        </p:spPr>
        <p:txBody>
          <a:bodyPr wrap="square" rtlCol="0">
            <a:spAutoFit/>
          </a:bodyPr>
          <a:lstStyle/>
          <a:p>
            <a:pPr algn="ctr"/>
            <a:r>
              <a:rPr lang="en-US" sz="4000" dirty="0" smtClean="0"/>
              <a:t>Systems</a:t>
            </a:r>
            <a:endParaRPr lang="en-US" sz="4000" dirty="0"/>
          </a:p>
        </p:txBody>
      </p:sp>
      <p:sp>
        <p:nvSpPr>
          <p:cNvPr id="5" name="TextBox 4"/>
          <p:cNvSpPr txBox="1"/>
          <p:nvPr/>
        </p:nvSpPr>
        <p:spPr>
          <a:xfrm rot="16637522">
            <a:off x="2168185" y="2833591"/>
            <a:ext cx="3669570" cy="707886"/>
          </a:xfrm>
          <a:prstGeom prst="rect">
            <a:avLst/>
          </a:prstGeom>
          <a:noFill/>
        </p:spPr>
        <p:txBody>
          <a:bodyPr wrap="square" rtlCol="0">
            <a:spAutoFit/>
          </a:bodyPr>
          <a:lstStyle/>
          <a:p>
            <a:pPr algn="ctr"/>
            <a:r>
              <a:rPr lang="en-US" sz="4000" dirty="0" smtClean="0"/>
              <a:t>Leaders</a:t>
            </a:r>
            <a:endParaRPr lang="en-US" sz="4000" dirty="0"/>
          </a:p>
        </p:txBody>
      </p:sp>
      <p:sp>
        <p:nvSpPr>
          <p:cNvPr id="7" name="TextBox 6"/>
          <p:cNvSpPr txBox="1"/>
          <p:nvPr/>
        </p:nvSpPr>
        <p:spPr>
          <a:xfrm rot="4923671">
            <a:off x="3352690" y="2817407"/>
            <a:ext cx="3663942" cy="707886"/>
          </a:xfrm>
          <a:prstGeom prst="rect">
            <a:avLst/>
          </a:prstGeom>
          <a:noFill/>
        </p:spPr>
        <p:txBody>
          <a:bodyPr wrap="square" rtlCol="0">
            <a:spAutoFit/>
          </a:bodyPr>
          <a:lstStyle/>
          <a:p>
            <a:pPr algn="ctr"/>
            <a:r>
              <a:rPr lang="en-US" sz="4000" dirty="0" smtClean="0"/>
              <a:t>Cultures</a:t>
            </a:r>
            <a:endParaRPr lang="en-US" sz="4000" dirty="0"/>
          </a:p>
        </p:txBody>
      </p:sp>
      <p:sp>
        <p:nvSpPr>
          <p:cNvPr id="8" name="Rectangle 2"/>
          <p:cNvSpPr txBox="1">
            <a:spLocks noChangeArrowheads="1"/>
          </p:cNvSpPr>
          <p:nvPr/>
        </p:nvSpPr>
        <p:spPr>
          <a:xfrm>
            <a:off x="-122238" y="12700"/>
            <a:ext cx="9353551" cy="91757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6"/>
                </a:solidFill>
                <a:effectLst/>
                <a:uLnTx/>
                <a:uFillTx/>
                <a:latin typeface="+mj-lt"/>
                <a:ea typeface="+mj-ea"/>
                <a:cs typeface="+mj-cs"/>
              </a:rPr>
              <a:t>Systems are essential</a:t>
            </a:r>
            <a:r>
              <a:rPr kumimoji="0" lang="en-US" sz="3200" b="1" i="0" u="none" strike="noStrike" kern="0" cap="none" spc="0" normalizeH="0" noProof="0" dirty="0" smtClean="0">
                <a:ln>
                  <a:noFill/>
                </a:ln>
                <a:solidFill>
                  <a:schemeClr val="accent6"/>
                </a:solidFill>
                <a:effectLst/>
                <a:uLnTx/>
                <a:uFillTx/>
                <a:latin typeface="+mj-lt"/>
                <a:ea typeface="+mj-ea"/>
                <a:cs typeface="+mj-cs"/>
              </a:rPr>
              <a:t> </a:t>
            </a:r>
            <a:r>
              <a:rPr kumimoji="0" lang="en-US" sz="2800" b="1" i="0" u="none" strike="noStrike" kern="0" cap="none" spc="0" normalizeH="0" noProof="0" dirty="0" smtClean="0">
                <a:ln>
                  <a:noFill/>
                </a:ln>
                <a:solidFill>
                  <a:schemeClr val="accent6"/>
                </a:solidFill>
                <a:effectLst/>
                <a:uLnTx/>
                <a:uFillTx/>
                <a:latin typeface="+mj-lt"/>
                <a:ea typeface="+mj-ea"/>
                <a:cs typeface="+mj-cs"/>
              </a:rPr>
              <a:t>to building and sustaining</a:t>
            </a:r>
            <a:r>
              <a:rPr kumimoji="0" lang="en-US" sz="3200" b="1" i="0" u="none" strike="noStrike" kern="0" cap="none" spc="0" normalizeH="0" noProof="0" dirty="0" smtClean="0">
                <a:ln>
                  <a:noFill/>
                </a:ln>
                <a:solidFill>
                  <a:schemeClr val="accent6"/>
                </a:solidFill>
                <a:effectLst/>
                <a:uLnTx/>
                <a:uFillTx/>
                <a:latin typeface="+mj-lt"/>
                <a:ea typeface="+mj-ea"/>
                <a:cs typeface="+mj-cs"/>
              </a:rPr>
              <a:t> safety, health, well-being, and productivity</a:t>
            </a:r>
            <a:endParaRPr kumimoji="0" lang="en-US" sz="3200" b="1" i="0" u="none" strike="noStrike" kern="0" cap="none" spc="0" normalizeH="0" baseline="0" noProof="0" dirty="0" smtClean="0">
              <a:ln>
                <a:noFill/>
              </a:ln>
              <a:solidFill>
                <a:schemeClr val="accent6"/>
              </a:solidFill>
              <a:effectLst/>
              <a:uLnTx/>
              <a:uFillTx/>
              <a:latin typeface="+mj-lt"/>
              <a:ea typeface="+mj-ea"/>
              <a:cs typeface="+mj-cs"/>
            </a:endParaRPr>
          </a:p>
        </p:txBody>
      </p:sp>
      <p:sp>
        <p:nvSpPr>
          <p:cNvPr id="9" name="TextBox 16"/>
          <p:cNvSpPr txBox="1">
            <a:spLocks noChangeArrowheads="1"/>
          </p:cNvSpPr>
          <p:nvPr/>
        </p:nvSpPr>
        <p:spPr bwMode="auto">
          <a:xfrm>
            <a:off x="-1" y="6139471"/>
            <a:ext cx="8658139" cy="584775"/>
          </a:xfrm>
          <a:prstGeom prst="rect">
            <a:avLst/>
          </a:prstGeom>
          <a:noFill/>
          <a:ln w="9525">
            <a:noFill/>
            <a:miter lim="800000"/>
            <a:headEnd/>
            <a:tailEnd/>
          </a:ln>
        </p:spPr>
        <p:txBody>
          <a:bodyPr wrap="none">
            <a:spAutoFit/>
          </a:bodyPr>
          <a:lstStyle/>
          <a:p>
            <a:r>
              <a:rPr lang="en-US" sz="3200" dirty="0" smtClean="0">
                <a:solidFill>
                  <a:srgbClr val="7030A0"/>
                </a:solidFill>
              </a:rPr>
              <a:t>Our mission will collapse and fail without them.</a:t>
            </a:r>
            <a:endParaRPr lang="en-US" sz="3200" dirty="0">
              <a:solidFill>
                <a:srgbClr val="7030A0"/>
              </a:solidFill>
            </a:endParaRPr>
          </a:p>
        </p:txBody>
      </p:sp>
    </p:spTree>
    <p:extLst>
      <p:ext uri="{BB962C8B-B14F-4D97-AF65-F5344CB8AC3E}">
        <p14:creationId xmlns:p14="http://schemas.microsoft.com/office/powerpoint/2010/main" val="1996600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CB1C0E-E8B7-4455-92AD-6DEAB9D9A2B1}" type="slidenum">
              <a:rPr lang="en-US" smtClean="0"/>
              <a:pPr>
                <a:defRPr/>
              </a:pPr>
              <a:t>25</a:t>
            </a:fld>
            <a:endParaRPr lang="en-US" dirty="0"/>
          </a:p>
        </p:txBody>
      </p:sp>
      <p:sp>
        <p:nvSpPr>
          <p:cNvPr id="3" name="Isosceles Triangle 2"/>
          <p:cNvSpPr/>
          <p:nvPr/>
        </p:nvSpPr>
        <p:spPr>
          <a:xfrm rot="5877714">
            <a:off x="4123267" y="1773807"/>
            <a:ext cx="914400" cy="3657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rot="21478056">
            <a:off x="2313345" y="3900909"/>
            <a:ext cx="4301065" cy="707886"/>
          </a:xfrm>
          <a:prstGeom prst="rect">
            <a:avLst/>
          </a:prstGeom>
          <a:noFill/>
        </p:spPr>
        <p:txBody>
          <a:bodyPr wrap="square" rtlCol="0">
            <a:spAutoFit/>
          </a:bodyPr>
          <a:lstStyle/>
          <a:p>
            <a:pPr algn="ctr"/>
            <a:r>
              <a:rPr lang="en-US" sz="4000" dirty="0" smtClean="0"/>
              <a:t>Systems</a:t>
            </a:r>
            <a:endParaRPr lang="en-US" sz="4000" dirty="0"/>
          </a:p>
        </p:txBody>
      </p:sp>
      <p:sp>
        <p:nvSpPr>
          <p:cNvPr id="5" name="TextBox 4"/>
          <p:cNvSpPr txBox="1"/>
          <p:nvPr/>
        </p:nvSpPr>
        <p:spPr>
          <a:xfrm rot="16622390">
            <a:off x="605760" y="3087977"/>
            <a:ext cx="3669570" cy="707886"/>
          </a:xfrm>
          <a:prstGeom prst="rect">
            <a:avLst/>
          </a:prstGeom>
          <a:noFill/>
        </p:spPr>
        <p:txBody>
          <a:bodyPr wrap="square" rtlCol="0">
            <a:spAutoFit/>
          </a:bodyPr>
          <a:lstStyle/>
          <a:p>
            <a:pPr algn="ctr"/>
            <a:r>
              <a:rPr lang="en-US" sz="4000" dirty="0" smtClean="0"/>
              <a:t>Leaders</a:t>
            </a:r>
            <a:endParaRPr lang="en-US" sz="4000" dirty="0"/>
          </a:p>
        </p:txBody>
      </p:sp>
      <p:sp>
        <p:nvSpPr>
          <p:cNvPr id="7" name="TextBox 6"/>
          <p:cNvSpPr txBox="1"/>
          <p:nvPr/>
        </p:nvSpPr>
        <p:spPr>
          <a:xfrm rot="956103">
            <a:off x="2722565" y="2627614"/>
            <a:ext cx="3663942" cy="707886"/>
          </a:xfrm>
          <a:prstGeom prst="rect">
            <a:avLst/>
          </a:prstGeom>
          <a:noFill/>
        </p:spPr>
        <p:txBody>
          <a:bodyPr wrap="square" rtlCol="0">
            <a:spAutoFit/>
          </a:bodyPr>
          <a:lstStyle/>
          <a:p>
            <a:pPr algn="ctr"/>
            <a:r>
              <a:rPr lang="en-US" sz="4000" dirty="0" smtClean="0"/>
              <a:t>Cultures</a:t>
            </a:r>
            <a:endParaRPr lang="en-US" sz="4000" dirty="0"/>
          </a:p>
        </p:txBody>
      </p:sp>
      <p:sp>
        <p:nvSpPr>
          <p:cNvPr id="9" name="Rectangle 2"/>
          <p:cNvSpPr txBox="1">
            <a:spLocks noChangeArrowheads="1"/>
          </p:cNvSpPr>
          <p:nvPr/>
        </p:nvSpPr>
        <p:spPr>
          <a:xfrm>
            <a:off x="-122238" y="12700"/>
            <a:ext cx="9353551" cy="91757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6"/>
                </a:solidFill>
                <a:effectLst/>
                <a:uLnTx/>
                <a:uFillTx/>
                <a:latin typeface="+mj-lt"/>
                <a:ea typeface="+mj-ea"/>
                <a:cs typeface="+mj-cs"/>
              </a:rPr>
              <a:t>Leaders are essential</a:t>
            </a:r>
            <a:r>
              <a:rPr kumimoji="0" lang="en-US" sz="3200" b="1" i="0" u="none" strike="noStrike" kern="0" cap="none" spc="0" normalizeH="0" noProof="0" dirty="0" smtClean="0">
                <a:ln>
                  <a:noFill/>
                </a:ln>
                <a:solidFill>
                  <a:schemeClr val="accent6"/>
                </a:solidFill>
                <a:effectLst/>
                <a:uLnTx/>
                <a:uFillTx/>
                <a:latin typeface="+mj-lt"/>
                <a:ea typeface="+mj-ea"/>
                <a:cs typeface="+mj-cs"/>
              </a:rPr>
              <a:t> </a:t>
            </a:r>
            <a:r>
              <a:rPr kumimoji="0" lang="en-US" sz="2800" b="1" i="0" u="none" strike="noStrike" kern="0" cap="none" spc="0" normalizeH="0" noProof="0" dirty="0" smtClean="0">
                <a:ln>
                  <a:noFill/>
                </a:ln>
                <a:solidFill>
                  <a:schemeClr val="accent6"/>
                </a:solidFill>
                <a:effectLst/>
                <a:uLnTx/>
                <a:uFillTx/>
                <a:latin typeface="+mj-lt"/>
                <a:ea typeface="+mj-ea"/>
                <a:cs typeface="+mj-cs"/>
              </a:rPr>
              <a:t>to building and sustaining</a:t>
            </a:r>
            <a:r>
              <a:rPr kumimoji="0" lang="en-US" sz="3200" b="1" i="0" u="none" strike="noStrike" kern="0" cap="none" spc="0" normalizeH="0" noProof="0" dirty="0" smtClean="0">
                <a:ln>
                  <a:noFill/>
                </a:ln>
                <a:solidFill>
                  <a:schemeClr val="accent6"/>
                </a:solidFill>
                <a:effectLst/>
                <a:uLnTx/>
                <a:uFillTx/>
                <a:latin typeface="+mj-lt"/>
                <a:ea typeface="+mj-ea"/>
                <a:cs typeface="+mj-cs"/>
              </a:rPr>
              <a:t> safety, health, well-being, and productivity</a:t>
            </a:r>
            <a:endParaRPr kumimoji="0" lang="en-US" sz="3200" b="1" i="0" u="none" strike="noStrike" kern="0" cap="none" spc="0" normalizeH="0" baseline="0" noProof="0" dirty="0" smtClean="0">
              <a:ln>
                <a:noFill/>
              </a:ln>
              <a:solidFill>
                <a:schemeClr val="accent6"/>
              </a:solidFill>
              <a:effectLst/>
              <a:uLnTx/>
              <a:uFillTx/>
              <a:latin typeface="+mj-lt"/>
              <a:ea typeface="+mj-ea"/>
              <a:cs typeface="+mj-cs"/>
            </a:endParaRPr>
          </a:p>
        </p:txBody>
      </p:sp>
      <p:sp>
        <p:nvSpPr>
          <p:cNvPr id="10" name="TextBox 16"/>
          <p:cNvSpPr txBox="1">
            <a:spLocks noChangeArrowheads="1"/>
          </p:cNvSpPr>
          <p:nvPr/>
        </p:nvSpPr>
        <p:spPr bwMode="auto">
          <a:xfrm>
            <a:off x="-1" y="6139471"/>
            <a:ext cx="8658139" cy="584775"/>
          </a:xfrm>
          <a:prstGeom prst="rect">
            <a:avLst/>
          </a:prstGeom>
          <a:noFill/>
          <a:ln w="9525">
            <a:noFill/>
            <a:miter lim="800000"/>
            <a:headEnd/>
            <a:tailEnd/>
          </a:ln>
        </p:spPr>
        <p:txBody>
          <a:bodyPr wrap="none">
            <a:spAutoFit/>
          </a:bodyPr>
          <a:lstStyle/>
          <a:p>
            <a:r>
              <a:rPr lang="en-US" sz="3200" dirty="0" smtClean="0">
                <a:solidFill>
                  <a:srgbClr val="7030A0"/>
                </a:solidFill>
              </a:rPr>
              <a:t>Our mission will collapse and fail without them.</a:t>
            </a:r>
            <a:endParaRPr lang="en-US" sz="3200" dirty="0">
              <a:solidFill>
                <a:srgbClr val="7030A0"/>
              </a:solidFill>
            </a:endParaRPr>
          </a:p>
        </p:txBody>
      </p:sp>
    </p:spTree>
    <p:extLst>
      <p:ext uri="{BB962C8B-B14F-4D97-AF65-F5344CB8AC3E}">
        <p14:creationId xmlns:p14="http://schemas.microsoft.com/office/powerpoint/2010/main" val="4005138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CB1C0E-E8B7-4455-92AD-6DEAB9D9A2B1}" type="slidenum">
              <a:rPr lang="en-US" smtClean="0"/>
              <a:pPr>
                <a:defRPr/>
              </a:pPr>
              <a:t>26</a:t>
            </a:fld>
            <a:endParaRPr lang="en-US" dirty="0"/>
          </a:p>
        </p:txBody>
      </p:sp>
      <p:sp>
        <p:nvSpPr>
          <p:cNvPr id="3" name="Isosceles Triangle 2"/>
          <p:cNvSpPr/>
          <p:nvPr/>
        </p:nvSpPr>
        <p:spPr>
          <a:xfrm rot="15809948">
            <a:off x="3743562" y="2013257"/>
            <a:ext cx="914400" cy="3657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rot="21596185">
            <a:off x="2309286" y="4052141"/>
            <a:ext cx="4301065" cy="707886"/>
          </a:xfrm>
          <a:prstGeom prst="rect">
            <a:avLst/>
          </a:prstGeom>
          <a:noFill/>
        </p:spPr>
        <p:txBody>
          <a:bodyPr wrap="square" rtlCol="0">
            <a:spAutoFit/>
          </a:bodyPr>
          <a:lstStyle/>
          <a:p>
            <a:pPr algn="ctr"/>
            <a:r>
              <a:rPr lang="en-US" sz="4000" dirty="0" smtClean="0"/>
              <a:t>Systems</a:t>
            </a:r>
            <a:endParaRPr lang="en-US" sz="4000" dirty="0"/>
          </a:p>
        </p:txBody>
      </p:sp>
      <p:sp>
        <p:nvSpPr>
          <p:cNvPr id="5" name="TextBox 4"/>
          <p:cNvSpPr txBox="1"/>
          <p:nvPr/>
        </p:nvSpPr>
        <p:spPr>
          <a:xfrm rot="20756828">
            <a:off x="2164632" y="2906944"/>
            <a:ext cx="3669570" cy="707886"/>
          </a:xfrm>
          <a:prstGeom prst="rect">
            <a:avLst/>
          </a:prstGeom>
          <a:noFill/>
        </p:spPr>
        <p:txBody>
          <a:bodyPr wrap="square" rtlCol="0">
            <a:spAutoFit/>
          </a:bodyPr>
          <a:lstStyle/>
          <a:p>
            <a:pPr algn="ctr"/>
            <a:r>
              <a:rPr lang="en-US" sz="4000" dirty="0" smtClean="0"/>
              <a:t>Leaders</a:t>
            </a:r>
            <a:endParaRPr lang="en-US" sz="4000" dirty="0"/>
          </a:p>
        </p:txBody>
      </p:sp>
      <p:sp>
        <p:nvSpPr>
          <p:cNvPr id="7" name="TextBox 6"/>
          <p:cNvSpPr txBox="1"/>
          <p:nvPr/>
        </p:nvSpPr>
        <p:spPr>
          <a:xfrm rot="5075203">
            <a:off x="4558455" y="3255849"/>
            <a:ext cx="3663942" cy="707886"/>
          </a:xfrm>
          <a:prstGeom prst="rect">
            <a:avLst/>
          </a:prstGeom>
          <a:noFill/>
        </p:spPr>
        <p:txBody>
          <a:bodyPr wrap="square" rtlCol="0">
            <a:spAutoFit/>
          </a:bodyPr>
          <a:lstStyle/>
          <a:p>
            <a:pPr algn="ctr"/>
            <a:r>
              <a:rPr lang="en-US" sz="4000" dirty="0" smtClean="0"/>
              <a:t>Cultures</a:t>
            </a:r>
            <a:endParaRPr lang="en-US" sz="4000" dirty="0"/>
          </a:p>
        </p:txBody>
      </p:sp>
      <p:sp>
        <p:nvSpPr>
          <p:cNvPr id="9" name="Rectangle 2"/>
          <p:cNvSpPr txBox="1">
            <a:spLocks noChangeArrowheads="1"/>
          </p:cNvSpPr>
          <p:nvPr/>
        </p:nvSpPr>
        <p:spPr>
          <a:xfrm>
            <a:off x="-122238" y="12700"/>
            <a:ext cx="9353551" cy="91757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6"/>
                </a:solidFill>
                <a:effectLst/>
                <a:uLnTx/>
                <a:uFillTx/>
                <a:latin typeface="+mj-lt"/>
                <a:ea typeface="+mj-ea"/>
                <a:cs typeface="+mj-cs"/>
              </a:rPr>
              <a:t>Cultures are essential</a:t>
            </a:r>
            <a:r>
              <a:rPr kumimoji="0" lang="en-US" sz="3200" b="1" i="0" u="none" strike="noStrike" kern="0" cap="none" spc="0" normalizeH="0" noProof="0" dirty="0" smtClean="0">
                <a:ln>
                  <a:noFill/>
                </a:ln>
                <a:solidFill>
                  <a:schemeClr val="accent6"/>
                </a:solidFill>
                <a:effectLst/>
                <a:uLnTx/>
                <a:uFillTx/>
                <a:latin typeface="+mj-lt"/>
                <a:ea typeface="+mj-ea"/>
                <a:cs typeface="+mj-cs"/>
              </a:rPr>
              <a:t> </a:t>
            </a:r>
            <a:r>
              <a:rPr kumimoji="0" lang="en-US" sz="2800" b="1" i="0" u="none" strike="noStrike" kern="0" cap="none" spc="0" normalizeH="0" noProof="0" dirty="0" smtClean="0">
                <a:ln>
                  <a:noFill/>
                </a:ln>
                <a:solidFill>
                  <a:schemeClr val="accent6"/>
                </a:solidFill>
                <a:effectLst/>
                <a:uLnTx/>
                <a:uFillTx/>
                <a:latin typeface="+mj-lt"/>
                <a:ea typeface="+mj-ea"/>
                <a:cs typeface="+mj-cs"/>
              </a:rPr>
              <a:t>to building and sustaining</a:t>
            </a:r>
            <a:r>
              <a:rPr kumimoji="0" lang="en-US" sz="3200" b="1" i="0" u="none" strike="noStrike" kern="0" cap="none" spc="0" normalizeH="0" noProof="0" dirty="0" smtClean="0">
                <a:ln>
                  <a:noFill/>
                </a:ln>
                <a:solidFill>
                  <a:schemeClr val="accent6"/>
                </a:solidFill>
                <a:effectLst/>
                <a:uLnTx/>
                <a:uFillTx/>
                <a:latin typeface="+mj-lt"/>
                <a:ea typeface="+mj-ea"/>
                <a:cs typeface="+mj-cs"/>
              </a:rPr>
              <a:t> safety, health, well-being, and productivity</a:t>
            </a:r>
            <a:endParaRPr kumimoji="0" lang="en-US" sz="3200" b="1" i="0" u="none" strike="noStrike" kern="0" cap="none" spc="0" normalizeH="0" baseline="0" noProof="0" dirty="0" smtClean="0">
              <a:ln>
                <a:noFill/>
              </a:ln>
              <a:solidFill>
                <a:schemeClr val="accent6"/>
              </a:solidFill>
              <a:effectLst/>
              <a:uLnTx/>
              <a:uFillTx/>
              <a:latin typeface="+mj-lt"/>
              <a:ea typeface="+mj-ea"/>
              <a:cs typeface="+mj-cs"/>
            </a:endParaRPr>
          </a:p>
        </p:txBody>
      </p:sp>
      <p:sp>
        <p:nvSpPr>
          <p:cNvPr id="10" name="TextBox 16"/>
          <p:cNvSpPr txBox="1">
            <a:spLocks noChangeArrowheads="1"/>
          </p:cNvSpPr>
          <p:nvPr/>
        </p:nvSpPr>
        <p:spPr bwMode="auto">
          <a:xfrm>
            <a:off x="-1" y="6139471"/>
            <a:ext cx="8658139" cy="584775"/>
          </a:xfrm>
          <a:prstGeom prst="rect">
            <a:avLst/>
          </a:prstGeom>
          <a:noFill/>
          <a:ln w="9525">
            <a:noFill/>
            <a:miter lim="800000"/>
            <a:headEnd/>
            <a:tailEnd/>
          </a:ln>
        </p:spPr>
        <p:txBody>
          <a:bodyPr wrap="none">
            <a:spAutoFit/>
          </a:bodyPr>
          <a:lstStyle/>
          <a:p>
            <a:r>
              <a:rPr lang="en-US" sz="3200" dirty="0" smtClean="0">
                <a:solidFill>
                  <a:srgbClr val="7030A0"/>
                </a:solidFill>
              </a:rPr>
              <a:t>Our mission will collapse and fail without them.</a:t>
            </a:r>
            <a:endParaRPr lang="en-US" sz="3200" dirty="0">
              <a:solidFill>
                <a:srgbClr val="7030A0"/>
              </a:solidFill>
            </a:endParaRPr>
          </a:p>
        </p:txBody>
      </p:sp>
    </p:spTree>
    <p:extLst>
      <p:ext uri="{BB962C8B-B14F-4D97-AF65-F5344CB8AC3E}">
        <p14:creationId xmlns:p14="http://schemas.microsoft.com/office/powerpoint/2010/main" val="3727317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2"/>
          <p:cNvSpPr txBox="1">
            <a:spLocks noChangeArrowheads="1"/>
          </p:cNvSpPr>
          <p:nvPr/>
        </p:nvSpPr>
        <p:spPr bwMode="auto">
          <a:xfrm>
            <a:off x="457200" y="2357437"/>
            <a:ext cx="7866063" cy="2062163"/>
          </a:xfrm>
          <a:prstGeom prst="rect">
            <a:avLst/>
          </a:prstGeom>
          <a:noFill/>
          <a:ln w="9525">
            <a:noFill/>
            <a:miter lim="800000"/>
            <a:headEnd/>
            <a:tailEnd/>
          </a:ln>
        </p:spPr>
        <p:txBody>
          <a:bodyPr wrap="none">
            <a:spAutoFit/>
          </a:bodyPr>
          <a:lstStyle/>
          <a:p>
            <a:pPr>
              <a:buFont typeface="Arial" charset="0"/>
              <a:buChar char="•"/>
            </a:pPr>
            <a:r>
              <a:rPr lang="en-US" sz="3200" dirty="0"/>
              <a:t>  Engage the community</a:t>
            </a:r>
          </a:p>
          <a:p>
            <a:pPr>
              <a:buFont typeface="Arial" charset="0"/>
              <a:buChar char="•"/>
            </a:pPr>
            <a:r>
              <a:rPr lang="en-US" sz="3200" dirty="0"/>
              <a:t>  Inform the interested</a:t>
            </a:r>
          </a:p>
          <a:p>
            <a:pPr>
              <a:buFont typeface="Arial" charset="0"/>
              <a:buChar char="•"/>
            </a:pPr>
            <a:r>
              <a:rPr lang="en-US" sz="3200" dirty="0"/>
              <a:t>  Reward the responsive</a:t>
            </a:r>
          </a:p>
          <a:p>
            <a:pPr>
              <a:buFont typeface="Arial" charset="0"/>
              <a:buChar char="•"/>
            </a:pPr>
            <a:r>
              <a:rPr lang="en-US" sz="3200" dirty="0"/>
              <a:t>  Understand and incentivize the reluctant</a:t>
            </a:r>
          </a:p>
        </p:txBody>
      </p:sp>
      <p:sp>
        <p:nvSpPr>
          <p:cNvPr id="16388" name="TextBox 3"/>
          <p:cNvSpPr txBox="1">
            <a:spLocks noChangeArrowheads="1"/>
          </p:cNvSpPr>
          <p:nvPr/>
        </p:nvSpPr>
        <p:spPr bwMode="auto">
          <a:xfrm>
            <a:off x="0" y="6488113"/>
            <a:ext cx="5532284" cy="369332"/>
          </a:xfrm>
          <a:prstGeom prst="rect">
            <a:avLst/>
          </a:prstGeom>
          <a:noFill/>
          <a:ln w="9525">
            <a:noFill/>
            <a:miter lim="800000"/>
            <a:headEnd/>
            <a:tailEnd/>
          </a:ln>
        </p:spPr>
        <p:txBody>
          <a:bodyPr wrap="none">
            <a:spAutoFit/>
          </a:bodyPr>
          <a:lstStyle/>
          <a:p>
            <a:r>
              <a:rPr lang="en-US" dirty="0" smtClean="0">
                <a:solidFill>
                  <a:schemeClr val="accent2"/>
                </a:solidFill>
              </a:rPr>
              <a:t>Adapted from our Nanoinformatics 2020 Roadmap</a:t>
            </a:r>
            <a:endParaRPr lang="en-US" dirty="0">
              <a:solidFill>
                <a:schemeClr val="accent2"/>
              </a:solidFill>
            </a:endParaRPr>
          </a:p>
        </p:txBody>
      </p:sp>
      <p:sp>
        <p:nvSpPr>
          <p:cNvPr id="16389" name="Slide Number Placeholder 4"/>
          <p:cNvSpPr>
            <a:spLocks noGrp="1"/>
          </p:cNvSpPr>
          <p:nvPr>
            <p:ph type="sldNum" sz="quarter" idx="12"/>
          </p:nvPr>
        </p:nvSpPr>
        <p:spPr bwMode="auto">
          <a:xfrm>
            <a:off x="7010400" y="6381750"/>
            <a:ext cx="2133600" cy="476250"/>
          </a:xfrm>
          <a:noFill/>
          <a:ln>
            <a:miter lim="800000"/>
            <a:headEnd/>
            <a:tailEnd/>
          </a:ln>
        </p:spPr>
        <p:txBody>
          <a:bodyPr vert="horz" wrap="square" lIns="91440" tIns="45720" rIns="91440" bIns="45720" numCol="1" anchor="t" anchorCtr="0" compatLnSpc="1">
            <a:prstTxWarp prst="textNoShape">
              <a:avLst/>
            </a:prstTxWarp>
          </a:bodyPr>
          <a:lstStyle/>
          <a:p>
            <a:fld id="{18B3F2D4-90CA-4BA0-937C-3174F348C661}" type="slidenum">
              <a:rPr lang="en-US"/>
              <a:pPr/>
              <a:t>27</a:t>
            </a:fld>
            <a:endParaRPr lang="en-US" dirty="0"/>
          </a:p>
        </p:txBody>
      </p:sp>
      <p:sp>
        <p:nvSpPr>
          <p:cNvPr id="7" name="Title 1"/>
          <p:cNvSpPr>
            <a:spLocks noGrp="1"/>
          </p:cNvSpPr>
          <p:nvPr>
            <p:ph type="title"/>
          </p:nvPr>
        </p:nvSpPr>
        <p:spPr>
          <a:xfrm>
            <a:off x="0" y="381000"/>
            <a:ext cx="9067800" cy="639763"/>
          </a:xfrm>
        </p:spPr>
        <p:txBody>
          <a:bodyPr/>
          <a:lstStyle/>
          <a:p>
            <a:r>
              <a:rPr lang="en-US" sz="3600" dirty="0" smtClean="0"/>
              <a:t>Four Steps for Community Action</a:t>
            </a:r>
            <a:r>
              <a:rPr lang="en-US" dirty="0" smtClean="0"/>
              <a:t/>
            </a:r>
            <a:br>
              <a:rPr lang="en-US" dirty="0" smtClean="0"/>
            </a:br>
            <a:r>
              <a:rPr lang="en-US" sz="2800" dirty="0" smtClean="0"/>
              <a:t>to build and sustain a total culture </a:t>
            </a:r>
            <a:br>
              <a:rPr lang="en-US" sz="2800" dirty="0" smtClean="0"/>
            </a:br>
            <a:r>
              <a:rPr lang="en-US" sz="2800" dirty="0" smtClean="0"/>
              <a:t>of safety, health, well-being, and productivity</a:t>
            </a:r>
            <a:endParaRPr lang="en-US" sz="2400" dirty="0" smtClean="0"/>
          </a:p>
        </p:txBody>
      </p:sp>
    </p:spTree>
    <p:extLst>
      <p:ext uri="{BB962C8B-B14F-4D97-AF65-F5344CB8AC3E}">
        <p14:creationId xmlns:p14="http://schemas.microsoft.com/office/powerpoint/2010/main" val="618415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hord 14"/>
          <p:cNvSpPr/>
          <p:nvPr/>
        </p:nvSpPr>
        <p:spPr>
          <a:xfrm>
            <a:off x="1143000" y="2121431"/>
            <a:ext cx="6858000" cy="6858000"/>
          </a:xfrm>
          <a:prstGeom prst="chord">
            <a:avLst>
              <a:gd name="adj1" fmla="val 11009324"/>
              <a:gd name="adj2" fmla="val 21440962"/>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hord 13"/>
          <p:cNvSpPr/>
          <p:nvPr/>
        </p:nvSpPr>
        <p:spPr>
          <a:xfrm>
            <a:off x="1828800" y="2771671"/>
            <a:ext cx="5486400" cy="5486400"/>
          </a:xfrm>
          <a:prstGeom prst="chord">
            <a:avLst>
              <a:gd name="adj1" fmla="val 11009324"/>
              <a:gd name="adj2" fmla="val 21440962"/>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hord 12"/>
          <p:cNvSpPr/>
          <p:nvPr/>
        </p:nvSpPr>
        <p:spPr>
          <a:xfrm>
            <a:off x="2514600" y="3442231"/>
            <a:ext cx="4114800" cy="4114800"/>
          </a:xfrm>
          <a:prstGeom prst="chord">
            <a:avLst>
              <a:gd name="adj1" fmla="val 11009324"/>
              <a:gd name="adj2" fmla="val 21440962"/>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Chord 3"/>
          <p:cNvSpPr/>
          <p:nvPr/>
        </p:nvSpPr>
        <p:spPr>
          <a:xfrm>
            <a:off x="3200400" y="4102631"/>
            <a:ext cx="2743200" cy="2743200"/>
          </a:xfrm>
          <a:prstGeom prst="chord">
            <a:avLst>
              <a:gd name="adj1" fmla="val 11009324"/>
              <a:gd name="adj2" fmla="val 21440962"/>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2"/>
          <p:cNvSpPr txBox="1">
            <a:spLocks noChangeArrowheads="1"/>
          </p:cNvSpPr>
          <p:nvPr/>
        </p:nvSpPr>
        <p:spPr bwMode="auto">
          <a:xfrm>
            <a:off x="1481668" y="2524760"/>
            <a:ext cx="6172200" cy="6172200"/>
          </a:xfrm>
          <a:prstGeom prst="rect">
            <a:avLst/>
          </a:prstGeom>
          <a:noFill/>
          <a:ln w="9525">
            <a:noFill/>
            <a:miter lim="800000"/>
            <a:headEnd/>
            <a:tailEnd/>
          </a:ln>
        </p:spPr>
        <p:txBody>
          <a:bodyPr wrap="none">
            <a:prstTxWarp prst="textArchUp">
              <a:avLst>
                <a:gd name="adj" fmla="val 11059012"/>
              </a:avLst>
            </a:prstTxWarp>
            <a:spAutoFit/>
          </a:bodyPr>
          <a:lstStyle/>
          <a:p>
            <a:pPr algn="ctr"/>
            <a:r>
              <a:rPr lang="en-US" sz="2800" dirty="0">
                <a:solidFill>
                  <a:schemeClr val="bg1"/>
                </a:solidFill>
              </a:rPr>
              <a:t>Understand and incentivize the reluctant</a:t>
            </a:r>
          </a:p>
        </p:txBody>
      </p:sp>
      <p:sp>
        <p:nvSpPr>
          <p:cNvPr id="7" name="TextBox 2"/>
          <p:cNvSpPr txBox="1">
            <a:spLocks noChangeArrowheads="1"/>
          </p:cNvSpPr>
          <p:nvPr/>
        </p:nvSpPr>
        <p:spPr bwMode="auto">
          <a:xfrm>
            <a:off x="2175935" y="3204837"/>
            <a:ext cx="4800600" cy="4800600"/>
          </a:xfrm>
          <a:prstGeom prst="rect">
            <a:avLst/>
          </a:prstGeom>
          <a:noFill/>
          <a:ln w="9525">
            <a:noFill/>
            <a:miter lim="800000"/>
            <a:headEnd/>
            <a:tailEnd/>
          </a:ln>
        </p:spPr>
        <p:txBody>
          <a:bodyPr wrap="none">
            <a:prstTxWarp prst="textArchUp">
              <a:avLst>
                <a:gd name="adj" fmla="val 11124922"/>
              </a:avLst>
            </a:prstTxWarp>
            <a:spAutoFit/>
          </a:bodyPr>
          <a:lstStyle/>
          <a:p>
            <a:pPr algn="ctr"/>
            <a:r>
              <a:rPr lang="en-US" sz="2800" dirty="0" smtClean="0"/>
              <a:t>Reward </a:t>
            </a:r>
            <a:r>
              <a:rPr lang="en-US" sz="2800" dirty="0"/>
              <a:t>the </a:t>
            </a:r>
            <a:r>
              <a:rPr lang="en-US" sz="2800" dirty="0" smtClean="0"/>
              <a:t>responsive</a:t>
            </a:r>
            <a:endParaRPr lang="en-US" sz="2800" dirty="0"/>
          </a:p>
        </p:txBody>
      </p:sp>
      <p:sp>
        <p:nvSpPr>
          <p:cNvPr id="17" name="TextBox 2"/>
          <p:cNvSpPr txBox="1">
            <a:spLocks noChangeArrowheads="1"/>
          </p:cNvSpPr>
          <p:nvPr/>
        </p:nvSpPr>
        <p:spPr bwMode="auto">
          <a:xfrm>
            <a:off x="2844801" y="3865564"/>
            <a:ext cx="3429000" cy="3429000"/>
          </a:xfrm>
          <a:prstGeom prst="rect">
            <a:avLst/>
          </a:prstGeom>
          <a:noFill/>
          <a:ln w="9525">
            <a:noFill/>
            <a:miter lim="800000"/>
            <a:headEnd/>
            <a:tailEnd/>
          </a:ln>
        </p:spPr>
        <p:txBody>
          <a:bodyPr wrap="none">
            <a:prstTxWarp prst="textArchUp">
              <a:avLst>
                <a:gd name="adj" fmla="val 11222086"/>
              </a:avLst>
            </a:prstTxWarp>
            <a:spAutoFit/>
          </a:bodyPr>
          <a:lstStyle/>
          <a:p>
            <a:pPr algn="ctr"/>
            <a:r>
              <a:rPr lang="en-US" sz="2800" dirty="0" smtClean="0">
                <a:solidFill>
                  <a:srgbClr val="FFFF00"/>
                </a:solidFill>
              </a:rPr>
              <a:t>Inform the interested</a:t>
            </a:r>
            <a:endParaRPr lang="en-US" sz="3200" dirty="0">
              <a:solidFill>
                <a:srgbClr val="FFFF00"/>
              </a:solidFill>
            </a:endParaRPr>
          </a:p>
        </p:txBody>
      </p:sp>
      <p:sp>
        <p:nvSpPr>
          <p:cNvPr id="16387" name="TextBox 2"/>
          <p:cNvSpPr txBox="1">
            <a:spLocks noChangeArrowheads="1"/>
          </p:cNvSpPr>
          <p:nvPr/>
        </p:nvSpPr>
        <p:spPr bwMode="auto">
          <a:xfrm>
            <a:off x="3429000" y="4419286"/>
            <a:ext cx="2286000" cy="954107"/>
          </a:xfrm>
          <a:prstGeom prst="rect">
            <a:avLst/>
          </a:prstGeom>
          <a:noFill/>
          <a:ln w="9525">
            <a:noFill/>
            <a:miter lim="800000"/>
            <a:headEnd/>
            <a:tailEnd/>
          </a:ln>
        </p:spPr>
        <p:txBody>
          <a:bodyPr wrap="square">
            <a:spAutoFit/>
          </a:bodyPr>
          <a:lstStyle/>
          <a:p>
            <a:pPr algn="ctr"/>
            <a:r>
              <a:rPr lang="en-US" sz="2800" dirty="0" smtClean="0">
                <a:solidFill>
                  <a:schemeClr val="bg1"/>
                </a:solidFill>
              </a:rPr>
              <a:t>Engage the </a:t>
            </a:r>
            <a:r>
              <a:rPr lang="en-US" sz="2800" dirty="0">
                <a:solidFill>
                  <a:schemeClr val="bg1"/>
                </a:solidFill>
              </a:rPr>
              <a:t>c</a:t>
            </a:r>
            <a:r>
              <a:rPr lang="en-US" sz="2800" dirty="0" smtClean="0">
                <a:solidFill>
                  <a:schemeClr val="bg1"/>
                </a:solidFill>
              </a:rPr>
              <a:t>ommunity</a:t>
            </a:r>
            <a:endParaRPr lang="en-US" sz="2800" dirty="0">
              <a:solidFill>
                <a:schemeClr val="bg1"/>
              </a:solidFill>
            </a:endParaRPr>
          </a:p>
        </p:txBody>
      </p:sp>
      <p:sp>
        <p:nvSpPr>
          <p:cNvPr id="11" name="Slide Number Placeholder 4"/>
          <p:cNvSpPr>
            <a:spLocks noGrp="1"/>
          </p:cNvSpPr>
          <p:nvPr>
            <p:ph type="sldNum" sz="quarter" idx="12"/>
          </p:nvPr>
        </p:nvSpPr>
        <p:spPr bwMode="auto">
          <a:xfrm>
            <a:off x="7010400" y="6381750"/>
            <a:ext cx="2133600" cy="476250"/>
          </a:xfrm>
          <a:noFill/>
          <a:ln>
            <a:miter lim="800000"/>
            <a:headEnd/>
            <a:tailEnd/>
          </a:ln>
        </p:spPr>
        <p:txBody>
          <a:bodyPr vert="horz" wrap="square" lIns="91440" tIns="45720" rIns="91440" bIns="45720" numCol="1" anchor="t" anchorCtr="0" compatLnSpc="1">
            <a:prstTxWarp prst="textNoShape">
              <a:avLst/>
            </a:prstTxWarp>
          </a:bodyPr>
          <a:lstStyle/>
          <a:p>
            <a:fld id="{18B3F2D4-90CA-4BA0-937C-3174F348C661}" type="slidenum">
              <a:rPr lang="en-US"/>
              <a:pPr/>
              <a:t>28</a:t>
            </a:fld>
            <a:endParaRPr lang="en-US" dirty="0"/>
          </a:p>
        </p:txBody>
      </p:sp>
      <p:sp>
        <p:nvSpPr>
          <p:cNvPr id="12" name="TextBox 3"/>
          <p:cNvSpPr txBox="1">
            <a:spLocks noChangeArrowheads="1"/>
          </p:cNvSpPr>
          <p:nvPr/>
        </p:nvSpPr>
        <p:spPr bwMode="auto">
          <a:xfrm>
            <a:off x="0" y="6488113"/>
            <a:ext cx="5532284" cy="369332"/>
          </a:xfrm>
          <a:prstGeom prst="rect">
            <a:avLst/>
          </a:prstGeom>
          <a:noFill/>
          <a:ln w="9525">
            <a:noFill/>
            <a:miter lim="800000"/>
            <a:headEnd/>
            <a:tailEnd/>
          </a:ln>
        </p:spPr>
        <p:txBody>
          <a:bodyPr wrap="none">
            <a:spAutoFit/>
          </a:bodyPr>
          <a:lstStyle/>
          <a:p>
            <a:r>
              <a:rPr lang="en-US" dirty="0" smtClean="0">
                <a:solidFill>
                  <a:schemeClr val="accent2"/>
                </a:solidFill>
              </a:rPr>
              <a:t>Adapted from our Nanoinformatics 2020 Roadmap</a:t>
            </a:r>
            <a:endParaRPr lang="en-US" dirty="0">
              <a:solidFill>
                <a:schemeClr val="accent2"/>
              </a:solidFill>
            </a:endParaRPr>
          </a:p>
        </p:txBody>
      </p:sp>
      <p:sp>
        <p:nvSpPr>
          <p:cNvPr id="19" name="Title 1"/>
          <p:cNvSpPr>
            <a:spLocks noGrp="1"/>
          </p:cNvSpPr>
          <p:nvPr>
            <p:ph type="title"/>
          </p:nvPr>
        </p:nvSpPr>
        <p:spPr>
          <a:xfrm>
            <a:off x="0" y="381000"/>
            <a:ext cx="9067800" cy="639763"/>
          </a:xfrm>
        </p:spPr>
        <p:txBody>
          <a:bodyPr/>
          <a:lstStyle/>
          <a:p>
            <a:r>
              <a:rPr lang="en-US" sz="3600" dirty="0" smtClean="0"/>
              <a:t>Four Steps for Community Action</a:t>
            </a:r>
            <a:r>
              <a:rPr lang="en-US" dirty="0" smtClean="0"/>
              <a:t/>
            </a:r>
            <a:br>
              <a:rPr lang="en-US" dirty="0" smtClean="0"/>
            </a:br>
            <a:r>
              <a:rPr lang="en-US" sz="2800" dirty="0" smtClean="0"/>
              <a:t>to build and sustain a total culture </a:t>
            </a:r>
            <a:br>
              <a:rPr lang="en-US" sz="2800" dirty="0" smtClean="0"/>
            </a:br>
            <a:r>
              <a:rPr lang="en-US" sz="2800" dirty="0" smtClean="0"/>
              <a:t>of safety, health, well-being, and productivity</a:t>
            </a:r>
            <a:endParaRPr lang="en-US" sz="2400" dirty="0" smtClean="0"/>
          </a:p>
        </p:txBody>
      </p:sp>
      <p:sp>
        <p:nvSpPr>
          <p:cNvPr id="20" name="TextBox 19"/>
          <p:cNvSpPr txBox="1"/>
          <p:nvPr/>
        </p:nvSpPr>
        <p:spPr>
          <a:xfrm>
            <a:off x="1911901" y="5867400"/>
            <a:ext cx="5327099" cy="369332"/>
          </a:xfrm>
          <a:prstGeom prst="rect">
            <a:avLst/>
          </a:prstGeom>
          <a:noFill/>
        </p:spPr>
        <p:txBody>
          <a:bodyPr wrap="none" rtlCol="0">
            <a:spAutoFit/>
          </a:bodyPr>
          <a:lstStyle/>
          <a:p>
            <a:r>
              <a:rPr lang="en-US" dirty="0" smtClean="0"/>
              <a:t>Leaders                    Systems                    Cultures</a:t>
            </a:r>
            <a:endParaRPr lang="en-US" dirty="0"/>
          </a:p>
        </p:txBody>
      </p:sp>
    </p:spTree>
    <p:extLst>
      <p:ext uri="{BB962C8B-B14F-4D97-AF65-F5344CB8AC3E}">
        <p14:creationId xmlns:p14="http://schemas.microsoft.com/office/powerpoint/2010/main" val="1593658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hord 14"/>
          <p:cNvSpPr/>
          <p:nvPr/>
        </p:nvSpPr>
        <p:spPr>
          <a:xfrm>
            <a:off x="1143000" y="2121431"/>
            <a:ext cx="6858000" cy="6858000"/>
          </a:xfrm>
          <a:prstGeom prst="chord">
            <a:avLst>
              <a:gd name="adj1" fmla="val 11009324"/>
              <a:gd name="adj2" fmla="val 21440962"/>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hord 13"/>
          <p:cNvSpPr/>
          <p:nvPr/>
        </p:nvSpPr>
        <p:spPr>
          <a:xfrm>
            <a:off x="1828800" y="2771671"/>
            <a:ext cx="5486400" cy="5486400"/>
          </a:xfrm>
          <a:prstGeom prst="chord">
            <a:avLst>
              <a:gd name="adj1" fmla="val 11009324"/>
              <a:gd name="adj2" fmla="val 21440962"/>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hord 12"/>
          <p:cNvSpPr/>
          <p:nvPr/>
        </p:nvSpPr>
        <p:spPr>
          <a:xfrm>
            <a:off x="2514600" y="3442231"/>
            <a:ext cx="4114800" cy="4114800"/>
          </a:xfrm>
          <a:prstGeom prst="chord">
            <a:avLst>
              <a:gd name="adj1" fmla="val 11009324"/>
              <a:gd name="adj2" fmla="val 21440962"/>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Chord 3"/>
          <p:cNvSpPr/>
          <p:nvPr/>
        </p:nvSpPr>
        <p:spPr>
          <a:xfrm>
            <a:off x="3200400" y="4102631"/>
            <a:ext cx="2743200" cy="2743200"/>
          </a:xfrm>
          <a:prstGeom prst="chord">
            <a:avLst>
              <a:gd name="adj1" fmla="val 11009324"/>
              <a:gd name="adj2" fmla="val 21440962"/>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2"/>
          <p:cNvSpPr txBox="1">
            <a:spLocks noChangeArrowheads="1"/>
          </p:cNvSpPr>
          <p:nvPr/>
        </p:nvSpPr>
        <p:spPr bwMode="auto">
          <a:xfrm>
            <a:off x="1473201" y="2428771"/>
            <a:ext cx="6172200" cy="6172200"/>
          </a:xfrm>
          <a:prstGeom prst="rect">
            <a:avLst/>
          </a:prstGeom>
          <a:noFill/>
          <a:ln w="9525">
            <a:noFill/>
            <a:miter lim="800000"/>
            <a:headEnd/>
            <a:tailEnd/>
          </a:ln>
        </p:spPr>
        <p:txBody>
          <a:bodyPr wrap="none">
            <a:prstTxWarp prst="textArchUp">
              <a:avLst>
                <a:gd name="adj" fmla="val 11059012"/>
              </a:avLst>
            </a:prstTxWarp>
            <a:spAutoFit/>
          </a:bodyPr>
          <a:lstStyle/>
          <a:p>
            <a:pPr algn="ctr"/>
            <a:r>
              <a:rPr lang="en-US" sz="2800" dirty="0">
                <a:solidFill>
                  <a:schemeClr val="bg1"/>
                </a:solidFill>
              </a:rPr>
              <a:t>Understand and incentivize the reluctant</a:t>
            </a:r>
          </a:p>
        </p:txBody>
      </p:sp>
      <p:sp>
        <p:nvSpPr>
          <p:cNvPr id="7" name="TextBox 2"/>
          <p:cNvSpPr txBox="1">
            <a:spLocks noChangeArrowheads="1"/>
          </p:cNvSpPr>
          <p:nvPr/>
        </p:nvSpPr>
        <p:spPr bwMode="auto">
          <a:xfrm>
            <a:off x="2175935" y="3204837"/>
            <a:ext cx="4800600" cy="4800600"/>
          </a:xfrm>
          <a:prstGeom prst="rect">
            <a:avLst/>
          </a:prstGeom>
          <a:noFill/>
          <a:ln w="9525">
            <a:noFill/>
            <a:miter lim="800000"/>
            <a:headEnd/>
            <a:tailEnd/>
          </a:ln>
        </p:spPr>
        <p:txBody>
          <a:bodyPr wrap="none">
            <a:prstTxWarp prst="textArchUp">
              <a:avLst>
                <a:gd name="adj" fmla="val 11124922"/>
              </a:avLst>
            </a:prstTxWarp>
            <a:spAutoFit/>
          </a:bodyPr>
          <a:lstStyle/>
          <a:p>
            <a:pPr algn="ctr"/>
            <a:r>
              <a:rPr lang="en-US" sz="2800" dirty="0" smtClean="0"/>
              <a:t>Reward </a:t>
            </a:r>
            <a:r>
              <a:rPr lang="en-US" sz="2800" dirty="0"/>
              <a:t>the </a:t>
            </a:r>
            <a:r>
              <a:rPr lang="en-US" sz="2800" dirty="0" smtClean="0"/>
              <a:t>responsive</a:t>
            </a:r>
            <a:endParaRPr lang="en-US" sz="2800" dirty="0"/>
          </a:p>
        </p:txBody>
      </p:sp>
      <p:sp>
        <p:nvSpPr>
          <p:cNvPr id="17" name="TextBox 2"/>
          <p:cNvSpPr txBox="1">
            <a:spLocks noChangeArrowheads="1"/>
          </p:cNvSpPr>
          <p:nvPr/>
        </p:nvSpPr>
        <p:spPr bwMode="auto">
          <a:xfrm>
            <a:off x="2844801" y="3865564"/>
            <a:ext cx="3429000" cy="3429000"/>
          </a:xfrm>
          <a:prstGeom prst="rect">
            <a:avLst/>
          </a:prstGeom>
          <a:noFill/>
          <a:ln w="9525">
            <a:noFill/>
            <a:miter lim="800000"/>
            <a:headEnd/>
            <a:tailEnd/>
          </a:ln>
        </p:spPr>
        <p:txBody>
          <a:bodyPr wrap="none">
            <a:prstTxWarp prst="textArchUp">
              <a:avLst>
                <a:gd name="adj" fmla="val 11222086"/>
              </a:avLst>
            </a:prstTxWarp>
            <a:spAutoFit/>
          </a:bodyPr>
          <a:lstStyle/>
          <a:p>
            <a:pPr algn="ctr"/>
            <a:r>
              <a:rPr lang="en-US" sz="2800" dirty="0" smtClean="0">
                <a:solidFill>
                  <a:srgbClr val="FFFF00"/>
                </a:solidFill>
              </a:rPr>
              <a:t>Inform the interested</a:t>
            </a:r>
            <a:endParaRPr lang="en-US" sz="3200" dirty="0">
              <a:solidFill>
                <a:srgbClr val="FFFF00"/>
              </a:solidFill>
            </a:endParaRPr>
          </a:p>
        </p:txBody>
      </p:sp>
      <p:sp>
        <p:nvSpPr>
          <p:cNvPr id="16387" name="TextBox 2"/>
          <p:cNvSpPr txBox="1">
            <a:spLocks noChangeArrowheads="1"/>
          </p:cNvSpPr>
          <p:nvPr/>
        </p:nvSpPr>
        <p:spPr bwMode="auto">
          <a:xfrm>
            <a:off x="3429000" y="4419286"/>
            <a:ext cx="2286000" cy="954107"/>
          </a:xfrm>
          <a:prstGeom prst="rect">
            <a:avLst/>
          </a:prstGeom>
          <a:noFill/>
          <a:ln w="9525">
            <a:noFill/>
            <a:miter lim="800000"/>
            <a:headEnd/>
            <a:tailEnd/>
          </a:ln>
        </p:spPr>
        <p:txBody>
          <a:bodyPr wrap="square">
            <a:spAutoFit/>
          </a:bodyPr>
          <a:lstStyle/>
          <a:p>
            <a:pPr algn="ctr"/>
            <a:r>
              <a:rPr lang="en-US" sz="2800" dirty="0" smtClean="0">
                <a:solidFill>
                  <a:schemeClr val="bg1"/>
                </a:solidFill>
              </a:rPr>
              <a:t>Engage the </a:t>
            </a:r>
            <a:r>
              <a:rPr lang="en-US" sz="2800" dirty="0">
                <a:solidFill>
                  <a:schemeClr val="bg1"/>
                </a:solidFill>
              </a:rPr>
              <a:t>c</a:t>
            </a:r>
            <a:r>
              <a:rPr lang="en-US" sz="2800" dirty="0" smtClean="0">
                <a:solidFill>
                  <a:schemeClr val="bg1"/>
                </a:solidFill>
              </a:rPr>
              <a:t>ommunity</a:t>
            </a:r>
            <a:endParaRPr lang="en-US" sz="2800" dirty="0">
              <a:solidFill>
                <a:schemeClr val="bg1"/>
              </a:solidFill>
            </a:endParaRPr>
          </a:p>
        </p:txBody>
      </p:sp>
      <p:sp>
        <p:nvSpPr>
          <p:cNvPr id="16386" name="Title 1"/>
          <p:cNvSpPr>
            <a:spLocks noGrp="1"/>
          </p:cNvSpPr>
          <p:nvPr>
            <p:ph type="title"/>
          </p:nvPr>
        </p:nvSpPr>
        <p:spPr>
          <a:xfrm>
            <a:off x="0" y="533400"/>
            <a:ext cx="9067800" cy="639763"/>
          </a:xfrm>
        </p:spPr>
        <p:txBody>
          <a:bodyPr/>
          <a:lstStyle/>
          <a:p>
            <a:r>
              <a:rPr lang="en-US" sz="3600" dirty="0" smtClean="0"/>
              <a:t>Questions and Discussion</a:t>
            </a:r>
            <a:endParaRPr lang="en-US" sz="2400" dirty="0" smtClean="0"/>
          </a:p>
        </p:txBody>
      </p:sp>
      <p:sp>
        <p:nvSpPr>
          <p:cNvPr id="11" name="Slide Number Placeholder 4"/>
          <p:cNvSpPr>
            <a:spLocks noGrp="1"/>
          </p:cNvSpPr>
          <p:nvPr>
            <p:ph type="sldNum" sz="quarter" idx="12"/>
          </p:nvPr>
        </p:nvSpPr>
        <p:spPr bwMode="auto">
          <a:xfrm>
            <a:off x="7010400" y="6381750"/>
            <a:ext cx="2133600" cy="476250"/>
          </a:xfrm>
          <a:noFill/>
          <a:ln>
            <a:miter lim="800000"/>
            <a:headEnd/>
            <a:tailEnd/>
          </a:ln>
        </p:spPr>
        <p:txBody>
          <a:bodyPr vert="horz" wrap="square" lIns="91440" tIns="45720" rIns="91440" bIns="45720" numCol="1" anchor="t" anchorCtr="0" compatLnSpc="1">
            <a:prstTxWarp prst="textNoShape">
              <a:avLst/>
            </a:prstTxWarp>
          </a:bodyPr>
          <a:lstStyle/>
          <a:p>
            <a:fld id="{18B3F2D4-90CA-4BA0-937C-3174F348C661}" type="slidenum">
              <a:rPr lang="en-US"/>
              <a:pPr/>
              <a:t>29</a:t>
            </a:fld>
            <a:endParaRPr lang="en-US" dirty="0"/>
          </a:p>
        </p:txBody>
      </p:sp>
      <p:sp>
        <p:nvSpPr>
          <p:cNvPr id="12" name="TextBox 3"/>
          <p:cNvSpPr txBox="1">
            <a:spLocks noChangeArrowheads="1"/>
          </p:cNvSpPr>
          <p:nvPr/>
        </p:nvSpPr>
        <p:spPr bwMode="auto">
          <a:xfrm>
            <a:off x="0" y="6488113"/>
            <a:ext cx="5532284" cy="369332"/>
          </a:xfrm>
          <a:prstGeom prst="rect">
            <a:avLst/>
          </a:prstGeom>
          <a:noFill/>
          <a:ln w="9525">
            <a:noFill/>
            <a:miter lim="800000"/>
            <a:headEnd/>
            <a:tailEnd/>
          </a:ln>
        </p:spPr>
        <p:txBody>
          <a:bodyPr wrap="none">
            <a:spAutoFit/>
          </a:bodyPr>
          <a:lstStyle/>
          <a:p>
            <a:r>
              <a:rPr lang="en-US" dirty="0" smtClean="0">
                <a:solidFill>
                  <a:schemeClr val="accent2"/>
                </a:solidFill>
              </a:rPr>
              <a:t>Adapted from our Nanoinformatics 2020 Roadmap</a:t>
            </a:r>
            <a:endParaRPr lang="en-US" dirty="0">
              <a:solidFill>
                <a:schemeClr val="accent2"/>
              </a:solidFill>
            </a:endParaRPr>
          </a:p>
        </p:txBody>
      </p:sp>
      <p:sp>
        <p:nvSpPr>
          <p:cNvPr id="2" name="TextBox 1"/>
          <p:cNvSpPr txBox="1"/>
          <p:nvPr/>
        </p:nvSpPr>
        <p:spPr>
          <a:xfrm>
            <a:off x="1911901" y="5867400"/>
            <a:ext cx="5327099" cy="369332"/>
          </a:xfrm>
          <a:prstGeom prst="rect">
            <a:avLst/>
          </a:prstGeom>
          <a:noFill/>
        </p:spPr>
        <p:txBody>
          <a:bodyPr wrap="none" rtlCol="0">
            <a:spAutoFit/>
          </a:bodyPr>
          <a:lstStyle/>
          <a:p>
            <a:r>
              <a:rPr lang="en-US" dirty="0" smtClean="0"/>
              <a:t>Leaders                    Systems                    Cultures</a:t>
            </a:r>
            <a:endParaRPr lang="en-US" dirty="0"/>
          </a:p>
        </p:txBody>
      </p:sp>
    </p:spTree>
    <p:extLst>
      <p:ext uri="{BB962C8B-B14F-4D97-AF65-F5344CB8AC3E}">
        <p14:creationId xmlns:p14="http://schemas.microsoft.com/office/powerpoint/2010/main" val="3939187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512"/>
            <a:ext cx="9144000" cy="487362"/>
          </a:xfrm>
        </p:spPr>
        <p:txBody>
          <a:bodyPr/>
          <a:lstStyle/>
          <a:p>
            <a:r>
              <a:rPr lang="en-US" sz="3200" dirty="0" smtClean="0">
                <a:solidFill>
                  <a:srgbClr val="275C9D"/>
                </a:solidFill>
                <a:latin typeface="+mj-lt"/>
              </a:rPr>
              <a:t>A context for our work</a:t>
            </a:r>
            <a:endParaRPr lang="en-US" sz="3200" dirty="0">
              <a:solidFill>
                <a:srgbClr val="275C9D"/>
              </a:solidFill>
              <a:latin typeface="+mj-lt"/>
            </a:endParaRPr>
          </a:p>
        </p:txBody>
      </p:sp>
      <p:sp>
        <p:nvSpPr>
          <p:cNvPr id="3" name="Slide Number Placeholder 2"/>
          <p:cNvSpPr>
            <a:spLocks noGrp="1"/>
          </p:cNvSpPr>
          <p:nvPr>
            <p:ph type="sldNum" sz="quarter" idx="12"/>
          </p:nvPr>
        </p:nvSpPr>
        <p:spPr>
          <a:xfrm>
            <a:off x="8382635" y="6394450"/>
            <a:ext cx="749300" cy="457200"/>
          </a:xfrm>
        </p:spPr>
        <p:txBody>
          <a:bodyPr/>
          <a:lstStyle/>
          <a:p>
            <a:pPr>
              <a:defRPr/>
            </a:pPr>
            <a:fld id="{47818D12-30C5-4874-9C98-8804AB4FC16A}" type="slidenum">
              <a:rPr lang="en-US" sz="2400" b="0" smtClean="0"/>
              <a:pPr>
                <a:defRPr/>
              </a:pPr>
              <a:t>3</a:t>
            </a:fld>
            <a:endParaRPr lang="en-US" sz="2400" b="0" dirty="0"/>
          </a:p>
        </p:txBody>
      </p:sp>
      <p:sp>
        <p:nvSpPr>
          <p:cNvPr id="7" name="Oval 6"/>
          <p:cNvSpPr/>
          <p:nvPr/>
        </p:nvSpPr>
        <p:spPr>
          <a:xfrm>
            <a:off x="428462" y="672972"/>
            <a:ext cx="4572000" cy="3657600"/>
          </a:xfrm>
          <a:prstGeom prst="ellipse">
            <a:avLst/>
          </a:prstGeom>
          <a:noFill/>
          <a:ln w="38100" cmpd="sng">
            <a:solidFill>
              <a:srgbClr val="62B0E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62B0E0"/>
                </a:solidFill>
              </a:ln>
              <a:solidFill>
                <a:srgbClr val="FFFFFF"/>
              </a:solidFill>
            </a:endParaRPr>
          </a:p>
        </p:txBody>
      </p:sp>
      <p:sp>
        <p:nvSpPr>
          <p:cNvPr id="8" name="Oval 7"/>
          <p:cNvSpPr/>
          <p:nvPr/>
        </p:nvSpPr>
        <p:spPr>
          <a:xfrm>
            <a:off x="4114026" y="648084"/>
            <a:ext cx="4572000" cy="3657600"/>
          </a:xfrm>
          <a:prstGeom prst="ellipse">
            <a:avLst/>
          </a:prstGeom>
          <a:noFill/>
          <a:ln w="38100" cmpd="sng">
            <a:solidFill>
              <a:srgbClr val="62B0E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62B0E0"/>
                </a:solidFill>
              </a:ln>
              <a:solidFill>
                <a:srgbClr val="FFFFFF"/>
              </a:solidFill>
            </a:endParaRPr>
          </a:p>
        </p:txBody>
      </p:sp>
      <p:sp>
        <p:nvSpPr>
          <p:cNvPr id="12" name="Oval 11"/>
          <p:cNvSpPr/>
          <p:nvPr/>
        </p:nvSpPr>
        <p:spPr>
          <a:xfrm>
            <a:off x="2285242" y="3023112"/>
            <a:ext cx="4572000" cy="3657600"/>
          </a:xfrm>
          <a:prstGeom prst="ellipse">
            <a:avLst/>
          </a:prstGeom>
          <a:noFill/>
          <a:ln w="38100" cmpd="sng">
            <a:solidFill>
              <a:srgbClr val="62B0E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62B0E0"/>
                </a:solidFill>
              </a:ln>
              <a:solidFill>
                <a:srgbClr val="FFFFFF"/>
              </a:solidFill>
            </a:endParaRP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18426" y="1159044"/>
            <a:ext cx="2685556" cy="1828800"/>
          </a:xfrm>
          <a:prstGeom prst="rect">
            <a:avLst/>
          </a:prstGeom>
          <a:ln>
            <a:noFill/>
          </a:ln>
        </p:spPr>
      </p:pic>
      <p:sp>
        <p:nvSpPr>
          <p:cNvPr id="14" name="TextBox 13"/>
          <p:cNvSpPr txBox="1"/>
          <p:nvPr/>
        </p:nvSpPr>
        <p:spPr>
          <a:xfrm>
            <a:off x="930886" y="2896368"/>
            <a:ext cx="1998113" cy="461665"/>
          </a:xfrm>
          <a:prstGeom prst="rect">
            <a:avLst/>
          </a:prstGeom>
          <a:noFill/>
        </p:spPr>
        <p:txBody>
          <a:bodyPr wrap="none" rtlCol="0">
            <a:spAutoFit/>
          </a:bodyPr>
          <a:lstStyle/>
          <a:p>
            <a:r>
              <a:rPr lang="en-US" sz="2400" dirty="0" smtClean="0"/>
              <a:t>Public Health</a:t>
            </a:r>
            <a:endParaRPr lang="en-US" sz="2400" dirty="0"/>
          </a:p>
        </p:txBody>
      </p:sp>
      <p:sp>
        <p:nvSpPr>
          <p:cNvPr id="15" name="TextBox 14"/>
          <p:cNvSpPr txBox="1"/>
          <p:nvPr/>
        </p:nvSpPr>
        <p:spPr>
          <a:xfrm>
            <a:off x="6198110" y="2906124"/>
            <a:ext cx="1823320" cy="830997"/>
          </a:xfrm>
          <a:prstGeom prst="rect">
            <a:avLst/>
          </a:prstGeom>
          <a:noFill/>
        </p:spPr>
        <p:txBody>
          <a:bodyPr wrap="none" rtlCol="0">
            <a:spAutoFit/>
          </a:bodyPr>
          <a:lstStyle/>
          <a:p>
            <a:pPr algn="ctr"/>
            <a:r>
              <a:rPr lang="en-US" sz="2400" dirty="0" smtClean="0"/>
              <a:t>Emerging</a:t>
            </a:r>
            <a:br>
              <a:rPr lang="en-US" sz="2400" dirty="0" smtClean="0"/>
            </a:br>
            <a:r>
              <a:rPr lang="en-US" sz="2400" dirty="0" smtClean="0"/>
              <a:t> Technology</a:t>
            </a:r>
            <a:endParaRPr lang="en-US" sz="2400" dirty="0"/>
          </a:p>
        </p:txBody>
      </p:sp>
      <p:sp>
        <p:nvSpPr>
          <p:cNvPr id="16" name="TextBox 15"/>
          <p:cNvSpPr txBox="1"/>
          <p:nvPr/>
        </p:nvSpPr>
        <p:spPr>
          <a:xfrm>
            <a:off x="3233361" y="5943600"/>
            <a:ext cx="2672526" cy="461665"/>
          </a:xfrm>
          <a:prstGeom prst="rect">
            <a:avLst/>
          </a:prstGeom>
          <a:noFill/>
        </p:spPr>
        <p:txBody>
          <a:bodyPr wrap="none" rtlCol="0">
            <a:spAutoFit/>
          </a:bodyPr>
          <a:lstStyle/>
          <a:p>
            <a:r>
              <a:rPr lang="en-US" sz="2400" dirty="0" smtClean="0"/>
              <a:t>Risk Management</a:t>
            </a:r>
            <a:endParaRPr lang="en-US" sz="2400" dirty="0"/>
          </a:p>
        </p:txBody>
      </p:sp>
      <p:pic>
        <p:nvPicPr>
          <p:cNvPr id="4" name="Picture 3" descr="R and R graphic.jpg"/>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3553891" y="4231128"/>
            <a:ext cx="2047196" cy="1737360"/>
          </a:xfrm>
          <a:prstGeom prst="rect">
            <a:avLst/>
          </a:prstGeom>
        </p:spPr>
      </p:pic>
      <p:pic>
        <p:nvPicPr>
          <p:cNvPr id="17" name="Picture 2"/>
          <p:cNvPicPr>
            <a:picLocks noChangeAspect="1" noChangeArrowheads="1"/>
          </p:cNvPicPr>
          <p:nvPr/>
        </p:nvPicPr>
        <p:blipFill>
          <a:blip r:embed="rId4" cstate="print"/>
          <a:srcRect/>
          <a:stretch>
            <a:fillRect/>
          </a:stretch>
        </p:blipFill>
        <p:spPr bwMode="auto">
          <a:xfrm>
            <a:off x="5489989" y="1203778"/>
            <a:ext cx="2078208" cy="1693800"/>
          </a:xfrm>
          <a:prstGeom prst="rect">
            <a:avLst/>
          </a:prstGeom>
          <a:noFill/>
          <a:ln w="9525">
            <a:noFill/>
            <a:miter lim="800000"/>
            <a:headEnd/>
            <a:tailEnd/>
          </a:ln>
        </p:spPr>
      </p:pic>
      <p:sp>
        <p:nvSpPr>
          <p:cNvPr id="18" name="Rectangle 17"/>
          <p:cNvSpPr/>
          <p:nvPr/>
        </p:nvSpPr>
        <p:spPr>
          <a:xfrm>
            <a:off x="0" y="6548490"/>
            <a:ext cx="2779928" cy="307777"/>
          </a:xfrm>
          <a:prstGeom prst="rect">
            <a:avLst/>
          </a:prstGeom>
        </p:spPr>
        <p:txBody>
          <a:bodyPr wrap="none">
            <a:spAutoFit/>
          </a:bodyPr>
          <a:lstStyle/>
          <a:p>
            <a:r>
              <a:rPr lang="en-US" dirty="0" smtClean="0">
                <a:latin typeface="+mn-lt"/>
                <a:ea typeface="Times New Roman" panose="02020603050405020304" pitchFamily="18" charset="0"/>
              </a:rPr>
              <a:t>Adapted from L. J. Cash (2014)</a:t>
            </a:r>
            <a:endParaRPr lang="en-US" dirty="0">
              <a:latin typeface="+mn-lt"/>
            </a:endParaRPr>
          </a:p>
        </p:txBody>
      </p:sp>
    </p:spTree>
    <p:extLst>
      <p:ext uri="{BB962C8B-B14F-4D97-AF65-F5344CB8AC3E}">
        <p14:creationId xmlns:p14="http://schemas.microsoft.com/office/powerpoint/2010/main" val="1158079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700" y="152400"/>
            <a:ext cx="9144000" cy="584775"/>
          </a:xfrm>
          <a:prstGeom prst="rect">
            <a:avLst/>
          </a:prstGeom>
          <a:noFill/>
        </p:spPr>
        <p:txBody>
          <a:bodyPr wrap="square" rtlCol="0">
            <a:spAutoFit/>
          </a:bodyPr>
          <a:lstStyle/>
          <a:p>
            <a:pPr marL="288925" lvl="1" indent="-288925" algn="ctr"/>
            <a:r>
              <a:rPr lang="en-US" sz="3200" b="1" dirty="0" smtClean="0">
                <a:solidFill>
                  <a:srgbClr val="333399"/>
                </a:solidFill>
                <a:latin typeface="Arial"/>
                <a:cs typeface="Arial"/>
              </a:rPr>
              <a:t>Relevance-versus-Reliability Assignment</a:t>
            </a:r>
            <a:endParaRPr lang="en-US" sz="3200" b="1" dirty="0">
              <a:solidFill>
                <a:srgbClr val="333399"/>
              </a:solidFill>
              <a:latin typeface="Arial"/>
              <a:cs typeface="Arial"/>
            </a:endParaRPr>
          </a:p>
        </p:txBody>
      </p:sp>
      <p:sp>
        <p:nvSpPr>
          <p:cNvPr id="41" name="Rectangle 24"/>
          <p:cNvSpPr>
            <a:spLocks noChangeArrowheads="1"/>
          </p:cNvSpPr>
          <p:nvPr/>
        </p:nvSpPr>
        <p:spPr bwMode="auto">
          <a:xfrm>
            <a:off x="4991317" y="1287476"/>
            <a:ext cx="2194560" cy="1920240"/>
          </a:xfrm>
          <a:prstGeom prst="rect">
            <a:avLst/>
          </a:prstGeom>
          <a:solidFill>
            <a:srgbClr val="00B050"/>
          </a:solidFill>
          <a:ln w="9525">
            <a:solidFill>
              <a:schemeClr val="tx2"/>
            </a:solidFill>
            <a:miter lim="800000"/>
            <a:headEnd/>
            <a:tailEnd/>
          </a:ln>
        </p:spPr>
        <p:txBody>
          <a:bodyPr lIns="45720" rIns="45720" anchor="ctr" anchorCtr="0"/>
          <a:lstStyle/>
          <a:p>
            <a:pPr algn="ctr" eaLnBrk="0" hangingPunct="0"/>
            <a:r>
              <a:rPr lang="en-US" sz="2400" b="1" dirty="0" smtClean="0">
                <a:solidFill>
                  <a:srgbClr val="FFFFFF"/>
                </a:solidFill>
              </a:rPr>
              <a:t>Fit</a:t>
            </a:r>
          </a:p>
          <a:p>
            <a:pPr algn="ctr" eaLnBrk="0" hangingPunct="0"/>
            <a:r>
              <a:rPr lang="en-US" sz="2400" b="1" dirty="0">
                <a:solidFill>
                  <a:srgbClr val="FFFFFF"/>
                </a:solidFill>
              </a:rPr>
              <a:t>f</a:t>
            </a:r>
            <a:r>
              <a:rPr lang="en-US" sz="2400" b="1" dirty="0" smtClean="0">
                <a:solidFill>
                  <a:srgbClr val="FFFFFF"/>
                </a:solidFill>
              </a:rPr>
              <a:t>or Purpose</a:t>
            </a:r>
            <a:endParaRPr lang="en-US" sz="2000" dirty="0">
              <a:solidFill>
                <a:srgbClr val="000000"/>
              </a:solidFill>
            </a:endParaRPr>
          </a:p>
        </p:txBody>
      </p:sp>
      <p:sp>
        <p:nvSpPr>
          <p:cNvPr id="44" name="Rectangle 24"/>
          <p:cNvSpPr>
            <a:spLocks noChangeArrowheads="1"/>
          </p:cNvSpPr>
          <p:nvPr/>
        </p:nvSpPr>
        <p:spPr bwMode="auto">
          <a:xfrm>
            <a:off x="4980434" y="3323100"/>
            <a:ext cx="2194560" cy="1920240"/>
          </a:xfrm>
          <a:prstGeom prst="rect">
            <a:avLst/>
          </a:prstGeom>
          <a:solidFill>
            <a:srgbClr val="FFFF00"/>
          </a:solidFill>
          <a:ln w="9525">
            <a:solidFill>
              <a:schemeClr val="tx2"/>
            </a:solidFill>
            <a:miter lim="800000"/>
            <a:headEnd/>
            <a:tailEnd/>
          </a:ln>
        </p:spPr>
        <p:txBody>
          <a:bodyPr anchor="ctr" anchorCtr="1"/>
          <a:lstStyle/>
          <a:p>
            <a:pPr algn="ctr" eaLnBrk="0" hangingPunct="0"/>
            <a:r>
              <a:rPr lang="en-US" sz="2000" b="1" dirty="0" smtClean="0">
                <a:solidFill>
                  <a:srgbClr val="000000"/>
                </a:solidFill>
              </a:rPr>
              <a:t>Reliable</a:t>
            </a:r>
            <a:endParaRPr lang="en-US" sz="2000" b="1" dirty="0">
              <a:solidFill>
                <a:srgbClr val="000000"/>
              </a:solidFill>
            </a:endParaRPr>
          </a:p>
          <a:p>
            <a:pPr algn="ctr" eaLnBrk="0" hangingPunct="0"/>
            <a:r>
              <a:rPr lang="en-US" sz="2000" b="1" dirty="0">
                <a:solidFill>
                  <a:srgbClr val="000000"/>
                </a:solidFill>
              </a:rPr>
              <a:t>but not Relevant</a:t>
            </a:r>
          </a:p>
          <a:p>
            <a:pPr algn="ctr" eaLnBrk="0" hangingPunct="0"/>
            <a:endParaRPr lang="en-US" dirty="0">
              <a:solidFill>
                <a:srgbClr val="000000"/>
              </a:solidFill>
            </a:endParaRPr>
          </a:p>
        </p:txBody>
      </p:sp>
      <p:sp>
        <p:nvSpPr>
          <p:cNvPr id="45" name="Rectangle 24"/>
          <p:cNvSpPr>
            <a:spLocks noChangeArrowheads="1"/>
          </p:cNvSpPr>
          <p:nvPr/>
        </p:nvSpPr>
        <p:spPr bwMode="auto">
          <a:xfrm>
            <a:off x="2683549" y="1287476"/>
            <a:ext cx="2194560" cy="1918208"/>
          </a:xfrm>
          <a:prstGeom prst="rect">
            <a:avLst/>
          </a:prstGeom>
          <a:solidFill>
            <a:srgbClr val="FFFF00"/>
          </a:solidFill>
          <a:ln w="9525">
            <a:solidFill>
              <a:schemeClr val="tx2"/>
            </a:solidFill>
            <a:miter lim="800000"/>
            <a:headEnd/>
            <a:tailEnd/>
          </a:ln>
        </p:spPr>
        <p:txBody>
          <a:bodyPr lIns="45720" rIns="45720" anchor="ctr" anchorCtr="1"/>
          <a:lstStyle/>
          <a:p>
            <a:pPr algn="ctr" eaLnBrk="0" hangingPunct="0"/>
            <a:r>
              <a:rPr lang="en-US" sz="2000" b="1" dirty="0">
                <a:solidFill>
                  <a:srgbClr val="000000"/>
                </a:solidFill>
              </a:rPr>
              <a:t>Relevant</a:t>
            </a:r>
          </a:p>
          <a:p>
            <a:pPr algn="ctr" eaLnBrk="0" hangingPunct="0"/>
            <a:r>
              <a:rPr lang="en-US" sz="2000" b="1" dirty="0">
                <a:solidFill>
                  <a:srgbClr val="000000"/>
                </a:solidFill>
              </a:rPr>
              <a:t>but not </a:t>
            </a:r>
            <a:r>
              <a:rPr lang="en-US" sz="2000" b="1" dirty="0" smtClean="0">
                <a:solidFill>
                  <a:srgbClr val="000000"/>
                </a:solidFill>
              </a:rPr>
              <a:t/>
            </a:r>
            <a:br>
              <a:rPr lang="en-US" sz="2000" b="1" dirty="0" smtClean="0">
                <a:solidFill>
                  <a:srgbClr val="000000"/>
                </a:solidFill>
              </a:rPr>
            </a:br>
            <a:r>
              <a:rPr lang="en-US" sz="2000" b="1" dirty="0" smtClean="0">
                <a:solidFill>
                  <a:srgbClr val="000000"/>
                </a:solidFill>
              </a:rPr>
              <a:t>Reliable</a:t>
            </a:r>
            <a:endParaRPr lang="en-US" sz="2000" b="1" dirty="0">
              <a:solidFill>
                <a:srgbClr val="000000"/>
              </a:solidFill>
            </a:endParaRPr>
          </a:p>
        </p:txBody>
      </p:sp>
      <p:sp>
        <p:nvSpPr>
          <p:cNvPr id="46" name="Rectangle 24"/>
          <p:cNvSpPr>
            <a:spLocks noChangeArrowheads="1"/>
          </p:cNvSpPr>
          <p:nvPr/>
        </p:nvSpPr>
        <p:spPr bwMode="auto">
          <a:xfrm>
            <a:off x="2683549" y="3323100"/>
            <a:ext cx="2194560" cy="1920240"/>
          </a:xfrm>
          <a:prstGeom prst="rect">
            <a:avLst/>
          </a:prstGeom>
          <a:solidFill>
            <a:srgbClr val="FF0000"/>
          </a:solidFill>
          <a:ln w="9525">
            <a:solidFill>
              <a:schemeClr val="tx2"/>
            </a:solidFill>
            <a:miter lim="800000"/>
            <a:headEnd/>
            <a:tailEnd/>
          </a:ln>
        </p:spPr>
        <p:txBody>
          <a:bodyPr anchor="ctr" anchorCtr="1"/>
          <a:lstStyle/>
          <a:p>
            <a:pPr algn="ctr" eaLnBrk="0" hangingPunct="0"/>
            <a:r>
              <a:rPr lang="en-US" sz="2000" b="1" dirty="0">
                <a:solidFill>
                  <a:srgbClr val="FFFFFF"/>
                </a:solidFill>
              </a:rPr>
              <a:t>Neither Relevant</a:t>
            </a:r>
          </a:p>
          <a:p>
            <a:pPr algn="ctr" eaLnBrk="0" hangingPunct="0"/>
            <a:r>
              <a:rPr lang="en-US" sz="2000" b="1" dirty="0">
                <a:solidFill>
                  <a:srgbClr val="FFFFFF"/>
                </a:solidFill>
              </a:rPr>
              <a:t>Nor </a:t>
            </a:r>
            <a:r>
              <a:rPr lang="en-US" sz="2000" b="1" dirty="0" smtClean="0">
                <a:solidFill>
                  <a:srgbClr val="FFFFFF"/>
                </a:solidFill>
              </a:rPr>
              <a:t>Reliable</a:t>
            </a:r>
            <a:endParaRPr lang="en-US" sz="2000" dirty="0">
              <a:solidFill>
                <a:srgbClr val="FFFFFF"/>
              </a:solidFill>
            </a:endParaRPr>
          </a:p>
        </p:txBody>
      </p:sp>
      <p:sp>
        <p:nvSpPr>
          <p:cNvPr id="54" name="Text Box 1"/>
          <p:cNvSpPr txBox="1">
            <a:spLocks noChangeArrowheads="1"/>
          </p:cNvSpPr>
          <p:nvPr/>
        </p:nvSpPr>
        <p:spPr bwMode="auto">
          <a:xfrm>
            <a:off x="2663955" y="5486400"/>
            <a:ext cx="4572000" cy="533400"/>
          </a:xfrm>
          <a:prstGeom prst="rect">
            <a:avLst/>
          </a:prstGeom>
          <a:solidFill>
            <a:srgbClr val="FFFFFF"/>
          </a:solidFill>
          <a:ln w="9525">
            <a:solidFill>
              <a:srgbClr val="000000"/>
            </a:solidFill>
            <a:miter lim="800000"/>
            <a:headEnd/>
            <a:tailEnd/>
          </a:ln>
        </p:spPr>
        <p:txBody>
          <a:bodyPr/>
          <a:lstStyle/>
          <a:p>
            <a:pPr eaLnBrk="0" hangingPunct="0"/>
            <a:r>
              <a:rPr lang="en-US" sz="1400" b="1" dirty="0">
                <a:solidFill>
                  <a:srgbClr val="000000"/>
                </a:solidFill>
                <a:latin typeface="Calibri" pitchFamily="34" charset="0"/>
                <a:ea typeface="Calibri" pitchFamily="34" charset="0"/>
                <a:cs typeface="Times New Roman" pitchFamily="18" charset="0"/>
              </a:rPr>
              <a:t>    </a:t>
            </a:r>
            <a:r>
              <a:rPr lang="en-US" b="1" dirty="0" smtClean="0">
                <a:solidFill>
                  <a:srgbClr val="000000"/>
                </a:solidFill>
                <a:latin typeface="Calibri" pitchFamily="34" charset="0"/>
                <a:ea typeface="Calibri" pitchFamily="34" charset="0"/>
                <a:cs typeface="Times New Roman" pitchFamily="18" charset="0"/>
              </a:rPr>
              <a:t>   LOW        </a:t>
            </a:r>
            <a:r>
              <a:rPr lang="en-US" sz="1400" b="1" dirty="0">
                <a:solidFill>
                  <a:srgbClr val="000000"/>
                </a:solidFill>
                <a:latin typeface="Calibri" pitchFamily="34" charset="0"/>
                <a:ea typeface="Calibri" pitchFamily="34" charset="0"/>
                <a:cs typeface="Times New Roman" pitchFamily="18" charset="0"/>
                <a:sym typeface="Wingdings" pitchFamily="2" charset="2"/>
              </a:rPr>
              <a:t></a:t>
            </a:r>
            <a:r>
              <a:rPr lang="en-US" sz="1100" b="1" dirty="0">
                <a:solidFill>
                  <a:srgbClr val="000000"/>
                </a:solidFill>
                <a:latin typeface="Calibri" pitchFamily="34" charset="0"/>
                <a:ea typeface="Calibri" pitchFamily="34" charset="0"/>
                <a:cs typeface="Times New Roman" pitchFamily="18" charset="0"/>
              </a:rPr>
              <a:t>   </a:t>
            </a:r>
            <a:r>
              <a:rPr lang="en-US" sz="2400" b="1" dirty="0" smtClean="0">
                <a:solidFill>
                  <a:srgbClr val="000000"/>
                </a:solidFill>
                <a:latin typeface="Calibri" pitchFamily="34" charset="0"/>
                <a:ea typeface="Calibri" pitchFamily="34" charset="0"/>
                <a:cs typeface="Times New Roman" pitchFamily="18" charset="0"/>
                <a:sym typeface="Wingdings" pitchFamily="2" charset="2"/>
              </a:rPr>
              <a:t>RELIABILITY</a:t>
            </a:r>
            <a:r>
              <a:rPr lang="en-US" sz="1100" b="1" dirty="0" smtClean="0">
                <a:solidFill>
                  <a:srgbClr val="000000"/>
                </a:solidFill>
                <a:latin typeface="Calibri" pitchFamily="34" charset="0"/>
                <a:ea typeface="Calibri" pitchFamily="34" charset="0"/>
                <a:cs typeface="Times New Roman" pitchFamily="18" charset="0"/>
                <a:sym typeface="Wingdings" pitchFamily="2" charset="2"/>
              </a:rPr>
              <a:t>   </a:t>
            </a:r>
            <a:r>
              <a:rPr lang="en-US" sz="1400" b="1" dirty="0">
                <a:solidFill>
                  <a:srgbClr val="000000"/>
                </a:solidFill>
                <a:latin typeface="Calibri" pitchFamily="34" charset="0"/>
                <a:ea typeface="Calibri" pitchFamily="34" charset="0"/>
                <a:cs typeface="Times New Roman" pitchFamily="18" charset="0"/>
                <a:sym typeface="Wingdings" pitchFamily="2" charset="2"/>
              </a:rPr>
              <a:t></a:t>
            </a:r>
            <a:r>
              <a:rPr lang="en-US" sz="1100" b="1" dirty="0">
                <a:solidFill>
                  <a:srgbClr val="000000"/>
                </a:solidFill>
                <a:latin typeface="Calibri" pitchFamily="34" charset="0"/>
                <a:ea typeface="Calibri" pitchFamily="34" charset="0"/>
                <a:cs typeface="Times New Roman" pitchFamily="18" charset="0"/>
              </a:rPr>
              <a:t>             </a:t>
            </a:r>
            <a:r>
              <a:rPr lang="en-US" b="1" dirty="0" smtClean="0">
                <a:solidFill>
                  <a:srgbClr val="000000"/>
                </a:solidFill>
                <a:latin typeface="Calibri" pitchFamily="34" charset="0"/>
                <a:ea typeface="Calibri" pitchFamily="34" charset="0"/>
                <a:cs typeface="Times New Roman" pitchFamily="18" charset="0"/>
              </a:rPr>
              <a:t>HIGH</a:t>
            </a:r>
            <a:endParaRPr lang="en-US" b="1" dirty="0">
              <a:solidFill>
                <a:srgbClr val="000000"/>
              </a:solidFill>
              <a:latin typeface="Calibri" pitchFamily="34" charset="0"/>
              <a:ea typeface="Calibri" pitchFamily="34" charset="0"/>
              <a:cs typeface="Times New Roman" pitchFamily="18" charset="0"/>
              <a:sym typeface="Wingdings" pitchFamily="2" charset="2"/>
            </a:endParaRPr>
          </a:p>
        </p:txBody>
      </p:sp>
      <p:sp>
        <p:nvSpPr>
          <p:cNvPr id="55" name="Text Box 1"/>
          <p:cNvSpPr txBox="1">
            <a:spLocks noChangeArrowheads="1"/>
          </p:cNvSpPr>
          <p:nvPr/>
        </p:nvSpPr>
        <p:spPr bwMode="auto">
          <a:xfrm rot="-5400000">
            <a:off x="177660" y="2998708"/>
            <a:ext cx="3955865" cy="533400"/>
          </a:xfrm>
          <a:prstGeom prst="rect">
            <a:avLst/>
          </a:prstGeom>
          <a:solidFill>
            <a:srgbClr val="FFFFFF"/>
          </a:solidFill>
          <a:ln w="9525">
            <a:solidFill>
              <a:srgbClr val="000000"/>
            </a:solidFill>
            <a:miter lim="800000"/>
            <a:headEnd/>
            <a:tailEnd/>
          </a:ln>
        </p:spPr>
        <p:txBody>
          <a:bodyPr/>
          <a:lstStyle/>
          <a:p>
            <a:pPr eaLnBrk="0" hangingPunct="0"/>
            <a:r>
              <a:rPr lang="en-US" sz="1400" b="1" dirty="0">
                <a:solidFill>
                  <a:srgbClr val="000000"/>
                </a:solidFill>
                <a:latin typeface="Calibri" pitchFamily="34" charset="0"/>
                <a:ea typeface="Calibri" pitchFamily="34" charset="0"/>
                <a:cs typeface="Times New Roman" pitchFamily="18" charset="0"/>
              </a:rPr>
              <a:t> </a:t>
            </a:r>
            <a:r>
              <a:rPr lang="en-US" sz="1400" b="1" dirty="0" smtClean="0">
                <a:solidFill>
                  <a:srgbClr val="000000"/>
                </a:solidFill>
                <a:latin typeface="Calibri" pitchFamily="34" charset="0"/>
                <a:ea typeface="Calibri" pitchFamily="34" charset="0"/>
                <a:cs typeface="Times New Roman" pitchFamily="18" charset="0"/>
              </a:rPr>
              <a:t>      </a:t>
            </a:r>
            <a:r>
              <a:rPr lang="en-US" b="1" dirty="0" smtClean="0">
                <a:solidFill>
                  <a:srgbClr val="000000"/>
                </a:solidFill>
                <a:latin typeface="Calibri" pitchFamily="34" charset="0"/>
                <a:ea typeface="Calibri" pitchFamily="34" charset="0"/>
                <a:cs typeface="Times New Roman" pitchFamily="18" charset="0"/>
              </a:rPr>
              <a:t>LOW</a:t>
            </a:r>
            <a:r>
              <a:rPr lang="en-US" sz="1400" b="1" dirty="0" smtClean="0">
                <a:solidFill>
                  <a:srgbClr val="000000"/>
                </a:solidFill>
                <a:latin typeface="Calibri" pitchFamily="34" charset="0"/>
                <a:ea typeface="Calibri" pitchFamily="34" charset="0"/>
                <a:cs typeface="Times New Roman" pitchFamily="18" charset="0"/>
              </a:rPr>
              <a:t>      </a:t>
            </a:r>
            <a:r>
              <a:rPr lang="en-US" sz="1400" b="1" dirty="0">
                <a:solidFill>
                  <a:srgbClr val="000000"/>
                </a:solidFill>
                <a:latin typeface="Calibri" pitchFamily="34" charset="0"/>
                <a:ea typeface="Calibri" pitchFamily="34" charset="0"/>
                <a:cs typeface="Times New Roman" pitchFamily="18" charset="0"/>
                <a:sym typeface="Wingdings" pitchFamily="2" charset="2"/>
              </a:rPr>
              <a:t></a:t>
            </a:r>
            <a:r>
              <a:rPr lang="en-US" sz="1100" b="1" dirty="0">
                <a:solidFill>
                  <a:srgbClr val="000000"/>
                </a:solidFill>
                <a:latin typeface="Calibri" pitchFamily="34" charset="0"/>
                <a:ea typeface="Calibri" pitchFamily="34" charset="0"/>
                <a:cs typeface="Times New Roman" pitchFamily="18" charset="0"/>
              </a:rPr>
              <a:t>  </a:t>
            </a:r>
            <a:r>
              <a:rPr lang="en-US" sz="2400" b="1" dirty="0" smtClean="0">
                <a:solidFill>
                  <a:srgbClr val="000000"/>
                </a:solidFill>
                <a:latin typeface="Calibri" pitchFamily="34" charset="0"/>
                <a:ea typeface="Calibri" pitchFamily="34" charset="0"/>
                <a:cs typeface="Times New Roman" pitchFamily="18" charset="0"/>
                <a:sym typeface="Wingdings" pitchFamily="2" charset="2"/>
              </a:rPr>
              <a:t>RELEVANCE</a:t>
            </a:r>
            <a:r>
              <a:rPr lang="en-US" sz="1100" b="1" dirty="0" smtClean="0">
                <a:solidFill>
                  <a:srgbClr val="000000"/>
                </a:solidFill>
                <a:latin typeface="Calibri" pitchFamily="34" charset="0"/>
                <a:ea typeface="Calibri" pitchFamily="34" charset="0"/>
                <a:cs typeface="Times New Roman" pitchFamily="18" charset="0"/>
                <a:sym typeface="Wingdings" pitchFamily="2" charset="2"/>
              </a:rPr>
              <a:t>   </a:t>
            </a:r>
            <a:r>
              <a:rPr lang="en-US" sz="1400" b="1" dirty="0">
                <a:solidFill>
                  <a:srgbClr val="000000"/>
                </a:solidFill>
                <a:latin typeface="Calibri" pitchFamily="34" charset="0"/>
                <a:ea typeface="Calibri" pitchFamily="34" charset="0"/>
                <a:cs typeface="Times New Roman" pitchFamily="18" charset="0"/>
                <a:sym typeface="Wingdings" pitchFamily="2" charset="2"/>
              </a:rPr>
              <a:t></a:t>
            </a:r>
            <a:r>
              <a:rPr lang="en-US" sz="1400" b="1" dirty="0">
                <a:solidFill>
                  <a:srgbClr val="000000"/>
                </a:solidFill>
                <a:latin typeface="Calibri" pitchFamily="34" charset="0"/>
                <a:ea typeface="Calibri" pitchFamily="34" charset="0"/>
                <a:cs typeface="Times New Roman" pitchFamily="18" charset="0"/>
              </a:rPr>
              <a:t> </a:t>
            </a:r>
            <a:r>
              <a:rPr lang="en-US" sz="1400" b="1" dirty="0" smtClean="0">
                <a:solidFill>
                  <a:srgbClr val="000000"/>
                </a:solidFill>
                <a:latin typeface="Calibri" pitchFamily="34" charset="0"/>
                <a:ea typeface="Calibri" pitchFamily="34" charset="0"/>
                <a:cs typeface="Times New Roman" pitchFamily="18" charset="0"/>
              </a:rPr>
              <a:t>  </a:t>
            </a:r>
            <a:r>
              <a:rPr lang="en-US" sz="1400" b="1" dirty="0" smtClean="0">
                <a:solidFill>
                  <a:srgbClr val="000000"/>
                </a:solidFill>
                <a:latin typeface="Calibri" pitchFamily="34" charset="0"/>
                <a:ea typeface="Calibri" pitchFamily="34" charset="0"/>
                <a:cs typeface="Times New Roman" pitchFamily="18" charset="0"/>
                <a:sym typeface="Wingdings" pitchFamily="2" charset="2"/>
              </a:rPr>
              <a:t>  </a:t>
            </a:r>
            <a:r>
              <a:rPr lang="en-US" b="1" dirty="0" smtClean="0">
                <a:solidFill>
                  <a:srgbClr val="000000"/>
                </a:solidFill>
                <a:latin typeface="Calibri" pitchFamily="34" charset="0"/>
                <a:ea typeface="Calibri" pitchFamily="34" charset="0"/>
                <a:cs typeface="Times New Roman" pitchFamily="18" charset="0"/>
                <a:sym typeface="Wingdings" pitchFamily="2" charset="2"/>
              </a:rPr>
              <a:t>HIGH</a:t>
            </a:r>
            <a:endParaRPr lang="en-US" sz="1100" b="1" dirty="0">
              <a:solidFill>
                <a:srgbClr val="000000"/>
              </a:solidFill>
              <a:latin typeface="Calibri" pitchFamily="34" charset="0"/>
              <a:ea typeface="Calibri" pitchFamily="34" charset="0"/>
              <a:cs typeface="Times New Roman" pitchFamily="18" charset="0"/>
              <a:sym typeface="Wingdings" pitchFamily="2" charset="2"/>
            </a:endParaRPr>
          </a:p>
        </p:txBody>
      </p:sp>
      <p:sp>
        <p:nvSpPr>
          <p:cNvPr id="11" name="AutoShape 12"/>
          <p:cNvSpPr>
            <a:spLocks noChangeShapeType="1"/>
          </p:cNvSpPr>
          <p:nvPr/>
        </p:nvSpPr>
        <p:spPr bwMode="auto">
          <a:xfrm>
            <a:off x="2562607" y="1244600"/>
            <a:ext cx="0" cy="4023360"/>
          </a:xfrm>
          <a:prstGeom prst="straightConnector1">
            <a:avLst/>
          </a:prstGeom>
          <a:noFill/>
          <a:ln w="25400">
            <a:solidFill>
              <a:srgbClr val="000000"/>
            </a:solidFill>
            <a:round/>
            <a:headEnd type="triangle" w="med" len="med"/>
            <a:tailEnd type="triangle" w="med" len="med"/>
          </a:ln>
          <a:effectLst/>
        </p:spPr>
        <p:txBody>
          <a:bodyPr/>
          <a:lstStyle/>
          <a:p>
            <a:pPr>
              <a:defRPr/>
            </a:pPr>
            <a:endParaRPr lang="en-US">
              <a:solidFill>
                <a:srgbClr val="000000"/>
              </a:solidFill>
              <a:latin typeface="Arial" pitchFamily="34" charset="0"/>
            </a:endParaRPr>
          </a:p>
        </p:txBody>
      </p:sp>
      <p:cxnSp>
        <p:nvCxnSpPr>
          <p:cNvPr id="12" name="AutoShape 3"/>
          <p:cNvCxnSpPr>
            <a:cxnSpLocks noChangeShapeType="1"/>
          </p:cNvCxnSpPr>
          <p:nvPr/>
        </p:nvCxnSpPr>
        <p:spPr bwMode="auto">
          <a:xfrm>
            <a:off x="2686050" y="5386705"/>
            <a:ext cx="4552950" cy="0"/>
          </a:xfrm>
          <a:prstGeom prst="straightConnector1">
            <a:avLst/>
          </a:prstGeom>
          <a:noFill/>
          <a:ln w="25400">
            <a:solidFill>
              <a:srgbClr val="000000"/>
            </a:solidFill>
            <a:round/>
            <a:headEnd type="triangle" w="med" len="med"/>
            <a:tailEnd type="triangle" w="med" len="med"/>
          </a:ln>
          <a:effectLst/>
        </p:spPr>
      </p:cxnSp>
      <p:sp>
        <p:nvSpPr>
          <p:cNvPr id="14" name="Slide Number Placeholder 4"/>
          <p:cNvSpPr txBox="1">
            <a:spLocks/>
          </p:cNvSpPr>
          <p:nvPr/>
        </p:nvSpPr>
        <p:spPr bwMode="auto">
          <a:xfrm>
            <a:off x="7010400" y="64008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1CD3B602-8765-4D3A-8187-52C264705309}" type="slidenum">
              <a:rPr lang="en-US" sz="2400" smtClean="0">
                <a:solidFill>
                  <a:srgbClr val="000000"/>
                </a:solidFill>
              </a:rPr>
              <a:pPr algn="r"/>
              <a:t>4</a:t>
            </a:fld>
            <a:endParaRPr lang="en-US" dirty="0">
              <a:solidFill>
                <a:srgbClr val="000000"/>
              </a:solidFill>
            </a:endParaRPr>
          </a:p>
        </p:txBody>
      </p:sp>
      <p:sp>
        <p:nvSpPr>
          <p:cNvPr id="13" name="TextBox 3"/>
          <p:cNvSpPr txBox="1">
            <a:spLocks noChangeArrowheads="1"/>
          </p:cNvSpPr>
          <p:nvPr/>
        </p:nvSpPr>
        <p:spPr bwMode="auto">
          <a:xfrm>
            <a:off x="0" y="6488113"/>
            <a:ext cx="7019999" cy="369332"/>
          </a:xfrm>
          <a:prstGeom prst="rect">
            <a:avLst/>
          </a:prstGeom>
          <a:noFill/>
          <a:ln w="9525">
            <a:noFill/>
            <a:miter lim="800000"/>
            <a:headEnd/>
            <a:tailEnd/>
          </a:ln>
        </p:spPr>
        <p:txBody>
          <a:bodyPr wrap="none">
            <a:spAutoFit/>
          </a:bodyPr>
          <a:lstStyle/>
          <a:p>
            <a:r>
              <a:rPr lang="en-US" dirty="0" smtClean="0">
                <a:solidFill>
                  <a:srgbClr val="333399"/>
                </a:solidFill>
              </a:rPr>
              <a:t>Hoover, Cash, Mathews, Feitshans, Iskander, and Harper (2014)</a:t>
            </a:r>
            <a:endParaRPr lang="en-US" dirty="0">
              <a:solidFill>
                <a:srgbClr val="333399"/>
              </a:solidFill>
            </a:endParaRPr>
          </a:p>
        </p:txBody>
      </p:sp>
    </p:spTree>
    <p:extLst>
      <p:ext uri="{BB962C8B-B14F-4D97-AF65-F5344CB8AC3E}">
        <p14:creationId xmlns:p14="http://schemas.microsoft.com/office/powerpoint/2010/main" val="3573272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4" name="AutoShape 12"/>
          <p:cNvSpPr>
            <a:spLocks noChangeShapeType="1"/>
          </p:cNvSpPr>
          <p:nvPr/>
        </p:nvSpPr>
        <p:spPr bwMode="auto">
          <a:xfrm>
            <a:off x="2575560" y="1252220"/>
            <a:ext cx="0" cy="4023360"/>
          </a:xfrm>
          <a:prstGeom prst="straightConnector1">
            <a:avLst/>
          </a:prstGeom>
          <a:noFill/>
          <a:ln w="25400">
            <a:solidFill>
              <a:srgbClr val="000000"/>
            </a:solidFill>
            <a:round/>
            <a:headEnd type="triangle" w="med" len="med"/>
            <a:tailEnd type="triangle" w="med" len="med"/>
          </a:ln>
          <a:effectLst/>
        </p:spPr>
        <p:txBody>
          <a:bodyPr/>
          <a:lstStyle/>
          <a:p>
            <a:pPr>
              <a:defRPr/>
            </a:pPr>
            <a:endParaRPr lang="en-US">
              <a:solidFill>
                <a:srgbClr val="000000"/>
              </a:solidFill>
              <a:latin typeface="Arial" pitchFamily="34" charset="0"/>
            </a:endParaRPr>
          </a:p>
        </p:txBody>
      </p:sp>
      <p:cxnSp>
        <p:nvCxnSpPr>
          <p:cNvPr id="11267" name="AutoShape 3"/>
          <p:cNvCxnSpPr>
            <a:cxnSpLocks noChangeShapeType="1"/>
          </p:cNvCxnSpPr>
          <p:nvPr/>
        </p:nvCxnSpPr>
        <p:spPr bwMode="auto">
          <a:xfrm>
            <a:off x="2699003" y="5394325"/>
            <a:ext cx="4552950" cy="0"/>
          </a:xfrm>
          <a:prstGeom prst="straightConnector1">
            <a:avLst/>
          </a:prstGeom>
          <a:noFill/>
          <a:ln w="25400">
            <a:solidFill>
              <a:srgbClr val="000000"/>
            </a:solidFill>
            <a:round/>
            <a:headEnd type="triangle" w="med" len="med"/>
            <a:tailEnd type="triangle" w="med" len="med"/>
          </a:ln>
          <a:effectLst/>
        </p:spPr>
      </p:cxnSp>
      <p:sp>
        <p:nvSpPr>
          <p:cNvPr id="11269" name="Rectangle 24"/>
          <p:cNvSpPr>
            <a:spLocks noChangeArrowheads="1"/>
          </p:cNvSpPr>
          <p:nvPr/>
        </p:nvSpPr>
        <p:spPr bwMode="auto">
          <a:xfrm>
            <a:off x="5029200" y="1272540"/>
            <a:ext cx="2194560" cy="1920240"/>
          </a:xfrm>
          <a:prstGeom prst="rect">
            <a:avLst/>
          </a:prstGeom>
          <a:solidFill>
            <a:srgbClr val="00B050"/>
          </a:solidFill>
          <a:ln w="9525">
            <a:solidFill>
              <a:schemeClr val="tx2"/>
            </a:solidFill>
            <a:miter lim="800000"/>
            <a:headEnd/>
            <a:tailEnd/>
          </a:ln>
        </p:spPr>
        <p:txBody>
          <a:bodyPr lIns="45720" rIns="45720" anchor="ctr" anchorCtr="0"/>
          <a:lstStyle/>
          <a:p>
            <a:pPr algn="ctr" eaLnBrk="0" hangingPunct="0"/>
            <a:r>
              <a:rPr lang="en-US" sz="2400" b="1" dirty="0" smtClean="0">
                <a:solidFill>
                  <a:srgbClr val="FFFFFF"/>
                </a:solidFill>
              </a:rPr>
              <a:t>Ideal</a:t>
            </a:r>
          </a:p>
          <a:p>
            <a:pPr algn="ctr" eaLnBrk="0" hangingPunct="0"/>
            <a:r>
              <a:rPr lang="en-US" sz="2400" b="1" dirty="0">
                <a:solidFill>
                  <a:srgbClr val="FFFFFF"/>
                </a:solidFill>
              </a:rPr>
              <a:t>k</a:t>
            </a:r>
            <a:r>
              <a:rPr lang="en-US" sz="2400" b="1" dirty="0" smtClean="0">
                <a:solidFill>
                  <a:srgbClr val="FFFFFF"/>
                </a:solidFill>
              </a:rPr>
              <a:t>nowledge</a:t>
            </a:r>
          </a:p>
          <a:p>
            <a:pPr algn="ctr" eaLnBrk="0" hangingPunct="0"/>
            <a:r>
              <a:rPr lang="en-US" sz="2400" b="1" dirty="0" smtClean="0">
                <a:solidFill>
                  <a:srgbClr val="FFFFFF"/>
                </a:solidFill>
              </a:rPr>
              <a:t>space</a:t>
            </a:r>
            <a:endParaRPr lang="en-US" sz="2000" dirty="0">
              <a:solidFill>
                <a:srgbClr val="000000"/>
              </a:solidFill>
            </a:endParaRPr>
          </a:p>
        </p:txBody>
      </p:sp>
      <p:sp>
        <p:nvSpPr>
          <p:cNvPr id="11275" name="Rectangle 24"/>
          <p:cNvSpPr>
            <a:spLocks noChangeArrowheads="1"/>
          </p:cNvSpPr>
          <p:nvPr/>
        </p:nvSpPr>
        <p:spPr bwMode="auto">
          <a:xfrm>
            <a:off x="5036820" y="3337560"/>
            <a:ext cx="2194560" cy="1920240"/>
          </a:xfrm>
          <a:prstGeom prst="rect">
            <a:avLst/>
          </a:prstGeom>
          <a:solidFill>
            <a:srgbClr val="FFFF00"/>
          </a:solidFill>
          <a:ln w="9525">
            <a:solidFill>
              <a:schemeClr val="tx2"/>
            </a:solidFill>
            <a:miter lim="800000"/>
            <a:headEnd/>
            <a:tailEnd/>
          </a:ln>
        </p:spPr>
        <p:txBody>
          <a:bodyPr anchor="ctr" anchorCtr="1"/>
          <a:lstStyle/>
          <a:p>
            <a:pPr algn="ctr" eaLnBrk="0" hangingPunct="0"/>
            <a:r>
              <a:rPr lang="en-US" sz="2000" b="1" dirty="0" smtClean="0">
                <a:solidFill>
                  <a:srgbClr val="000000"/>
                </a:solidFill>
              </a:rPr>
              <a:t>Documentation</a:t>
            </a:r>
            <a:br>
              <a:rPr lang="en-US" sz="2000" b="1" dirty="0" smtClean="0">
                <a:solidFill>
                  <a:srgbClr val="000000"/>
                </a:solidFill>
              </a:rPr>
            </a:br>
            <a:r>
              <a:rPr lang="en-US" sz="2000" b="1" dirty="0" smtClean="0">
                <a:solidFill>
                  <a:srgbClr val="000000"/>
                </a:solidFill>
              </a:rPr>
              <a:t>may be needed</a:t>
            </a:r>
            <a:endParaRPr lang="en-US" sz="2000" b="1" dirty="0">
              <a:solidFill>
                <a:srgbClr val="000000"/>
              </a:solidFill>
            </a:endParaRPr>
          </a:p>
          <a:p>
            <a:pPr algn="ctr" eaLnBrk="0" hangingPunct="0"/>
            <a:endParaRPr lang="en-US" dirty="0">
              <a:solidFill>
                <a:srgbClr val="000000"/>
              </a:solidFill>
            </a:endParaRPr>
          </a:p>
        </p:txBody>
      </p:sp>
      <p:sp>
        <p:nvSpPr>
          <p:cNvPr id="11276" name="Rectangle 24"/>
          <p:cNvSpPr>
            <a:spLocks noChangeArrowheads="1"/>
          </p:cNvSpPr>
          <p:nvPr/>
        </p:nvSpPr>
        <p:spPr bwMode="auto">
          <a:xfrm>
            <a:off x="2697481" y="1272540"/>
            <a:ext cx="2194560" cy="1920240"/>
          </a:xfrm>
          <a:prstGeom prst="rect">
            <a:avLst/>
          </a:prstGeom>
          <a:solidFill>
            <a:srgbClr val="FFFF00"/>
          </a:solidFill>
          <a:ln w="9525">
            <a:solidFill>
              <a:schemeClr val="tx2"/>
            </a:solidFill>
            <a:miter lim="800000"/>
            <a:headEnd/>
            <a:tailEnd/>
          </a:ln>
        </p:spPr>
        <p:txBody>
          <a:bodyPr lIns="45720" rIns="45720" anchor="ctr" anchorCtr="1"/>
          <a:lstStyle/>
          <a:p>
            <a:pPr algn="ctr" eaLnBrk="0" hangingPunct="0"/>
            <a:r>
              <a:rPr lang="en-US" sz="2000" b="1" dirty="0" smtClean="0">
                <a:solidFill>
                  <a:srgbClr val="000000"/>
                </a:solidFill>
              </a:rPr>
              <a:t>Can guide prioritization </a:t>
            </a:r>
            <a:br>
              <a:rPr lang="en-US" sz="2000" b="1" dirty="0" smtClean="0">
                <a:solidFill>
                  <a:srgbClr val="000000"/>
                </a:solidFill>
              </a:rPr>
            </a:br>
            <a:r>
              <a:rPr lang="en-US" sz="2000" b="1" dirty="0" smtClean="0">
                <a:solidFill>
                  <a:srgbClr val="000000"/>
                </a:solidFill>
              </a:rPr>
              <a:t>of relevant</a:t>
            </a:r>
          </a:p>
          <a:p>
            <a:pPr algn="ctr" eaLnBrk="0" hangingPunct="0"/>
            <a:r>
              <a:rPr lang="en-US" sz="2000" b="1" dirty="0" smtClean="0">
                <a:solidFill>
                  <a:srgbClr val="000000"/>
                </a:solidFill>
              </a:rPr>
              <a:t>work</a:t>
            </a:r>
            <a:endParaRPr lang="en-US" sz="2000" b="1" dirty="0">
              <a:solidFill>
                <a:srgbClr val="000000"/>
              </a:solidFill>
            </a:endParaRPr>
          </a:p>
        </p:txBody>
      </p:sp>
      <p:sp>
        <p:nvSpPr>
          <p:cNvPr id="11277" name="Rectangle 24"/>
          <p:cNvSpPr>
            <a:spLocks noChangeArrowheads="1"/>
          </p:cNvSpPr>
          <p:nvPr/>
        </p:nvSpPr>
        <p:spPr bwMode="auto">
          <a:xfrm>
            <a:off x="2705101" y="3329940"/>
            <a:ext cx="2194560" cy="1920240"/>
          </a:xfrm>
          <a:prstGeom prst="rect">
            <a:avLst/>
          </a:prstGeom>
          <a:solidFill>
            <a:schemeClr val="tx1"/>
          </a:solidFill>
          <a:ln w="9525">
            <a:solidFill>
              <a:schemeClr val="tx2"/>
            </a:solidFill>
            <a:miter lim="800000"/>
            <a:headEnd/>
            <a:tailEnd/>
          </a:ln>
        </p:spPr>
        <p:txBody>
          <a:bodyPr anchor="ctr" anchorCtr="1"/>
          <a:lstStyle/>
          <a:p>
            <a:pPr algn="ctr" eaLnBrk="0" hangingPunct="0"/>
            <a:r>
              <a:rPr lang="en-US" sz="2000" b="1" dirty="0" smtClean="0">
                <a:solidFill>
                  <a:srgbClr val="FFFFFF"/>
                </a:solidFill>
              </a:rPr>
              <a:t>Poorly understood mission risks</a:t>
            </a:r>
            <a:endParaRPr lang="en-US" sz="2000" dirty="0">
              <a:solidFill>
                <a:srgbClr val="FFFFFF"/>
              </a:solidFill>
            </a:endParaRPr>
          </a:p>
        </p:txBody>
      </p:sp>
      <p:sp>
        <p:nvSpPr>
          <p:cNvPr id="11278" name="Title 23"/>
          <p:cNvSpPr>
            <a:spLocks noGrp="1"/>
          </p:cNvSpPr>
          <p:nvPr>
            <p:ph type="title"/>
          </p:nvPr>
        </p:nvSpPr>
        <p:spPr>
          <a:xfrm>
            <a:off x="0" y="381000"/>
            <a:ext cx="9144000" cy="457200"/>
          </a:xfrm>
        </p:spPr>
        <p:txBody>
          <a:bodyPr/>
          <a:lstStyle/>
          <a:p>
            <a:r>
              <a:rPr lang="en-US" dirty="0" smtClean="0">
                <a:latin typeface="Arial" panose="020B0604020202020204" pitchFamily="34" charset="0"/>
                <a:cs typeface="Arial" panose="020B0604020202020204" pitchFamily="34" charset="0"/>
              </a:rPr>
              <a:t>Know-versus-Show Alignment</a:t>
            </a:r>
          </a:p>
        </p:txBody>
      </p:sp>
      <p:sp>
        <p:nvSpPr>
          <p:cNvPr id="23" name="Text Box 1"/>
          <p:cNvSpPr txBox="1">
            <a:spLocks noChangeArrowheads="1"/>
          </p:cNvSpPr>
          <p:nvPr/>
        </p:nvSpPr>
        <p:spPr bwMode="auto">
          <a:xfrm>
            <a:off x="2727960" y="5562600"/>
            <a:ext cx="4572000" cy="533400"/>
          </a:xfrm>
          <a:prstGeom prst="rect">
            <a:avLst/>
          </a:prstGeom>
          <a:solidFill>
            <a:srgbClr val="FFFFFF"/>
          </a:solidFill>
          <a:ln w="9525">
            <a:solidFill>
              <a:srgbClr val="000000"/>
            </a:solidFill>
            <a:miter lim="800000"/>
            <a:headEnd/>
            <a:tailEnd/>
          </a:ln>
        </p:spPr>
        <p:txBody>
          <a:bodyPr/>
          <a:lstStyle/>
          <a:p>
            <a:pPr eaLnBrk="0" hangingPunct="0"/>
            <a:r>
              <a:rPr lang="en-US" sz="1400" b="1" dirty="0">
                <a:solidFill>
                  <a:srgbClr val="000000"/>
                </a:solidFill>
                <a:latin typeface="Calibri" pitchFamily="34" charset="0"/>
                <a:ea typeface="Calibri" pitchFamily="34" charset="0"/>
                <a:cs typeface="Times New Roman" pitchFamily="18" charset="0"/>
              </a:rPr>
              <a:t>    </a:t>
            </a:r>
            <a:r>
              <a:rPr lang="en-US" b="1" dirty="0" smtClean="0">
                <a:solidFill>
                  <a:srgbClr val="000000"/>
                </a:solidFill>
                <a:latin typeface="Calibri" pitchFamily="34" charset="0"/>
                <a:ea typeface="Calibri" pitchFamily="34" charset="0"/>
                <a:cs typeface="Times New Roman" pitchFamily="18" charset="0"/>
              </a:rPr>
              <a:t>    NO       </a:t>
            </a:r>
            <a:r>
              <a:rPr lang="en-US" sz="1400" b="1" dirty="0">
                <a:solidFill>
                  <a:srgbClr val="000000"/>
                </a:solidFill>
                <a:latin typeface="Calibri" pitchFamily="34" charset="0"/>
                <a:ea typeface="Calibri" pitchFamily="34" charset="0"/>
                <a:cs typeface="Times New Roman" pitchFamily="18" charset="0"/>
                <a:sym typeface="Wingdings" pitchFamily="2" charset="2"/>
              </a:rPr>
              <a:t></a:t>
            </a:r>
            <a:r>
              <a:rPr lang="en-US" sz="1100" b="1" dirty="0">
                <a:solidFill>
                  <a:srgbClr val="000000"/>
                </a:solidFill>
                <a:latin typeface="Calibri" pitchFamily="34" charset="0"/>
                <a:ea typeface="Calibri" pitchFamily="34" charset="0"/>
                <a:cs typeface="Times New Roman" pitchFamily="18" charset="0"/>
              </a:rPr>
              <a:t>   </a:t>
            </a:r>
            <a:r>
              <a:rPr lang="en-US" sz="2400" b="1" dirty="0" smtClean="0">
                <a:solidFill>
                  <a:srgbClr val="000000"/>
                </a:solidFill>
                <a:latin typeface="Calibri" pitchFamily="34" charset="0"/>
                <a:ea typeface="Calibri" pitchFamily="34" charset="0"/>
                <a:cs typeface="Times New Roman" pitchFamily="18" charset="0"/>
                <a:sym typeface="Wingdings" pitchFamily="2" charset="2"/>
              </a:rPr>
              <a:t>Do we Know?</a:t>
            </a:r>
            <a:r>
              <a:rPr lang="en-US" sz="1100" b="1" dirty="0" smtClean="0">
                <a:solidFill>
                  <a:srgbClr val="000000"/>
                </a:solidFill>
                <a:latin typeface="Calibri" pitchFamily="34" charset="0"/>
                <a:ea typeface="Calibri" pitchFamily="34" charset="0"/>
                <a:cs typeface="Times New Roman" pitchFamily="18" charset="0"/>
                <a:sym typeface="Wingdings" pitchFamily="2" charset="2"/>
              </a:rPr>
              <a:t>   </a:t>
            </a:r>
            <a:r>
              <a:rPr lang="en-US" sz="1400" b="1" dirty="0" smtClean="0">
                <a:solidFill>
                  <a:srgbClr val="000000"/>
                </a:solidFill>
                <a:latin typeface="Calibri" pitchFamily="34" charset="0"/>
                <a:ea typeface="Calibri" pitchFamily="34" charset="0"/>
                <a:cs typeface="Times New Roman" pitchFamily="18" charset="0"/>
                <a:sym typeface="Wingdings" pitchFamily="2" charset="2"/>
              </a:rPr>
              <a:t></a:t>
            </a:r>
            <a:r>
              <a:rPr lang="en-US" sz="1100" b="1" dirty="0" smtClean="0">
                <a:solidFill>
                  <a:srgbClr val="000000"/>
                </a:solidFill>
                <a:latin typeface="Calibri" pitchFamily="34" charset="0"/>
                <a:ea typeface="Calibri" pitchFamily="34" charset="0"/>
                <a:cs typeface="Times New Roman" pitchFamily="18" charset="0"/>
              </a:rPr>
              <a:t>            </a:t>
            </a:r>
            <a:r>
              <a:rPr lang="en-US" b="1" dirty="0" smtClean="0">
                <a:solidFill>
                  <a:srgbClr val="000000"/>
                </a:solidFill>
                <a:latin typeface="Calibri" pitchFamily="34" charset="0"/>
                <a:ea typeface="Calibri" pitchFamily="34" charset="0"/>
                <a:cs typeface="Times New Roman" pitchFamily="18" charset="0"/>
              </a:rPr>
              <a:t>YES</a:t>
            </a:r>
            <a:endParaRPr lang="en-US" b="1" dirty="0">
              <a:solidFill>
                <a:srgbClr val="000000"/>
              </a:solidFill>
              <a:latin typeface="Calibri" pitchFamily="34" charset="0"/>
              <a:ea typeface="Calibri" pitchFamily="34" charset="0"/>
              <a:cs typeface="Times New Roman" pitchFamily="18" charset="0"/>
              <a:sym typeface="Wingdings" pitchFamily="2" charset="2"/>
            </a:endParaRPr>
          </a:p>
        </p:txBody>
      </p:sp>
      <p:sp>
        <p:nvSpPr>
          <p:cNvPr id="24" name="Text Box 1"/>
          <p:cNvSpPr txBox="1">
            <a:spLocks noChangeArrowheads="1"/>
          </p:cNvSpPr>
          <p:nvPr/>
        </p:nvSpPr>
        <p:spPr bwMode="auto">
          <a:xfrm rot="-5400000">
            <a:off x="163830" y="2998469"/>
            <a:ext cx="3985260" cy="533400"/>
          </a:xfrm>
          <a:prstGeom prst="rect">
            <a:avLst/>
          </a:prstGeom>
          <a:solidFill>
            <a:srgbClr val="FFFFFF"/>
          </a:solidFill>
          <a:ln w="9525">
            <a:solidFill>
              <a:srgbClr val="000000"/>
            </a:solidFill>
            <a:miter lim="800000"/>
            <a:headEnd/>
            <a:tailEnd/>
          </a:ln>
        </p:spPr>
        <p:txBody>
          <a:bodyPr/>
          <a:lstStyle/>
          <a:p>
            <a:pPr eaLnBrk="0" hangingPunct="0"/>
            <a:r>
              <a:rPr lang="en-US" sz="1400" b="1" dirty="0">
                <a:solidFill>
                  <a:srgbClr val="000000"/>
                </a:solidFill>
                <a:latin typeface="Calibri" pitchFamily="34" charset="0"/>
                <a:ea typeface="Calibri" pitchFamily="34" charset="0"/>
                <a:cs typeface="Times New Roman" pitchFamily="18" charset="0"/>
              </a:rPr>
              <a:t>    </a:t>
            </a:r>
            <a:r>
              <a:rPr lang="en-US" sz="1400" b="1" dirty="0" smtClean="0">
                <a:solidFill>
                  <a:srgbClr val="000000"/>
                </a:solidFill>
                <a:latin typeface="Calibri" pitchFamily="34" charset="0"/>
                <a:ea typeface="Calibri" pitchFamily="34" charset="0"/>
                <a:cs typeface="Times New Roman" pitchFamily="18" charset="0"/>
              </a:rPr>
              <a:t>  </a:t>
            </a:r>
            <a:r>
              <a:rPr lang="en-US" b="1" dirty="0" smtClean="0">
                <a:solidFill>
                  <a:srgbClr val="000000"/>
                </a:solidFill>
                <a:latin typeface="Calibri" pitchFamily="34" charset="0"/>
                <a:ea typeface="Calibri" pitchFamily="34" charset="0"/>
                <a:cs typeface="Times New Roman" pitchFamily="18" charset="0"/>
              </a:rPr>
              <a:t>NO</a:t>
            </a:r>
            <a:r>
              <a:rPr lang="en-US" sz="1400" b="1" dirty="0" smtClean="0">
                <a:solidFill>
                  <a:srgbClr val="000000"/>
                </a:solidFill>
                <a:latin typeface="Calibri" pitchFamily="34" charset="0"/>
                <a:ea typeface="Calibri" pitchFamily="34" charset="0"/>
                <a:cs typeface="Times New Roman" pitchFamily="18" charset="0"/>
              </a:rPr>
              <a:t>      </a:t>
            </a:r>
            <a:r>
              <a:rPr lang="en-US" sz="1400" b="1" dirty="0">
                <a:solidFill>
                  <a:srgbClr val="000000"/>
                </a:solidFill>
                <a:latin typeface="Calibri" pitchFamily="34" charset="0"/>
                <a:ea typeface="Calibri" pitchFamily="34" charset="0"/>
                <a:cs typeface="Times New Roman" pitchFamily="18" charset="0"/>
                <a:sym typeface="Wingdings" pitchFamily="2" charset="2"/>
              </a:rPr>
              <a:t></a:t>
            </a:r>
            <a:r>
              <a:rPr lang="en-US" sz="1100" b="1" dirty="0">
                <a:solidFill>
                  <a:srgbClr val="000000"/>
                </a:solidFill>
                <a:latin typeface="Calibri" pitchFamily="34" charset="0"/>
                <a:ea typeface="Calibri" pitchFamily="34" charset="0"/>
                <a:cs typeface="Times New Roman" pitchFamily="18" charset="0"/>
              </a:rPr>
              <a:t>  </a:t>
            </a:r>
            <a:r>
              <a:rPr lang="en-US" sz="2400" b="1" dirty="0" smtClean="0">
                <a:solidFill>
                  <a:srgbClr val="000000"/>
                </a:solidFill>
                <a:latin typeface="Calibri" pitchFamily="34" charset="0"/>
                <a:ea typeface="Calibri" pitchFamily="34" charset="0"/>
                <a:cs typeface="Times New Roman" pitchFamily="18" charset="0"/>
                <a:sym typeface="Wingdings" pitchFamily="2" charset="2"/>
              </a:rPr>
              <a:t>Can we Show?</a:t>
            </a:r>
            <a:r>
              <a:rPr lang="en-US" sz="1100" b="1" dirty="0" smtClean="0">
                <a:solidFill>
                  <a:srgbClr val="000000"/>
                </a:solidFill>
                <a:latin typeface="Calibri" pitchFamily="34" charset="0"/>
                <a:ea typeface="Calibri" pitchFamily="34" charset="0"/>
                <a:cs typeface="Times New Roman" pitchFamily="18" charset="0"/>
                <a:sym typeface="Wingdings" pitchFamily="2" charset="2"/>
              </a:rPr>
              <a:t>  </a:t>
            </a:r>
            <a:r>
              <a:rPr lang="en-US" sz="1400" b="1" dirty="0">
                <a:solidFill>
                  <a:srgbClr val="000000"/>
                </a:solidFill>
                <a:latin typeface="Calibri" pitchFamily="34" charset="0"/>
                <a:ea typeface="Calibri" pitchFamily="34" charset="0"/>
                <a:cs typeface="Times New Roman" pitchFamily="18" charset="0"/>
                <a:sym typeface="Wingdings" pitchFamily="2" charset="2"/>
              </a:rPr>
              <a:t></a:t>
            </a:r>
            <a:r>
              <a:rPr lang="en-US" sz="1400" b="1" dirty="0">
                <a:solidFill>
                  <a:srgbClr val="000000"/>
                </a:solidFill>
                <a:latin typeface="Calibri" pitchFamily="34" charset="0"/>
                <a:ea typeface="Calibri" pitchFamily="34" charset="0"/>
                <a:cs typeface="Times New Roman" pitchFamily="18" charset="0"/>
              </a:rPr>
              <a:t> </a:t>
            </a:r>
            <a:r>
              <a:rPr lang="en-US" sz="1400" b="1" dirty="0" smtClean="0">
                <a:solidFill>
                  <a:srgbClr val="000000"/>
                </a:solidFill>
                <a:latin typeface="Calibri" pitchFamily="34" charset="0"/>
                <a:ea typeface="Calibri" pitchFamily="34" charset="0"/>
                <a:cs typeface="Times New Roman" pitchFamily="18" charset="0"/>
              </a:rPr>
              <a:t>  </a:t>
            </a:r>
            <a:r>
              <a:rPr lang="en-US" sz="1400" b="1" dirty="0" smtClean="0">
                <a:solidFill>
                  <a:srgbClr val="000000"/>
                </a:solidFill>
                <a:latin typeface="Calibri" pitchFamily="34" charset="0"/>
                <a:ea typeface="Calibri" pitchFamily="34" charset="0"/>
                <a:cs typeface="Times New Roman" pitchFamily="18" charset="0"/>
                <a:sym typeface="Wingdings" pitchFamily="2" charset="2"/>
              </a:rPr>
              <a:t> </a:t>
            </a:r>
            <a:r>
              <a:rPr lang="en-US" b="1" dirty="0" smtClean="0">
                <a:solidFill>
                  <a:srgbClr val="000000"/>
                </a:solidFill>
                <a:latin typeface="Calibri" pitchFamily="34" charset="0"/>
                <a:ea typeface="Calibri" pitchFamily="34" charset="0"/>
                <a:cs typeface="Times New Roman" pitchFamily="18" charset="0"/>
                <a:sym typeface="Wingdings" pitchFamily="2" charset="2"/>
              </a:rPr>
              <a:t>YES</a:t>
            </a:r>
            <a:endParaRPr lang="en-US" sz="1100" b="1" dirty="0">
              <a:solidFill>
                <a:srgbClr val="000000"/>
              </a:solidFill>
              <a:latin typeface="Calibri" pitchFamily="34" charset="0"/>
              <a:ea typeface="Calibri" pitchFamily="34" charset="0"/>
              <a:cs typeface="Times New Roman" pitchFamily="18" charset="0"/>
              <a:sym typeface="Wingdings" pitchFamily="2" charset="2"/>
            </a:endParaRPr>
          </a:p>
        </p:txBody>
      </p:sp>
      <p:sp>
        <p:nvSpPr>
          <p:cNvPr id="11" name="Slide Number Placeholder 4"/>
          <p:cNvSpPr>
            <a:spLocks noGrp="1"/>
          </p:cNvSpPr>
          <p:nvPr>
            <p:ph type="sldNum" sz="quarter" idx="12"/>
          </p:nvPr>
        </p:nvSpPr>
        <p:spPr bwMode="auto">
          <a:xfrm>
            <a:off x="7010400" y="6400800"/>
            <a:ext cx="2133600" cy="457200"/>
          </a:xfrm>
          <a:noFill/>
          <a:ln>
            <a:miter lim="800000"/>
            <a:headEnd/>
            <a:tailEnd/>
          </a:ln>
        </p:spPr>
        <p:txBody>
          <a:bodyPr vert="horz" wrap="square" lIns="91440" tIns="45720" rIns="91440" bIns="45720" numCol="1" anchor="t" anchorCtr="0" compatLnSpc="1">
            <a:prstTxWarp prst="textNoShape">
              <a:avLst/>
            </a:prstTxWarp>
          </a:bodyPr>
          <a:lstStyle/>
          <a:p>
            <a:fld id="{1CD3B602-8765-4D3A-8187-52C264705309}" type="slidenum">
              <a:rPr lang="en-US">
                <a:solidFill>
                  <a:srgbClr val="000000"/>
                </a:solidFill>
              </a:rPr>
              <a:pPr/>
              <a:t>5</a:t>
            </a:fld>
            <a:endParaRPr lang="en-US" dirty="0">
              <a:solidFill>
                <a:srgbClr val="000000"/>
              </a:solidFill>
            </a:endParaRPr>
          </a:p>
        </p:txBody>
      </p:sp>
      <p:sp>
        <p:nvSpPr>
          <p:cNvPr id="13" name="TextBox 3"/>
          <p:cNvSpPr txBox="1">
            <a:spLocks noChangeArrowheads="1"/>
          </p:cNvSpPr>
          <p:nvPr/>
        </p:nvSpPr>
        <p:spPr bwMode="auto">
          <a:xfrm>
            <a:off x="0" y="6488113"/>
            <a:ext cx="7019999" cy="369332"/>
          </a:xfrm>
          <a:prstGeom prst="rect">
            <a:avLst/>
          </a:prstGeom>
          <a:noFill/>
          <a:ln w="9525">
            <a:noFill/>
            <a:miter lim="800000"/>
            <a:headEnd/>
            <a:tailEnd/>
          </a:ln>
        </p:spPr>
        <p:txBody>
          <a:bodyPr wrap="none">
            <a:spAutoFit/>
          </a:bodyPr>
          <a:lstStyle/>
          <a:p>
            <a:r>
              <a:rPr lang="en-US" dirty="0" smtClean="0">
                <a:solidFill>
                  <a:srgbClr val="333399"/>
                </a:solidFill>
              </a:rPr>
              <a:t>Hoover, Cash, Mathews, Feitshans, Iskander, and Harper (2014)</a:t>
            </a:r>
            <a:endParaRPr lang="en-US" dirty="0">
              <a:solidFill>
                <a:srgbClr val="333399"/>
              </a:solidFill>
            </a:endParaRPr>
          </a:p>
        </p:txBody>
      </p:sp>
    </p:spTree>
    <p:extLst>
      <p:ext uri="{BB962C8B-B14F-4D97-AF65-F5344CB8AC3E}">
        <p14:creationId xmlns:p14="http://schemas.microsoft.com/office/powerpoint/2010/main" val="782875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lstStyle/>
          <a:p>
            <a:r>
              <a:rPr lang="en-US" dirty="0" smtClean="0">
                <a:latin typeface="+mn-lt"/>
              </a:rPr>
              <a:t>CLEAR Communication Assessment Criteria</a:t>
            </a:r>
            <a:endParaRPr lang="en-US" dirty="0">
              <a:latin typeface="+mn-lt"/>
            </a:endParaRPr>
          </a:p>
        </p:txBody>
      </p:sp>
      <p:sp>
        <p:nvSpPr>
          <p:cNvPr id="4" name="Trapezoid 3"/>
          <p:cNvSpPr/>
          <p:nvPr/>
        </p:nvSpPr>
        <p:spPr>
          <a:xfrm>
            <a:off x="1981200" y="4267200"/>
            <a:ext cx="5181600" cy="990600"/>
          </a:xfrm>
          <a:prstGeom prst="trapezoid">
            <a:avLst/>
          </a:prstGeom>
          <a:solidFill>
            <a:srgbClr val="FF66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FFFF"/>
                </a:solidFill>
              </a:rPr>
              <a:t>A</a:t>
            </a:r>
            <a:r>
              <a:rPr lang="en-US" sz="4400" dirty="0" smtClean="0">
                <a:solidFill>
                  <a:srgbClr val="FFFFFF"/>
                </a:solidFill>
              </a:rPr>
              <a:t>ccurate</a:t>
            </a:r>
            <a:endParaRPr lang="en-US" sz="4400" dirty="0">
              <a:solidFill>
                <a:srgbClr val="FFFFFF"/>
              </a:solidFill>
            </a:endParaRPr>
          </a:p>
        </p:txBody>
      </p:sp>
      <p:sp>
        <p:nvSpPr>
          <p:cNvPr id="5" name="Trapezoid 4"/>
          <p:cNvSpPr/>
          <p:nvPr/>
        </p:nvSpPr>
        <p:spPr>
          <a:xfrm>
            <a:off x="1676400" y="5410200"/>
            <a:ext cx="5791200" cy="990600"/>
          </a:xfrm>
          <a:prstGeom prst="trapezoid">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FFFF"/>
                </a:solidFill>
              </a:rPr>
              <a:t>R</a:t>
            </a:r>
            <a:r>
              <a:rPr lang="en-US" sz="4400" dirty="0" smtClean="0">
                <a:solidFill>
                  <a:srgbClr val="FFFFFF"/>
                </a:solidFill>
              </a:rPr>
              <a:t>elevant</a:t>
            </a:r>
            <a:endParaRPr lang="en-US" sz="4400" dirty="0">
              <a:solidFill>
                <a:srgbClr val="FFFFFF"/>
              </a:solidFill>
            </a:endParaRPr>
          </a:p>
        </p:txBody>
      </p:sp>
      <p:sp>
        <p:nvSpPr>
          <p:cNvPr id="6" name="Trapezoid 5"/>
          <p:cNvSpPr/>
          <p:nvPr/>
        </p:nvSpPr>
        <p:spPr>
          <a:xfrm>
            <a:off x="2286000" y="3124200"/>
            <a:ext cx="4572000" cy="990600"/>
          </a:xfrm>
          <a:prstGeom prst="trapezoid">
            <a:avLst/>
          </a:prstGeom>
          <a:solidFill>
            <a:srgbClr val="00B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FFFF"/>
                </a:solidFill>
              </a:rPr>
              <a:t>E</a:t>
            </a:r>
            <a:r>
              <a:rPr lang="en-US" sz="4400" dirty="0" smtClean="0">
                <a:solidFill>
                  <a:srgbClr val="FFFFFF"/>
                </a:solidFill>
              </a:rPr>
              <a:t>thical</a:t>
            </a:r>
            <a:r>
              <a:rPr lang="en-US" sz="4400" dirty="0" smtClean="0">
                <a:solidFill>
                  <a:srgbClr val="00B050"/>
                </a:solidFill>
              </a:rPr>
              <a:t>...</a:t>
            </a:r>
            <a:r>
              <a:rPr lang="en-US" sz="4400" dirty="0" smtClean="0">
                <a:solidFill>
                  <a:srgbClr val="FFFFFF"/>
                </a:solidFill>
              </a:rPr>
              <a:t>   </a:t>
            </a:r>
            <a:endParaRPr lang="en-US" sz="4400" dirty="0">
              <a:solidFill>
                <a:srgbClr val="FFFFFF"/>
              </a:solidFill>
            </a:endParaRPr>
          </a:p>
        </p:txBody>
      </p:sp>
      <p:sp>
        <p:nvSpPr>
          <p:cNvPr id="7" name="Trapezoid 6"/>
          <p:cNvSpPr/>
          <p:nvPr/>
        </p:nvSpPr>
        <p:spPr>
          <a:xfrm>
            <a:off x="2590800" y="1981200"/>
            <a:ext cx="3962400" cy="990600"/>
          </a:xfrm>
          <a:prstGeom prst="trapezoid">
            <a:avLst/>
          </a:prstGeom>
          <a:solidFill>
            <a:srgbClr val="0070C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FFFF"/>
                </a:solidFill>
              </a:rPr>
              <a:t>L</a:t>
            </a:r>
            <a:r>
              <a:rPr lang="en-US" sz="4400" dirty="0" smtClean="0">
                <a:solidFill>
                  <a:srgbClr val="FFFFFF"/>
                </a:solidFill>
              </a:rPr>
              <a:t>ogical</a:t>
            </a:r>
            <a:r>
              <a:rPr lang="en-US" sz="4400" dirty="0" smtClean="0">
                <a:solidFill>
                  <a:srgbClr val="0066FF"/>
                </a:solidFill>
              </a:rPr>
              <a:t>.</a:t>
            </a:r>
            <a:endParaRPr lang="en-US" sz="4400" dirty="0">
              <a:solidFill>
                <a:srgbClr val="0066FF"/>
              </a:solidFill>
            </a:endParaRPr>
          </a:p>
        </p:txBody>
      </p:sp>
      <p:sp>
        <p:nvSpPr>
          <p:cNvPr id="9" name="Trapezoid 8"/>
          <p:cNvSpPr/>
          <p:nvPr/>
        </p:nvSpPr>
        <p:spPr>
          <a:xfrm>
            <a:off x="2895600" y="838200"/>
            <a:ext cx="3352800" cy="990600"/>
          </a:xfrm>
          <a:prstGeom prst="trapezoid">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FFFF"/>
                </a:solidFill>
              </a:rPr>
              <a:t>C</a:t>
            </a:r>
            <a:r>
              <a:rPr lang="en-US" sz="4400" dirty="0" smtClean="0">
                <a:solidFill>
                  <a:srgbClr val="FFFFFF"/>
                </a:solidFill>
              </a:rPr>
              <a:t>oncise</a:t>
            </a:r>
            <a:endParaRPr lang="en-US" sz="4400" dirty="0">
              <a:solidFill>
                <a:srgbClr val="FFFFFF"/>
              </a:solidFill>
            </a:endParaRPr>
          </a:p>
        </p:txBody>
      </p:sp>
      <p:sp>
        <p:nvSpPr>
          <p:cNvPr id="8" name="Slide Number Placeholder 4"/>
          <p:cNvSpPr>
            <a:spLocks noGrp="1"/>
          </p:cNvSpPr>
          <p:nvPr>
            <p:ph type="sldNum" sz="quarter" idx="12"/>
          </p:nvPr>
        </p:nvSpPr>
        <p:spPr bwMode="auto">
          <a:xfrm>
            <a:off x="7010400" y="6400800"/>
            <a:ext cx="2133600" cy="457200"/>
          </a:xfrm>
          <a:noFill/>
          <a:ln>
            <a:miter lim="800000"/>
            <a:headEnd/>
            <a:tailEnd/>
          </a:ln>
        </p:spPr>
        <p:txBody>
          <a:bodyPr vert="horz" wrap="square" lIns="91440" tIns="45720" rIns="91440" bIns="45720" numCol="1" anchor="t" anchorCtr="0" compatLnSpc="1">
            <a:prstTxWarp prst="textNoShape">
              <a:avLst/>
            </a:prstTxWarp>
          </a:bodyPr>
          <a:lstStyle/>
          <a:p>
            <a:fld id="{1CD3B602-8765-4D3A-8187-52C264705309}" type="slidenum">
              <a:rPr lang="en-US">
                <a:solidFill>
                  <a:srgbClr val="000000"/>
                </a:solidFill>
              </a:rPr>
              <a:pPr/>
              <a:t>6</a:t>
            </a:fld>
            <a:endParaRPr lang="en-US" dirty="0">
              <a:solidFill>
                <a:srgbClr val="000000"/>
              </a:solidFill>
            </a:endParaRPr>
          </a:p>
        </p:txBody>
      </p:sp>
      <p:sp>
        <p:nvSpPr>
          <p:cNvPr id="3" name="TextBox 2"/>
          <p:cNvSpPr txBox="1"/>
          <p:nvPr/>
        </p:nvSpPr>
        <p:spPr>
          <a:xfrm>
            <a:off x="6932063" y="3271617"/>
            <a:ext cx="2005677" cy="646331"/>
          </a:xfrm>
          <a:prstGeom prst="rect">
            <a:avLst/>
          </a:prstGeom>
          <a:noFill/>
        </p:spPr>
        <p:txBody>
          <a:bodyPr wrap="none" rtlCol="0">
            <a:spAutoFit/>
          </a:bodyPr>
          <a:lstStyle/>
          <a:p>
            <a:r>
              <a:rPr lang="en-US" dirty="0" smtClean="0">
                <a:solidFill>
                  <a:srgbClr val="000000"/>
                </a:solidFill>
              </a:rPr>
              <a:t>Ethical, legal, and</a:t>
            </a:r>
            <a:br>
              <a:rPr lang="en-US" dirty="0" smtClean="0">
                <a:solidFill>
                  <a:srgbClr val="000000"/>
                </a:solidFill>
              </a:rPr>
            </a:br>
            <a:r>
              <a:rPr lang="en-US" dirty="0" smtClean="0">
                <a:solidFill>
                  <a:srgbClr val="000000"/>
                </a:solidFill>
              </a:rPr>
              <a:t>societal issues</a:t>
            </a:r>
            <a:endParaRPr lang="en-US" dirty="0">
              <a:solidFill>
                <a:srgbClr val="000000"/>
              </a:solidFill>
            </a:endParaRPr>
          </a:p>
        </p:txBody>
      </p:sp>
      <p:sp>
        <p:nvSpPr>
          <p:cNvPr id="11" name="TextBox 3"/>
          <p:cNvSpPr txBox="1">
            <a:spLocks noChangeArrowheads="1"/>
          </p:cNvSpPr>
          <p:nvPr/>
        </p:nvSpPr>
        <p:spPr bwMode="auto">
          <a:xfrm>
            <a:off x="0" y="6488113"/>
            <a:ext cx="7019999" cy="369332"/>
          </a:xfrm>
          <a:prstGeom prst="rect">
            <a:avLst/>
          </a:prstGeom>
          <a:noFill/>
          <a:ln w="9525">
            <a:noFill/>
            <a:miter lim="800000"/>
            <a:headEnd/>
            <a:tailEnd/>
          </a:ln>
        </p:spPr>
        <p:txBody>
          <a:bodyPr wrap="none">
            <a:spAutoFit/>
          </a:bodyPr>
          <a:lstStyle/>
          <a:p>
            <a:r>
              <a:rPr lang="en-US" dirty="0" smtClean="0">
                <a:solidFill>
                  <a:srgbClr val="333399"/>
                </a:solidFill>
              </a:rPr>
              <a:t>Hoover, Cash, Mathews, Feitshans, Iskander, and Harper (2014)</a:t>
            </a:r>
            <a:endParaRPr lang="en-US" dirty="0">
              <a:solidFill>
                <a:srgbClr val="333399"/>
              </a:solidFill>
            </a:endParaRPr>
          </a:p>
        </p:txBody>
      </p:sp>
    </p:spTree>
    <p:extLst>
      <p:ext uri="{BB962C8B-B14F-4D97-AF65-F5344CB8AC3E}">
        <p14:creationId xmlns:p14="http://schemas.microsoft.com/office/powerpoint/2010/main" val="1150856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304800"/>
            <a:ext cx="9144000" cy="584775"/>
          </a:xfrm>
          <a:prstGeom prst="rect">
            <a:avLst/>
          </a:prstGeom>
          <a:noFill/>
        </p:spPr>
        <p:txBody>
          <a:bodyPr wrap="square" rtlCol="0">
            <a:spAutoFit/>
          </a:bodyPr>
          <a:lstStyle/>
          <a:p>
            <a:pPr marL="288925" lvl="1" indent="-288925" algn="ctr"/>
            <a:r>
              <a:rPr lang="en-US" sz="3200" b="1" dirty="0" smtClean="0">
                <a:solidFill>
                  <a:srgbClr val="333399"/>
                </a:solidFill>
                <a:latin typeface="Arial"/>
                <a:cs typeface="Arial"/>
              </a:rPr>
              <a:t>Perception-versus-Reality Refinement</a:t>
            </a:r>
            <a:endParaRPr lang="en-US" sz="3200" b="1" dirty="0">
              <a:solidFill>
                <a:srgbClr val="333399"/>
              </a:solidFill>
              <a:latin typeface="Arial"/>
              <a:cs typeface="Arial"/>
            </a:endParaRPr>
          </a:p>
        </p:txBody>
      </p:sp>
      <p:sp>
        <p:nvSpPr>
          <p:cNvPr id="41" name="Rectangle 24"/>
          <p:cNvSpPr>
            <a:spLocks noChangeArrowheads="1"/>
          </p:cNvSpPr>
          <p:nvPr/>
        </p:nvSpPr>
        <p:spPr bwMode="auto">
          <a:xfrm>
            <a:off x="5027130" y="1294224"/>
            <a:ext cx="2194560" cy="1920240"/>
          </a:xfrm>
          <a:prstGeom prst="rect">
            <a:avLst/>
          </a:prstGeom>
          <a:solidFill>
            <a:srgbClr val="00B050"/>
          </a:solidFill>
          <a:ln w="9525">
            <a:solidFill>
              <a:schemeClr val="tx2"/>
            </a:solidFill>
            <a:miter lim="800000"/>
            <a:headEnd/>
            <a:tailEnd/>
          </a:ln>
        </p:spPr>
        <p:txBody>
          <a:bodyPr lIns="45720" rIns="45720" anchor="ctr" anchorCtr="0"/>
          <a:lstStyle/>
          <a:p>
            <a:pPr algn="ctr" eaLnBrk="0" hangingPunct="0"/>
            <a:endParaRPr lang="en-US" sz="2000" dirty="0">
              <a:solidFill>
                <a:srgbClr val="000000"/>
              </a:solidFill>
            </a:endParaRPr>
          </a:p>
        </p:txBody>
      </p:sp>
      <p:sp>
        <p:nvSpPr>
          <p:cNvPr id="44" name="Rectangle 24"/>
          <p:cNvSpPr>
            <a:spLocks noChangeArrowheads="1"/>
          </p:cNvSpPr>
          <p:nvPr/>
        </p:nvSpPr>
        <p:spPr bwMode="auto">
          <a:xfrm>
            <a:off x="5016247" y="3323099"/>
            <a:ext cx="2194560" cy="1920240"/>
          </a:xfrm>
          <a:prstGeom prst="rect">
            <a:avLst/>
          </a:prstGeom>
          <a:solidFill>
            <a:srgbClr val="FFFF00"/>
          </a:solidFill>
          <a:ln w="9525">
            <a:solidFill>
              <a:schemeClr val="tx2"/>
            </a:solidFill>
            <a:miter lim="800000"/>
            <a:headEnd/>
            <a:tailEnd/>
          </a:ln>
        </p:spPr>
        <p:txBody>
          <a:bodyPr anchor="ctr" anchorCtr="1"/>
          <a:lstStyle/>
          <a:p>
            <a:pPr algn="ctr" eaLnBrk="0" hangingPunct="0"/>
            <a:endParaRPr lang="en-US" dirty="0">
              <a:solidFill>
                <a:srgbClr val="000000"/>
              </a:solidFill>
            </a:endParaRPr>
          </a:p>
        </p:txBody>
      </p:sp>
      <p:sp>
        <p:nvSpPr>
          <p:cNvPr id="46" name="Rectangle 24"/>
          <p:cNvSpPr>
            <a:spLocks noChangeArrowheads="1"/>
          </p:cNvSpPr>
          <p:nvPr/>
        </p:nvSpPr>
        <p:spPr bwMode="auto">
          <a:xfrm>
            <a:off x="2719362" y="3323099"/>
            <a:ext cx="2194560" cy="1920240"/>
          </a:xfrm>
          <a:prstGeom prst="rect">
            <a:avLst/>
          </a:prstGeom>
          <a:solidFill>
            <a:srgbClr val="0066FF"/>
          </a:solidFill>
          <a:ln w="9525">
            <a:solidFill>
              <a:schemeClr val="tx2"/>
            </a:solidFill>
            <a:miter lim="800000"/>
            <a:headEnd/>
            <a:tailEnd/>
          </a:ln>
        </p:spPr>
        <p:txBody>
          <a:bodyPr anchor="ctr" anchorCtr="1"/>
          <a:lstStyle/>
          <a:p>
            <a:pPr algn="ctr" eaLnBrk="0" hangingPunct="0"/>
            <a:endParaRPr lang="en-US" sz="2000" dirty="0">
              <a:solidFill>
                <a:srgbClr val="FFFFFF"/>
              </a:solidFill>
            </a:endParaRPr>
          </a:p>
        </p:txBody>
      </p:sp>
      <p:sp>
        <p:nvSpPr>
          <p:cNvPr id="54" name="Text Box 1"/>
          <p:cNvSpPr txBox="1">
            <a:spLocks noChangeArrowheads="1"/>
          </p:cNvSpPr>
          <p:nvPr/>
        </p:nvSpPr>
        <p:spPr bwMode="auto">
          <a:xfrm>
            <a:off x="2699768" y="5486399"/>
            <a:ext cx="4572000" cy="533400"/>
          </a:xfrm>
          <a:prstGeom prst="rect">
            <a:avLst/>
          </a:prstGeom>
          <a:solidFill>
            <a:srgbClr val="FFFFFF"/>
          </a:solidFill>
          <a:ln w="9525">
            <a:solidFill>
              <a:srgbClr val="000000"/>
            </a:solidFill>
            <a:miter lim="800000"/>
            <a:headEnd/>
            <a:tailEnd/>
          </a:ln>
        </p:spPr>
        <p:txBody>
          <a:bodyPr/>
          <a:lstStyle/>
          <a:p>
            <a:pPr eaLnBrk="0" hangingPunct="0"/>
            <a:r>
              <a:rPr lang="en-US" b="1" dirty="0" smtClean="0">
                <a:solidFill>
                  <a:srgbClr val="000000"/>
                </a:solidFill>
                <a:latin typeface="Calibri" pitchFamily="34" charset="0"/>
                <a:ea typeface="Calibri" pitchFamily="34" charset="0"/>
                <a:cs typeface="Times New Roman" pitchFamily="18" charset="0"/>
              </a:rPr>
              <a:t>   It’s Bad         </a:t>
            </a:r>
            <a:r>
              <a:rPr lang="en-US" b="1" dirty="0" smtClean="0">
                <a:solidFill>
                  <a:srgbClr val="000000"/>
                </a:solidFill>
                <a:latin typeface="Calibri" pitchFamily="34" charset="0"/>
                <a:ea typeface="Calibri" pitchFamily="34" charset="0"/>
                <a:cs typeface="Times New Roman" pitchFamily="18" charset="0"/>
                <a:sym typeface="Wingdings" pitchFamily="2" charset="2"/>
              </a:rPr>
              <a:t></a:t>
            </a:r>
            <a:r>
              <a:rPr lang="en-US" sz="1100" b="1" dirty="0" smtClean="0">
                <a:solidFill>
                  <a:srgbClr val="000000"/>
                </a:solidFill>
                <a:latin typeface="Calibri" pitchFamily="34" charset="0"/>
                <a:ea typeface="Calibri" pitchFamily="34" charset="0"/>
                <a:cs typeface="Times New Roman" pitchFamily="18" charset="0"/>
              </a:rPr>
              <a:t>  </a:t>
            </a:r>
            <a:r>
              <a:rPr lang="en-US" sz="2400" b="1" dirty="0" smtClean="0">
                <a:solidFill>
                  <a:srgbClr val="000000"/>
                </a:solidFill>
                <a:latin typeface="Calibri" pitchFamily="34" charset="0"/>
                <a:ea typeface="Calibri" pitchFamily="34" charset="0"/>
                <a:cs typeface="Times New Roman" pitchFamily="18" charset="0"/>
                <a:sym typeface="Wingdings" pitchFamily="2" charset="2"/>
              </a:rPr>
              <a:t>REALITY</a:t>
            </a:r>
            <a:r>
              <a:rPr lang="en-US" sz="1100" b="1" dirty="0" smtClean="0">
                <a:solidFill>
                  <a:srgbClr val="000000"/>
                </a:solidFill>
                <a:latin typeface="Calibri" pitchFamily="34" charset="0"/>
                <a:ea typeface="Calibri" pitchFamily="34" charset="0"/>
                <a:cs typeface="Times New Roman" pitchFamily="18" charset="0"/>
                <a:sym typeface="Wingdings" pitchFamily="2" charset="2"/>
              </a:rPr>
              <a:t>   </a:t>
            </a:r>
            <a:r>
              <a:rPr lang="en-US" b="1" dirty="0" smtClean="0">
                <a:solidFill>
                  <a:srgbClr val="000000"/>
                </a:solidFill>
                <a:latin typeface="Calibri" pitchFamily="34" charset="0"/>
                <a:ea typeface="Calibri" pitchFamily="34" charset="0"/>
                <a:cs typeface="Times New Roman" pitchFamily="18" charset="0"/>
                <a:sym typeface="Wingdings" pitchFamily="2" charset="2"/>
              </a:rPr>
              <a:t></a:t>
            </a:r>
            <a:r>
              <a:rPr lang="en-US" b="1" dirty="0" smtClean="0">
                <a:solidFill>
                  <a:srgbClr val="000000"/>
                </a:solidFill>
                <a:latin typeface="Calibri" pitchFamily="34" charset="0"/>
                <a:ea typeface="Calibri" pitchFamily="34" charset="0"/>
                <a:cs typeface="Times New Roman" pitchFamily="18" charset="0"/>
              </a:rPr>
              <a:t>       It’s Good</a:t>
            </a:r>
            <a:endParaRPr lang="en-US" b="1" dirty="0">
              <a:solidFill>
                <a:srgbClr val="000000"/>
              </a:solidFill>
              <a:latin typeface="Calibri" pitchFamily="34" charset="0"/>
              <a:ea typeface="Calibri" pitchFamily="34" charset="0"/>
              <a:cs typeface="Times New Roman" pitchFamily="18" charset="0"/>
              <a:sym typeface="Wingdings" pitchFamily="2" charset="2"/>
            </a:endParaRPr>
          </a:p>
        </p:txBody>
      </p:sp>
      <p:sp>
        <p:nvSpPr>
          <p:cNvPr id="55" name="Text Box 1"/>
          <p:cNvSpPr txBox="1">
            <a:spLocks noChangeArrowheads="1"/>
          </p:cNvSpPr>
          <p:nvPr/>
        </p:nvSpPr>
        <p:spPr bwMode="auto">
          <a:xfrm rot="-5400000">
            <a:off x="191414" y="3004137"/>
            <a:ext cx="4011838" cy="533400"/>
          </a:xfrm>
          <a:prstGeom prst="rect">
            <a:avLst/>
          </a:prstGeom>
          <a:solidFill>
            <a:srgbClr val="FFFFFF"/>
          </a:solidFill>
          <a:ln w="9525">
            <a:solidFill>
              <a:srgbClr val="000000"/>
            </a:solidFill>
            <a:miter lim="800000"/>
            <a:headEnd/>
            <a:tailEnd/>
          </a:ln>
        </p:spPr>
        <p:txBody>
          <a:bodyPr/>
          <a:lstStyle/>
          <a:p>
            <a:pPr eaLnBrk="0" hangingPunct="0"/>
            <a:r>
              <a:rPr lang="en-US" b="1" dirty="0" smtClean="0">
                <a:solidFill>
                  <a:srgbClr val="000000"/>
                </a:solidFill>
                <a:latin typeface="Calibri" pitchFamily="34" charset="0"/>
                <a:ea typeface="Calibri" pitchFamily="34" charset="0"/>
                <a:cs typeface="Times New Roman" pitchFamily="18" charset="0"/>
              </a:rPr>
              <a:t>It’s Bad  </a:t>
            </a:r>
            <a:r>
              <a:rPr lang="en-US" b="1" dirty="0" smtClean="0">
                <a:solidFill>
                  <a:srgbClr val="000000"/>
                </a:solidFill>
                <a:latin typeface="Calibri" pitchFamily="34" charset="0"/>
                <a:ea typeface="Calibri" pitchFamily="34" charset="0"/>
                <a:cs typeface="Times New Roman" pitchFamily="18" charset="0"/>
                <a:sym typeface="Wingdings" pitchFamily="2" charset="2"/>
              </a:rPr>
              <a:t></a:t>
            </a:r>
            <a:r>
              <a:rPr lang="en-US" sz="2400" b="1" dirty="0" smtClean="0">
                <a:solidFill>
                  <a:srgbClr val="000000"/>
                </a:solidFill>
                <a:latin typeface="Calibri" pitchFamily="34" charset="0"/>
                <a:ea typeface="Calibri" pitchFamily="34" charset="0"/>
                <a:cs typeface="Times New Roman" pitchFamily="18" charset="0"/>
                <a:sym typeface="Wingdings" pitchFamily="2" charset="2"/>
              </a:rPr>
              <a:t>PERCEPTION</a:t>
            </a:r>
            <a:r>
              <a:rPr lang="en-US" b="1" dirty="0" smtClean="0">
                <a:solidFill>
                  <a:srgbClr val="000000"/>
                </a:solidFill>
                <a:latin typeface="Calibri" pitchFamily="34" charset="0"/>
                <a:ea typeface="Calibri" pitchFamily="34" charset="0"/>
                <a:cs typeface="Times New Roman" pitchFamily="18" charset="0"/>
                <a:sym typeface="Wingdings" pitchFamily="2" charset="2"/>
              </a:rPr>
              <a:t>  It’s Good</a:t>
            </a:r>
            <a:endParaRPr lang="en-US" b="1" dirty="0">
              <a:solidFill>
                <a:srgbClr val="000000"/>
              </a:solidFill>
              <a:latin typeface="Calibri" pitchFamily="34" charset="0"/>
              <a:ea typeface="Calibri" pitchFamily="34" charset="0"/>
              <a:cs typeface="Times New Roman" pitchFamily="18" charset="0"/>
              <a:sym typeface="Wingdings" pitchFamily="2" charset="2"/>
            </a:endParaRPr>
          </a:p>
        </p:txBody>
      </p:sp>
      <p:sp>
        <p:nvSpPr>
          <p:cNvPr id="14" name="Rectangle 24"/>
          <p:cNvSpPr>
            <a:spLocks noChangeArrowheads="1"/>
          </p:cNvSpPr>
          <p:nvPr/>
        </p:nvSpPr>
        <p:spPr bwMode="auto">
          <a:xfrm>
            <a:off x="2721187" y="1295399"/>
            <a:ext cx="2194560" cy="1920240"/>
          </a:xfrm>
          <a:prstGeom prst="rect">
            <a:avLst/>
          </a:prstGeom>
          <a:solidFill>
            <a:srgbClr val="FF0000"/>
          </a:solidFill>
          <a:ln w="9525">
            <a:solidFill>
              <a:schemeClr val="tx2"/>
            </a:solidFill>
            <a:miter lim="800000"/>
            <a:headEnd/>
            <a:tailEnd/>
          </a:ln>
        </p:spPr>
        <p:txBody>
          <a:bodyPr lIns="45720" rIns="45720" anchor="ctr" anchorCtr="0"/>
          <a:lstStyle/>
          <a:p>
            <a:pPr algn="ctr" eaLnBrk="0" hangingPunct="0"/>
            <a:endParaRPr lang="en-US" sz="2000" dirty="0">
              <a:solidFill>
                <a:srgbClr val="000000"/>
              </a:solidFill>
            </a:endParaRPr>
          </a:p>
        </p:txBody>
      </p:sp>
      <p:sp>
        <p:nvSpPr>
          <p:cNvPr id="15" name="TextBox 14"/>
          <p:cNvSpPr txBox="1"/>
          <p:nvPr/>
        </p:nvSpPr>
        <p:spPr>
          <a:xfrm>
            <a:off x="2788938" y="1438410"/>
            <a:ext cx="2057400" cy="1569660"/>
          </a:xfrm>
          <a:prstGeom prst="rect">
            <a:avLst/>
          </a:prstGeom>
          <a:noFill/>
        </p:spPr>
        <p:txBody>
          <a:bodyPr wrap="square" rtlCol="0">
            <a:spAutoFit/>
          </a:bodyPr>
          <a:lstStyle/>
          <a:p>
            <a:pPr algn="ctr"/>
            <a:r>
              <a:rPr lang="en-US" b="1" dirty="0">
                <a:solidFill>
                  <a:srgbClr val="000000"/>
                </a:solidFill>
              </a:rPr>
              <a:t>The </a:t>
            </a:r>
            <a:br>
              <a:rPr lang="en-US" b="1" dirty="0">
                <a:solidFill>
                  <a:srgbClr val="000000"/>
                </a:solidFill>
              </a:rPr>
            </a:br>
            <a:r>
              <a:rPr lang="en-US" b="1" dirty="0">
                <a:solidFill>
                  <a:srgbClr val="000000"/>
                </a:solidFill>
              </a:rPr>
              <a:t>“snake oil”</a:t>
            </a:r>
            <a:br>
              <a:rPr lang="en-US" b="1" dirty="0">
                <a:solidFill>
                  <a:srgbClr val="000000"/>
                </a:solidFill>
              </a:rPr>
            </a:br>
            <a:r>
              <a:rPr lang="en-US" b="1" dirty="0" smtClean="0">
                <a:solidFill>
                  <a:srgbClr val="000000"/>
                </a:solidFill>
              </a:rPr>
              <a:t>quadrant</a:t>
            </a:r>
          </a:p>
          <a:p>
            <a:pPr algn="ctr"/>
            <a:endParaRPr lang="en-US" sz="1400" b="1" dirty="0">
              <a:solidFill>
                <a:srgbClr val="000000"/>
              </a:solidFill>
            </a:endParaRPr>
          </a:p>
          <a:p>
            <a:pPr algn="ctr"/>
            <a:r>
              <a:rPr lang="en-US" sz="1400" b="1" i="1" dirty="0" smtClean="0">
                <a:solidFill>
                  <a:srgbClr val="000000"/>
                </a:solidFill>
              </a:rPr>
              <a:t>Inappropriate outcomes are likely</a:t>
            </a:r>
            <a:endParaRPr lang="en-US" b="1" dirty="0">
              <a:solidFill>
                <a:srgbClr val="000000"/>
              </a:solidFill>
            </a:endParaRPr>
          </a:p>
        </p:txBody>
      </p:sp>
      <p:sp>
        <p:nvSpPr>
          <p:cNvPr id="17" name="TextBox 16"/>
          <p:cNvSpPr txBox="1"/>
          <p:nvPr/>
        </p:nvSpPr>
        <p:spPr>
          <a:xfrm>
            <a:off x="5096102" y="1431414"/>
            <a:ext cx="2057400" cy="1569660"/>
          </a:xfrm>
          <a:prstGeom prst="rect">
            <a:avLst/>
          </a:prstGeom>
          <a:noFill/>
        </p:spPr>
        <p:txBody>
          <a:bodyPr wrap="square" rtlCol="0">
            <a:spAutoFit/>
          </a:bodyPr>
          <a:lstStyle/>
          <a:p>
            <a:pPr algn="ctr"/>
            <a:r>
              <a:rPr lang="en-US" b="1" dirty="0">
                <a:solidFill>
                  <a:srgbClr val="FFFFFF"/>
                </a:solidFill>
              </a:rPr>
              <a:t>The   </a:t>
            </a:r>
            <a:br>
              <a:rPr lang="en-US" b="1" dirty="0">
                <a:solidFill>
                  <a:srgbClr val="FFFFFF"/>
                </a:solidFill>
              </a:rPr>
            </a:br>
            <a:r>
              <a:rPr lang="en-US" b="1" dirty="0">
                <a:solidFill>
                  <a:srgbClr val="FFFFFF"/>
                </a:solidFill>
              </a:rPr>
              <a:t>“seat belt”   </a:t>
            </a:r>
            <a:r>
              <a:rPr lang="en-US" b="1" dirty="0" smtClean="0">
                <a:solidFill>
                  <a:srgbClr val="FFFFFF"/>
                </a:solidFill>
              </a:rPr>
              <a:t/>
            </a:r>
            <a:br>
              <a:rPr lang="en-US" b="1" dirty="0" smtClean="0">
                <a:solidFill>
                  <a:srgbClr val="FFFFFF"/>
                </a:solidFill>
              </a:rPr>
            </a:br>
            <a:r>
              <a:rPr lang="en-US" b="1" dirty="0" smtClean="0">
                <a:solidFill>
                  <a:srgbClr val="FFFFFF"/>
                </a:solidFill>
              </a:rPr>
              <a:t>quadrant</a:t>
            </a:r>
          </a:p>
          <a:p>
            <a:pPr algn="ctr"/>
            <a:endParaRPr lang="en-US" sz="1400" b="1" i="1" dirty="0" smtClean="0">
              <a:solidFill>
                <a:srgbClr val="000000"/>
              </a:solidFill>
            </a:endParaRPr>
          </a:p>
          <a:p>
            <a:pPr algn="ctr"/>
            <a:r>
              <a:rPr lang="en-US" sz="1400" b="1" i="1" dirty="0" smtClean="0">
                <a:solidFill>
                  <a:srgbClr val="FFFFFF"/>
                </a:solidFill>
              </a:rPr>
              <a:t>Appropriate </a:t>
            </a:r>
            <a:r>
              <a:rPr lang="en-US" sz="1400" b="1" i="1" dirty="0">
                <a:solidFill>
                  <a:srgbClr val="FFFFFF"/>
                </a:solidFill>
              </a:rPr>
              <a:t>outcomes are  </a:t>
            </a:r>
            <a:r>
              <a:rPr lang="en-US" sz="1400" b="1" i="1" dirty="0" smtClean="0">
                <a:solidFill>
                  <a:srgbClr val="FFFFFF"/>
                </a:solidFill>
              </a:rPr>
              <a:t>likely</a:t>
            </a:r>
            <a:endParaRPr lang="en-US" dirty="0">
              <a:solidFill>
                <a:srgbClr val="000000"/>
              </a:solidFill>
            </a:endParaRPr>
          </a:p>
        </p:txBody>
      </p:sp>
      <p:sp>
        <p:nvSpPr>
          <p:cNvPr id="18" name="TextBox 17"/>
          <p:cNvSpPr txBox="1"/>
          <p:nvPr/>
        </p:nvSpPr>
        <p:spPr>
          <a:xfrm>
            <a:off x="2814339" y="3377140"/>
            <a:ext cx="2057400" cy="1785104"/>
          </a:xfrm>
          <a:prstGeom prst="rect">
            <a:avLst/>
          </a:prstGeom>
          <a:noFill/>
        </p:spPr>
        <p:txBody>
          <a:bodyPr wrap="square" rtlCol="0">
            <a:spAutoFit/>
          </a:bodyPr>
          <a:lstStyle/>
          <a:p>
            <a:pPr algn="ctr"/>
            <a:r>
              <a:rPr lang="en-US" b="1" dirty="0" smtClean="0">
                <a:solidFill>
                  <a:srgbClr val="FFFFFF"/>
                </a:solidFill>
              </a:rPr>
              <a:t>The “</a:t>
            </a:r>
            <a:r>
              <a:rPr lang="en-US" b="1" dirty="0">
                <a:solidFill>
                  <a:srgbClr val="FFFFFF"/>
                </a:solidFill>
              </a:rPr>
              <a:t>smoking</a:t>
            </a:r>
            <a:br>
              <a:rPr lang="en-US" b="1" dirty="0">
                <a:solidFill>
                  <a:srgbClr val="FFFFFF"/>
                </a:solidFill>
              </a:rPr>
            </a:br>
            <a:r>
              <a:rPr lang="en-US" b="1" dirty="0">
                <a:solidFill>
                  <a:srgbClr val="FFFFFF"/>
                </a:solidFill>
              </a:rPr>
              <a:t>is </a:t>
            </a:r>
            <a:r>
              <a:rPr lang="en-US" b="1" dirty="0" smtClean="0">
                <a:solidFill>
                  <a:srgbClr val="FFFFFF"/>
                </a:solidFill>
              </a:rPr>
              <a:t>bad for us” </a:t>
            </a:r>
            <a:r>
              <a:rPr lang="en-US" b="1" dirty="0">
                <a:solidFill>
                  <a:srgbClr val="FFFFFF"/>
                </a:solidFill>
              </a:rPr>
              <a:t/>
            </a:r>
            <a:br>
              <a:rPr lang="en-US" b="1" dirty="0">
                <a:solidFill>
                  <a:srgbClr val="FFFFFF"/>
                </a:solidFill>
              </a:rPr>
            </a:br>
            <a:r>
              <a:rPr lang="en-US" b="1" dirty="0" smtClean="0">
                <a:solidFill>
                  <a:srgbClr val="FFFFFF"/>
                </a:solidFill>
              </a:rPr>
              <a:t>quadrant</a:t>
            </a:r>
          </a:p>
          <a:p>
            <a:pPr algn="ctr"/>
            <a:endParaRPr lang="en-US" sz="1400" dirty="0" smtClean="0">
              <a:solidFill>
                <a:srgbClr val="FFFFFF"/>
              </a:solidFill>
            </a:endParaRPr>
          </a:p>
          <a:p>
            <a:pPr algn="ctr"/>
            <a:r>
              <a:rPr lang="en-US" sz="1400" b="1" i="1" dirty="0" smtClean="0">
                <a:solidFill>
                  <a:srgbClr val="FFFFFF"/>
                </a:solidFill>
              </a:rPr>
              <a:t>Inappropriate </a:t>
            </a:r>
            <a:r>
              <a:rPr lang="en-US" sz="1400" b="1" i="1" dirty="0">
                <a:solidFill>
                  <a:srgbClr val="FFFFFF"/>
                </a:solidFill>
              </a:rPr>
              <a:t>outcomes </a:t>
            </a:r>
            <a:r>
              <a:rPr lang="en-US" sz="1400" b="1" i="1" dirty="0" smtClean="0">
                <a:solidFill>
                  <a:srgbClr val="FFFFFF"/>
                </a:solidFill>
              </a:rPr>
              <a:t/>
            </a:r>
            <a:br>
              <a:rPr lang="en-US" sz="1400" b="1" i="1" dirty="0" smtClean="0">
                <a:solidFill>
                  <a:srgbClr val="FFFFFF"/>
                </a:solidFill>
              </a:rPr>
            </a:br>
            <a:r>
              <a:rPr lang="en-US" sz="1400" b="1" i="1" dirty="0" smtClean="0">
                <a:solidFill>
                  <a:srgbClr val="FFFFFF"/>
                </a:solidFill>
              </a:rPr>
              <a:t>can </a:t>
            </a:r>
            <a:r>
              <a:rPr lang="en-US" sz="1400" b="1" i="1" dirty="0">
                <a:solidFill>
                  <a:srgbClr val="FFFFFF"/>
                </a:solidFill>
              </a:rPr>
              <a:t>be </a:t>
            </a:r>
            <a:r>
              <a:rPr lang="en-US" sz="1400" b="1" i="1" dirty="0" smtClean="0">
                <a:solidFill>
                  <a:srgbClr val="FFFFFF"/>
                </a:solidFill>
              </a:rPr>
              <a:t>avoided</a:t>
            </a:r>
            <a:endParaRPr lang="en-US" dirty="0">
              <a:solidFill>
                <a:srgbClr val="000000"/>
              </a:solidFill>
            </a:endParaRPr>
          </a:p>
        </p:txBody>
      </p:sp>
      <p:sp>
        <p:nvSpPr>
          <p:cNvPr id="19" name="TextBox 18"/>
          <p:cNvSpPr txBox="1"/>
          <p:nvPr/>
        </p:nvSpPr>
        <p:spPr>
          <a:xfrm>
            <a:off x="5096102" y="3386664"/>
            <a:ext cx="2057400" cy="1785104"/>
          </a:xfrm>
          <a:prstGeom prst="rect">
            <a:avLst/>
          </a:prstGeom>
          <a:noFill/>
        </p:spPr>
        <p:txBody>
          <a:bodyPr wrap="square" rtlCol="0">
            <a:spAutoFit/>
          </a:bodyPr>
          <a:lstStyle/>
          <a:p>
            <a:pPr algn="ctr" eaLnBrk="0" hangingPunct="0"/>
            <a:r>
              <a:rPr lang="en-US" b="1" dirty="0" smtClean="0">
                <a:solidFill>
                  <a:srgbClr val="000000"/>
                </a:solidFill>
              </a:rPr>
              <a:t>The “</a:t>
            </a:r>
            <a:r>
              <a:rPr lang="en-US" b="1" dirty="0">
                <a:solidFill>
                  <a:srgbClr val="000000"/>
                </a:solidFill>
              </a:rPr>
              <a:t>childhood   </a:t>
            </a:r>
            <a:br>
              <a:rPr lang="en-US" b="1" dirty="0">
                <a:solidFill>
                  <a:srgbClr val="000000"/>
                </a:solidFill>
              </a:rPr>
            </a:br>
            <a:r>
              <a:rPr lang="en-US" b="1" dirty="0">
                <a:solidFill>
                  <a:srgbClr val="000000"/>
                </a:solidFill>
              </a:rPr>
              <a:t>immunization”</a:t>
            </a:r>
          </a:p>
          <a:p>
            <a:pPr algn="ctr" eaLnBrk="0" hangingPunct="0"/>
            <a:r>
              <a:rPr lang="en-US" b="1" dirty="0">
                <a:solidFill>
                  <a:srgbClr val="000000"/>
                </a:solidFill>
              </a:rPr>
              <a:t>q</a:t>
            </a:r>
            <a:r>
              <a:rPr lang="en-US" b="1" dirty="0" smtClean="0">
                <a:solidFill>
                  <a:srgbClr val="000000"/>
                </a:solidFill>
              </a:rPr>
              <a:t>uadrant</a:t>
            </a:r>
          </a:p>
          <a:p>
            <a:pPr algn="ctr" eaLnBrk="0" hangingPunct="0"/>
            <a:endParaRPr lang="en-US" sz="1400" b="1" i="1" dirty="0" smtClean="0">
              <a:solidFill>
                <a:srgbClr val="000000"/>
              </a:solidFill>
            </a:endParaRPr>
          </a:p>
          <a:p>
            <a:pPr algn="ctr" eaLnBrk="0" hangingPunct="0"/>
            <a:r>
              <a:rPr lang="en-US" sz="1400" b="1" i="1" dirty="0" smtClean="0">
                <a:solidFill>
                  <a:srgbClr val="000000"/>
                </a:solidFill>
              </a:rPr>
              <a:t>Beneficial </a:t>
            </a:r>
            <a:r>
              <a:rPr lang="en-US" sz="1400" b="1" i="1" dirty="0">
                <a:solidFill>
                  <a:srgbClr val="000000"/>
                </a:solidFill>
              </a:rPr>
              <a:t>opportunities </a:t>
            </a:r>
            <a:r>
              <a:rPr lang="en-US" sz="1400" b="1" i="1" dirty="0" smtClean="0">
                <a:solidFill>
                  <a:srgbClr val="000000"/>
                </a:solidFill>
              </a:rPr>
              <a:t/>
            </a:r>
            <a:br>
              <a:rPr lang="en-US" sz="1400" b="1" i="1" dirty="0" smtClean="0">
                <a:solidFill>
                  <a:srgbClr val="000000"/>
                </a:solidFill>
              </a:rPr>
            </a:br>
            <a:r>
              <a:rPr lang="en-US" sz="1400" b="1" i="1" dirty="0" smtClean="0">
                <a:solidFill>
                  <a:srgbClr val="000000"/>
                </a:solidFill>
              </a:rPr>
              <a:t>may </a:t>
            </a:r>
            <a:r>
              <a:rPr lang="en-US" sz="1400" b="1" i="1" dirty="0">
                <a:solidFill>
                  <a:srgbClr val="000000"/>
                </a:solidFill>
              </a:rPr>
              <a:t>be </a:t>
            </a:r>
            <a:r>
              <a:rPr lang="en-US" sz="1400" b="1" i="1" dirty="0" smtClean="0">
                <a:solidFill>
                  <a:srgbClr val="000000"/>
                </a:solidFill>
              </a:rPr>
              <a:t>missed</a:t>
            </a:r>
            <a:endParaRPr lang="en-US" dirty="0">
              <a:solidFill>
                <a:srgbClr val="000000"/>
              </a:solidFill>
            </a:endParaRPr>
          </a:p>
        </p:txBody>
      </p:sp>
      <p:sp>
        <p:nvSpPr>
          <p:cNvPr id="16" name="AutoShape 12"/>
          <p:cNvSpPr>
            <a:spLocks noChangeShapeType="1"/>
          </p:cNvSpPr>
          <p:nvPr/>
        </p:nvSpPr>
        <p:spPr bwMode="auto">
          <a:xfrm>
            <a:off x="2613660" y="1229359"/>
            <a:ext cx="0" cy="4023360"/>
          </a:xfrm>
          <a:prstGeom prst="straightConnector1">
            <a:avLst/>
          </a:prstGeom>
          <a:noFill/>
          <a:ln w="25400">
            <a:solidFill>
              <a:srgbClr val="000000"/>
            </a:solidFill>
            <a:round/>
            <a:headEnd type="triangle" w="med" len="med"/>
            <a:tailEnd type="triangle" w="med" len="med"/>
          </a:ln>
          <a:effectLst/>
        </p:spPr>
        <p:txBody>
          <a:bodyPr/>
          <a:lstStyle/>
          <a:p>
            <a:pPr>
              <a:defRPr/>
            </a:pPr>
            <a:endParaRPr lang="en-US">
              <a:solidFill>
                <a:srgbClr val="000000"/>
              </a:solidFill>
              <a:latin typeface="Arial" pitchFamily="34" charset="0"/>
            </a:endParaRPr>
          </a:p>
        </p:txBody>
      </p:sp>
      <p:cxnSp>
        <p:nvCxnSpPr>
          <p:cNvPr id="20" name="AutoShape 3"/>
          <p:cNvCxnSpPr>
            <a:cxnSpLocks noChangeShapeType="1"/>
          </p:cNvCxnSpPr>
          <p:nvPr/>
        </p:nvCxnSpPr>
        <p:spPr bwMode="auto">
          <a:xfrm>
            <a:off x="2737103" y="5371464"/>
            <a:ext cx="4552950" cy="0"/>
          </a:xfrm>
          <a:prstGeom prst="straightConnector1">
            <a:avLst/>
          </a:prstGeom>
          <a:noFill/>
          <a:ln w="25400">
            <a:solidFill>
              <a:srgbClr val="000000"/>
            </a:solidFill>
            <a:round/>
            <a:headEnd type="triangle" w="med" len="med"/>
            <a:tailEnd type="triangle" w="med" len="med"/>
          </a:ln>
          <a:effectLst/>
        </p:spPr>
      </p:cxnSp>
      <p:sp>
        <p:nvSpPr>
          <p:cNvPr id="21" name="Slide Number Placeholder 4"/>
          <p:cNvSpPr txBox="1">
            <a:spLocks/>
          </p:cNvSpPr>
          <p:nvPr/>
        </p:nvSpPr>
        <p:spPr bwMode="auto">
          <a:xfrm>
            <a:off x="7010400" y="64008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1CD3B602-8765-4D3A-8187-52C264705309}" type="slidenum">
              <a:rPr lang="en-US" sz="2400" smtClean="0">
                <a:solidFill>
                  <a:srgbClr val="000000"/>
                </a:solidFill>
              </a:rPr>
              <a:pPr algn="r"/>
              <a:t>7</a:t>
            </a:fld>
            <a:endParaRPr lang="en-US" sz="2400" dirty="0">
              <a:solidFill>
                <a:srgbClr val="000000"/>
              </a:solidFill>
            </a:endParaRPr>
          </a:p>
        </p:txBody>
      </p:sp>
      <p:sp>
        <p:nvSpPr>
          <p:cNvPr id="23" name="TextBox 3"/>
          <p:cNvSpPr txBox="1">
            <a:spLocks noChangeArrowheads="1"/>
          </p:cNvSpPr>
          <p:nvPr/>
        </p:nvSpPr>
        <p:spPr bwMode="auto">
          <a:xfrm>
            <a:off x="0" y="6488113"/>
            <a:ext cx="7019999" cy="369332"/>
          </a:xfrm>
          <a:prstGeom prst="rect">
            <a:avLst/>
          </a:prstGeom>
          <a:noFill/>
          <a:ln w="9525">
            <a:noFill/>
            <a:miter lim="800000"/>
            <a:headEnd/>
            <a:tailEnd/>
          </a:ln>
        </p:spPr>
        <p:txBody>
          <a:bodyPr wrap="none">
            <a:spAutoFit/>
          </a:bodyPr>
          <a:lstStyle/>
          <a:p>
            <a:r>
              <a:rPr lang="en-US" dirty="0" smtClean="0">
                <a:solidFill>
                  <a:srgbClr val="333399"/>
                </a:solidFill>
              </a:rPr>
              <a:t>Hoover, Cash, Mathews, Feitshans, Iskander, and Harper (2014)</a:t>
            </a:r>
            <a:endParaRPr lang="en-US" dirty="0">
              <a:solidFill>
                <a:srgbClr val="333399"/>
              </a:solidFill>
            </a:endParaRPr>
          </a:p>
        </p:txBody>
      </p:sp>
    </p:spTree>
    <p:extLst>
      <p:ext uri="{BB962C8B-B14F-4D97-AF65-F5344CB8AC3E}">
        <p14:creationId xmlns:p14="http://schemas.microsoft.com/office/powerpoint/2010/main" val="2567340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1"/>
          <p:cNvSpPr txBox="1">
            <a:spLocks noChangeArrowheads="1"/>
          </p:cNvSpPr>
          <p:nvPr/>
        </p:nvSpPr>
        <p:spPr bwMode="auto">
          <a:xfrm>
            <a:off x="-47726" y="921603"/>
            <a:ext cx="9144000" cy="830997"/>
          </a:xfrm>
          <a:prstGeom prst="rect">
            <a:avLst/>
          </a:prstGeom>
          <a:noFill/>
          <a:ln w="9525">
            <a:noFill/>
            <a:miter lim="800000"/>
            <a:headEnd/>
            <a:tailEnd/>
          </a:ln>
        </p:spPr>
        <p:txBody>
          <a:bodyPr>
            <a:spAutoFit/>
          </a:bodyPr>
          <a:lstStyle/>
          <a:p>
            <a:pPr marL="288925" lvl="1" indent="-288925" algn="ctr"/>
            <a:r>
              <a:rPr lang="en-US" sz="2800" b="1" dirty="0" smtClean="0">
                <a:solidFill>
                  <a:prstClr val="black"/>
                </a:solidFill>
                <a:cs typeface="Arial" charset="0"/>
              </a:rPr>
              <a:t>Data </a:t>
            </a:r>
            <a:r>
              <a:rPr lang="en-US" sz="2800" b="1" dirty="0">
                <a:solidFill>
                  <a:prstClr val="black"/>
                </a:solidFill>
                <a:cs typeface="Arial" charset="0"/>
              </a:rPr>
              <a:t>Readiness </a:t>
            </a:r>
            <a:r>
              <a:rPr lang="en-US" sz="2800" b="1" dirty="0" smtClean="0">
                <a:solidFill>
                  <a:prstClr val="black"/>
                </a:solidFill>
                <a:cs typeface="Arial" charset="0"/>
              </a:rPr>
              <a:t>Levels</a:t>
            </a:r>
            <a:br>
              <a:rPr lang="en-US" sz="2800" b="1" dirty="0" smtClean="0">
                <a:solidFill>
                  <a:prstClr val="black"/>
                </a:solidFill>
                <a:cs typeface="Arial" charset="0"/>
              </a:rPr>
            </a:br>
            <a:r>
              <a:rPr lang="en-US" sz="2000" b="1" i="1" dirty="0" smtClean="0">
                <a:solidFill>
                  <a:srgbClr val="7030A0"/>
                </a:solidFill>
                <a:ea typeface="ＭＳ Ｐゴシック" charset="-128"/>
                <a:cs typeface="Arial" charset="0"/>
              </a:rPr>
              <a:t>For </a:t>
            </a:r>
            <a:r>
              <a:rPr lang="en-US" sz="2000" b="1" i="1" dirty="0">
                <a:solidFill>
                  <a:srgbClr val="7030A0"/>
                </a:solidFill>
                <a:ea typeface="ＭＳ Ｐゴシック" charset="-128"/>
                <a:cs typeface="Arial" charset="0"/>
              </a:rPr>
              <a:t>Community </a:t>
            </a:r>
            <a:r>
              <a:rPr lang="en-US" sz="2000" b="1" i="1" dirty="0" smtClean="0">
                <a:solidFill>
                  <a:srgbClr val="7030A0"/>
                </a:solidFill>
                <a:ea typeface="ＭＳ Ｐゴシック" charset="-128"/>
                <a:cs typeface="Arial" charset="0"/>
              </a:rPr>
              <a:t>Discussion</a:t>
            </a:r>
            <a:endParaRPr lang="en-US" sz="2800" b="1" dirty="0">
              <a:solidFill>
                <a:prstClr val="black"/>
              </a:solidFill>
              <a:latin typeface="Arial" charset="0"/>
              <a:cs typeface="Arial" charset="0"/>
            </a:endParaRPr>
          </a:p>
        </p:txBody>
      </p:sp>
      <p:sp>
        <p:nvSpPr>
          <p:cNvPr id="5" name="TextBox 1"/>
          <p:cNvSpPr txBox="1">
            <a:spLocks noChangeArrowheads="1"/>
          </p:cNvSpPr>
          <p:nvPr/>
        </p:nvSpPr>
        <p:spPr bwMode="auto">
          <a:xfrm>
            <a:off x="-10886" y="2438400"/>
            <a:ext cx="9144000" cy="430887"/>
          </a:xfrm>
          <a:prstGeom prst="rect">
            <a:avLst/>
          </a:prstGeom>
          <a:noFill/>
          <a:ln w="9525">
            <a:noFill/>
            <a:miter lim="800000"/>
            <a:headEnd/>
            <a:tailEnd/>
          </a:ln>
        </p:spPr>
        <p:txBody>
          <a:bodyPr>
            <a:spAutoFit/>
          </a:bodyPr>
          <a:lstStyle/>
          <a:p>
            <a:pPr marL="0" lvl="1" fontAlgn="base">
              <a:spcBef>
                <a:spcPct val="0"/>
              </a:spcBef>
              <a:spcAft>
                <a:spcPct val="0"/>
              </a:spcAft>
            </a:pPr>
            <a:endParaRPr lang="en-US" sz="2200" b="1" dirty="0" smtClean="0">
              <a:solidFill>
                <a:prstClr val="black"/>
              </a:solidFill>
              <a:latin typeface="Arial" charset="0"/>
              <a:cs typeface="Arial" charset="0"/>
            </a:endParaRPr>
          </a:p>
        </p:txBody>
      </p:sp>
      <p:sp>
        <p:nvSpPr>
          <p:cNvPr id="2" name="Rectangle 1"/>
          <p:cNvSpPr/>
          <p:nvPr/>
        </p:nvSpPr>
        <p:spPr>
          <a:xfrm>
            <a:off x="162024" y="1954060"/>
            <a:ext cx="8782251" cy="4008790"/>
          </a:xfrm>
          <a:prstGeom prst="rect">
            <a:avLst/>
          </a:prstGeom>
          <a:ln>
            <a:solidFill>
              <a:schemeClr val="tx1"/>
            </a:solidFill>
          </a:ln>
        </p:spPr>
        <p:txBody>
          <a:bodyPr wrap="square" lIns="45720" rIns="45720">
            <a:spAutoFit/>
          </a:bodyPr>
          <a:lstStyle/>
          <a:p>
            <a:r>
              <a:rPr lang="en-US" sz="2400" dirty="0" smtClean="0"/>
              <a:t> Seven </a:t>
            </a:r>
            <a:r>
              <a:rPr lang="en-US" sz="2400" dirty="0"/>
              <a:t>graded definitions (0-6</a:t>
            </a:r>
            <a:r>
              <a:rPr lang="en-US" sz="2400" dirty="0" smtClean="0"/>
              <a:t>)  are defined:</a:t>
            </a:r>
          </a:p>
          <a:p>
            <a:pPr lvl="1"/>
            <a:endParaRPr lang="en-US" sz="1050" dirty="0" smtClean="0"/>
          </a:p>
          <a:p>
            <a:pPr marL="625475" lvl="1" indent="-452438"/>
            <a:r>
              <a:rPr lang="en-US" sz="2200" b="1" dirty="0">
                <a:solidFill>
                  <a:srgbClr val="005250"/>
                </a:solidFill>
              </a:rPr>
              <a:t>0.</a:t>
            </a:r>
            <a:r>
              <a:rPr lang="en-US" sz="2200" b="1" dirty="0">
                <a:solidFill>
                  <a:srgbClr val="0070C0"/>
                </a:solidFill>
              </a:rPr>
              <a:t> </a:t>
            </a:r>
            <a:r>
              <a:rPr lang="en-US" sz="2200" b="1" dirty="0" smtClean="0">
                <a:solidFill>
                  <a:srgbClr val="005250"/>
                </a:solidFill>
              </a:rPr>
              <a:t>	Invalid data</a:t>
            </a:r>
          </a:p>
          <a:p>
            <a:pPr marL="625475" lvl="1" indent="-452438">
              <a:buAutoNum type="arabicPeriod"/>
            </a:pPr>
            <a:r>
              <a:rPr lang="en-US" sz="2200" b="1" dirty="0" smtClean="0">
                <a:solidFill>
                  <a:srgbClr val="005250"/>
                </a:solidFill>
              </a:rPr>
              <a:t>Raw </a:t>
            </a:r>
            <a:r>
              <a:rPr lang="en-US" sz="2200" b="1" dirty="0">
                <a:solidFill>
                  <a:srgbClr val="005250"/>
                </a:solidFill>
              </a:rPr>
              <a:t>or unscaled </a:t>
            </a:r>
            <a:r>
              <a:rPr lang="en-US" sz="2200" b="1" dirty="0" smtClean="0">
                <a:solidFill>
                  <a:srgbClr val="005250"/>
                </a:solidFill>
              </a:rPr>
              <a:t>data</a:t>
            </a:r>
          </a:p>
          <a:p>
            <a:pPr marL="625475" lvl="1" indent="-452438">
              <a:buFontTx/>
              <a:buAutoNum type="arabicPeriod"/>
            </a:pPr>
            <a:r>
              <a:rPr lang="en-US" sz="2200" b="1" dirty="0" smtClean="0">
                <a:solidFill>
                  <a:srgbClr val="005250"/>
                </a:solidFill>
              </a:rPr>
              <a:t>Scaled </a:t>
            </a:r>
            <a:r>
              <a:rPr lang="en-US" sz="2200" b="1" dirty="0">
                <a:solidFill>
                  <a:srgbClr val="005250"/>
                </a:solidFill>
              </a:rPr>
              <a:t>data 	</a:t>
            </a:r>
          </a:p>
          <a:p>
            <a:pPr marL="625475" lvl="1" indent="-452438">
              <a:buFontTx/>
              <a:buAutoNum type="arabicPeriod"/>
            </a:pPr>
            <a:r>
              <a:rPr lang="en-US" sz="2200" b="1" dirty="0">
                <a:solidFill>
                  <a:srgbClr val="005250"/>
                </a:solidFill>
              </a:rPr>
              <a:t>Scaled data with defined precision or noise level 	</a:t>
            </a:r>
          </a:p>
          <a:p>
            <a:pPr marL="625475" lvl="1" indent="-452438">
              <a:buFontTx/>
              <a:buAutoNum type="arabicPeriod"/>
            </a:pPr>
            <a:r>
              <a:rPr lang="en-US" sz="2200" b="1" dirty="0">
                <a:solidFill>
                  <a:srgbClr val="005250"/>
                </a:solidFill>
              </a:rPr>
              <a:t>Scaled data with defined precision and noise levels, </a:t>
            </a:r>
            <a:r>
              <a:rPr lang="en-US" sz="2200" b="1" dirty="0" smtClean="0">
                <a:solidFill>
                  <a:srgbClr val="005250"/>
                </a:solidFill>
              </a:rPr>
              <a:t>but</a:t>
            </a:r>
            <a:br>
              <a:rPr lang="en-US" sz="2200" b="1" dirty="0" smtClean="0">
                <a:solidFill>
                  <a:srgbClr val="005250"/>
                </a:solidFill>
              </a:rPr>
            </a:br>
            <a:r>
              <a:rPr lang="en-US" sz="2200" b="1" dirty="0" smtClean="0">
                <a:solidFill>
                  <a:srgbClr val="005250"/>
                </a:solidFill>
              </a:rPr>
              <a:t>not </a:t>
            </a:r>
            <a:r>
              <a:rPr lang="en-US" sz="2200" b="1" dirty="0">
                <a:solidFill>
                  <a:srgbClr val="005250"/>
                </a:solidFill>
              </a:rPr>
              <a:t>related to the larger body of scientific knowledge 	</a:t>
            </a:r>
          </a:p>
          <a:p>
            <a:pPr marL="625475" lvl="1" indent="-452438">
              <a:buFontTx/>
              <a:buAutoNum type="arabicPeriod"/>
            </a:pPr>
            <a:r>
              <a:rPr lang="en-US" sz="2200" b="1" dirty="0">
                <a:solidFill>
                  <a:srgbClr val="005250"/>
                </a:solidFill>
              </a:rPr>
              <a:t>DRL 4 data related to the larger body of scientific knowledge, but with measurement uncertainty too large for data </a:t>
            </a:r>
            <a:r>
              <a:rPr lang="en-US" sz="2200" b="1" dirty="0" smtClean="0">
                <a:solidFill>
                  <a:srgbClr val="005250"/>
                </a:solidFill>
              </a:rPr>
              <a:t>standard</a:t>
            </a:r>
            <a:endParaRPr lang="en-US" sz="2200" b="1" dirty="0">
              <a:solidFill>
                <a:srgbClr val="005250"/>
              </a:solidFill>
            </a:endParaRPr>
          </a:p>
          <a:p>
            <a:pPr marL="625475" lvl="1" indent="-452438">
              <a:buFontTx/>
              <a:buAutoNum type="arabicPeriod"/>
            </a:pPr>
            <a:r>
              <a:rPr lang="en-US" sz="2200" b="1" dirty="0">
                <a:solidFill>
                  <a:srgbClr val="005250"/>
                </a:solidFill>
              </a:rPr>
              <a:t>Standards-quality data of X % measurement </a:t>
            </a:r>
            <a:r>
              <a:rPr lang="en-US" sz="2200" b="1" dirty="0" smtClean="0">
                <a:solidFill>
                  <a:srgbClr val="005250"/>
                </a:solidFill>
              </a:rPr>
              <a:t>uncertainty</a:t>
            </a:r>
            <a:endParaRPr lang="en-US" sz="2200" b="1" dirty="0">
              <a:solidFill>
                <a:srgbClr val="0070C0"/>
              </a:solidFill>
            </a:endParaRPr>
          </a:p>
        </p:txBody>
      </p:sp>
      <p:sp>
        <p:nvSpPr>
          <p:cNvPr id="3" name="TextBox 2"/>
          <p:cNvSpPr txBox="1"/>
          <p:nvPr/>
        </p:nvSpPr>
        <p:spPr>
          <a:xfrm>
            <a:off x="4743823" y="6381690"/>
            <a:ext cx="4019177" cy="400110"/>
          </a:xfrm>
          <a:prstGeom prst="rect">
            <a:avLst/>
          </a:prstGeom>
          <a:noFill/>
        </p:spPr>
        <p:txBody>
          <a:bodyPr wrap="none" rtlCol="0">
            <a:spAutoFit/>
          </a:bodyPr>
          <a:lstStyle/>
          <a:p>
            <a:pPr marL="0" lvl="1" algn="ctr" fontAlgn="base">
              <a:spcBef>
                <a:spcPct val="0"/>
              </a:spcBef>
              <a:spcAft>
                <a:spcPct val="0"/>
              </a:spcAft>
            </a:pPr>
            <a:r>
              <a:rPr lang="en-US" sz="2000" b="1" dirty="0" smtClean="0">
                <a:solidFill>
                  <a:srgbClr val="0070C0"/>
                </a:solidFill>
                <a:latin typeface="Arial" charset="0"/>
                <a:cs typeface="Arial" charset="0"/>
                <a:hlinkClick r:id="rId3"/>
              </a:rPr>
              <a:t>http://www.nano.gov/node/1015</a:t>
            </a:r>
            <a:endParaRPr lang="en-US" sz="2000" b="1" dirty="0">
              <a:solidFill>
                <a:srgbClr val="0070C0"/>
              </a:solidFill>
              <a:latin typeface="Arial" charset="0"/>
              <a:cs typeface="Arial" charset="0"/>
            </a:endParaRPr>
          </a:p>
        </p:txBody>
      </p:sp>
    </p:spTree>
    <p:extLst>
      <p:ext uri="{BB962C8B-B14F-4D97-AF65-F5344CB8AC3E}">
        <p14:creationId xmlns:p14="http://schemas.microsoft.com/office/powerpoint/2010/main" val="1395605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1"/>
          <p:cNvSpPr txBox="1">
            <a:spLocks noChangeArrowheads="1"/>
          </p:cNvSpPr>
          <p:nvPr/>
        </p:nvSpPr>
        <p:spPr bwMode="auto">
          <a:xfrm>
            <a:off x="0" y="990600"/>
            <a:ext cx="9144000" cy="830997"/>
          </a:xfrm>
          <a:prstGeom prst="rect">
            <a:avLst/>
          </a:prstGeom>
          <a:noFill/>
          <a:ln w="9525">
            <a:noFill/>
            <a:miter lim="800000"/>
            <a:headEnd/>
            <a:tailEnd/>
          </a:ln>
        </p:spPr>
        <p:txBody>
          <a:bodyPr>
            <a:spAutoFit/>
          </a:bodyPr>
          <a:lstStyle/>
          <a:p>
            <a:pPr marL="288925" lvl="1" indent="-288925" algn="ctr" eaLnBrk="0" hangingPunct="0"/>
            <a:r>
              <a:rPr lang="en-US" sz="2800" b="1" dirty="0" smtClean="0">
                <a:solidFill>
                  <a:prstClr val="black"/>
                </a:solidFill>
                <a:latin typeface="Arial" pitchFamily="34" charset="0"/>
                <a:ea typeface="Times New Roman" pitchFamily="18" charset="0"/>
                <a:cs typeface="Arial" pitchFamily="34" charset="0"/>
              </a:rPr>
              <a:t>Associated Metadata </a:t>
            </a:r>
            <a:r>
              <a:rPr lang="en-US" sz="2800" b="1" dirty="0">
                <a:solidFill>
                  <a:prstClr val="black"/>
                </a:solidFill>
                <a:latin typeface="Arial" pitchFamily="34" charset="0"/>
                <a:ea typeface="Times New Roman" pitchFamily="18" charset="0"/>
                <a:cs typeface="Arial" pitchFamily="34" charset="0"/>
              </a:rPr>
              <a:t>Classifications</a:t>
            </a:r>
            <a:endParaRPr lang="en-US" sz="2800" b="1" dirty="0">
              <a:solidFill>
                <a:prstClr val="black"/>
              </a:solidFill>
              <a:ea typeface="ＭＳ Ｐゴシック" charset="-128"/>
              <a:cs typeface="Arial" charset="0"/>
            </a:endParaRPr>
          </a:p>
          <a:p>
            <a:pPr marL="288925" lvl="1" indent="-288925" algn="ctr" eaLnBrk="0" hangingPunct="0"/>
            <a:r>
              <a:rPr lang="en-US" sz="2000" b="1" i="1" dirty="0" smtClean="0">
                <a:solidFill>
                  <a:srgbClr val="7030A0"/>
                </a:solidFill>
                <a:ea typeface="ＭＳ Ｐゴシック" charset="-128"/>
                <a:cs typeface="Arial" charset="0"/>
              </a:rPr>
              <a:t>For Community Discussion</a:t>
            </a:r>
            <a:endParaRPr lang="en-US" sz="2000" b="1" i="1" dirty="0" smtClean="0">
              <a:solidFill>
                <a:srgbClr val="4BACC6">
                  <a:lumMod val="75000"/>
                </a:srgbClr>
              </a:solidFill>
              <a:ea typeface="ＭＳ Ｐゴシック" charset="-128"/>
              <a:cs typeface="Arial" charset="0"/>
            </a:endParaRPr>
          </a:p>
        </p:txBody>
      </p:sp>
      <p:sp>
        <p:nvSpPr>
          <p:cNvPr id="5" name="TextBox 1"/>
          <p:cNvSpPr txBox="1">
            <a:spLocks noChangeArrowheads="1"/>
          </p:cNvSpPr>
          <p:nvPr/>
        </p:nvSpPr>
        <p:spPr bwMode="auto">
          <a:xfrm>
            <a:off x="152400" y="2222956"/>
            <a:ext cx="9144000" cy="430887"/>
          </a:xfrm>
          <a:prstGeom prst="rect">
            <a:avLst/>
          </a:prstGeom>
          <a:noFill/>
          <a:ln w="9525">
            <a:noFill/>
            <a:miter lim="800000"/>
            <a:headEnd/>
            <a:tailEnd/>
          </a:ln>
        </p:spPr>
        <p:txBody>
          <a:bodyPr>
            <a:spAutoFit/>
          </a:bodyPr>
          <a:lstStyle/>
          <a:p>
            <a:pPr marL="0" lvl="1" eaLnBrk="0" hangingPunct="0"/>
            <a:endParaRPr lang="en-US" sz="2200" b="1" dirty="0" smtClean="0">
              <a:solidFill>
                <a:prstClr val="black"/>
              </a:solidFill>
              <a:ea typeface="ＭＳ Ｐゴシック" charset="-128"/>
              <a:cs typeface="Arial" charset="0"/>
            </a:endParaRPr>
          </a:p>
        </p:txBody>
      </p:sp>
      <p:sp>
        <p:nvSpPr>
          <p:cNvPr id="6" name="TextBox 5"/>
          <p:cNvSpPr txBox="1"/>
          <p:nvPr/>
        </p:nvSpPr>
        <p:spPr>
          <a:xfrm>
            <a:off x="4820023" y="6381690"/>
            <a:ext cx="4019177" cy="400110"/>
          </a:xfrm>
          <a:prstGeom prst="rect">
            <a:avLst/>
          </a:prstGeom>
          <a:noFill/>
        </p:spPr>
        <p:txBody>
          <a:bodyPr wrap="none" rtlCol="0">
            <a:spAutoFit/>
          </a:bodyPr>
          <a:lstStyle/>
          <a:p>
            <a:pPr marL="0" lvl="1" algn="ctr" eaLnBrk="0" hangingPunct="0"/>
            <a:r>
              <a:rPr lang="en-US" sz="2000" b="1" dirty="0" smtClean="0">
                <a:solidFill>
                  <a:srgbClr val="0070C0"/>
                </a:solidFill>
                <a:ea typeface="ＭＳ Ｐゴシック" charset="-128"/>
                <a:cs typeface="Arial" charset="0"/>
                <a:hlinkClick r:id="rId3"/>
              </a:rPr>
              <a:t>http://www.nano.gov/node/1015</a:t>
            </a:r>
            <a:endParaRPr lang="en-US" sz="2000" b="1" dirty="0">
              <a:solidFill>
                <a:srgbClr val="0070C0"/>
              </a:solidFill>
              <a:ea typeface="ＭＳ Ｐゴシック" charset="-128"/>
              <a:cs typeface="Arial" charset="0"/>
            </a:endParaRPr>
          </a:p>
        </p:txBody>
      </p:sp>
      <p:sp>
        <p:nvSpPr>
          <p:cNvPr id="7" name="Rectangle 2"/>
          <p:cNvSpPr>
            <a:spLocks noChangeArrowheads="1"/>
          </p:cNvSpPr>
          <p:nvPr/>
        </p:nvSpPr>
        <p:spPr bwMode="auto">
          <a:xfrm>
            <a:off x="314325" y="1960037"/>
            <a:ext cx="8153400" cy="4416594"/>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r>
              <a:rPr lang="en-US" b="1" dirty="0" smtClean="0">
                <a:solidFill>
                  <a:prstClr val="black"/>
                </a:solidFill>
                <a:latin typeface="Arial" pitchFamily="34" charset="0"/>
                <a:ea typeface="Times New Roman" pitchFamily="18" charset="0"/>
                <a:cs typeface="Arial" pitchFamily="34" charset="0"/>
              </a:rPr>
              <a:t>Three metadata qualifiers:</a:t>
            </a:r>
            <a:r>
              <a:rPr lang="en-US" sz="1400" dirty="0" smtClean="0">
                <a:solidFill>
                  <a:prstClr val="black"/>
                </a:solidFill>
                <a:latin typeface="Arial" pitchFamily="34" charset="0"/>
                <a:ea typeface="Times New Roman" pitchFamily="18" charset="0"/>
                <a:cs typeface="Arial" pitchFamily="34" charset="0"/>
              </a:rPr>
              <a:t/>
            </a:r>
            <a:br>
              <a:rPr lang="en-US" sz="1400" dirty="0" smtClean="0">
                <a:solidFill>
                  <a:prstClr val="black"/>
                </a:solidFill>
                <a:latin typeface="Arial" pitchFamily="34" charset="0"/>
                <a:ea typeface="Times New Roman" pitchFamily="18" charset="0"/>
                <a:cs typeface="Arial" pitchFamily="34" charset="0"/>
              </a:rPr>
            </a:br>
            <a:endParaRPr lang="en-US" sz="900" dirty="0" smtClean="0">
              <a:solidFill>
                <a:prstClr val="black"/>
              </a:solidFill>
              <a:latin typeface="Arial" pitchFamily="34" charset="0"/>
              <a:ea typeface="ＭＳ Ｐゴシック" charset="-128"/>
              <a:cs typeface="Arial" pitchFamily="34" charset="0"/>
            </a:endParaRPr>
          </a:p>
          <a:p>
            <a:pPr marL="274320" lvl="1" eaLnBrk="0" hangingPunct="0"/>
            <a:r>
              <a:rPr lang="en-US" b="1" dirty="0" smtClean="0">
                <a:solidFill>
                  <a:srgbClr val="7030A0"/>
                </a:solidFill>
                <a:latin typeface="Arial" pitchFamily="34" charset="0"/>
                <a:ea typeface="Times New Roman" pitchFamily="18" charset="0"/>
                <a:cs typeface="Arial" pitchFamily="34" charset="0"/>
              </a:rPr>
              <a:t>Poor Metadata:  </a:t>
            </a:r>
            <a:r>
              <a:rPr lang="en-US" sz="1400" dirty="0" smtClean="0">
                <a:solidFill>
                  <a:prstClr val="black"/>
                </a:solidFill>
                <a:latin typeface="Arial" pitchFamily="34" charset="0"/>
                <a:ea typeface="Times New Roman" pitchFamily="18" charset="0"/>
                <a:cs typeface="Arial" pitchFamily="34" charset="0"/>
              </a:rPr>
              <a:t>Failure to include critical information so that the </a:t>
            </a:r>
            <a:r>
              <a:rPr lang="en-US" sz="1400" b="1" dirty="0" smtClean="0">
                <a:solidFill>
                  <a:srgbClr val="2384C6"/>
                </a:solidFill>
                <a:latin typeface="Arial" pitchFamily="34" charset="0"/>
                <a:ea typeface="Times New Roman" pitchFamily="18" charset="0"/>
                <a:cs typeface="Arial" pitchFamily="34" charset="0"/>
              </a:rPr>
              <a:t>data cannot be reproduced by others</a:t>
            </a:r>
            <a:r>
              <a:rPr lang="en-US" sz="1400" dirty="0" smtClean="0">
                <a:solidFill>
                  <a:prstClr val="black"/>
                </a:solidFill>
                <a:latin typeface="Arial" pitchFamily="34" charset="0"/>
                <a:ea typeface="Times New Roman" pitchFamily="18" charset="0"/>
                <a:cs typeface="Arial" pitchFamily="34" charset="0"/>
              </a:rPr>
              <a:t>, or so that there is </a:t>
            </a:r>
            <a:r>
              <a:rPr lang="en-US" sz="1400" b="1" dirty="0" smtClean="0">
                <a:solidFill>
                  <a:srgbClr val="2384C6"/>
                </a:solidFill>
                <a:latin typeface="Arial" pitchFamily="34" charset="0"/>
                <a:ea typeface="Times New Roman" pitchFamily="18" charset="0"/>
                <a:cs typeface="Arial" pitchFamily="34" charset="0"/>
              </a:rPr>
              <a:t>ambiguity in interpreting the data</a:t>
            </a:r>
            <a:r>
              <a:rPr lang="en-US" sz="1400" dirty="0" smtClean="0">
                <a:solidFill>
                  <a:prstClr val="black"/>
                </a:solidFill>
                <a:latin typeface="Arial" pitchFamily="34" charset="0"/>
                <a:ea typeface="Times New Roman" pitchFamily="18" charset="0"/>
                <a:cs typeface="Arial" pitchFamily="34" charset="0"/>
              </a:rPr>
              <a:t>, or so that acceptable measurement </a:t>
            </a:r>
            <a:r>
              <a:rPr lang="en-US" sz="1400" b="1" dirty="0" smtClean="0">
                <a:solidFill>
                  <a:srgbClr val="2384C6"/>
                </a:solidFill>
                <a:latin typeface="Arial" pitchFamily="34" charset="0"/>
                <a:ea typeface="Times New Roman" pitchFamily="18" charset="0"/>
                <a:cs typeface="Arial" pitchFamily="34" charset="0"/>
              </a:rPr>
              <a:t>uncertainty estimates cannot be made</a:t>
            </a:r>
            <a:r>
              <a:rPr lang="en-US" sz="1400" dirty="0" smtClean="0">
                <a:solidFill>
                  <a:prstClr val="black"/>
                </a:solidFill>
                <a:latin typeface="Arial" pitchFamily="34" charset="0"/>
                <a:ea typeface="Times New Roman" pitchFamily="18" charset="0"/>
                <a:cs typeface="Arial" pitchFamily="34" charset="0"/>
              </a:rPr>
              <a:t>; for example, failure to adequately describe the measurement/computational methods used, or failure to provide complete and unambiguous descriptions of data format.</a:t>
            </a:r>
          </a:p>
          <a:p>
            <a:pPr eaLnBrk="0" hangingPunct="0"/>
            <a:endParaRPr lang="en-US" sz="900" dirty="0" smtClean="0">
              <a:solidFill>
                <a:prstClr val="black"/>
              </a:solidFill>
              <a:latin typeface="Arial" pitchFamily="34" charset="0"/>
              <a:ea typeface="ＭＳ Ｐゴシック" charset="-128"/>
              <a:cs typeface="Arial" pitchFamily="34" charset="0"/>
            </a:endParaRPr>
          </a:p>
          <a:p>
            <a:pPr marL="274320" lvl="1" eaLnBrk="0" hangingPunct="0"/>
            <a:r>
              <a:rPr lang="en-US" b="1" dirty="0" smtClean="0">
                <a:solidFill>
                  <a:srgbClr val="7030A0"/>
                </a:solidFill>
                <a:latin typeface="Arial" pitchFamily="34" charset="0"/>
                <a:ea typeface="Times New Roman" pitchFamily="18" charset="0"/>
                <a:cs typeface="Arial" pitchFamily="34" charset="0"/>
              </a:rPr>
              <a:t>Acceptable Metadata</a:t>
            </a:r>
            <a:r>
              <a:rPr lang="en-US" dirty="0" smtClean="0">
                <a:solidFill>
                  <a:srgbClr val="7030A0"/>
                </a:solidFill>
                <a:latin typeface="Arial" pitchFamily="34" charset="0"/>
                <a:ea typeface="Times New Roman" pitchFamily="18" charset="0"/>
                <a:cs typeface="Arial" pitchFamily="34" charset="0"/>
              </a:rPr>
              <a:t>:  </a:t>
            </a:r>
            <a:r>
              <a:rPr lang="en-US" sz="1400" dirty="0" smtClean="0">
                <a:solidFill>
                  <a:prstClr val="black"/>
                </a:solidFill>
                <a:latin typeface="Arial" pitchFamily="34" charset="0"/>
                <a:ea typeface="Times New Roman" pitchFamily="18" charset="0"/>
                <a:cs typeface="Arial" pitchFamily="34" charset="0"/>
              </a:rPr>
              <a:t>Inclusion of </a:t>
            </a:r>
            <a:r>
              <a:rPr lang="en-US" sz="1400" b="1" dirty="0" smtClean="0">
                <a:solidFill>
                  <a:srgbClr val="2384C6"/>
                </a:solidFill>
                <a:latin typeface="Arial" pitchFamily="34" charset="0"/>
                <a:ea typeface="Times New Roman" pitchFamily="18" charset="0"/>
                <a:cs typeface="Arial" pitchFamily="34" charset="0"/>
              </a:rPr>
              <a:t>all key parameters </a:t>
            </a:r>
            <a:r>
              <a:rPr lang="en-US" sz="1400" dirty="0" smtClean="0">
                <a:solidFill>
                  <a:prstClr val="black"/>
                </a:solidFill>
                <a:latin typeface="Arial" pitchFamily="34" charset="0"/>
                <a:ea typeface="Times New Roman" pitchFamily="18" charset="0"/>
                <a:cs typeface="Arial" pitchFamily="34" charset="0"/>
              </a:rPr>
              <a:t>so that others </a:t>
            </a:r>
            <a:r>
              <a:rPr lang="en-US" sz="1400" b="1" dirty="0" smtClean="0">
                <a:solidFill>
                  <a:srgbClr val="2384C6"/>
                </a:solidFill>
                <a:latin typeface="Arial" pitchFamily="34" charset="0"/>
                <a:ea typeface="Times New Roman" pitchFamily="18" charset="0"/>
                <a:cs typeface="Arial" pitchFamily="34" charset="0"/>
              </a:rPr>
              <a:t>can reproduce the data,</a:t>
            </a:r>
            <a:r>
              <a:rPr lang="en-US" sz="1400" dirty="0" smtClean="0">
                <a:solidFill>
                  <a:prstClr val="black"/>
                </a:solidFill>
                <a:latin typeface="Arial" pitchFamily="34" charset="0"/>
                <a:ea typeface="Times New Roman" pitchFamily="18" charset="0"/>
                <a:cs typeface="Arial" pitchFamily="34" charset="0"/>
              </a:rPr>
              <a:t> and so that there is </a:t>
            </a:r>
            <a:r>
              <a:rPr lang="en-US" sz="1400" b="1" dirty="0" smtClean="0">
                <a:solidFill>
                  <a:srgbClr val="2384C6"/>
                </a:solidFill>
                <a:latin typeface="Arial" pitchFamily="34" charset="0"/>
                <a:ea typeface="Times New Roman" pitchFamily="18" charset="0"/>
                <a:cs typeface="Arial" pitchFamily="34" charset="0"/>
              </a:rPr>
              <a:t>little/no ambiguity </a:t>
            </a:r>
            <a:r>
              <a:rPr lang="en-US" sz="1400" dirty="0" smtClean="0">
                <a:solidFill>
                  <a:prstClr val="black"/>
                </a:solidFill>
                <a:latin typeface="Arial" pitchFamily="34" charset="0"/>
                <a:ea typeface="Times New Roman" pitchFamily="18" charset="0"/>
                <a:cs typeface="Arial" pitchFamily="34" charset="0"/>
              </a:rPr>
              <a:t>in </a:t>
            </a:r>
            <a:r>
              <a:rPr lang="en-US" sz="1400" b="1" dirty="0" smtClean="0">
                <a:solidFill>
                  <a:srgbClr val="2384C6"/>
                </a:solidFill>
                <a:latin typeface="Arial" pitchFamily="34" charset="0"/>
                <a:ea typeface="Times New Roman" pitchFamily="18" charset="0"/>
                <a:cs typeface="Arial" pitchFamily="34" charset="0"/>
              </a:rPr>
              <a:t>interpreting the data</a:t>
            </a:r>
            <a:r>
              <a:rPr lang="en-US" sz="1400" dirty="0" smtClean="0">
                <a:solidFill>
                  <a:prstClr val="black"/>
                </a:solidFill>
                <a:latin typeface="Arial" pitchFamily="34" charset="0"/>
                <a:ea typeface="Times New Roman" pitchFamily="18" charset="0"/>
                <a:cs typeface="Arial" pitchFamily="34" charset="0"/>
              </a:rPr>
              <a:t>, and so that acceptable measurement </a:t>
            </a:r>
            <a:r>
              <a:rPr lang="en-US" sz="1400" b="1" dirty="0" smtClean="0">
                <a:solidFill>
                  <a:srgbClr val="2384C6"/>
                </a:solidFill>
                <a:latin typeface="Arial" pitchFamily="34" charset="0"/>
                <a:ea typeface="Times New Roman" pitchFamily="18" charset="0"/>
                <a:cs typeface="Arial" pitchFamily="34" charset="0"/>
              </a:rPr>
              <a:t>uncertainty estimates can be made</a:t>
            </a:r>
            <a:r>
              <a:rPr lang="en-US" sz="1400" dirty="0" smtClean="0">
                <a:solidFill>
                  <a:prstClr val="black"/>
                </a:solidFill>
                <a:latin typeface="Arial" pitchFamily="34" charset="0"/>
                <a:ea typeface="Times New Roman" pitchFamily="18" charset="0"/>
                <a:cs typeface="Arial" pitchFamily="34" charset="0"/>
              </a:rPr>
              <a:t>, including adequate descriptions of measurement/computational methods used, boundary and initial conditions, and complete and unambiguous descriptions of data format, </a:t>
            </a:r>
            <a:r>
              <a:rPr lang="en-US" sz="1400" dirty="0" err="1" smtClean="0">
                <a:solidFill>
                  <a:prstClr val="black"/>
                </a:solidFill>
                <a:latin typeface="Arial" pitchFamily="34" charset="0"/>
                <a:ea typeface="Times New Roman" pitchFamily="18" charset="0"/>
                <a:cs typeface="Arial" pitchFamily="34" charset="0"/>
              </a:rPr>
              <a:t>curation</a:t>
            </a:r>
            <a:r>
              <a:rPr lang="en-US" sz="1400" dirty="0" smtClean="0">
                <a:solidFill>
                  <a:prstClr val="black"/>
                </a:solidFill>
                <a:latin typeface="Arial" pitchFamily="34" charset="0"/>
                <a:ea typeface="Times New Roman" pitchFamily="18" charset="0"/>
                <a:cs typeface="Arial" pitchFamily="34" charset="0"/>
              </a:rPr>
              <a:t>, and provenance (history).</a:t>
            </a:r>
          </a:p>
          <a:p>
            <a:pPr eaLnBrk="0" hangingPunct="0"/>
            <a:endParaRPr lang="en-US" sz="900" dirty="0" smtClean="0">
              <a:solidFill>
                <a:prstClr val="black"/>
              </a:solidFill>
              <a:latin typeface="Arial" pitchFamily="34" charset="0"/>
              <a:ea typeface="ＭＳ Ｐゴシック" charset="-128"/>
              <a:cs typeface="Arial" pitchFamily="34" charset="0"/>
            </a:endParaRPr>
          </a:p>
          <a:p>
            <a:pPr marL="274320" lvl="1" eaLnBrk="0" hangingPunct="0"/>
            <a:r>
              <a:rPr lang="en-US" b="1" dirty="0" smtClean="0">
                <a:solidFill>
                  <a:srgbClr val="7030A0"/>
                </a:solidFill>
                <a:latin typeface="Arial" pitchFamily="34" charset="0"/>
                <a:ea typeface="Times New Roman" pitchFamily="18" charset="0"/>
                <a:cs typeface="Arial" pitchFamily="34" charset="0"/>
              </a:rPr>
              <a:t>Excellent Metadata:  </a:t>
            </a:r>
            <a:r>
              <a:rPr lang="en-US" sz="1400" dirty="0" smtClean="0">
                <a:solidFill>
                  <a:prstClr val="black"/>
                </a:solidFill>
                <a:latin typeface="Arial" pitchFamily="34" charset="0"/>
                <a:ea typeface="Times New Roman" pitchFamily="18" charset="0"/>
                <a:cs typeface="Arial" pitchFamily="34" charset="0"/>
              </a:rPr>
              <a:t>Inclusion of </a:t>
            </a:r>
            <a:r>
              <a:rPr lang="en-US" sz="1400" b="1" dirty="0" smtClean="0">
                <a:solidFill>
                  <a:srgbClr val="2384C6"/>
                </a:solidFill>
                <a:latin typeface="Arial" pitchFamily="34" charset="0"/>
                <a:ea typeface="Times New Roman" pitchFamily="18" charset="0"/>
                <a:cs typeface="Arial" pitchFamily="34" charset="0"/>
              </a:rPr>
              <a:t>all key parameters </a:t>
            </a:r>
            <a:r>
              <a:rPr lang="en-US" sz="1400" dirty="0" smtClean="0">
                <a:solidFill>
                  <a:prstClr val="black"/>
                </a:solidFill>
                <a:latin typeface="Arial" pitchFamily="34" charset="0"/>
                <a:ea typeface="Times New Roman" pitchFamily="18" charset="0"/>
                <a:cs typeface="Arial" pitchFamily="34" charset="0"/>
              </a:rPr>
              <a:t>so that others </a:t>
            </a:r>
            <a:r>
              <a:rPr lang="en-US" sz="1400" b="1" dirty="0" smtClean="0">
                <a:solidFill>
                  <a:srgbClr val="2384C6"/>
                </a:solidFill>
                <a:latin typeface="Arial" pitchFamily="34" charset="0"/>
                <a:ea typeface="Times New Roman" pitchFamily="18" charset="0"/>
                <a:cs typeface="Arial" pitchFamily="34" charset="0"/>
              </a:rPr>
              <a:t>can reproduce the data </a:t>
            </a:r>
            <a:r>
              <a:rPr lang="en-US" sz="1400" dirty="0" smtClean="0">
                <a:solidFill>
                  <a:prstClr val="black"/>
                </a:solidFill>
                <a:latin typeface="Arial" pitchFamily="34" charset="0"/>
                <a:ea typeface="Times New Roman" pitchFamily="18" charset="0"/>
                <a:cs typeface="Arial" pitchFamily="34" charset="0"/>
              </a:rPr>
              <a:t>and </a:t>
            </a:r>
            <a:r>
              <a:rPr lang="en-US" sz="1400" b="1" dirty="0" smtClean="0">
                <a:solidFill>
                  <a:srgbClr val="2384C6"/>
                </a:solidFill>
                <a:latin typeface="Arial" pitchFamily="34" charset="0"/>
                <a:ea typeface="Times New Roman" pitchFamily="18" charset="0"/>
                <a:cs typeface="Arial" pitchFamily="34" charset="0"/>
              </a:rPr>
              <a:t>unambiguously interpret the data</a:t>
            </a:r>
            <a:r>
              <a:rPr lang="en-US" sz="1400" dirty="0" smtClean="0">
                <a:solidFill>
                  <a:prstClr val="black"/>
                </a:solidFill>
                <a:latin typeface="Arial" pitchFamily="34" charset="0"/>
                <a:ea typeface="Times New Roman" pitchFamily="18" charset="0"/>
                <a:cs typeface="Arial" pitchFamily="34" charset="0"/>
              </a:rPr>
              <a:t>, and so that acceptable measurement </a:t>
            </a:r>
            <a:r>
              <a:rPr lang="en-US" sz="1400" b="1" dirty="0" smtClean="0">
                <a:solidFill>
                  <a:srgbClr val="2384C6"/>
                </a:solidFill>
                <a:latin typeface="Arial" pitchFamily="34" charset="0"/>
                <a:ea typeface="Times New Roman" pitchFamily="18" charset="0"/>
                <a:cs typeface="Arial" pitchFamily="34" charset="0"/>
              </a:rPr>
              <a:t>uncertainty</a:t>
            </a:r>
            <a:r>
              <a:rPr lang="en-US" sz="1400" dirty="0" smtClean="0">
                <a:solidFill>
                  <a:prstClr val="black"/>
                </a:solidFill>
                <a:latin typeface="Arial" pitchFamily="34" charset="0"/>
                <a:ea typeface="Times New Roman" pitchFamily="18" charset="0"/>
                <a:cs typeface="Arial" pitchFamily="34" charset="0"/>
              </a:rPr>
              <a:t> </a:t>
            </a:r>
            <a:r>
              <a:rPr lang="en-US" sz="1400" b="1" dirty="0" smtClean="0">
                <a:solidFill>
                  <a:srgbClr val="2384C6"/>
                </a:solidFill>
                <a:latin typeface="Arial" pitchFamily="34" charset="0"/>
                <a:ea typeface="Times New Roman" pitchFamily="18" charset="0"/>
                <a:cs typeface="Arial" pitchFamily="34" charset="0"/>
              </a:rPr>
              <a:t>estimates can be made</a:t>
            </a:r>
            <a:r>
              <a:rPr lang="en-US" sz="1400" dirty="0" smtClean="0">
                <a:solidFill>
                  <a:prstClr val="black"/>
                </a:solidFill>
                <a:latin typeface="Arial" pitchFamily="34" charset="0"/>
                <a:ea typeface="Times New Roman" pitchFamily="18" charset="0"/>
                <a:cs typeface="Arial" pitchFamily="34" charset="0"/>
              </a:rPr>
              <a:t>, as well as </a:t>
            </a:r>
            <a:r>
              <a:rPr lang="en-US" sz="1400" b="1" dirty="0" smtClean="0">
                <a:solidFill>
                  <a:srgbClr val="2384C6"/>
                </a:solidFill>
                <a:latin typeface="Arial" pitchFamily="34" charset="0"/>
                <a:ea typeface="Times New Roman" pitchFamily="18" charset="0"/>
                <a:cs typeface="Arial" pitchFamily="34" charset="0"/>
              </a:rPr>
              <a:t>other information to judge the data </a:t>
            </a:r>
            <a:r>
              <a:rPr lang="en-US" sz="1400" dirty="0" smtClean="0">
                <a:solidFill>
                  <a:prstClr val="black"/>
                </a:solidFill>
                <a:latin typeface="Arial" pitchFamily="34" charset="0"/>
                <a:ea typeface="Times New Roman" pitchFamily="18" charset="0"/>
                <a:cs typeface="Arial" pitchFamily="34" charset="0"/>
              </a:rPr>
              <a:t>such as names and pedigree of the data creators; data format, </a:t>
            </a:r>
            <a:r>
              <a:rPr lang="en-US" sz="1400" dirty="0" err="1" smtClean="0">
                <a:solidFill>
                  <a:prstClr val="black"/>
                </a:solidFill>
                <a:latin typeface="Arial" pitchFamily="34" charset="0"/>
                <a:ea typeface="Times New Roman" pitchFamily="18" charset="0"/>
                <a:cs typeface="Arial" pitchFamily="34" charset="0"/>
              </a:rPr>
              <a:t>curation</a:t>
            </a:r>
            <a:r>
              <a:rPr lang="en-US" sz="1400" dirty="0" smtClean="0">
                <a:solidFill>
                  <a:prstClr val="black"/>
                </a:solidFill>
                <a:latin typeface="Arial" pitchFamily="34" charset="0"/>
                <a:ea typeface="Times New Roman" pitchFamily="18" charset="0"/>
                <a:cs typeface="Arial" pitchFamily="34" charset="0"/>
              </a:rPr>
              <a:t>, and provenance; and validation of the measurement/computational methods.   DRL 6(X), by its nature, can only be data that have excellent metadata.</a:t>
            </a:r>
            <a:endParaRPr lang="en-US" sz="2400" dirty="0" smtClean="0">
              <a:solidFill>
                <a:prstClr val="black"/>
              </a:solidFill>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496030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2">
          <a:schemeClr val="dk1"/>
        </a:lnRef>
        <a:fillRef idx="0">
          <a:schemeClr val="dk1"/>
        </a:fillRef>
        <a:effectRef idx="1">
          <a:schemeClr val="dk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38658</TotalTime>
  <Words>3221</Words>
  <Application>Microsoft Office PowerPoint</Application>
  <PresentationFormat>On-screen Show (4:3)</PresentationFormat>
  <Paragraphs>435</Paragraphs>
  <Slides>29</Slides>
  <Notes>20</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Default Design</vt:lpstr>
      <vt:lpstr>Custom Design</vt:lpstr>
      <vt:lpstr>2_Office Theme</vt:lpstr>
      <vt:lpstr>Considerations of relevance vs reliability  and know vs show for CLEAR communication  and how they relate to issues for nanotechnology, including the data-readiness levels </vt:lpstr>
      <vt:lpstr>Some references</vt:lpstr>
      <vt:lpstr>A context for our work</vt:lpstr>
      <vt:lpstr>PowerPoint Presentation</vt:lpstr>
      <vt:lpstr>Know-versus-Show Alignment</vt:lpstr>
      <vt:lpstr>CLEAR Communication Assessment Criteria</vt:lpstr>
      <vt:lpstr>PowerPoint Presentation</vt:lpstr>
      <vt:lpstr>PowerPoint Presentation</vt:lpstr>
      <vt:lpstr>PowerPoint Presentation</vt:lpstr>
      <vt:lpstr>PowerPoint Presentation</vt:lpstr>
      <vt:lpstr>OVERALL OBJECTIVE</vt:lpstr>
      <vt:lpstr>A Key Concept</vt:lpstr>
      <vt:lpstr>Nanoinformatics (a working definition)</vt:lpstr>
      <vt:lpstr>Communication and Education  Message and Audience-Planning Matrix  for (insert the current project name)</vt:lpstr>
      <vt:lpstr>Informatics lifecycle roles and responsibilities</vt:lpstr>
      <vt:lpstr>We can partner to develop and apply a comprehensive decision-making framework to:</vt:lpstr>
      <vt:lpstr>Proposed Graphical Representations of the US-EU Communities of Research: An Information-to-Action Continuum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Steps for Community Action to build and sustain a total culture  of safety, health, well-being, and productivity</vt:lpstr>
      <vt:lpstr>Four Steps for Community Action to build and sustain a total culture  of safety, health, well-being, and productivity</vt:lpstr>
      <vt:lpstr>Questions and Discussion</vt:lpstr>
    </vt:vector>
  </TitlesOfParts>
  <Company>ITSO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Elements of Risk Management</dc:title>
  <dc:creator>Mark D. Hoover</dc:creator>
  <cp:lastModifiedBy>Mark D. Hoover</cp:lastModifiedBy>
  <cp:revision>547</cp:revision>
  <cp:lastPrinted>2013-09-20T17:41:32Z</cp:lastPrinted>
  <dcterms:created xsi:type="dcterms:W3CDTF">2009-11-05T23:07:16Z</dcterms:created>
  <dcterms:modified xsi:type="dcterms:W3CDTF">2014-04-24T14:53:39Z</dcterms:modified>
</cp:coreProperties>
</file>