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 bookmarkIdSeed="3">
  <p:sldMasterIdLst>
    <p:sldMasterId id="2147483648" r:id="rId1"/>
  </p:sldMasterIdLst>
  <p:notesMasterIdLst>
    <p:notesMasterId r:id="rId15"/>
  </p:notesMasterIdLst>
  <p:sldIdLst>
    <p:sldId id="256" r:id="rId2"/>
    <p:sldId id="565" r:id="rId3"/>
    <p:sldId id="579" r:id="rId4"/>
    <p:sldId id="585" r:id="rId5"/>
    <p:sldId id="586" r:id="rId6"/>
    <p:sldId id="587" r:id="rId7"/>
    <p:sldId id="584" r:id="rId8"/>
    <p:sldId id="580" r:id="rId9"/>
    <p:sldId id="588" r:id="rId10"/>
    <p:sldId id="568" r:id="rId11"/>
    <p:sldId id="582" r:id="rId12"/>
    <p:sldId id="589" r:id="rId13"/>
    <p:sldId id="50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E2E2A"/>
    <a:srgbClr val="7E8760"/>
    <a:srgbClr val="D08A46"/>
    <a:srgbClr val="C1C7B2"/>
    <a:srgbClr val="E6EED5"/>
    <a:srgbClr val="567890"/>
    <a:srgbClr val="404040"/>
    <a:srgbClr val="515E6E"/>
    <a:srgbClr val="40577E"/>
    <a:srgbClr val="AFC6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08" autoAdjust="0"/>
    <p:restoredTop sz="72389" autoAdjust="0"/>
  </p:normalViewPr>
  <p:slideViewPr>
    <p:cSldViewPr snapToGrid="0">
      <p:cViewPr varScale="1">
        <p:scale>
          <a:sx n="145" d="100"/>
          <a:sy n="145" d="100"/>
        </p:scale>
        <p:origin x="-616" y="-120"/>
      </p:cViewPr>
      <p:guideLst>
        <p:guide orient="horz" pos="428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198"/>
    </p:cViewPr>
  </p:sorterViewPr>
  <p:notesViewPr>
    <p:cSldViewPr snapToGrid="0">
      <p:cViewPr varScale="1">
        <p:scale>
          <a:sx n="99" d="100"/>
          <a:sy n="99" d="100"/>
        </p:scale>
        <p:origin x="-2934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3630C3D7-76B1-45C0-B1CA-8B2C814A91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6795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44C15F-B966-4C8B-8B2D-6E63EA666228}" type="slidenum">
              <a:rPr lang="en-US" smtClean="0">
                <a:latin typeface="Arial" charset="0"/>
                <a:ea typeface="ＭＳ Ｐゴシック" pitchFamily="-64" charset="-128"/>
              </a:rPr>
              <a:pPr/>
              <a:t>1</a:t>
            </a:fld>
            <a:endParaRPr lang="en-US" smtClean="0">
              <a:latin typeface="Arial" charset="0"/>
              <a:ea typeface="ＭＳ Ｐゴシック" pitchFamily="-64" charset="-128"/>
            </a:endParaRPr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charset="0"/>
              <a:ea typeface="ＭＳ Ｐゴシック" pitchFamily="-6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67B3972-4276-8D44-B3E5-72E3698F4425}" type="slidenum">
              <a:rPr lang="en-US">
                <a:latin typeface="Calibri" charset="0"/>
              </a:rPr>
              <a:pPr eaLnBrk="1" hangingPunct="1"/>
              <a:t>13</a:t>
            </a:fld>
            <a:endParaRPr lang="en-US"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152400"/>
            <a:ext cx="20383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9626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80772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066800"/>
            <a:ext cx="4000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066800"/>
            <a:ext cx="40005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andscape (Fullscreen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>
            <a:spLocks noGrp="1" noChangeAspect="1"/>
          </p:cNvSpPr>
          <p:nvPr>
            <p:ph type="pic" sz="quarter" idx="10"/>
          </p:nvPr>
        </p:nvSpPr>
        <p:spPr>
          <a:xfrm>
            <a:off x="0" y="0"/>
            <a:ext cx="9144000" cy="6858000"/>
          </a:xfrm>
          <a:noFill/>
          <a:ln w="25400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marR="0" indent="1588" algn="ctr" rtl="0" latinLnBrk="0">
              <a:spcBef>
                <a:spcPct val="20000"/>
              </a:spcBef>
              <a:buFontTx/>
              <a:buNone/>
              <a:defRPr sz="2400" i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1024995099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 indent="-320040"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0668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066800"/>
            <a:ext cx="40005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1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50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80772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066800"/>
            <a:ext cx="81534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5"/>
          <a:srcRect b="28546"/>
          <a:stretch/>
        </p:blipFill>
        <p:spPr>
          <a:xfrm>
            <a:off x="7664507" y="6345708"/>
            <a:ext cx="1407975" cy="450990"/>
          </a:xfrm>
          <a:prstGeom prst="rect">
            <a:avLst/>
          </a:prstGeom>
        </p:spPr>
      </p:pic>
      <p:sp>
        <p:nvSpPr>
          <p:cNvPr id="1040" name="Line 16"/>
          <p:cNvSpPr>
            <a:spLocks noChangeShapeType="1"/>
          </p:cNvSpPr>
          <p:nvPr/>
        </p:nvSpPr>
        <p:spPr bwMode="auto">
          <a:xfrm>
            <a:off x="457200" y="6288737"/>
            <a:ext cx="8458200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none" tIns="27432" bIns="27432" anchor="ctr"/>
          <a:lstStyle/>
          <a:p>
            <a:pPr>
              <a:defRPr/>
            </a:pPr>
            <a:endParaRPr lang="en-US">
              <a:latin typeface="Arial" pitchFamily="-106" charset="0"/>
              <a:ea typeface="ＭＳ Ｐゴシック" pitchFamily="-106" charset="-128"/>
            </a:endParaRPr>
          </a:p>
        </p:txBody>
      </p:sp>
      <p:sp>
        <p:nvSpPr>
          <p:cNvPr id="1041" name="Line 17"/>
          <p:cNvSpPr>
            <a:spLocks noChangeShapeType="1"/>
          </p:cNvSpPr>
          <p:nvPr/>
        </p:nvSpPr>
        <p:spPr bwMode="auto">
          <a:xfrm>
            <a:off x="457200" y="6342712"/>
            <a:ext cx="8458200" cy="0"/>
          </a:xfrm>
          <a:prstGeom prst="line">
            <a:avLst/>
          </a:prstGeom>
          <a:noFill/>
          <a:ln w="25400" cap="flat" cmpd="sng" algn="ctr">
            <a:solidFill>
              <a:srgbClr val="C8380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-106" charset="0"/>
              <a:ea typeface="ＭＳ Ｐゴシック" pitchFamily="-106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3805677" y="644437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2D5CC-EE66-ED4D-8770-B9246C62E6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5B7817"/>
          </a:solidFill>
          <a:latin typeface="Meta-BoldCaps" pitchFamily="-32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342900" indent="-685800" algn="l" rtl="0" eaLnBrk="0" fontAlgn="base" hangingPunct="0">
        <a:spcBef>
          <a:spcPct val="20000"/>
        </a:spcBef>
        <a:spcAft>
          <a:spcPct val="0"/>
        </a:spcAft>
        <a:defRPr sz="3200">
          <a:solidFill>
            <a:srgbClr val="1F497D"/>
          </a:solidFill>
          <a:latin typeface="+mn-lt"/>
          <a:ea typeface="+mn-ea"/>
          <a:cs typeface="+mn-cs"/>
        </a:defRPr>
      </a:lvl1pPr>
      <a:lvl2pPr marL="739775" indent="-374650" algn="l" rtl="0" eaLnBrk="0" fontAlgn="base" hangingPunct="0">
        <a:spcBef>
          <a:spcPct val="20000"/>
        </a:spcBef>
        <a:spcAft>
          <a:spcPct val="0"/>
        </a:spcAft>
        <a:buSzPct val="90000"/>
        <a:buFont typeface="Wingdings 2" pitchFamily="18" charset="2"/>
        <a:buChar char=""/>
        <a:defRPr sz="2800">
          <a:solidFill>
            <a:srgbClr val="C9550C"/>
          </a:solidFill>
          <a:latin typeface="Meta-Normal" pitchFamily="-32" charset="0"/>
          <a:ea typeface="+mn-ea"/>
        </a:defRPr>
      </a:lvl2pPr>
      <a:lvl3pPr marL="1143000" indent="-319088" algn="l" rtl="0" eaLnBrk="0" fontAlgn="base" hangingPunct="0">
        <a:spcBef>
          <a:spcPct val="20000"/>
        </a:spcBef>
        <a:spcAft>
          <a:spcPct val="0"/>
        </a:spcAft>
        <a:buFont typeface="Zapf Dingbats" pitchFamily="-64" charset="2"/>
        <a:buChar char=""/>
        <a:defRPr sz="2400">
          <a:solidFill>
            <a:schemeClr val="accent1">
              <a:lumMod val="75000"/>
            </a:schemeClr>
          </a:solidFill>
          <a:latin typeface="Meta-Normal" pitchFamily="-32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2000">
          <a:solidFill>
            <a:srgbClr val="515E6E"/>
          </a:solidFill>
          <a:latin typeface="Arial" pitchFamily="-106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515E6E"/>
          </a:solidFill>
          <a:latin typeface="Arial" pitchFamily="-106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15E6E"/>
          </a:solidFill>
          <a:latin typeface="Arial" pitchFamily="-106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15E6E"/>
          </a:solidFill>
          <a:latin typeface="Arial" pitchFamily="-106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15E6E"/>
          </a:solidFill>
          <a:latin typeface="Arial" pitchFamily="-106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515E6E"/>
          </a:solidFill>
          <a:latin typeface="Arial" pitchFamily="-106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55676"/>
            <a:ext cx="9144000" cy="1143000"/>
          </a:xfrm>
        </p:spPr>
        <p:txBody>
          <a:bodyPr/>
          <a:lstStyle/>
          <a:p>
            <a:pPr defTabSz="914400">
              <a:spcAft>
                <a:spcPct val="35000"/>
              </a:spcAft>
            </a:pPr>
            <a:r>
              <a:rPr lang="en-US" sz="3200" dirty="0" smtClean="0">
                <a:latin typeface="Verdana" pitchFamily="34" charset="0"/>
              </a:rPr>
              <a:t>NCIP </a:t>
            </a:r>
            <a:br>
              <a:rPr lang="en-US" sz="3200" dirty="0" smtClean="0">
                <a:latin typeface="Verdana" pitchFamily="34" charset="0"/>
              </a:rPr>
            </a:br>
            <a:r>
              <a:rPr lang="en-US" sz="3200" dirty="0" smtClean="0">
                <a:latin typeface="Verdana" pitchFamily="34" charset="0"/>
              </a:rPr>
              <a:t>Nanomaterial Data </a:t>
            </a:r>
            <a:r>
              <a:rPr lang="en-US" sz="3200" dirty="0" err="1" smtClean="0">
                <a:latin typeface="Verdana" pitchFamily="34" charset="0"/>
              </a:rPr>
              <a:t>Curation</a:t>
            </a:r>
            <a:r>
              <a:rPr lang="en-US" sz="3200" dirty="0" smtClean="0">
                <a:latin typeface="Verdana" pitchFamily="34" charset="0"/>
              </a:rPr>
              <a:t> Initiative</a:t>
            </a:r>
            <a:br>
              <a:rPr lang="en-US" sz="3200" dirty="0" smtClean="0">
                <a:latin typeface="Verdana" pitchFamily="34" charset="0"/>
              </a:rPr>
            </a:br>
            <a:r>
              <a:rPr lang="en-US" sz="3200" b="0" dirty="0" smtClean="0">
                <a:latin typeface="Verdana" pitchFamily="34" charset="0"/>
              </a:rPr>
              <a:t>Update</a:t>
            </a:r>
            <a:r>
              <a:rPr lang="en-US" sz="3200" b="0" dirty="0">
                <a:latin typeface="Verdana" pitchFamily="34" charset="0"/>
              </a:rPr>
              <a:t> </a:t>
            </a:r>
            <a:r>
              <a:rPr lang="en-US" sz="3200" b="0" dirty="0" smtClean="0">
                <a:latin typeface="Verdana" pitchFamily="34" charset="0"/>
              </a:rPr>
              <a:t>&amp; path forward</a:t>
            </a:r>
            <a:r>
              <a:rPr lang="en-US" sz="3200" dirty="0">
                <a:latin typeface="Verdana" pitchFamily="34" charset="0"/>
              </a:rPr>
              <a:t/>
            </a:r>
            <a:br>
              <a:rPr lang="en-US" sz="3200" dirty="0">
                <a:latin typeface="Verdana" pitchFamily="34" charset="0"/>
              </a:rPr>
            </a:br>
            <a:r>
              <a:rPr lang="en-US" sz="2000" b="0" dirty="0" smtClean="0">
                <a:solidFill>
                  <a:srgbClr val="8E2E2A"/>
                </a:solidFill>
                <a:latin typeface="Verdana" pitchFamily="34" charset="0"/>
              </a:rPr>
              <a:t>Christine Ogilvie Hendren</a:t>
            </a:r>
            <a:br>
              <a:rPr lang="en-US" sz="2000" b="0" dirty="0" smtClean="0">
                <a:solidFill>
                  <a:srgbClr val="8E2E2A"/>
                </a:solidFill>
                <a:latin typeface="Verdana" pitchFamily="34" charset="0"/>
              </a:rPr>
            </a:br>
            <a:r>
              <a:rPr lang="en-US" sz="2000" b="0" dirty="0" smtClean="0">
                <a:solidFill>
                  <a:srgbClr val="8E2E2A"/>
                </a:solidFill>
                <a:latin typeface="Verdana" pitchFamily="34" charset="0"/>
              </a:rPr>
              <a:t>5/29/2014</a:t>
            </a:r>
            <a:endParaRPr lang="en-US" sz="3200" b="0" dirty="0" smtClean="0">
              <a:solidFill>
                <a:srgbClr val="8E2E2A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own Arrow 61"/>
          <p:cNvSpPr/>
          <p:nvPr/>
        </p:nvSpPr>
        <p:spPr bwMode="auto">
          <a:xfrm flipV="1">
            <a:off x="4772986" y="4147758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1" name="Down Arrow 50"/>
          <p:cNvSpPr/>
          <p:nvPr/>
        </p:nvSpPr>
        <p:spPr bwMode="auto">
          <a:xfrm>
            <a:off x="6374068" y="2347921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" name="Right Arrow 3"/>
          <p:cNvSpPr/>
          <p:nvPr/>
        </p:nvSpPr>
        <p:spPr bwMode="auto">
          <a:xfrm>
            <a:off x="266305" y="3547241"/>
            <a:ext cx="8644678" cy="788276"/>
          </a:xfrm>
          <a:prstGeom prst="rightArrow">
            <a:avLst/>
          </a:prstGeom>
          <a:solidFill>
            <a:srgbClr val="D08A46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3436189" y="2663170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Down Arrow 30"/>
          <p:cNvSpPr/>
          <p:nvPr/>
        </p:nvSpPr>
        <p:spPr bwMode="auto">
          <a:xfrm>
            <a:off x="4697668" y="2326900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077546" y="2619609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Down Arrow 32"/>
          <p:cNvSpPr/>
          <p:nvPr/>
        </p:nvSpPr>
        <p:spPr bwMode="auto">
          <a:xfrm flipV="1">
            <a:off x="3166655" y="4126737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Down Arrow 33"/>
          <p:cNvSpPr/>
          <p:nvPr/>
        </p:nvSpPr>
        <p:spPr bwMode="auto">
          <a:xfrm flipV="1">
            <a:off x="7502417" y="4156113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5" name="Down Arrow 34"/>
          <p:cNvSpPr/>
          <p:nvPr/>
        </p:nvSpPr>
        <p:spPr bwMode="auto">
          <a:xfrm flipV="1">
            <a:off x="1824011" y="4153245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4084" y="4752342"/>
            <a:ext cx="2059982" cy="1343147"/>
            <a:chOff x="-2674532" y="4884880"/>
            <a:chExt cx="2059982" cy="1343147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-2674532" y="4884880"/>
              <a:ext cx="2019011" cy="1343147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2622082" y="5060272"/>
              <a:ext cx="200753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 smtClean="0"/>
                <a:t>Curation</a:t>
              </a:r>
              <a:r>
                <a:rPr lang="en-US" sz="1600" dirty="0" smtClean="0"/>
                <a:t> Workflow questions shared with stakeholders</a:t>
              </a:r>
              <a:endParaRPr lang="en-US" sz="16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305767" y="4622438"/>
            <a:ext cx="1588785" cy="1798785"/>
            <a:chOff x="10172553" y="269847"/>
            <a:chExt cx="1826469" cy="1798785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10172553" y="269847"/>
              <a:ext cx="1816511" cy="1552389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252902" y="360472"/>
              <a:ext cx="1746120" cy="17081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500" dirty="0" err="1" smtClean="0"/>
                <a:t>Curation</a:t>
              </a:r>
              <a:r>
                <a:rPr lang="en-US" sz="1500" dirty="0" smtClean="0"/>
                <a:t> Framing Paper Submitted (after finalization/clearance)</a:t>
              </a:r>
            </a:p>
            <a:p>
              <a:endParaRPr lang="en-US" sz="15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0046" y="4608424"/>
            <a:ext cx="1992989" cy="1491561"/>
            <a:chOff x="9754924" y="2810694"/>
            <a:chExt cx="1992989" cy="1491561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9754924" y="2810694"/>
              <a:ext cx="1966713" cy="1491561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27859" y="2872152"/>
              <a:ext cx="1920054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err="1"/>
                <a:t>Curation</a:t>
              </a:r>
              <a:r>
                <a:rPr lang="en-US" sz="1600" dirty="0"/>
                <a:t> </a:t>
              </a:r>
              <a:r>
                <a:rPr lang="en-US" sz="1600" dirty="0" smtClean="0"/>
                <a:t>Workflow Paper </a:t>
              </a:r>
              <a:r>
                <a:rPr lang="en-US" sz="1600" dirty="0"/>
                <a:t>Submitted (after finalization/clearance)</a:t>
              </a: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8247" y="1270190"/>
            <a:ext cx="1858925" cy="1802850"/>
            <a:chOff x="-2744991" y="1987232"/>
            <a:chExt cx="1858925" cy="18028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-2744991" y="1987232"/>
              <a:ext cx="1823892" cy="1802850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2633561" y="2098657"/>
              <a:ext cx="174749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Framing Paper: Final draft distributed to authors for review</a:t>
              </a:r>
              <a:endParaRPr lang="en-US" sz="16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29744" y="1287518"/>
            <a:ext cx="1511635" cy="1858110"/>
            <a:chOff x="659156" y="3459787"/>
            <a:chExt cx="1600450" cy="1293181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59156" y="3459787"/>
              <a:ext cx="1563358" cy="1293181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82111" y="3594204"/>
              <a:ext cx="1577495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028967" y="1375103"/>
            <a:ext cx="1734198" cy="1996965"/>
            <a:chOff x="9929604" y="2490155"/>
            <a:chExt cx="1734198" cy="1996965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9929604" y="2490155"/>
              <a:ext cx="1734198" cy="1996965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955878" y="2549234"/>
              <a:ext cx="162910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/>
                <a:t>Sub-topic </a:t>
              </a:r>
              <a:r>
                <a:rPr lang="en-US" sz="1600" dirty="0" smtClean="0"/>
                <a:t>2: Data completeness </a:t>
              </a:r>
              <a:r>
                <a:rPr lang="en-US" sz="1600" dirty="0"/>
                <a:t>initial </a:t>
              </a:r>
              <a:r>
                <a:rPr lang="en-US" sz="1600" dirty="0" err="1"/>
                <a:t>NanoWG</a:t>
              </a:r>
              <a:r>
                <a:rPr lang="en-US" sz="1600" dirty="0"/>
                <a:t> working session during call</a:t>
              </a:r>
              <a:endParaRPr lang="en-US" sz="16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22587" y="1804276"/>
            <a:ext cx="1622234" cy="1494565"/>
            <a:chOff x="12188586" y="491686"/>
            <a:chExt cx="2256157" cy="1229217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12188586" y="491686"/>
              <a:ext cx="2171412" cy="1229217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25780" y="542500"/>
              <a:ext cx="2118963" cy="10884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Data completeness questions </a:t>
              </a:r>
              <a:r>
                <a:rPr lang="en-US" sz="1600" dirty="0"/>
                <a:t>shared with stakeholders</a:t>
              </a:r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 bwMode="auto">
          <a:xfrm>
            <a:off x="184364" y="1024346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8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410959" y="4557090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9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482146" y="1069357"/>
            <a:ext cx="522060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3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10</a:t>
            </a:r>
            <a:endParaRPr lang="en-US" sz="13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7275" y="3690483"/>
            <a:ext cx="13460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June 15 2014</a:t>
            </a:r>
            <a:endParaRPr lang="en-US" sz="14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4379477" y="3678619"/>
            <a:ext cx="1252318" cy="31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July 3</a:t>
            </a:r>
            <a:r>
              <a:rPr lang="en-US" sz="1400" b="1" i="1" dirty="0" smtClean="0"/>
              <a:t>1 2014</a:t>
            </a:r>
            <a:endParaRPr lang="en-US" sz="14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5925441" y="3672970"/>
            <a:ext cx="1330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Aug </a:t>
            </a:r>
            <a:r>
              <a:rPr lang="en-US" sz="1400" b="1" i="1" dirty="0" smtClean="0"/>
              <a:t>15, </a:t>
            </a:r>
            <a:r>
              <a:rPr lang="en-US" sz="1400" b="1" i="1" dirty="0" smtClean="0"/>
              <a:t>2014</a:t>
            </a:r>
            <a:endParaRPr lang="en-US" sz="1400" b="1" i="1" dirty="0"/>
          </a:p>
        </p:txBody>
      </p:sp>
      <p:sp>
        <p:nvSpPr>
          <p:cNvPr id="47" name="TextBox 46"/>
          <p:cNvSpPr txBox="1"/>
          <p:nvPr/>
        </p:nvSpPr>
        <p:spPr>
          <a:xfrm>
            <a:off x="7956240" y="3173727"/>
            <a:ext cx="1187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1" i="1" dirty="0" smtClean="0">
                <a:solidFill>
                  <a:srgbClr val="8E2E2A"/>
                </a:solidFill>
              </a:rPr>
              <a:t>Ongoing</a:t>
            </a:r>
            <a:endParaRPr lang="en-US" sz="1800" b="1" i="1" dirty="0">
              <a:solidFill>
                <a:srgbClr val="8E2E2A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423125" y="3851647"/>
            <a:ext cx="1246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Jun 19 2014</a:t>
            </a:r>
            <a:endParaRPr lang="en-US" sz="14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3248423" y="3662446"/>
            <a:ext cx="11864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Jul 24 2014</a:t>
            </a:r>
            <a:endParaRPr lang="en-US" sz="1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620877" y="3869165"/>
            <a:ext cx="12762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Oct 24, </a:t>
            </a:r>
            <a:r>
              <a:rPr lang="en-US" sz="1400" b="1" i="1" dirty="0" smtClean="0"/>
              <a:t>2014</a:t>
            </a:r>
            <a:endParaRPr lang="en-US" sz="1400" b="1" i="1" dirty="0"/>
          </a:p>
        </p:txBody>
      </p:sp>
      <p:sp>
        <p:nvSpPr>
          <p:cNvPr id="57" name="Oval 56"/>
          <p:cNvSpPr/>
          <p:nvPr/>
        </p:nvSpPr>
        <p:spPr bwMode="auto">
          <a:xfrm>
            <a:off x="3912609" y="1063552"/>
            <a:ext cx="501736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12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22484" y="1498261"/>
            <a:ext cx="118241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Curation</a:t>
            </a:r>
            <a:r>
              <a:rPr lang="en-US" sz="1600" dirty="0"/>
              <a:t> Workflow 1</a:t>
            </a:r>
            <a:r>
              <a:rPr lang="en-US" sz="1600" baseline="30000" dirty="0"/>
              <a:t>st</a:t>
            </a:r>
            <a:r>
              <a:rPr lang="en-US" sz="1600" dirty="0"/>
              <a:t> Draft Shared with authors </a:t>
            </a:r>
          </a:p>
        </p:txBody>
      </p:sp>
      <p:sp>
        <p:nvSpPr>
          <p:cNvPr id="58" name="Rounded Rectangle 57"/>
          <p:cNvSpPr/>
          <p:nvPr/>
        </p:nvSpPr>
        <p:spPr bwMode="auto">
          <a:xfrm>
            <a:off x="2690503" y="4770782"/>
            <a:ext cx="1391014" cy="1421563"/>
          </a:xfrm>
          <a:prstGeom prst="roundRect">
            <a:avLst/>
          </a:prstGeom>
          <a:solidFill>
            <a:srgbClr val="C1C7B2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2736598" y="4856630"/>
            <a:ext cx="13536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Sub-topic 2: Data completeness Team </a:t>
            </a:r>
            <a:r>
              <a:rPr lang="en-US" sz="1600" dirty="0" err="1" smtClean="0"/>
              <a:t>ID’ed</a:t>
            </a:r>
            <a:endParaRPr lang="en-US" sz="1600" dirty="0"/>
          </a:p>
        </p:txBody>
      </p:sp>
      <p:sp>
        <p:nvSpPr>
          <p:cNvPr id="39" name="Oval 38"/>
          <p:cNvSpPr/>
          <p:nvPr/>
        </p:nvSpPr>
        <p:spPr bwMode="auto">
          <a:xfrm>
            <a:off x="2717933" y="4432117"/>
            <a:ext cx="487722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11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73858" y="3876156"/>
            <a:ext cx="1246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Jun 30 2014</a:t>
            </a:r>
            <a:endParaRPr lang="en-US" sz="1400" b="1" i="1" dirty="0"/>
          </a:p>
        </p:txBody>
      </p:sp>
      <p:sp>
        <p:nvSpPr>
          <p:cNvPr id="61" name="TextBox 60"/>
          <p:cNvSpPr txBox="1"/>
          <p:nvPr/>
        </p:nvSpPr>
        <p:spPr>
          <a:xfrm>
            <a:off x="4531877" y="3874814"/>
            <a:ext cx="1252318" cy="319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 smtClean="0"/>
              <a:t>Aug 4</a:t>
            </a:r>
            <a:r>
              <a:rPr lang="en-US" sz="1400" b="1" i="1" dirty="0" smtClean="0"/>
              <a:t> 2014</a:t>
            </a:r>
            <a:endParaRPr lang="en-US" sz="1400" b="1" i="1" dirty="0"/>
          </a:p>
        </p:txBody>
      </p:sp>
      <p:sp>
        <p:nvSpPr>
          <p:cNvPr id="63" name="Oval 62"/>
          <p:cNvSpPr/>
          <p:nvPr/>
        </p:nvSpPr>
        <p:spPr bwMode="auto">
          <a:xfrm>
            <a:off x="4135075" y="4353034"/>
            <a:ext cx="506994" cy="430644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13</a:t>
            </a:r>
            <a:endParaRPr lang="en-US" sz="10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4" name="Oval 63"/>
          <p:cNvSpPr/>
          <p:nvPr/>
        </p:nvSpPr>
        <p:spPr bwMode="auto">
          <a:xfrm>
            <a:off x="6499906" y="4272710"/>
            <a:ext cx="501736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15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5" name="Oval 64"/>
          <p:cNvSpPr/>
          <p:nvPr/>
        </p:nvSpPr>
        <p:spPr bwMode="auto">
          <a:xfrm>
            <a:off x="5890306" y="1490973"/>
            <a:ext cx="501736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2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14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6" name="Title 1"/>
          <p:cNvSpPr>
            <a:spLocks noGrp="1"/>
          </p:cNvSpPr>
          <p:nvPr>
            <p:ph type="title"/>
          </p:nvPr>
        </p:nvSpPr>
        <p:spPr>
          <a:xfrm>
            <a:off x="668282" y="93909"/>
            <a:ext cx="8077200" cy="545471"/>
          </a:xfrm>
        </p:spPr>
        <p:txBody>
          <a:bodyPr/>
          <a:lstStyle/>
          <a:p>
            <a:r>
              <a:rPr lang="en-US" dirty="0" smtClean="0"/>
              <a:t>Timeline </a:t>
            </a:r>
            <a:r>
              <a:rPr lang="en-US" sz="1400" dirty="0" smtClean="0"/>
              <a:t>(not to scale)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5981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Data </a:t>
            </a:r>
            <a:r>
              <a:rPr lang="en-US" dirty="0" err="1" smtClean="0"/>
              <a:t>Curation</a:t>
            </a:r>
            <a:r>
              <a:rPr lang="en-US" dirty="0" smtClean="0"/>
              <a:t>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Scope of project</a:t>
            </a:r>
          </a:p>
          <a:p>
            <a:pPr>
              <a:buFont typeface="Arial"/>
              <a:buChar char="•"/>
            </a:pPr>
            <a:r>
              <a:rPr lang="en-US" dirty="0" smtClean="0"/>
              <a:t>Timeline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8E2E2A"/>
                </a:solidFill>
              </a:rPr>
              <a:t>Next </a:t>
            </a:r>
            <a:r>
              <a:rPr lang="en-US" dirty="0">
                <a:solidFill>
                  <a:srgbClr val="8E2E2A"/>
                </a:solidFill>
              </a:rPr>
              <a:t>steps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6716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Review writing process on HUB</a:t>
            </a:r>
          </a:p>
          <a:p>
            <a:pPr>
              <a:buFont typeface="Arial"/>
              <a:buChar char="•"/>
            </a:pPr>
            <a:r>
              <a:rPr lang="en-US" dirty="0" smtClean="0"/>
              <a:t>Review outline of papers on HUB</a:t>
            </a:r>
          </a:p>
          <a:p>
            <a:pPr>
              <a:buFont typeface="Arial"/>
              <a:buChar char="•"/>
            </a:pPr>
            <a:r>
              <a:rPr lang="en-US" dirty="0" smtClean="0"/>
              <a:t>Identify author teams</a:t>
            </a:r>
          </a:p>
          <a:p>
            <a:pPr marL="682625" indent="-682625">
              <a:buFont typeface="Arial"/>
              <a:buChar char="•"/>
            </a:pPr>
            <a:r>
              <a:rPr lang="en-US" dirty="0" smtClean="0"/>
              <a:t>Discuss consolidation and agree on final sub-topic list</a:t>
            </a: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12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waterfall_j0262353.pn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ln w="9525"/>
          <a:effectLst>
            <a:outerShdw blurRad="63500" dist="38100" dir="5400000" rotWithShape="0">
              <a:srgbClr val="000000">
                <a:alpha val="43137"/>
              </a:srgbClr>
            </a:outerShdw>
          </a:effectLst>
          <a:extLst>
            <a:ext uri="{91240B29-F687-4f45-9708-019B960494DF}">
              <a14:hiddenLine xmlns:a14="http://schemas.microsoft.com/office/drawing/2010/main" w="9525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1828800" y="2362200"/>
            <a:ext cx="5486400" cy="2514600"/>
          </a:xfrm>
          <a:prstGeom prst="ellipse">
            <a:avLst/>
          </a:prstGeom>
          <a:solidFill>
            <a:srgbClr val="262626"/>
          </a:solidFill>
          <a:ln w="28575" cap="flat" cmpd="sng" algn="ctr">
            <a:solidFill>
              <a:srgbClr val="E9872A"/>
            </a:solidFill>
            <a:prstDash val="solid"/>
            <a:round/>
            <a:headEnd type="none" w="med" len="med"/>
            <a:tailEnd type="none" w="med" len="med"/>
          </a:ln>
          <a:effectLst>
            <a:glow rad="228600">
              <a:srgbClr val="5B7817">
                <a:alpha val="75000"/>
              </a:srgbClr>
            </a:glow>
            <a:outerShdw blurRad="76200" dist="50800" dir="5400000" rotWithShape="0">
              <a:srgbClr val="4E3B30">
                <a:alpha val="60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5400" dirty="0" smtClean="0">
                <a:solidFill>
                  <a:srgbClr val="FF6600"/>
                </a:solidFill>
              </a:rPr>
              <a:t>Questions?</a:t>
            </a:r>
            <a:endParaRPr lang="en-US" sz="54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845126"/>
      </p:ext>
    </p:extLst>
  </p:cSld>
  <p:clrMapOvr>
    <a:masterClrMapping/>
  </p:clrMapOvr>
  <p:transition xmlns:p14="http://schemas.microsoft.com/office/powerpoint/2010/main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Data </a:t>
            </a:r>
            <a:r>
              <a:rPr lang="en-US" dirty="0" err="1" smtClean="0"/>
              <a:t>Curation</a:t>
            </a:r>
            <a:r>
              <a:rPr lang="en-US" dirty="0" smtClean="0"/>
              <a:t>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Scope of project</a:t>
            </a:r>
          </a:p>
          <a:p>
            <a:pPr>
              <a:buFont typeface="Arial"/>
              <a:buChar char="•"/>
            </a:pPr>
            <a:r>
              <a:rPr lang="en-US" dirty="0" smtClean="0"/>
              <a:t>Timeline</a:t>
            </a:r>
          </a:p>
          <a:p>
            <a:pPr>
              <a:buFont typeface="Arial"/>
              <a:buChar char="•"/>
            </a:pPr>
            <a:r>
              <a:rPr lang="en-US" dirty="0" smtClean="0"/>
              <a:t>Next steps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977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Data </a:t>
            </a:r>
            <a:r>
              <a:rPr lang="en-US" dirty="0" err="1" smtClean="0"/>
              <a:t>Curation</a:t>
            </a:r>
            <a:r>
              <a:rPr lang="en-US" dirty="0" smtClean="0"/>
              <a:t>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>
                <a:solidFill>
                  <a:srgbClr val="8E2E2A"/>
                </a:solidFill>
              </a:rPr>
              <a:t>Scope of project</a:t>
            </a:r>
          </a:p>
          <a:p>
            <a:pPr>
              <a:buFont typeface="Arial"/>
              <a:buChar char="•"/>
            </a:pPr>
            <a:r>
              <a:rPr lang="en-US" dirty="0" smtClean="0"/>
              <a:t>Timeline</a:t>
            </a:r>
          </a:p>
          <a:p>
            <a:pPr>
              <a:buFont typeface="Arial"/>
              <a:buChar char="•"/>
            </a:pPr>
            <a:r>
              <a:rPr lang="en-US" dirty="0" smtClean="0"/>
              <a:t>Next steps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2310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Curation</a:t>
            </a:r>
            <a:r>
              <a:rPr lang="en-US" dirty="0" smtClean="0"/>
              <a:t> Sub-Topics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4538" indent="-744538"/>
            <a:r>
              <a:rPr lang="en-US" sz="1800" dirty="0" smtClean="0"/>
              <a:t>Nano Data </a:t>
            </a:r>
            <a:r>
              <a:rPr lang="en-US" sz="1800" dirty="0" err="1" smtClean="0"/>
              <a:t>Curation</a:t>
            </a:r>
            <a:r>
              <a:rPr lang="en-US" sz="1800" dirty="0" smtClean="0"/>
              <a:t> Initiative Framing Paper</a:t>
            </a:r>
          </a:p>
          <a:p>
            <a:pPr marL="744538" indent="-744538"/>
            <a:r>
              <a:rPr lang="en-US" sz="1800" dirty="0" smtClean="0"/>
              <a:t>Sub-topics: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err="1" smtClean="0"/>
              <a:t>Curation</a:t>
            </a:r>
            <a:r>
              <a:rPr lang="en-US" sz="1800" dirty="0" smtClean="0"/>
              <a:t> Workflows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Data completeness 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Data quality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Curator responsibilities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Primary key definition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/>
              <a:t>Temporal metadata: Instance of </a:t>
            </a:r>
            <a:r>
              <a:rPr lang="en-US" sz="1800" dirty="0" smtClean="0"/>
              <a:t>characterization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Protocol developments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Integration between databases and datasets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Sourcing data</a:t>
            </a:r>
          </a:p>
          <a:p>
            <a:pPr marL="744538" indent="-744538">
              <a:buFont typeface="+mj-lt"/>
              <a:buAutoNum type="arabicPeriod"/>
            </a:pPr>
            <a:endParaRPr lang="en-US" sz="1800" dirty="0"/>
          </a:p>
          <a:p>
            <a:pPr marL="744538" indent="-744538">
              <a:buFont typeface="+mj-lt"/>
              <a:buAutoNum type="arabicPeriod"/>
            </a:pPr>
            <a:endParaRPr lang="en-US" sz="1800" dirty="0" smtClean="0"/>
          </a:p>
          <a:p>
            <a:pPr marL="744538" indent="-744538"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4118034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Curation</a:t>
            </a:r>
            <a:r>
              <a:rPr lang="en-US" dirty="0" smtClean="0"/>
              <a:t> Sub-Topics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 smtClean="0"/>
              <a:t>Nano Data </a:t>
            </a:r>
            <a:r>
              <a:rPr lang="en-US" sz="1800" dirty="0" err="1" smtClean="0"/>
              <a:t>Curation</a:t>
            </a:r>
            <a:r>
              <a:rPr lang="en-US" sz="1800" dirty="0" smtClean="0"/>
              <a:t> Initiative Framing Paper</a:t>
            </a:r>
          </a:p>
          <a:p>
            <a:pPr marL="0" indent="0"/>
            <a:r>
              <a:rPr lang="en-US" sz="1800" dirty="0" smtClean="0"/>
              <a:t>Sub-topics: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err="1" smtClean="0"/>
              <a:t>Curation</a:t>
            </a:r>
            <a:r>
              <a:rPr lang="en-US" sz="1800" dirty="0" smtClean="0"/>
              <a:t> Workflows </a:t>
            </a:r>
            <a:r>
              <a:rPr lang="en-US" sz="1800" dirty="0" smtClean="0">
                <a:solidFill>
                  <a:srgbClr val="8E2E2A"/>
                </a:solidFill>
              </a:rPr>
              <a:t>(include protocols, curator responsibilities?)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Data completeness </a:t>
            </a:r>
            <a:r>
              <a:rPr lang="en-US" sz="1800" dirty="0" smtClean="0">
                <a:solidFill>
                  <a:srgbClr val="8E2E2A"/>
                </a:solidFill>
              </a:rPr>
              <a:t>(include data quality?)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strike="sngStrike" dirty="0" smtClean="0"/>
              <a:t>Data quality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strike="sngStrike" dirty="0" smtClean="0"/>
              <a:t>Curator responsibilities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Primary key definition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/>
              <a:t>Temporal metadata: Instance of </a:t>
            </a:r>
            <a:r>
              <a:rPr lang="en-US" sz="1800" dirty="0" smtClean="0"/>
              <a:t>characterization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strike="sngStrike" dirty="0" smtClean="0"/>
              <a:t>Protocol developments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Integration between databases and datasets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Sourcing data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87479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Curation</a:t>
            </a:r>
            <a:r>
              <a:rPr lang="en-US" dirty="0" smtClean="0"/>
              <a:t> Sub-Topics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1800" dirty="0" smtClean="0"/>
              <a:t>Nano Data </a:t>
            </a:r>
            <a:r>
              <a:rPr lang="en-US" sz="1800" dirty="0" err="1" smtClean="0"/>
              <a:t>Curation</a:t>
            </a:r>
            <a:r>
              <a:rPr lang="en-US" sz="1800" dirty="0" smtClean="0"/>
              <a:t> Initiative Framing Paper</a:t>
            </a:r>
          </a:p>
          <a:p>
            <a:pPr marL="0" indent="0"/>
            <a:r>
              <a:rPr lang="en-US" sz="1800" dirty="0" smtClean="0"/>
              <a:t>Sub-topics: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err="1" smtClean="0"/>
              <a:t>Curation</a:t>
            </a:r>
            <a:r>
              <a:rPr lang="en-US" sz="1800" dirty="0" smtClean="0"/>
              <a:t> Workflows </a:t>
            </a:r>
            <a:r>
              <a:rPr lang="en-US" sz="1800" dirty="0" smtClean="0">
                <a:solidFill>
                  <a:srgbClr val="8E2E2A"/>
                </a:solidFill>
              </a:rPr>
              <a:t>(include protocols, curator responsibilities?)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Data completeness </a:t>
            </a:r>
            <a:r>
              <a:rPr lang="en-US" sz="1800" dirty="0" smtClean="0">
                <a:solidFill>
                  <a:srgbClr val="8E2E2A"/>
                </a:solidFill>
              </a:rPr>
              <a:t>(include data quality?)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Primary key definition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/>
              <a:t>Temporal metadata: Instance of </a:t>
            </a:r>
            <a:r>
              <a:rPr lang="en-US" sz="1800" dirty="0" smtClean="0"/>
              <a:t>characterization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Integration between databases and datasets</a:t>
            </a:r>
          </a:p>
          <a:p>
            <a:pPr marL="682625" indent="-682625">
              <a:buFont typeface="+mj-lt"/>
              <a:buAutoNum type="arabicPeriod"/>
            </a:pPr>
            <a:r>
              <a:rPr lang="en-US" sz="1800" dirty="0" smtClean="0"/>
              <a:t>Sourcing data</a:t>
            </a:r>
          </a:p>
          <a:p>
            <a:pPr>
              <a:buFont typeface="+mj-lt"/>
              <a:buAutoNum type="arabicPeriod"/>
            </a:pPr>
            <a:endParaRPr lang="en-US" sz="1800" dirty="0"/>
          </a:p>
          <a:p>
            <a:pPr>
              <a:buFont typeface="+mj-lt"/>
              <a:buAutoNum type="arabicPeriod"/>
            </a:pPr>
            <a:endParaRPr lang="en-US" sz="1800" dirty="0" smtClean="0"/>
          </a:p>
          <a:p>
            <a:pPr>
              <a:buFont typeface="+mj-lt"/>
              <a:buAutoNum type="arabicPeriod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253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131379" y="6139793"/>
            <a:ext cx="9012621" cy="718207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816" y="0"/>
            <a:ext cx="8255000" cy="6565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06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Nano Data </a:t>
            </a:r>
            <a:r>
              <a:rPr lang="en-US" dirty="0" err="1" smtClean="0"/>
              <a:t>Curation</a:t>
            </a:r>
            <a:r>
              <a:rPr lang="en-US" dirty="0" smtClean="0"/>
              <a:t> Initiative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Scope of project</a:t>
            </a:r>
          </a:p>
          <a:p>
            <a:pPr>
              <a:buFont typeface="Arial"/>
              <a:buChar char="•"/>
            </a:pPr>
            <a:r>
              <a:rPr lang="en-US" dirty="0" smtClean="0">
                <a:solidFill>
                  <a:srgbClr val="8E2E2A"/>
                </a:solidFill>
              </a:rPr>
              <a:t>Timeline</a:t>
            </a:r>
            <a:endParaRPr lang="en-US" dirty="0">
              <a:solidFill>
                <a:srgbClr val="8E2E2A"/>
              </a:solidFill>
            </a:endParaRPr>
          </a:p>
          <a:p>
            <a:pPr>
              <a:buFont typeface="Arial"/>
              <a:buChar char="•"/>
            </a:pPr>
            <a:r>
              <a:rPr lang="en-US" dirty="0" smtClean="0"/>
              <a:t>Next steps</a:t>
            </a:r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314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own Arrow 50"/>
          <p:cNvSpPr/>
          <p:nvPr/>
        </p:nvSpPr>
        <p:spPr bwMode="auto">
          <a:xfrm>
            <a:off x="6374068" y="2347921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282" y="93909"/>
            <a:ext cx="8077200" cy="545471"/>
          </a:xfrm>
        </p:spPr>
        <p:txBody>
          <a:bodyPr/>
          <a:lstStyle/>
          <a:p>
            <a:r>
              <a:rPr lang="en-US" dirty="0" smtClean="0"/>
              <a:t>Timeline </a:t>
            </a:r>
            <a:r>
              <a:rPr lang="en-US" sz="1400" dirty="0" smtClean="0"/>
              <a:t>(not to scale)</a:t>
            </a:r>
            <a:endParaRPr lang="en-US" sz="1400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266305" y="3547241"/>
            <a:ext cx="8644678" cy="734530"/>
          </a:xfrm>
          <a:prstGeom prst="rightArrow">
            <a:avLst/>
          </a:prstGeom>
          <a:solidFill>
            <a:srgbClr val="D08A46"/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Down Arrow 29"/>
          <p:cNvSpPr/>
          <p:nvPr/>
        </p:nvSpPr>
        <p:spPr bwMode="auto">
          <a:xfrm>
            <a:off x="2674190" y="2636894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1" name="Down Arrow 30"/>
          <p:cNvSpPr/>
          <p:nvPr/>
        </p:nvSpPr>
        <p:spPr bwMode="auto">
          <a:xfrm>
            <a:off x="4697668" y="2326900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Down Arrow 31"/>
          <p:cNvSpPr/>
          <p:nvPr/>
        </p:nvSpPr>
        <p:spPr bwMode="auto">
          <a:xfrm>
            <a:off x="1077546" y="2619609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3" name="Down Arrow 32"/>
          <p:cNvSpPr/>
          <p:nvPr/>
        </p:nvSpPr>
        <p:spPr bwMode="auto">
          <a:xfrm flipV="1">
            <a:off x="4252724" y="4144254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4" name="Down Arrow 33"/>
          <p:cNvSpPr/>
          <p:nvPr/>
        </p:nvSpPr>
        <p:spPr bwMode="auto">
          <a:xfrm flipV="1">
            <a:off x="6740416" y="4147354"/>
            <a:ext cx="391751" cy="1372623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5" name="Down Arrow 34"/>
          <p:cNvSpPr/>
          <p:nvPr/>
        </p:nvSpPr>
        <p:spPr bwMode="auto">
          <a:xfrm flipV="1">
            <a:off x="1824011" y="4153245"/>
            <a:ext cx="437897" cy="1068418"/>
          </a:xfrm>
          <a:prstGeom prst="downArrow">
            <a:avLst>
              <a:gd name="adj1" fmla="val 21585"/>
              <a:gd name="adj2" fmla="val 53875"/>
            </a:avLst>
          </a:prstGeom>
          <a:solidFill>
            <a:srgbClr val="D08A46"/>
          </a:solidFill>
          <a:ln w="9525" cap="flat" cmpd="sng" algn="ctr">
            <a:solidFill>
              <a:srgbClr val="D08A4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1033256" y="4752342"/>
            <a:ext cx="2068741" cy="1384969"/>
            <a:chOff x="-2674532" y="4884880"/>
            <a:chExt cx="2068741" cy="1384969"/>
          </a:xfrm>
        </p:grpSpPr>
        <p:sp>
          <p:nvSpPr>
            <p:cNvPr id="13" name="Rounded Rectangle 12"/>
            <p:cNvSpPr/>
            <p:nvPr/>
          </p:nvSpPr>
          <p:spPr bwMode="auto">
            <a:xfrm>
              <a:off x="-2674532" y="4884880"/>
              <a:ext cx="2019011" cy="1343147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-2613323" y="4946410"/>
              <a:ext cx="200753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Nanomaterial Data </a:t>
              </a:r>
              <a:r>
                <a:rPr lang="en-US" sz="1600" dirty="0" err="1" smtClean="0"/>
                <a:t>Curation</a:t>
              </a:r>
              <a:r>
                <a:rPr lang="en-US" sz="1600" dirty="0" smtClean="0"/>
                <a:t> Initiative (NDCI) Framing Paper – 1</a:t>
              </a:r>
              <a:r>
                <a:rPr lang="en-US" sz="1600" baseline="30000" dirty="0" smtClean="0"/>
                <a:t>st</a:t>
              </a:r>
              <a:r>
                <a:rPr lang="en-US" sz="1600" dirty="0" smtClean="0"/>
                <a:t> Draft shared with authors</a:t>
              </a:r>
              <a:endParaRPr lang="en-US" sz="1600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482455" y="4604922"/>
            <a:ext cx="2239148" cy="1456044"/>
            <a:chOff x="9873780" y="252331"/>
            <a:chExt cx="2239148" cy="1456044"/>
          </a:xfrm>
        </p:grpSpPr>
        <p:sp>
          <p:nvSpPr>
            <p:cNvPr id="16" name="Rounded Rectangle 15"/>
            <p:cNvSpPr/>
            <p:nvPr/>
          </p:nvSpPr>
          <p:spPr bwMode="auto">
            <a:xfrm>
              <a:off x="9873780" y="252331"/>
              <a:ext cx="2232866" cy="1456044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9993966" y="316677"/>
              <a:ext cx="211896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Call for content across all su</a:t>
              </a:r>
              <a:r>
                <a:rPr lang="en-US" sz="1600" dirty="0" smtClean="0"/>
                <a:t>b-topics – identified workflow as a good starting point</a:t>
              </a:r>
              <a:endParaRPr lang="en-US" sz="16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0046" y="4538352"/>
            <a:ext cx="2255747" cy="1631118"/>
            <a:chOff x="9754924" y="2810694"/>
            <a:chExt cx="1992989" cy="1631118"/>
          </a:xfrm>
        </p:grpSpPr>
        <p:sp>
          <p:nvSpPr>
            <p:cNvPr id="18" name="Rounded Rectangle 17"/>
            <p:cNvSpPr/>
            <p:nvPr/>
          </p:nvSpPr>
          <p:spPr bwMode="auto">
            <a:xfrm>
              <a:off x="9754924" y="2810694"/>
              <a:ext cx="1966713" cy="1491561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9827859" y="2872152"/>
              <a:ext cx="1920054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Sub-topic 1: </a:t>
              </a:r>
              <a:r>
                <a:rPr lang="en-US" sz="1600" dirty="0" err="1" smtClean="0"/>
                <a:t>Curation</a:t>
              </a:r>
              <a:r>
                <a:rPr lang="en-US" sz="1600" dirty="0" smtClean="0"/>
                <a:t> Workflow consensus paper initial </a:t>
              </a:r>
              <a:r>
                <a:rPr lang="en-US" sz="1600" dirty="0" err="1" smtClean="0"/>
                <a:t>NanoWG</a:t>
              </a:r>
              <a:r>
                <a:rPr lang="en-US" sz="1600" dirty="0" smtClean="0"/>
                <a:t> working session during call</a:t>
              </a:r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8247" y="1270190"/>
            <a:ext cx="1858925" cy="1802850"/>
            <a:chOff x="-2744991" y="1987232"/>
            <a:chExt cx="1858925" cy="1802850"/>
          </a:xfrm>
        </p:grpSpPr>
        <p:sp>
          <p:nvSpPr>
            <p:cNvPr id="12" name="Rounded Rectangle 11"/>
            <p:cNvSpPr/>
            <p:nvPr/>
          </p:nvSpPr>
          <p:spPr bwMode="auto">
            <a:xfrm>
              <a:off x="-2744991" y="1987232"/>
              <a:ext cx="1823892" cy="1802850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-2633561" y="2098657"/>
              <a:ext cx="1747495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Initial stakeholder inquiry: general invitation to contribute</a:t>
              </a:r>
              <a:endParaRPr lang="en-US" sz="18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2429744" y="1852446"/>
            <a:ext cx="1310192" cy="1334746"/>
            <a:chOff x="659156" y="3459787"/>
            <a:chExt cx="1655798" cy="1334746"/>
          </a:xfrm>
        </p:grpSpPr>
        <p:sp>
          <p:nvSpPr>
            <p:cNvPr id="15" name="Rounded Rectangle 14"/>
            <p:cNvSpPr/>
            <p:nvPr/>
          </p:nvSpPr>
          <p:spPr bwMode="auto">
            <a:xfrm>
              <a:off x="659156" y="3459787"/>
              <a:ext cx="1401211" cy="1293181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37459" y="3594204"/>
              <a:ext cx="15774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NDCI interest group meeting</a:t>
              </a:r>
              <a:endParaRPr lang="en-US" sz="18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152557" y="1113016"/>
            <a:ext cx="1689435" cy="1521040"/>
            <a:chOff x="10053194" y="2228068"/>
            <a:chExt cx="1689435" cy="152104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10053194" y="2228068"/>
              <a:ext cx="1610607" cy="1521040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096638" y="2321509"/>
              <a:ext cx="164599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Framing paper: </a:t>
              </a:r>
            </a:p>
            <a:p>
              <a:r>
                <a:rPr lang="en-US" sz="1800" dirty="0" smtClean="0"/>
                <a:t>Author input deadline</a:t>
              </a:r>
              <a:endParaRPr lang="en-US" sz="1800" dirty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822586" y="2069624"/>
            <a:ext cx="1604717" cy="1229217"/>
            <a:chOff x="12188586" y="491686"/>
            <a:chExt cx="2231795" cy="1229217"/>
          </a:xfrm>
        </p:grpSpPr>
        <p:sp>
          <p:nvSpPr>
            <p:cNvPr id="19" name="Rounded Rectangle 18"/>
            <p:cNvSpPr/>
            <p:nvPr/>
          </p:nvSpPr>
          <p:spPr bwMode="auto">
            <a:xfrm>
              <a:off x="12188586" y="491686"/>
              <a:ext cx="2171412" cy="1229217"/>
            </a:xfrm>
            <a:prstGeom prst="roundRect">
              <a:avLst/>
            </a:prstGeom>
            <a:solidFill>
              <a:srgbClr val="C1C7B2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2301418" y="612569"/>
              <a:ext cx="2118963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/>
                <a:t>Sub-topic 1: </a:t>
              </a:r>
              <a:r>
                <a:rPr lang="en-US" sz="1600" dirty="0" err="1" smtClean="0"/>
                <a:t>Curation</a:t>
              </a:r>
              <a:r>
                <a:rPr lang="en-US" sz="1600" dirty="0" smtClean="0"/>
                <a:t> Workflow Team </a:t>
              </a:r>
              <a:r>
                <a:rPr lang="en-US" sz="1600" dirty="0" err="1" smtClean="0"/>
                <a:t>ID’ed</a:t>
              </a:r>
              <a:endParaRPr lang="en-US" sz="1600" dirty="0"/>
            </a:p>
          </p:txBody>
        </p:sp>
      </p:grpSp>
      <p:sp>
        <p:nvSpPr>
          <p:cNvPr id="36" name="Oval 35"/>
          <p:cNvSpPr/>
          <p:nvPr/>
        </p:nvSpPr>
        <p:spPr bwMode="auto">
          <a:xfrm>
            <a:off x="184364" y="1024346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1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7" name="Oval 36"/>
          <p:cNvSpPr/>
          <p:nvPr/>
        </p:nvSpPr>
        <p:spPr bwMode="auto">
          <a:xfrm>
            <a:off x="796338" y="4487021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2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8" name="Oval 37"/>
          <p:cNvSpPr/>
          <p:nvPr/>
        </p:nvSpPr>
        <p:spPr bwMode="auto">
          <a:xfrm>
            <a:off x="2517181" y="1594875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3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9" name="Oval 38"/>
          <p:cNvSpPr/>
          <p:nvPr/>
        </p:nvSpPr>
        <p:spPr bwMode="auto">
          <a:xfrm>
            <a:off x="3339795" y="4309496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4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0" name="Oval 39"/>
          <p:cNvSpPr/>
          <p:nvPr/>
        </p:nvSpPr>
        <p:spPr bwMode="auto">
          <a:xfrm>
            <a:off x="3929944" y="907913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5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2" name="Oval 41"/>
          <p:cNvSpPr/>
          <p:nvPr/>
        </p:nvSpPr>
        <p:spPr bwMode="auto">
          <a:xfrm>
            <a:off x="5887674" y="1752193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6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3" name="Oval 42"/>
          <p:cNvSpPr/>
          <p:nvPr/>
        </p:nvSpPr>
        <p:spPr bwMode="auto">
          <a:xfrm>
            <a:off x="5997158" y="4268150"/>
            <a:ext cx="450671" cy="450712"/>
          </a:xfrm>
          <a:prstGeom prst="ellipse">
            <a:avLst/>
          </a:prstGeom>
          <a:solidFill>
            <a:srgbClr val="7E8760"/>
          </a:solidFill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1800" b="1" dirty="0" smtClean="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rPr>
              <a:t>7</a:t>
            </a:r>
            <a:endParaRPr lang="en-US" sz="1200" b="1" dirty="0">
              <a:latin typeface="Arial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7275" y="3690483"/>
            <a:ext cx="11365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Jan 9 2014</a:t>
            </a:r>
            <a:endParaRPr lang="en-US" sz="1400" b="1" i="1" dirty="0"/>
          </a:p>
        </p:txBody>
      </p:sp>
      <p:sp>
        <p:nvSpPr>
          <p:cNvPr id="45" name="TextBox 44"/>
          <p:cNvSpPr txBox="1"/>
          <p:nvPr/>
        </p:nvSpPr>
        <p:spPr>
          <a:xfrm>
            <a:off x="3626234" y="3848142"/>
            <a:ext cx="12463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Mar 20 2014</a:t>
            </a:r>
            <a:endParaRPr lang="en-US" sz="1400" b="1" i="1" dirty="0"/>
          </a:p>
        </p:txBody>
      </p:sp>
      <p:sp>
        <p:nvSpPr>
          <p:cNvPr id="46" name="TextBox 45"/>
          <p:cNvSpPr txBox="1"/>
          <p:nvPr/>
        </p:nvSpPr>
        <p:spPr>
          <a:xfrm>
            <a:off x="5925441" y="3664211"/>
            <a:ext cx="13261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May </a:t>
            </a:r>
            <a:r>
              <a:rPr lang="en-US" sz="1400" b="1" i="1" dirty="0" smtClean="0"/>
              <a:t>15, </a:t>
            </a:r>
            <a:r>
              <a:rPr lang="en-US" sz="1400" b="1" i="1" dirty="0" smtClean="0"/>
              <a:t>2014</a:t>
            </a:r>
            <a:endParaRPr lang="en-US" sz="1400" b="1" i="1" dirty="0"/>
          </a:p>
        </p:txBody>
      </p:sp>
      <p:sp>
        <p:nvSpPr>
          <p:cNvPr id="48" name="TextBox 47"/>
          <p:cNvSpPr txBox="1"/>
          <p:nvPr/>
        </p:nvSpPr>
        <p:spPr>
          <a:xfrm>
            <a:off x="1423125" y="3851647"/>
            <a:ext cx="114638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Feb 5 2014</a:t>
            </a:r>
            <a:endParaRPr lang="en-US" sz="1400" b="1" i="1" dirty="0"/>
          </a:p>
        </p:txBody>
      </p:sp>
      <p:sp>
        <p:nvSpPr>
          <p:cNvPr id="49" name="TextBox 48"/>
          <p:cNvSpPr txBox="1"/>
          <p:nvPr/>
        </p:nvSpPr>
        <p:spPr>
          <a:xfrm>
            <a:off x="2486423" y="3662446"/>
            <a:ext cx="12462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Feb 24 2014</a:t>
            </a:r>
            <a:endParaRPr lang="en-US" sz="1400" b="1" i="1" dirty="0"/>
          </a:p>
        </p:txBody>
      </p:sp>
      <p:sp>
        <p:nvSpPr>
          <p:cNvPr id="50" name="TextBox 49"/>
          <p:cNvSpPr txBox="1"/>
          <p:nvPr/>
        </p:nvSpPr>
        <p:spPr>
          <a:xfrm>
            <a:off x="4461811" y="3658954"/>
            <a:ext cx="12409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Apr 1</a:t>
            </a:r>
            <a:r>
              <a:rPr lang="en-US" sz="1400" b="1" i="1" dirty="0" smtClean="0"/>
              <a:t>5 2014</a:t>
            </a:r>
            <a:endParaRPr lang="en-US" sz="1400" b="1" i="1" dirty="0"/>
          </a:p>
        </p:txBody>
      </p:sp>
      <p:sp>
        <p:nvSpPr>
          <p:cNvPr id="52" name="TextBox 51"/>
          <p:cNvSpPr txBox="1"/>
          <p:nvPr/>
        </p:nvSpPr>
        <p:spPr>
          <a:xfrm>
            <a:off x="6253014" y="3834129"/>
            <a:ext cx="13959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i="1" dirty="0" smtClean="0"/>
              <a:t>June 12, </a:t>
            </a:r>
            <a:r>
              <a:rPr lang="en-US" sz="1400" b="1" i="1" dirty="0" smtClean="0"/>
              <a:t>2014</a:t>
            </a:r>
            <a:endParaRPr lang="en-US" sz="1400" b="1" i="1" dirty="0"/>
          </a:p>
        </p:txBody>
      </p:sp>
    </p:spTree>
    <p:extLst>
      <p:ext uri="{BB962C8B-B14F-4D97-AF65-F5344CB8AC3E}">
        <p14:creationId xmlns:p14="http://schemas.microsoft.com/office/powerpoint/2010/main" val="388990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CEINT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9540B"/>
      </a:accent2>
      <a:accent3>
        <a:srgbClr val="5B7816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Meta-BoldCaps"/>
        <a:ea typeface="ＭＳ Ｐゴシック"/>
        <a:cs typeface="ＭＳ Ｐゴシック"/>
      </a:majorFont>
      <a:minorFont>
        <a:latin typeface="Meta-ItalicCaps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9964</TotalTime>
  <Words>434</Words>
  <Application>Microsoft Macintosh PowerPoint</Application>
  <PresentationFormat>On-screen Show (4:3)</PresentationFormat>
  <Paragraphs>110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 Presentation</vt:lpstr>
      <vt:lpstr>NCIP  Nanomaterial Data Curation Initiative Update &amp; path forward Christine Ogilvie Hendren 5/29/2014</vt:lpstr>
      <vt:lpstr>Nano Data Curation Initiative</vt:lpstr>
      <vt:lpstr>Nano Data Curation Initiative</vt:lpstr>
      <vt:lpstr>Curation Sub-Topics</vt:lpstr>
      <vt:lpstr>Curation Sub-Topics</vt:lpstr>
      <vt:lpstr>Curation Sub-Topics</vt:lpstr>
      <vt:lpstr>PowerPoint Presentation</vt:lpstr>
      <vt:lpstr>Nano Data Curation Initiative</vt:lpstr>
      <vt:lpstr>Timeline (not to scale)</vt:lpstr>
      <vt:lpstr>Timeline (not to scale)</vt:lpstr>
      <vt:lpstr>Nano Data Curation Initiative</vt:lpstr>
      <vt:lpstr>Next Steps</vt:lpstr>
      <vt:lpstr>PowerPoint Presentation</vt:lpstr>
    </vt:vector>
  </TitlesOfParts>
  <Company>Duke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glenda kelly</dc:creator>
  <cp:lastModifiedBy>Editor Editor</cp:lastModifiedBy>
  <cp:revision>898</cp:revision>
  <cp:lastPrinted>2012-10-18T13:42:07Z</cp:lastPrinted>
  <dcterms:created xsi:type="dcterms:W3CDTF">2010-06-16T20:21:27Z</dcterms:created>
  <dcterms:modified xsi:type="dcterms:W3CDTF">2014-05-29T14:59:37Z</dcterms:modified>
</cp:coreProperties>
</file>