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32918400" cy="21031200"/>
  <p:notesSz cx="6858000" cy="9144000"/>
  <p:defaultTextStyle>
    <a:defPPr>
      <a:defRPr lang="en-US"/>
    </a:defPPr>
    <a:lvl1pPr algn="l" defTabSz="3332163" rtl="0" fontAlgn="base">
      <a:spcBef>
        <a:spcPct val="0"/>
      </a:spcBef>
      <a:spcAft>
        <a:spcPct val="0"/>
      </a:spcAft>
      <a:defRPr sz="6600" kern="1200">
        <a:solidFill>
          <a:schemeClr val="tx1"/>
        </a:solidFill>
        <a:latin typeface="Calibri" pitchFamily="34" charset="0"/>
        <a:ea typeface="+mn-ea"/>
        <a:cs typeface="Arial" charset="0"/>
      </a:defRPr>
    </a:lvl1pPr>
    <a:lvl2pPr marL="1665288" indent="-1208088" algn="l" defTabSz="3332163" rtl="0" fontAlgn="base">
      <a:spcBef>
        <a:spcPct val="0"/>
      </a:spcBef>
      <a:spcAft>
        <a:spcPct val="0"/>
      </a:spcAft>
      <a:defRPr sz="6600" kern="1200">
        <a:solidFill>
          <a:schemeClr val="tx1"/>
        </a:solidFill>
        <a:latin typeface="Calibri" pitchFamily="34" charset="0"/>
        <a:ea typeface="+mn-ea"/>
        <a:cs typeface="Arial" charset="0"/>
      </a:defRPr>
    </a:lvl2pPr>
    <a:lvl3pPr marL="3332163" indent="-2417763" algn="l" defTabSz="3332163" rtl="0" fontAlgn="base">
      <a:spcBef>
        <a:spcPct val="0"/>
      </a:spcBef>
      <a:spcAft>
        <a:spcPct val="0"/>
      </a:spcAft>
      <a:defRPr sz="6600" kern="1200">
        <a:solidFill>
          <a:schemeClr val="tx1"/>
        </a:solidFill>
        <a:latin typeface="Calibri" pitchFamily="34" charset="0"/>
        <a:ea typeface="+mn-ea"/>
        <a:cs typeface="Arial" charset="0"/>
      </a:defRPr>
    </a:lvl3pPr>
    <a:lvl4pPr marL="4999038" indent="-3627438" algn="l" defTabSz="3332163" rtl="0" fontAlgn="base">
      <a:spcBef>
        <a:spcPct val="0"/>
      </a:spcBef>
      <a:spcAft>
        <a:spcPct val="0"/>
      </a:spcAft>
      <a:defRPr sz="6600" kern="1200">
        <a:solidFill>
          <a:schemeClr val="tx1"/>
        </a:solidFill>
        <a:latin typeface="Calibri" pitchFamily="34" charset="0"/>
        <a:ea typeface="+mn-ea"/>
        <a:cs typeface="Arial" charset="0"/>
      </a:defRPr>
    </a:lvl4pPr>
    <a:lvl5pPr marL="6665913" indent="-4837113" algn="l" defTabSz="3332163" rtl="0" fontAlgn="base">
      <a:spcBef>
        <a:spcPct val="0"/>
      </a:spcBef>
      <a:spcAft>
        <a:spcPct val="0"/>
      </a:spcAft>
      <a:defRPr sz="6600" kern="1200">
        <a:solidFill>
          <a:schemeClr val="tx1"/>
        </a:solidFill>
        <a:latin typeface="Calibri" pitchFamily="34" charset="0"/>
        <a:ea typeface="+mn-ea"/>
        <a:cs typeface="Arial" charset="0"/>
      </a:defRPr>
    </a:lvl5pPr>
    <a:lvl6pPr marL="2286000" algn="l" defTabSz="914400" rtl="0" eaLnBrk="1" latinLnBrk="0" hangingPunct="1">
      <a:defRPr sz="6600" kern="1200">
        <a:solidFill>
          <a:schemeClr val="tx1"/>
        </a:solidFill>
        <a:latin typeface="Calibri" pitchFamily="34" charset="0"/>
        <a:ea typeface="+mn-ea"/>
        <a:cs typeface="Arial" charset="0"/>
      </a:defRPr>
    </a:lvl6pPr>
    <a:lvl7pPr marL="2743200" algn="l" defTabSz="914400" rtl="0" eaLnBrk="1" latinLnBrk="0" hangingPunct="1">
      <a:defRPr sz="6600" kern="1200">
        <a:solidFill>
          <a:schemeClr val="tx1"/>
        </a:solidFill>
        <a:latin typeface="Calibri" pitchFamily="34" charset="0"/>
        <a:ea typeface="+mn-ea"/>
        <a:cs typeface="Arial" charset="0"/>
      </a:defRPr>
    </a:lvl7pPr>
    <a:lvl8pPr marL="3200400" algn="l" defTabSz="914400" rtl="0" eaLnBrk="1" latinLnBrk="0" hangingPunct="1">
      <a:defRPr sz="6600" kern="1200">
        <a:solidFill>
          <a:schemeClr val="tx1"/>
        </a:solidFill>
        <a:latin typeface="Calibri" pitchFamily="34" charset="0"/>
        <a:ea typeface="+mn-ea"/>
        <a:cs typeface="Arial" charset="0"/>
      </a:defRPr>
    </a:lvl8pPr>
    <a:lvl9pPr marL="3657600" algn="l" defTabSz="914400" rtl="0" eaLnBrk="1" latinLnBrk="0" hangingPunct="1">
      <a:defRPr sz="6600"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6624">
          <p15:clr>
            <a:srgbClr val="A4A3A4"/>
          </p15:clr>
        </p15:guide>
        <p15:guide id="2" pos="10368">
          <p15:clr>
            <a:srgbClr val="A4A3A4"/>
          </p15:clr>
        </p15:guide>
        <p15:guide id="3" pos="109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02" autoAdjust="0"/>
    <p:restoredTop sz="97049" autoAdjust="0"/>
  </p:normalViewPr>
  <p:slideViewPr>
    <p:cSldViewPr>
      <p:cViewPr>
        <p:scale>
          <a:sx n="28" d="100"/>
          <a:sy n="28" d="100"/>
        </p:scale>
        <p:origin x="-840" y="-58"/>
      </p:cViewPr>
      <p:guideLst>
        <p:guide orient="horz" pos="6624"/>
        <p:guide pos="10368"/>
        <p:guide pos="10915"/>
      </p:guideLst>
    </p:cSldViewPr>
  </p:slideViewPr>
  <p:outlineViewPr>
    <p:cViewPr>
      <p:scale>
        <a:sx n="33" d="100"/>
        <a:sy n="33" d="100"/>
      </p:scale>
      <p:origin x="0" y="0"/>
    </p:cViewPr>
  </p:outlineViewPr>
  <p:notesTextViewPr>
    <p:cViewPr>
      <p:scale>
        <a:sx n="1" d="1"/>
        <a:sy n="1" d="1"/>
      </p:scale>
      <p:origin x="0" y="0"/>
    </p:cViewPr>
  </p:notesTextViewPr>
  <p:gridSpacing cx="914400" cy="9144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4B9711-7DD6-6440-9962-4371C912C143}" type="datetimeFigureOut">
              <a:rPr lang="en-US" smtClean="0"/>
              <a:t>4/18/2014</a:t>
            </a:fld>
            <a:endParaRPr lang="en-US" dirty="0"/>
          </a:p>
        </p:txBody>
      </p:sp>
      <p:sp>
        <p:nvSpPr>
          <p:cNvPr id="4" name="Slide Image Placeholder 3"/>
          <p:cNvSpPr>
            <a:spLocks noGrp="1" noRot="1" noChangeAspect="1"/>
          </p:cNvSpPr>
          <p:nvPr>
            <p:ph type="sldImg" idx="2"/>
          </p:nvPr>
        </p:nvSpPr>
        <p:spPr>
          <a:xfrm>
            <a:off x="746125" y="685800"/>
            <a:ext cx="5365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790E04-AB8E-8B48-AE37-33D2D417E9EE}" type="slidenum">
              <a:rPr lang="en-US" smtClean="0"/>
              <a:t>‹#›</a:t>
            </a:fld>
            <a:endParaRPr lang="en-US" dirty="0"/>
          </a:p>
        </p:txBody>
      </p:sp>
    </p:spTree>
    <p:extLst>
      <p:ext uri="{BB962C8B-B14F-4D97-AF65-F5344CB8AC3E}">
        <p14:creationId xmlns:p14="http://schemas.microsoft.com/office/powerpoint/2010/main" val="10392836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790E04-AB8E-8B48-AE37-33D2D417E9EE}" type="slidenum">
              <a:rPr lang="en-US" smtClean="0"/>
              <a:t>1</a:t>
            </a:fld>
            <a:endParaRPr lang="en-US" dirty="0"/>
          </a:p>
        </p:txBody>
      </p:sp>
    </p:spTree>
    <p:extLst>
      <p:ext uri="{BB962C8B-B14F-4D97-AF65-F5344CB8AC3E}">
        <p14:creationId xmlns:p14="http://schemas.microsoft.com/office/powerpoint/2010/main" val="2072434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533305"/>
            <a:ext cx="27980640" cy="4508077"/>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11917680"/>
            <a:ext cx="23042880" cy="5374640"/>
          </a:xfrm>
        </p:spPr>
        <p:txBody>
          <a:bodyPr/>
          <a:lstStyle>
            <a:lvl1pPr marL="0" indent="0" algn="ctr">
              <a:buNone/>
              <a:defRPr>
                <a:solidFill>
                  <a:schemeClr val="tx1">
                    <a:tint val="75000"/>
                  </a:schemeClr>
                </a:solidFill>
              </a:defRPr>
            </a:lvl1pPr>
            <a:lvl2pPr marL="1666814" indent="0" algn="ctr">
              <a:buNone/>
              <a:defRPr>
                <a:solidFill>
                  <a:schemeClr val="tx1">
                    <a:tint val="75000"/>
                  </a:schemeClr>
                </a:solidFill>
              </a:defRPr>
            </a:lvl2pPr>
            <a:lvl3pPr marL="3333628" indent="0" algn="ctr">
              <a:buNone/>
              <a:defRPr>
                <a:solidFill>
                  <a:schemeClr val="tx1">
                    <a:tint val="75000"/>
                  </a:schemeClr>
                </a:solidFill>
              </a:defRPr>
            </a:lvl3pPr>
            <a:lvl4pPr marL="5000442" indent="0" algn="ctr">
              <a:buNone/>
              <a:defRPr>
                <a:solidFill>
                  <a:schemeClr val="tx1">
                    <a:tint val="75000"/>
                  </a:schemeClr>
                </a:solidFill>
              </a:defRPr>
            </a:lvl4pPr>
            <a:lvl5pPr marL="6667256" indent="0" algn="ctr">
              <a:buNone/>
              <a:defRPr>
                <a:solidFill>
                  <a:schemeClr val="tx1">
                    <a:tint val="75000"/>
                  </a:schemeClr>
                </a:solidFill>
              </a:defRPr>
            </a:lvl5pPr>
            <a:lvl6pPr marL="8334070" indent="0" algn="ctr">
              <a:buNone/>
              <a:defRPr>
                <a:solidFill>
                  <a:schemeClr val="tx1">
                    <a:tint val="75000"/>
                  </a:schemeClr>
                </a:solidFill>
              </a:defRPr>
            </a:lvl6pPr>
            <a:lvl7pPr marL="10000884" indent="0" algn="ctr">
              <a:buNone/>
              <a:defRPr>
                <a:solidFill>
                  <a:schemeClr val="tx1">
                    <a:tint val="75000"/>
                  </a:schemeClr>
                </a:solidFill>
              </a:defRPr>
            </a:lvl7pPr>
            <a:lvl8pPr marL="11667698" indent="0" algn="ctr">
              <a:buNone/>
              <a:defRPr>
                <a:solidFill>
                  <a:schemeClr val="tx1">
                    <a:tint val="75000"/>
                  </a:schemeClr>
                </a:solidFill>
              </a:defRPr>
            </a:lvl8pPr>
            <a:lvl9pPr marL="1333451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F1A91CA-3E0D-4680-9D8E-921EE6EE1CA8}" type="datetimeFigureOut">
              <a:rPr lang="en-US"/>
              <a:pPr>
                <a:defRPr/>
              </a:pPr>
              <a:t>4/18/2014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FCDA3A9-6BDB-4A5E-AE21-58349EB14C0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DB8E3B-493F-4B44-BD22-9FE17C5ACD9D}" type="datetimeFigureOut">
              <a:rPr lang="en-US"/>
              <a:pPr>
                <a:defRPr/>
              </a:pPr>
              <a:t>4/18/2014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85DA3DF-22FF-4788-846D-4D9812EAC74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842224"/>
            <a:ext cx="7406640" cy="1794467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5920" y="842224"/>
            <a:ext cx="21671280" cy="1794467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FD220A-CC85-47D9-80E7-988246F84366}" type="datetimeFigureOut">
              <a:rPr lang="en-US"/>
              <a:pPr>
                <a:defRPr/>
              </a:pPr>
              <a:t>4/18/2014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7232D58-5494-47DA-B924-762BEDECE40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0338D7-7DC6-41DE-9E50-B1C4C2987FE5}" type="datetimeFigureOut">
              <a:rPr lang="en-US"/>
              <a:pPr>
                <a:defRPr/>
              </a:pPr>
              <a:t>4/18/2014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5B8BD0C-8613-460E-82EC-75F4B9A7B57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13514496"/>
            <a:ext cx="27980640" cy="4177030"/>
          </a:xfrm>
        </p:spPr>
        <p:txBody>
          <a:bodyPr anchor="t"/>
          <a:lstStyle>
            <a:lvl1pPr algn="l">
              <a:defRPr sz="146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8913922"/>
            <a:ext cx="27980640" cy="4600574"/>
          </a:xfrm>
        </p:spPr>
        <p:txBody>
          <a:bodyPr anchor="b"/>
          <a:lstStyle>
            <a:lvl1pPr marL="0" indent="0">
              <a:buNone/>
              <a:defRPr sz="7300">
                <a:solidFill>
                  <a:schemeClr val="tx1">
                    <a:tint val="75000"/>
                  </a:schemeClr>
                </a:solidFill>
              </a:defRPr>
            </a:lvl1pPr>
            <a:lvl2pPr marL="1666814" indent="0">
              <a:buNone/>
              <a:defRPr sz="6600">
                <a:solidFill>
                  <a:schemeClr val="tx1">
                    <a:tint val="75000"/>
                  </a:schemeClr>
                </a:solidFill>
              </a:defRPr>
            </a:lvl2pPr>
            <a:lvl3pPr marL="3333628" indent="0">
              <a:buNone/>
              <a:defRPr sz="5800">
                <a:solidFill>
                  <a:schemeClr val="tx1">
                    <a:tint val="75000"/>
                  </a:schemeClr>
                </a:solidFill>
              </a:defRPr>
            </a:lvl3pPr>
            <a:lvl4pPr marL="5000442" indent="0">
              <a:buNone/>
              <a:defRPr sz="5100">
                <a:solidFill>
                  <a:schemeClr val="tx1">
                    <a:tint val="75000"/>
                  </a:schemeClr>
                </a:solidFill>
              </a:defRPr>
            </a:lvl4pPr>
            <a:lvl5pPr marL="6667256" indent="0">
              <a:buNone/>
              <a:defRPr sz="5100">
                <a:solidFill>
                  <a:schemeClr val="tx1">
                    <a:tint val="75000"/>
                  </a:schemeClr>
                </a:solidFill>
              </a:defRPr>
            </a:lvl5pPr>
            <a:lvl6pPr marL="8334070" indent="0">
              <a:buNone/>
              <a:defRPr sz="5100">
                <a:solidFill>
                  <a:schemeClr val="tx1">
                    <a:tint val="75000"/>
                  </a:schemeClr>
                </a:solidFill>
              </a:defRPr>
            </a:lvl6pPr>
            <a:lvl7pPr marL="10000884" indent="0">
              <a:buNone/>
              <a:defRPr sz="5100">
                <a:solidFill>
                  <a:schemeClr val="tx1">
                    <a:tint val="75000"/>
                  </a:schemeClr>
                </a:solidFill>
              </a:defRPr>
            </a:lvl7pPr>
            <a:lvl8pPr marL="11667698" indent="0">
              <a:buNone/>
              <a:defRPr sz="5100">
                <a:solidFill>
                  <a:schemeClr val="tx1">
                    <a:tint val="75000"/>
                  </a:schemeClr>
                </a:solidFill>
              </a:defRPr>
            </a:lvl8pPr>
            <a:lvl9pPr marL="13334512" indent="0">
              <a:buNone/>
              <a:defRPr sz="5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D71F931-BE3E-46AA-810C-4BDD1CA48D3A}" type="datetimeFigureOut">
              <a:rPr lang="en-US"/>
              <a:pPr>
                <a:defRPr/>
              </a:pPr>
              <a:t>4/18/2014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CA528D0-D75B-4152-962D-CE3F26CCD9D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5920" y="4907281"/>
            <a:ext cx="14538960" cy="13879620"/>
          </a:xfrm>
        </p:spPr>
        <p:txBody>
          <a:bodyPr/>
          <a:lstStyle>
            <a:lvl1pPr>
              <a:defRPr sz="10200"/>
            </a:lvl1pPr>
            <a:lvl2pPr>
              <a:defRPr sz="8700"/>
            </a:lvl2pPr>
            <a:lvl3pPr>
              <a:defRPr sz="73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733520" y="4907281"/>
            <a:ext cx="14538960" cy="13879620"/>
          </a:xfrm>
        </p:spPr>
        <p:txBody>
          <a:bodyPr/>
          <a:lstStyle>
            <a:lvl1pPr>
              <a:defRPr sz="10200"/>
            </a:lvl1pPr>
            <a:lvl2pPr>
              <a:defRPr sz="8700"/>
            </a:lvl2pPr>
            <a:lvl3pPr>
              <a:defRPr sz="73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3833F02-E925-4603-8801-77FCA3C3CB13}" type="datetimeFigureOut">
              <a:rPr lang="en-US"/>
              <a:pPr>
                <a:defRPr/>
              </a:pPr>
              <a:t>4/18/2014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159847B-3369-48F6-8E3C-6F2F6324E0F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1" y="4707679"/>
            <a:ext cx="14544677" cy="1961937"/>
          </a:xfrm>
        </p:spPr>
        <p:txBody>
          <a:bodyPr anchor="b"/>
          <a:lstStyle>
            <a:lvl1pPr marL="0" indent="0">
              <a:buNone/>
              <a:defRPr sz="8700" b="1"/>
            </a:lvl1pPr>
            <a:lvl2pPr marL="1666814" indent="0">
              <a:buNone/>
              <a:defRPr sz="7300" b="1"/>
            </a:lvl2pPr>
            <a:lvl3pPr marL="3333628" indent="0">
              <a:buNone/>
              <a:defRPr sz="6600" b="1"/>
            </a:lvl3pPr>
            <a:lvl4pPr marL="5000442" indent="0">
              <a:buNone/>
              <a:defRPr sz="5800" b="1"/>
            </a:lvl4pPr>
            <a:lvl5pPr marL="6667256" indent="0">
              <a:buNone/>
              <a:defRPr sz="5800" b="1"/>
            </a:lvl5pPr>
            <a:lvl6pPr marL="8334070" indent="0">
              <a:buNone/>
              <a:defRPr sz="5800" b="1"/>
            </a:lvl6pPr>
            <a:lvl7pPr marL="10000884" indent="0">
              <a:buNone/>
              <a:defRPr sz="5800" b="1"/>
            </a:lvl7pPr>
            <a:lvl8pPr marL="11667698" indent="0">
              <a:buNone/>
              <a:defRPr sz="5800" b="1"/>
            </a:lvl8pPr>
            <a:lvl9pPr marL="13334512" indent="0">
              <a:buNone/>
              <a:defRPr sz="5800" b="1"/>
            </a:lvl9pPr>
          </a:lstStyle>
          <a:p>
            <a:pPr lvl="0"/>
            <a:r>
              <a:rPr lang="en-US" smtClean="0"/>
              <a:t>Click to edit Master text styles</a:t>
            </a:r>
          </a:p>
        </p:txBody>
      </p:sp>
      <p:sp>
        <p:nvSpPr>
          <p:cNvPr id="4" name="Content Placeholder 3"/>
          <p:cNvSpPr>
            <a:spLocks noGrp="1"/>
          </p:cNvSpPr>
          <p:nvPr>
            <p:ph sz="half" idx="2"/>
          </p:nvPr>
        </p:nvSpPr>
        <p:spPr>
          <a:xfrm>
            <a:off x="1645921" y="6669617"/>
            <a:ext cx="14544677" cy="12117283"/>
          </a:xfrm>
        </p:spPr>
        <p:txBody>
          <a:bodyPr/>
          <a:lstStyle>
            <a:lvl1pPr>
              <a:defRPr sz="8700"/>
            </a:lvl1pPr>
            <a:lvl2pPr>
              <a:defRPr sz="7300"/>
            </a:lvl2pPr>
            <a:lvl3pPr>
              <a:defRPr sz="66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4707679"/>
            <a:ext cx="14550390" cy="1961937"/>
          </a:xfrm>
        </p:spPr>
        <p:txBody>
          <a:bodyPr anchor="b"/>
          <a:lstStyle>
            <a:lvl1pPr marL="0" indent="0">
              <a:buNone/>
              <a:defRPr sz="8700" b="1"/>
            </a:lvl1pPr>
            <a:lvl2pPr marL="1666814" indent="0">
              <a:buNone/>
              <a:defRPr sz="7300" b="1"/>
            </a:lvl2pPr>
            <a:lvl3pPr marL="3333628" indent="0">
              <a:buNone/>
              <a:defRPr sz="6600" b="1"/>
            </a:lvl3pPr>
            <a:lvl4pPr marL="5000442" indent="0">
              <a:buNone/>
              <a:defRPr sz="5800" b="1"/>
            </a:lvl4pPr>
            <a:lvl5pPr marL="6667256" indent="0">
              <a:buNone/>
              <a:defRPr sz="5800" b="1"/>
            </a:lvl5pPr>
            <a:lvl6pPr marL="8334070" indent="0">
              <a:buNone/>
              <a:defRPr sz="5800" b="1"/>
            </a:lvl6pPr>
            <a:lvl7pPr marL="10000884" indent="0">
              <a:buNone/>
              <a:defRPr sz="5800" b="1"/>
            </a:lvl7pPr>
            <a:lvl8pPr marL="11667698" indent="0">
              <a:buNone/>
              <a:defRPr sz="5800" b="1"/>
            </a:lvl8pPr>
            <a:lvl9pPr marL="13334512" indent="0">
              <a:buNone/>
              <a:defRPr sz="5800" b="1"/>
            </a:lvl9pPr>
          </a:lstStyle>
          <a:p>
            <a:pPr lvl="0"/>
            <a:r>
              <a:rPr lang="en-US" smtClean="0"/>
              <a:t>Click to edit Master text styles</a:t>
            </a:r>
          </a:p>
        </p:txBody>
      </p:sp>
      <p:sp>
        <p:nvSpPr>
          <p:cNvPr id="6" name="Content Placeholder 5"/>
          <p:cNvSpPr>
            <a:spLocks noGrp="1"/>
          </p:cNvSpPr>
          <p:nvPr>
            <p:ph sz="quarter" idx="4"/>
          </p:nvPr>
        </p:nvSpPr>
        <p:spPr>
          <a:xfrm>
            <a:off x="16722092" y="6669617"/>
            <a:ext cx="14550390" cy="12117283"/>
          </a:xfrm>
        </p:spPr>
        <p:txBody>
          <a:bodyPr/>
          <a:lstStyle>
            <a:lvl1pPr>
              <a:defRPr sz="8700"/>
            </a:lvl1pPr>
            <a:lvl2pPr>
              <a:defRPr sz="7300"/>
            </a:lvl2pPr>
            <a:lvl3pPr>
              <a:defRPr sz="66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EA879BA-9101-4217-9CB4-B6E17FD8A55F}" type="datetimeFigureOut">
              <a:rPr lang="en-US"/>
              <a:pPr>
                <a:defRPr/>
              </a:pPr>
              <a:t>4/18/2014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5A2B87A-D9C6-4AF9-9EEE-1D773A84060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2A141E0-8483-4D61-87D4-5E39ADD55832}" type="datetimeFigureOut">
              <a:rPr lang="en-US"/>
              <a:pPr>
                <a:defRPr/>
              </a:pPr>
              <a:t>4/18/2014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8375797-C7FC-44F0-862C-7B450B2132A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44CF5B8-8352-4B44-9E45-97D501D238D8}" type="datetimeFigureOut">
              <a:rPr lang="en-US"/>
              <a:pPr>
                <a:defRPr/>
              </a:pPr>
              <a:t>4/18/2014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92FD3AF-A006-42BC-AC4D-A231BAB5707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3" y="837353"/>
            <a:ext cx="10829927" cy="3563620"/>
          </a:xfrm>
        </p:spPr>
        <p:txBody>
          <a:bodyPr anchor="b"/>
          <a:lstStyle>
            <a:lvl1pPr algn="l">
              <a:defRPr sz="7300" b="1"/>
            </a:lvl1pPr>
          </a:lstStyle>
          <a:p>
            <a:r>
              <a:rPr lang="en-US" smtClean="0"/>
              <a:t>Click to edit Master title style</a:t>
            </a:r>
            <a:endParaRPr lang="en-US"/>
          </a:p>
        </p:txBody>
      </p:sp>
      <p:sp>
        <p:nvSpPr>
          <p:cNvPr id="3" name="Content Placeholder 2"/>
          <p:cNvSpPr>
            <a:spLocks noGrp="1"/>
          </p:cNvSpPr>
          <p:nvPr>
            <p:ph idx="1"/>
          </p:nvPr>
        </p:nvSpPr>
        <p:spPr>
          <a:xfrm>
            <a:off x="12870180" y="837355"/>
            <a:ext cx="18402300" cy="17949546"/>
          </a:xfrm>
        </p:spPr>
        <p:txBody>
          <a:bodyPr/>
          <a:lstStyle>
            <a:lvl1pPr>
              <a:defRPr sz="11700"/>
            </a:lvl1pPr>
            <a:lvl2pPr>
              <a:defRPr sz="10200"/>
            </a:lvl2pPr>
            <a:lvl3pPr>
              <a:defRPr sz="87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3" y="4400975"/>
            <a:ext cx="10829927" cy="14385926"/>
          </a:xfrm>
        </p:spPr>
        <p:txBody>
          <a:bodyPr/>
          <a:lstStyle>
            <a:lvl1pPr marL="0" indent="0">
              <a:buNone/>
              <a:defRPr sz="5100"/>
            </a:lvl1pPr>
            <a:lvl2pPr marL="1666814" indent="0">
              <a:buNone/>
              <a:defRPr sz="4400"/>
            </a:lvl2pPr>
            <a:lvl3pPr marL="3333628" indent="0">
              <a:buNone/>
              <a:defRPr sz="3600"/>
            </a:lvl3pPr>
            <a:lvl4pPr marL="5000442" indent="0">
              <a:buNone/>
              <a:defRPr sz="3300"/>
            </a:lvl4pPr>
            <a:lvl5pPr marL="6667256" indent="0">
              <a:buNone/>
              <a:defRPr sz="3300"/>
            </a:lvl5pPr>
            <a:lvl6pPr marL="8334070" indent="0">
              <a:buNone/>
              <a:defRPr sz="3300"/>
            </a:lvl6pPr>
            <a:lvl7pPr marL="10000884" indent="0">
              <a:buNone/>
              <a:defRPr sz="3300"/>
            </a:lvl7pPr>
            <a:lvl8pPr marL="11667698" indent="0">
              <a:buNone/>
              <a:defRPr sz="3300"/>
            </a:lvl8pPr>
            <a:lvl9pPr marL="13334512" indent="0">
              <a:buNone/>
              <a:defRPr sz="3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14D269C-5E33-496D-BDAE-F7AF86DF4737}" type="datetimeFigureOut">
              <a:rPr lang="en-US"/>
              <a:pPr>
                <a:defRPr/>
              </a:pPr>
              <a:t>4/18/2014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102E4C7-F2A9-49B5-8C59-7A5866A12B3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4721841"/>
            <a:ext cx="19751040" cy="1737996"/>
          </a:xfrm>
        </p:spPr>
        <p:txBody>
          <a:bodyPr anchor="b"/>
          <a:lstStyle>
            <a:lvl1pPr algn="l">
              <a:defRPr sz="7300" b="1"/>
            </a:lvl1pPr>
          </a:lstStyle>
          <a:p>
            <a:r>
              <a:rPr lang="en-US" smtClean="0"/>
              <a:t>Click to edit Master title style</a:t>
            </a:r>
            <a:endParaRPr lang="en-US"/>
          </a:p>
        </p:txBody>
      </p:sp>
      <p:sp>
        <p:nvSpPr>
          <p:cNvPr id="3" name="Picture Placeholder 2"/>
          <p:cNvSpPr>
            <a:spLocks noGrp="1"/>
          </p:cNvSpPr>
          <p:nvPr>
            <p:ph type="pic" idx="1"/>
          </p:nvPr>
        </p:nvSpPr>
        <p:spPr>
          <a:xfrm>
            <a:off x="6452237" y="1879177"/>
            <a:ext cx="19751040" cy="12618720"/>
          </a:xfrm>
        </p:spPr>
        <p:txBody>
          <a:bodyPr rtlCol="0">
            <a:normAutofit/>
          </a:bodyPr>
          <a:lstStyle>
            <a:lvl1pPr marL="0" indent="0">
              <a:buNone/>
              <a:defRPr sz="11700"/>
            </a:lvl1pPr>
            <a:lvl2pPr marL="1666814" indent="0">
              <a:buNone/>
              <a:defRPr sz="10200"/>
            </a:lvl2pPr>
            <a:lvl3pPr marL="3333628" indent="0">
              <a:buNone/>
              <a:defRPr sz="8700"/>
            </a:lvl3pPr>
            <a:lvl4pPr marL="5000442" indent="0">
              <a:buNone/>
              <a:defRPr sz="7300"/>
            </a:lvl4pPr>
            <a:lvl5pPr marL="6667256" indent="0">
              <a:buNone/>
              <a:defRPr sz="7300"/>
            </a:lvl5pPr>
            <a:lvl6pPr marL="8334070" indent="0">
              <a:buNone/>
              <a:defRPr sz="7300"/>
            </a:lvl6pPr>
            <a:lvl7pPr marL="10000884" indent="0">
              <a:buNone/>
              <a:defRPr sz="7300"/>
            </a:lvl7pPr>
            <a:lvl8pPr marL="11667698" indent="0">
              <a:buNone/>
              <a:defRPr sz="7300"/>
            </a:lvl8pPr>
            <a:lvl9pPr marL="13334512" indent="0">
              <a:buNone/>
              <a:defRPr sz="7300"/>
            </a:lvl9pPr>
          </a:lstStyle>
          <a:p>
            <a:pPr lvl="0"/>
            <a:endParaRPr lang="en-US" noProof="0" dirty="0" smtClean="0"/>
          </a:p>
        </p:txBody>
      </p:sp>
      <p:sp>
        <p:nvSpPr>
          <p:cNvPr id="4" name="Text Placeholder 3"/>
          <p:cNvSpPr>
            <a:spLocks noGrp="1"/>
          </p:cNvSpPr>
          <p:nvPr>
            <p:ph type="body" sz="half" idx="2"/>
          </p:nvPr>
        </p:nvSpPr>
        <p:spPr>
          <a:xfrm>
            <a:off x="6452237" y="16459837"/>
            <a:ext cx="19751040" cy="2468243"/>
          </a:xfrm>
        </p:spPr>
        <p:txBody>
          <a:bodyPr/>
          <a:lstStyle>
            <a:lvl1pPr marL="0" indent="0">
              <a:buNone/>
              <a:defRPr sz="5100"/>
            </a:lvl1pPr>
            <a:lvl2pPr marL="1666814" indent="0">
              <a:buNone/>
              <a:defRPr sz="4400"/>
            </a:lvl2pPr>
            <a:lvl3pPr marL="3333628" indent="0">
              <a:buNone/>
              <a:defRPr sz="3600"/>
            </a:lvl3pPr>
            <a:lvl4pPr marL="5000442" indent="0">
              <a:buNone/>
              <a:defRPr sz="3300"/>
            </a:lvl4pPr>
            <a:lvl5pPr marL="6667256" indent="0">
              <a:buNone/>
              <a:defRPr sz="3300"/>
            </a:lvl5pPr>
            <a:lvl6pPr marL="8334070" indent="0">
              <a:buNone/>
              <a:defRPr sz="3300"/>
            </a:lvl6pPr>
            <a:lvl7pPr marL="10000884" indent="0">
              <a:buNone/>
              <a:defRPr sz="3300"/>
            </a:lvl7pPr>
            <a:lvl8pPr marL="11667698" indent="0">
              <a:buNone/>
              <a:defRPr sz="3300"/>
            </a:lvl8pPr>
            <a:lvl9pPr marL="13334512" indent="0">
              <a:buNone/>
              <a:defRPr sz="3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BC61E6E-4567-4B2A-834F-0996CDA38CF5}" type="datetimeFigureOut">
              <a:rPr lang="en-US"/>
              <a:pPr>
                <a:defRPr/>
              </a:pPr>
              <a:t>4/18/2014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92DB33A-E813-4D88-80D9-F907997F4F2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46238" y="842963"/>
            <a:ext cx="29625925" cy="3505200"/>
          </a:xfrm>
          <a:prstGeom prst="rect">
            <a:avLst/>
          </a:prstGeom>
          <a:noFill/>
          <a:ln w="9525">
            <a:noFill/>
            <a:miter lim="800000"/>
            <a:headEnd/>
            <a:tailEnd/>
          </a:ln>
        </p:spPr>
        <p:txBody>
          <a:bodyPr vert="horz" wrap="square" lIns="333363" tIns="166681" rIns="333363" bIns="166681"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1646238" y="4906963"/>
            <a:ext cx="29625925" cy="13879512"/>
          </a:xfrm>
          <a:prstGeom prst="rect">
            <a:avLst/>
          </a:prstGeom>
          <a:noFill/>
          <a:ln w="9525">
            <a:noFill/>
            <a:miter lim="800000"/>
            <a:headEnd/>
            <a:tailEnd/>
          </a:ln>
        </p:spPr>
        <p:txBody>
          <a:bodyPr vert="horz" wrap="square" lIns="333363" tIns="166681" rIns="333363" bIns="16668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646238" y="19492913"/>
            <a:ext cx="7680325" cy="1119187"/>
          </a:xfrm>
          <a:prstGeom prst="rect">
            <a:avLst/>
          </a:prstGeom>
        </p:spPr>
        <p:txBody>
          <a:bodyPr vert="horz" lIns="333363" tIns="166681" rIns="333363" bIns="166681" rtlCol="0" anchor="ctr"/>
          <a:lstStyle>
            <a:lvl1pPr algn="l" defTabSz="3333628" fontAlgn="auto">
              <a:spcBef>
                <a:spcPts val="0"/>
              </a:spcBef>
              <a:spcAft>
                <a:spcPts val="0"/>
              </a:spcAft>
              <a:defRPr sz="4400">
                <a:solidFill>
                  <a:schemeClr val="tx1">
                    <a:tint val="75000"/>
                  </a:schemeClr>
                </a:solidFill>
                <a:latin typeface="+mn-lt"/>
                <a:cs typeface="+mn-cs"/>
              </a:defRPr>
            </a:lvl1pPr>
          </a:lstStyle>
          <a:p>
            <a:pPr>
              <a:defRPr/>
            </a:pPr>
            <a:fld id="{8599E074-9807-4D96-A08D-16692E4CEEB4}" type="datetimeFigureOut">
              <a:rPr lang="en-US"/>
              <a:pPr>
                <a:defRPr/>
              </a:pPr>
              <a:t>4/18/2014</a:t>
            </a:fld>
            <a:endParaRPr lang="en-US" dirty="0"/>
          </a:p>
        </p:txBody>
      </p:sp>
      <p:sp>
        <p:nvSpPr>
          <p:cNvPr id="5" name="Footer Placeholder 4"/>
          <p:cNvSpPr>
            <a:spLocks noGrp="1"/>
          </p:cNvSpPr>
          <p:nvPr>
            <p:ph type="ftr" sz="quarter" idx="3"/>
          </p:nvPr>
        </p:nvSpPr>
        <p:spPr>
          <a:xfrm>
            <a:off x="11247438" y="19492913"/>
            <a:ext cx="10423525" cy="1119187"/>
          </a:xfrm>
          <a:prstGeom prst="rect">
            <a:avLst/>
          </a:prstGeom>
        </p:spPr>
        <p:txBody>
          <a:bodyPr vert="horz" lIns="333363" tIns="166681" rIns="333363" bIns="166681" rtlCol="0" anchor="ctr"/>
          <a:lstStyle>
            <a:lvl1pPr algn="ctr" defTabSz="3333628" fontAlgn="auto">
              <a:spcBef>
                <a:spcPts val="0"/>
              </a:spcBef>
              <a:spcAft>
                <a:spcPts val="0"/>
              </a:spcAft>
              <a:defRPr sz="44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23591838" y="19492913"/>
            <a:ext cx="7680325" cy="1119187"/>
          </a:xfrm>
          <a:prstGeom prst="rect">
            <a:avLst/>
          </a:prstGeom>
        </p:spPr>
        <p:txBody>
          <a:bodyPr vert="horz" lIns="333363" tIns="166681" rIns="333363" bIns="166681" rtlCol="0" anchor="ctr"/>
          <a:lstStyle>
            <a:lvl1pPr algn="r" defTabSz="3333628" fontAlgn="auto">
              <a:spcBef>
                <a:spcPts val="0"/>
              </a:spcBef>
              <a:spcAft>
                <a:spcPts val="0"/>
              </a:spcAft>
              <a:defRPr sz="4400">
                <a:solidFill>
                  <a:schemeClr val="tx1">
                    <a:tint val="75000"/>
                  </a:schemeClr>
                </a:solidFill>
                <a:latin typeface="+mn-lt"/>
                <a:cs typeface="+mn-cs"/>
              </a:defRPr>
            </a:lvl1pPr>
          </a:lstStyle>
          <a:p>
            <a:pPr>
              <a:defRPr/>
            </a:pPr>
            <a:fld id="{81B4BEFF-FFEB-489F-B268-AAF760713F8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332163" rtl="0" eaLnBrk="0" fontAlgn="base" hangingPunct="0">
        <a:spcBef>
          <a:spcPct val="0"/>
        </a:spcBef>
        <a:spcAft>
          <a:spcPct val="0"/>
        </a:spcAft>
        <a:defRPr sz="16000" kern="1200">
          <a:solidFill>
            <a:schemeClr val="tx1"/>
          </a:solidFill>
          <a:latin typeface="+mj-lt"/>
          <a:ea typeface="+mj-ea"/>
          <a:cs typeface="+mj-cs"/>
        </a:defRPr>
      </a:lvl1pPr>
      <a:lvl2pPr algn="ctr" defTabSz="3332163" rtl="0" eaLnBrk="0" fontAlgn="base" hangingPunct="0">
        <a:spcBef>
          <a:spcPct val="0"/>
        </a:spcBef>
        <a:spcAft>
          <a:spcPct val="0"/>
        </a:spcAft>
        <a:defRPr sz="16000">
          <a:solidFill>
            <a:schemeClr val="tx1"/>
          </a:solidFill>
          <a:latin typeface="Calibri" pitchFamily="34" charset="0"/>
        </a:defRPr>
      </a:lvl2pPr>
      <a:lvl3pPr algn="ctr" defTabSz="3332163" rtl="0" eaLnBrk="0" fontAlgn="base" hangingPunct="0">
        <a:spcBef>
          <a:spcPct val="0"/>
        </a:spcBef>
        <a:spcAft>
          <a:spcPct val="0"/>
        </a:spcAft>
        <a:defRPr sz="16000">
          <a:solidFill>
            <a:schemeClr val="tx1"/>
          </a:solidFill>
          <a:latin typeface="Calibri" pitchFamily="34" charset="0"/>
        </a:defRPr>
      </a:lvl3pPr>
      <a:lvl4pPr algn="ctr" defTabSz="3332163" rtl="0" eaLnBrk="0" fontAlgn="base" hangingPunct="0">
        <a:spcBef>
          <a:spcPct val="0"/>
        </a:spcBef>
        <a:spcAft>
          <a:spcPct val="0"/>
        </a:spcAft>
        <a:defRPr sz="16000">
          <a:solidFill>
            <a:schemeClr val="tx1"/>
          </a:solidFill>
          <a:latin typeface="Calibri" pitchFamily="34" charset="0"/>
        </a:defRPr>
      </a:lvl4pPr>
      <a:lvl5pPr algn="ctr" defTabSz="3332163" rtl="0" eaLnBrk="0" fontAlgn="base" hangingPunct="0">
        <a:spcBef>
          <a:spcPct val="0"/>
        </a:spcBef>
        <a:spcAft>
          <a:spcPct val="0"/>
        </a:spcAft>
        <a:defRPr sz="16000">
          <a:solidFill>
            <a:schemeClr val="tx1"/>
          </a:solidFill>
          <a:latin typeface="Calibri" pitchFamily="34" charset="0"/>
        </a:defRPr>
      </a:lvl5pPr>
      <a:lvl6pPr marL="457200" algn="ctr" defTabSz="3332163" rtl="0" fontAlgn="base">
        <a:spcBef>
          <a:spcPct val="0"/>
        </a:spcBef>
        <a:spcAft>
          <a:spcPct val="0"/>
        </a:spcAft>
        <a:defRPr sz="16000">
          <a:solidFill>
            <a:schemeClr val="tx1"/>
          </a:solidFill>
          <a:latin typeface="Calibri" pitchFamily="34" charset="0"/>
        </a:defRPr>
      </a:lvl6pPr>
      <a:lvl7pPr marL="914400" algn="ctr" defTabSz="3332163" rtl="0" fontAlgn="base">
        <a:spcBef>
          <a:spcPct val="0"/>
        </a:spcBef>
        <a:spcAft>
          <a:spcPct val="0"/>
        </a:spcAft>
        <a:defRPr sz="16000">
          <a:solidFill>
            <a:schemeClr val="tx1"/>
          </a:solidFill>
          <a:latin typeface="Calibri" pitchFamily="34" charset="0"/>
        </a:defRPr>
      </a:lvl7pPr>
      <a:lvl8pPr marL="1371600" algn="ctr" defTabSz="3332163" rtl="0" fontAlgn="base">
        <a:spcBef>
          <a:spcPct val="0"/>
        </a:spcBef>
        <a:spcAft>
          <a:spcPct val="0"/>
        </a:spcAft>
        <a:defRPr sz="16000">
          <a:solidFill>
            <a:schemeClr val="tx1"/>
          </a:solidFill>
          <a:latin typeface="Calibri" pitchFamily="34" charset="0"/>
        </a:defRPr>
      </a:lvl8pPr>
      <a:lvl9pPr marL="1828800" algn="ctr" defTabSz="3332163" rtl="0" fontAlgn="base">
        <a:spcBef>
          <a:spcPct val="0"/>
        </a:spcBef>
        <a:spcAft>
          <a:spcPct val="0"/>
        </a:spcAft>
        <a:defRPr sz="16000">
          <a:solidFill>
            <a:schemeClr val="tx1"/>
          </a:solidFill>
          <a:latin typeface="Calibri" pitchFamily="34" charset="0"/>
        </a:defRPr>
      </a:lvl9pPr>
    </p:titleStyle>
    <p:bodyStyle>
      <a:lvl1pPr marL="1249363" indent="-1249363" algn="l" defTabSz="3332163" rtl="0" eaLnBrk="0" fontAlgn="base" hangingPunct="0">
        <a:spcBef>
          <a:spcPct val="20000"/>
        </a:spcBef>
        <a:spcAft>
          <a:spcPct val="0"/>
        </a:spcAft>
        <a:buFont typeface="Arial" charset="0"/>
        <a:buChar char="•"/>
        <a:defRPr sz="11700" kern="1200">
          <a:solidFill>
            <a:schemeClr val="tx1"/>
          </a:solidFill>
          <a:latin typeface="+mn-lt"/>
          <a:ea typeface="+mn-ea"/>
          <a:cs typeface="+mn-cs"/>
        </a:defRPr>
      </a:lvl1pPr>
      <a:lvl2pPr marL="2708275" indent="-1041400" algn="l" defTabSz="3332163" rtl="0" eaLnBrk="0" fontAlgn="base" hangingPunct="0">
        <a:spcBef>
          <a:spcPct val="20000"/>
        </a:spcBef>
        <a:spcAft>
          <a:spcPct val="0"/>
        </a:spcAft>
        <a:buFont typeface="Arial" charset="0"/>
        <a:buChar char="–"/>
        <a:defRPr sz="10200" kern="1200">
          <a:solidFill>
            <a:schemeClr val="tx1"/>
          </a:solidFill>
          <a:latin typeface="+mn-lt"/>
          <a:ea typeface="+mn-ea"/>
          <a:cs typeface="+mn-cs"/>
        </a:defRPr>
      </a:lvl2pPr>
      <a:lvl3pPr marL="4165600" indent="-831850" algn="l" defTabSz="3332163" rtl="0" eaLnBrk="0" fontAlgn="base" hangingPunct="0">
        <a:spcBef>
          <a:spcPct val="20000"/>
        </a:spcBef>
        <a:spcAft>
          <a:spcPct val="0"/>
        </a:spcAft>
        <a:buFont typeface="Arial" charset="0"/>
        <a:buChar char="•"/>
        <a:defRPr sz="8700" kern="1200">
          <a:solidFill>
            <a:schemeClr val="tx1"/>
          </a:solidFill>
          <a:latin typeface="+mn-lt"/>
          <a:ea typeface="+mn-ea"/>
          <a:cs typeface="+mn-cs"/>
        </a:defRPr>
      </a:lvl3pPr>
      <a:lvl4pPr marL="5832475" indent="-831850" algn="l" defTabSz="3332163" rtl="0" eaLnBrk="0" fontAlgn="base" hangingPunct="0">
        <a:spcBef>
          <a:spcPct val="20000"/>
        </a:spcBef>
        <a:spcAft>
          <a:spcPct val="0"/>
        </a:spcAft>
        <a:buFont typeface="Arial" charset="0"/>
        <a:buChar char="–"/>
        <a:defRPr sz="7300" kern="1200">
          <a:solidFill>
            <a:schemeClr val="tx1"/>
          </a:solidFill>
          <a:latin typeface="+mn-lt"/>
          <a:ea typeface="+mn-ea"/>
          <a:cs typeface="+mn-cs"/>
        </a:defRPr>
      </a:lvl4pPr>
      <a:lvl5pPr marL="7499350" indent="-831850" algn="l" defTabSz="3332163" rtl="0" eaLnBrk="0" fontAlgn="base" hangingPunct="0">
        <a:spcBef>
          <a:spcPct val="20000"/>
        </a:spcBef>
        <a:spcAft>
          <a:spcPct val="0"/>
        </a:spcAft>
        <a:buFont typeface="Arial" charset="0"/>
        <a:buChar char="»"/>
        <a:defRPr sz="7300" kern="1200">
          <a:solidFill>
            <a:schemeClr val="tx1"/>
          </a:solidFill>
          <a:latin typeface="+mn-lt"/>
          <a:ea typeface="+mn-ea"/>
          <a:cs typeface="+mn-cs"/>
        </a:defRPr>
      </a:lvl5pPr>
      <a:lvl6pPr marL="9167477" indent="-833407" algn="l" defTabSz="3333628" rtl="0" eaLnBrk="1" latinLnBrk="0" hangingPunct="1">
        <a:spcBef>
          <a:spcPct val="20000"/>
        </a:spcBef>
        <a:buFont typeface="Arial" panose="020B0604020202020204" pitchFamily="34" charset="0"/>
        <a:buChar char="•"/>
        <a:defRPr sz="7300" kern="1200">
          <a:solidFill>
            <a:schemeClr val="tx1"/>
          </a:solidFill>
          <a:latin typeface="+mn-lt"/>
          <a:ea typeface="+mn-ea"/>
          <a:cs typeface="+mn-cs"/>
        </a:defRPr>
      </a:lvl6pPr>
      <a:lvl7pPr marL="10834291" indent="-833407" algn="l" defTabSz="3333628" rtl="0" eaLnBrk="1" latinLnBrk="0" hangingPunct="1">
        <a:spcBef>
          <a:spcPct val="20000"/>
        </a:spcBef>
        <a:buFont typeface="Arial" panose="020B0604020202020204" pitchFamily="34" charset="0"/>
        <a:buChar char="•"/>
        <a:defRPr sz="7300" kern="1200">
          <a:solidFill>
            <a:schemeClr val="tx1"/>
          </a:solidFill>
          <a:latin typeface="+mn-lt"/>
          <a:ea typeface="+mn-ea"/>
          <a:cs typeface="+mn-cs"/>
        </a:defRPr>
      </a:lvl7pPr>
      <a:lvl8pPr marL="12501105" indent="-833407" algn="l" defTabSz="3333628" rtl="0" eaLnBrk="1" latinLnBrk="0" hangingPunct="1">
        <a:spcBef>
          <a:spcPct val="20000"/>
        </a:spcBef>
        <a:buFont typeface="Arial" panose="020B0604020202020204" pitchFamily="34" charset="0"/>
        <a:buChar char="•"/>
        <a:defRPr sz="7300" kern="1200">
          <a:solidFill>
            <a:schemeClr val="tx1"/>
          </a:solidFill>
          <a:latin typeface="+mn-lt"/>
          <a:ea typeface="+mn-ea"/>
          <a:cs typeface="+mn-cs"/>
        </a:defRPr>
      </a:lvl8pPr>
      <a:lvl9pPr marL="14167919" indent="-833407" algn="l" defTabSz="3333628" rtl="0" eaLnBrk="1" latinLnBrk="0" hangingPunct="1">
        <a:spcBef>
          <a:spcPct val="20000"/>
        </a:spcBef>
        <a:buFont typeface="Arial" panose="020B0604020202020204" pitchFamily="34" charset="0"/>
        <a:buChar char="•"/>
        <a:defRPr sz="7300" kern="1200">
          <a:solidFill>
            <a:schemeClr val="tx1"/>
          </a:solidFill>
          <a:latin typeface="+mn-lt"/>
          <a:ea typeface="+mn-ea"/>
          <a:cs typeface="+mn-cs"/>
        </a:defRPr>
      </a:lvl9pPr>
    </p:bodyStyle>
    <p:otherStyle>
      <a:defPPr>
        <a:defRPr lang="en-US"/>
      </a:defPPr>
      <a:lvl1pPr marL="0" algn="l" defTabSz="3333628" rtl="0" eaLnBrk="1" latinLnBrk="0" hangingPunct="1">
        <a:defRPr sz="6600" kern="1200">
          <a:solidFill>
            <a:schemeClr val="tx1"/>
          </a:solidFill>
          <a:latin typeface="+mn-lt"/>
          <a:ea typeface="+mn-ea"/>
          <a:cs typeface="+mn-cs"/>
        </a:defRPr>
      </a:lvl1pPr>
      <a:lvl2pPr marL="1666814" algn="l" defTabSz="3333628" rtl="0" eaLnBrk="1" latinLnBrk="0" hangingPunct="1">
        <a:defRPr sz="6600" kern="1200">
          <a:solidFill>
            <a:schemeClr val="tx1"/>
          </a:solidFill>
          <a:latin typeface="+mn-lt"/>
          <a:ea typeface="+mn-ea"/>
          <a:cs typeface="+mn-cs"/>
        </a:defRPr>
      </a:lvl2pPr>
      <a:lvl3pPr marL="3333628" algn="l" defTabSz="3333628" rtl="0" eaLnBrk="1" latinLnBrk="0" hangingPunct="1">
        <a:defRPr sz="6600" kern="1200">
          <a:solidFill>
            <a:schemeClr val="tx1"/>
          </a:solidFill>
          <a:latin typeface="+mn-lt"/>
          <a:ea typeface="+mn-ea"/>
          <a:cs typeface="+mn-cs"/>
        </a:defRPr>
      </a:lvl3pPr>
      <a:lvl4pPr marL="5000442" algn="l" defTabSz="3333628" rtl="0" eaLnBrk="1" latinLnBrk="0" hangingPunct="1">
        <a:defRPr sz="6600" kern="1200">
          <a:solidFill>
            <a:schemeClr val="tx1"/>
          </a:solidFill>
          <a:latin typeface="+mn-lt"/>
          <a:ea typeface="+mn-ea"/>
          <a:cs typeface="+mn-cs"/>
        </a:defRPr>
      </a:lvl4pPr>
      <a:lvl5pPr marL="6667256" algn="l" defTabSz="3333628" rtl="0" eaLnBrk="1" latinLnBrk="0" hangingPunct="1">
        <a:defRPr sz="6600" kern="1200">
          <a:solidFill>
            <a:schemeClr val="tx1"/>
          </a:solidFill>
          <a:latin typeface="+mn-lt"/>
          <a:ea typeface="+mn-ea"/>
          <a:cs typeface="+mn-cs"/>
        </a:defRPr>
      </a:lvl5pPr>
      <a:lvl6pPr marL="8334070" algn="l" defTabSz="3333628" rtl="0" eaLnBrk="1" latinLnBrk="0" hangingPunct="1">
        <a:defRPr sz="6600" kern="1200">
          <a:solidFill>
            <a:schemeClr val="tx1"/>
          </a:solidFill>
          <a:latin typeface="+mn-lt"/>
          <a:ea typeface="+mn-ea"/>
          <a:cs typeface="+mn-cs"/>
        </a:defRPr>
      </a:lvl6pPr>
      <a:lvl7pPr marL="10000884" algn="l" defTabSz="3333628" rtl="0" eaLnBrk="1" latinLnBrk="0" hangingPunct="1">
        <a:defRPr sz="6600" kern="1200">
          <a:solidFill>
            <a:schemeClr val="tx1"/>
          </a:solidFill>
          <a:latin typeface="+mn-lt"/>
          <a:ea typeface="+mn-ea"/>
          <a:cs typeface="+mn-cs"/>
        </a:defRPr>
      </a:lvl7pPr>
      <a:lvl8pPr marL="11667698" algn="l" defTabSz="3333628" rtl="0" eaLnBrk="1" latinLnBrk="0" hangingPunct="1">
        <a:defRPr sz="6600" kern="1200">
          <a:solidFill>
            <a:schemeClr val="tx1"/>
          </a:solidFill>
          <a:latin typeface="+mn-lt"/>
          <a:ea typeface="+mn-ea"/>
          <a:cs typeface="+mn-cs"/>
        </a:defRPr>
      </a:lvl8pPr>
      <a:lvl9pPr marL="13334512" algn="l" defTabSz="3333628" rtl="0" eaLnBrk="1" latinLnBrk="0" hangingPunct="1">
        <a:defRPr sz="6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5"/>
          <p:cNvSpPr txBox="1">
            <a:spLocks noChangeArrowheads="1"/>
          </p:cNvSpPr>
          <p:nvPr/>
        </p:nvSpPr>
        <p:spPr bwMode="auto">
          <a:xfrm>
            <a:off x="960120" y="400794"/>
            <a:ext cx="31546800" cy="923330"/>
          </a:xfrm>
          <a:prstGeom prst="rect">
            <a:avLst/>
          </a:prstGeom>
          <a:noFill/>
          <a:ln w="9525">
            <a:noFill/>
            <a:miter lim="800000"/>
            <a:headEnd/>
            <a:tailEnd/>
          </a:ln>
        </p:spPr>
        <p:txBody>
          <a:bodyPr wrap="square">
            <a:spAutoFit/>
          </a:bodyPr>
          <a:lstStyle/>
          <a:p>
            <a:pPr algn="ctr"/>
            <a:r>
              <a:rPr lang="en-US" sz="5400" b="1" dirty="0" smtClean="0">
                <a:solidFill>
                  <a:srgbClr val="0070C0"/>
                </a:solidFill>
                <a:latin typeface="+mn-lt"/>
                <a:cs typeface="Arial" pitchFamily="34" charset="0"/>
              </a:rPr>
              <a:t>Quantitative Biomarker Imaging for Early Therapy Response Assessment in Cancer</a:t>
            </a:r>
            <a:endParaRPr lang="en-US" sz="5400" dirty="0">
              <a:solidFill>
                <a:srgbClr val="0070C0"/>
              </a:solidFill>
              <a:latin typeface="+mn-lt"/>
              <a:cs typeface="Arial" pitchFamily="34" charset="0"/>
            </a:endParaRPr>
          </a:p>
        </p:txBody>
      </p:sp>
      <p:sp>
        <p:nvSpPr>
          <p:cNvPr id="2052" name="TextBox 7"/>
          <p:cNvSpPr txBox="1">
            <a:spLocks noChangeArrowheads="1"/>
          </p:cNvSpPr>
          <p:nvPr/>
        </p:nvSpPr>
        <p:spPr bwMode="auto">
          <a:xfrm>
            <a:off x="10106188" y="1369566"/>
            <a:ext cx="12753812" cy="769441"/>
          </a:xfrm>
          <a:prstGeom prst="rect">
            <a:avLst/>
          </a:prstGeom>
          <a:noFill/>
          <a:ln w="9525">
            <a:noFill/>
            <a:miter lim="800000"/>
            <a:headEnd/>
            <a:tailEnd/>
          </a:ln>
        </p:spPr>
        <p:txBody>
          <a:bodyPr wrap="none">
            <a:spAutoFit/>
          </a:bodyPr>
          <a:lstStyle/>
          <a:p>
            <a:r>
              <a:rPr lang="en-US" altLang="en-US" sz="4400" dirty="0" smtClean="0">
                <a:latin typeface="+mn-lt"/>
              </a:rPr>
              <a:t>James M. Mountz M.D., Ph.D., </a:t>
            </a:r>
            <a:r>
              <a:rPr lang="en-US" sz="4400" dirty="0">
                <a:latin typeface="+mn-lt"/>
                <a:cs typeface="Arial" pitchFamily="34" charset="0"/>
              </a:rPr>
              <a:t>University of Pittsburgh</a:t>
            </a:r>
            <a:endParaRPr lang="en-US" altLang="en-US" sz="4400" dirty="0">
              <a:latin typeface="+mn-lt"/>
            </a:endParaRPr>
          </a:p>
        </p:txBody>
      </p:sp>
      <p:cxnSp>
        <p:nvCxnSpPr>
          <p:cNvPr id="8" name="Straight Connector 7"/>
          <p:cNvCxnSpPr/>
          <p:nvPr/>
        </p:nvCxnSpPr>
        <p:spPr>
          <a:xfrm>
            <a:off x="0" y="2286000"/>
            <a:ext cx="32918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230" descr="Picture1"/>
          <p:cNvPicPr>
            <a:picLocks noChangeAspect="1" noChangeArrowheads="1"/>
          </p:cNvPicPr>
          <p:nvPr/>
        </p:nvPicPr>
        <p:blipFill>
          <a:blip r:embed="rId3" cstate="print"/>
          <a:srcRect/>
          <a:stretch>
            <a:fillRect/>
          </a:stretch>
        </p:blipFill>
        <p:spPr bwMode="auto">
          <a:xfrm>
            <a:off x="914400" y="188445"/>
            <a:ext cx="1828799" cy="1825247"/>
          </a:xfrm>
          <a:prstGeom prst="rect">
            <a:avLst/>
          </a:prstGeom>
          <a:noFill/>
          <a:ln w="9525">
            <a:noFill/>
            <a:miter lim="800000"/>
            <a:headEnd/>
            <a:tailEnd/>
          </a:ln>
        </p:spPr>
      </p:pic>
      <p:graphicFrame>
        <p:nvGraphicFramePr>
          <p:cNvPr id="14" name="Table 13"/>
          <p:cNvGraphicFramePr>
            <a:graphicFrameLocks noGrp="1"/>
          </p:cNvGraphicFramePr>
          <p:nvPr>
            <p:extLst>
              <p:ext uri="{D42A27DB-BD31-4B8C-83A1-F6EECF244321}">
                <p14:modId xmlns:p14="http://schemas.microsoft.com/office/powerpoint/2010/main" val="225518562"/>
              </p:ext>
            </p:extLst>
          </p:nvPr>
        </p:nvGraphicFramePr>
        <p:xfrm>
          <a:off x="188375" y="9850341"/>
          <a:ext cx="7802339" cy="2255520"/>
        </p:xfrm>
        <a:graphic>
          <a:graphicData uri="http://schemas.openxmlformats.org/drawingml/2006/table">
            <a:tbl>
              <a:tblPr firstRow="1" bandRow="1">
                <a:tableStyleId>{5C22544A-7EE6-4342-B048-85BDC9FD1C3A}</a:tableStyleId>
              </a:tblPr>
              <a:tblGrid>
                <a:gridCol w="825246"/>
                <a:gridCol w="3976193"/>
                <a:gridCol w="3000900"/>
              </a:tblGrid>
              <a:tr h="268408">
                <a:tc gridSpan="3">
                  <a:txBody>
                    <a:bodyPr/>
                    <a:lstStyle/>
                    <a:p>
                      <a:r>
                        <a:rPr lang="en-US" sz="1600" b="1" dirty="0" smtClean="0"/>
                        <a:t>Table</a:t>
                      </a:r>
                      <a:r>
                        <a:rPr lang="en-US" sz="1600" b="1" baseline="0" dirty="0" smtClean="0"/>
                        <a:t> 1: Clinical Trials and Imaging Studies</a:t>
                      </a:r>
                      <a:endParaRPr lang="en-US" sz="1600" b="1" dirty="0"/>
                    </a:p>
                  </a:txBody>
                  <a:tcPr/>
                </a:tc>
                <a:tc hMerge="1">
                  <a:txBody>
                    <a:bodyPr/>
                    <a:lstStyle/>
                    <a:p>
                      <a:endParaRPr lang="en-US" sz="1800" b="1" dirty="0"/>
                    </a:p>
                  </a:txBody>
                  <a:tcPr/>
                </a:tc>
                <a:tc hMerge="1">
                  <a:txBody>
                    <a:bodyPr/>
                    <a:lstStyle/>
                    <a:p>
                      <a:endParaRPr lang="en-US" sz="1800" b="1" dirty="0"/>
                    </a:p>
                  </a:txBody>
                  <a:tcPr/>
                </a:tc>
              </a:tr>
              <a:tr h="268408">
                <a:tc>
                  <a:txBody>
                    <a:bodyPr/>
                    <a:lstStyle/>
                    <a:p>
                      <a:r>
                        <a:rPr lang="en-US" sz="1600" b="1" dirty="0" smtClean="0"/>
                        <a:t>Study</a:t>
                      </a:r>
                      <a:endParaRPr lang="en-US" sz="1600" b="1" dirty="0"/>
                    </a:p>
                  </a:txBody>
                  <a:tcPr/>
                </a:tc>
                <a:tc>
                  <a:txBody>
                    <a:bodyPr/>
                    <a:lstStyle/>
                    <a:p>
                      <a:r>
                        <a:rPr lang="en-US" sz="1600" b="1" dirty="0" smtClean="0"/>
                        <a:t>Condition</a:t>
                      </a:r>
                      <a:endParaRPr lang="en-US" sz="1600" b="1" dirty="0"/>
                    </a:p>
                  </a:txBody>
                  <a:tcPr/>
                </a:tc>
                <a:tc>
                  <a:txBody>
                    <a:bodyPr/>
                    <a:lstStyle/>
                    <a:p>
                      <a:r>
                        <a:rPr lang="en-US" sz="1600" b="1" dirty="0" smtClean="0"/>
                        <a:t>PET tracer</a:t>
                      </a:r>
                      <a:endParaRPr lang="en-US" sz="1600" b="1" dirty="0"/>
                    </a:p>
                  </a:txBody>
                  <a:tcPr/>
                </a:tc>
              </a:tr>
              <a:tr h="268408">
                <a:tc>
                  <a:txBody>
                    <a:bodyPr/>
                    <a:lstStyle/>
                    <a:p>
                      <a:pPr algn="ctr"/>
                      <a:r>
                        <a:rPr lang="en-US" sz="1600" dirty="0" smtClean="0"/>
                        <a:t>1</a:t>
                      </a:r>
                      <a:endParaRPr lang="en-US" sz="1600" dirty="0"/>
                    </a:p>
                  </a:txBody>
                  <a:tcPr/>
                </a:tc>
                <a:tc>
                  <a:txBody>
                    <a:bodyPr/>
                    <a:lstStyle/>
                    <a:p>
                      <a:r>
                        <a:rPr lang="en-US" sz="1600" dirty="0" smtClean="0"/>
                        <a:t>Glioblastoma multiforme (GBM)</a:t>
                      </a:r>
                      <a:endParaRPr lang="en-US" sz="1600" dirty="0"/>
                    </a:p>
                  </a:txBody>
                  <a:tcPr/>
                </a:tc>
                <a:tc>
                  <a:txBody>
                    <a:bodyPr/>
                    <a:lstStyle/>
                    <a:p>
                      <a:pPr marL="0" marR="0" indent="0" algn="l" defTabSz="997483" rtl="0" eaLnBrk="1" fontAlgn="auto" latinLnBrk="0" hangingPunct="1">
                        <a:lnSpc>
                          <a:spcPct val="100000"/>
                        </a:lnSpc>
                        <a:spcBef>
                          <a:spcPts val="0"/>
                        </a:spcBef>
                        <a:spcAft>
                          <a:spcPts val="0"/>
                        </a:spcAft>
                        <a:buClrTx/>
                        <a:buSzTx/>
                        <a:buFontTx/>
                        <a:buNone/>
                        <a:tabLst/>
                        <a:defRPr/>
                      </a:pPr>
                      <a:r>
                        <a:rPr lang="en-US" sz="1600" dirty="0" smtClean="0"/>
                        <a:t>F-18 ML-10</a:t>
                      </a:r>
                      <a:r>
                        <a:rPr lang="en-US" sz="1600" baseline="0" dirty="0" smtClean="0"/>
                        <a:t>*</a:t>
                      </a:r>
                      <a:endParaRPr lang="en-US" sz="1600" dirty="0" smtClean="0"/>
                    </a:p>
                  </a:txBody>
                  <a:tcPr/>
                </a:tc>
              </a:tr>
              <a:tr h="268408">
                <a:tc>
                  <a:txBody>
                    <a:bodyPr/>
                    <a:lstStyle/>
                    <a:p>
                      <a:pPr algn="ctr"/>
                      <a:r>
                        <a:rPr lang="en-US" sz="1600" dirty="0" smtClean="0"/>
                        <a:t>2</a:t>
                      </a:r>
                      <a:endParaRPr lang="en-US" sz="1600" dirty="0"/>
                    </a:p>
                  </a:txBody>
                  <a:tcPr/>
                </a:tc>
                <a:tc>
                  <a:txBody>
                    <a:bodyPr/>
                    <a:lstStyle/>
                    <a:p>
                      <a:r>
                        <a:rPr lang="en-US" sz="1600" dirty="0" smtClean="0"/>
                        <a:t>GBM</a:t>
                      </a:r>
                      <a:endParaRPr lang="en-US" sz="1600" dirty="0"/>
                    </a:p>
                  </a:txBody>
                  <a:tcPr/>
                </a:tc>
                <a:tc>
                  <a:txBody>
                    <a:bodyPr/>
                    <a:lstStyle/>
                    <a:p>
                      <a:r>
                        <a:rPr lang="en-US" sz="1600" dirty="0" smtClean="0"/>
                        <a:t>F-18</a:t>
                      </a:r>
                      <a:r>
                        <a:rPr lang="en-US" sz="1600" baseline="0" dirty="0" smtClean="0"/>
                        <a:t> fluorothymidine** (FLT)</a:t>
                      </a:r>
                      <a:endParaRPr lang="en-US" sz="1600" dirty="0"/>
                    </a:p>
                  </a:txBody>
                  <a:tcPr/>
                </a:tc>
              </a:tr>
              <a:tr h="268408">
                <a:tc>
                  <a:txBody>
                    <a:bodyPr/>
                    <a:lstStyle/>
                    <a:p>
                      <a:pPr algn="ctr"/>
                      <a:r>
                        <a:rPr lang="en-US" sz="1600" dirty="0" smtClean="0"/>
                        <a:t>3</a:t>
                      </a:r>
                      <a:endParaRPr lang="en-US" sz="1600" dirty="0"/>
                    </a:p>
                  </a:txBody>
                  <a:tcPr>
                    <a:lnB w="12700" cap="flat" cmpd="sng" algn="ctr">
                      <a:solidFill>
                        <a:scrgbClr r="0" g="0" b="0"/>
                      </a:solidFill>
                      <a:prstDash val="solid"/>
                      <a:round/>
                      <a:headEnd type="none" w="med" len="med"/>
                      <a:tailEnd type="none" w="med" len="med"/>
                    </a:lnB>
                  </a:tcPr>
                </a:tc>
                <a:tc>
                  <a:txBody>
                    <a:bodyPr/>
                    <a:lstStyle/>
                    <a:p>
                      <a:r>
                        <a:rPr lang="en-US" sz="1600" dirty="0" smtClean="0"/>
                        <a:t>Squamous cell Head and neck cancer</a:t>
                      </a:r>
                      <a:r>
                        <a:rPr lang="en-US" sz="1600" baseline="0" dirty="0" smtClean="0"/>
                        <a:t> (HNSCC)</a:t>
                      </a:r>
                      <a:endParaRPr lang="en-US" sz="1600" dirty="0"/>
                    </a:p>
                  </a:txBody>
                  <a:tcPr>
                    <a:lnB w="12700" cap="flat" cmpd="sng" algn="ctr">
                      <a:solidFill>
                        <a:scrgbClr r="0" g="0" b="0"/>
                      </a:solidFill>
                      <a:prstDash val="solid"/>
                      <a:round/>
                      <a:headEnd type="none" w="med" len="med"/>
                      <a:tailEnd type="none" w="med" len="med"/>
                    </a:lnB>
                  </a:tcPr>
                </a:tc>
                <a:tc>
                  <a:txBody>
                    <a:bodyPr/>
                    <a:lstStyle/>
                    <a:p>
                      <a:r>
                        <a:rPr lang="en-US" sz="1600" dirty="0" smtClean="0"/>
                        <a:t>F-18</a:t>
                      </a:r>
                      <a:r>
                        <a:rPr lang="en-US" sz="1600" baseline="0" dirty="0" smtClean="0"/>
                        <a:t> </a:t>
                      </a:r>
                      <a:r>
                        <a:rPr lang="en-US" sz="1600" dirty="0" smtClean="0"/>
                        <a:t>fluoro</a:t>
                      </a:r>
                      <a:r>
                        <a:rPr lang="en-US" sz="1600" baseline="0" dirty="0" smtClean="0"/>
                        <a:t>deoxyglucose</a:t>
                      </a:r>
                      <a:r>
                        <a:rPr lang="en-US" sz="1600" baseline="30000" dirty="0" smtClean="0"/>
                        <a:t>§</a:t>
                      </a:r>
                      <a:r>
                        <a:rPr lang="en-US" sz="1600" baseline="0" dirty="0" smtClean="0"/>
                        <a:t> </a:t>
                      </a:r>
                      <a:r>
                        <a:rPr lang="en-US" sz="1600" b="0" baseline="0" dirty="0" smtClean="0"/>
                        <a:t>(FDG)</a:t>
                      </a:r>
                      <a:endParaRPr lang="en-US" sz="1600" b="0" dirty="0"/>
                    </a:p>
                  </a:txBody>
                  <a:tcPr>
                    <a:lnB w="12700" cap="flat" cmpd="sng" algn="ctr">
                      <a:solidFill>
                        <a:scrgbClr r="0" g="0" b="0"/>
                      </a:solidFill>
                      <a:prstDash val="solid"/>
                      <a:round/>
                      <a:headEnd type="none" w="med" len="med"/>
                      <a:tailEnd type="none" w="med" len="med"/>
                    </a:lnB>
                  </a:tcPr>
                </a:tc>
              </a:tr>
              <a:tr h="486759">
                <a:tc gridSpan="3">
                  <a:txBody>
                    <a:bodyPr/>
                    <a:lstStyle/>
                    <a:p>
                      <a:pPr algn="l"/>
                      <a:r>
                        <a:rPr lang="en-US" sz="1600" baseline="0" dirty="0" smtClean="0"/>
                        <a:t>Notes-  (1) </a:t>
                      </a:r>
                      <a:r>
                        <a:rPr lang="en-US" sz="1600" b="1" dirty="0" smtClean="0"/>
                        <a:t>All studies include structural MR, DCE</a:t>
                      </a:r>
                      <a:r>
                        <a:rPr lang="en-US" sz="1600" b="1" baseline="0" dirty="0" smtClean="0"/>
                        <a:t> MR, and Sodium MR</a:t>
                      </a:r>
                    </a:p>
                    <a:p>
                      <a:pPr algn="l"/>
                      <a:r>
                        <a:rPr lang="en-US" sz="1600" dirty="0" smtClean="0"/>
                        <a:t>             (2) </a:t>
                      </a:r>
                      <a:r>
                        <a:rPr lang="en-US" sz="1600" baseline="0" dirty="0" smtClean="0"/>
                        <a:t>PET tracer pathway : *Apoptosis; **Cellular proliferation; </a:t>
                      </a:r>
                      <a:r>
                        <a:rPr lang="en-US" sz="1600" baseline="30000" dirty="0" smtClean="0"/>
                        <a:t>§</a:t>
                      </a:r>
                      <a:r>
                        <a:rPr lang="en-US" sz="1600" baseline="0" dirty="0" smtClean="0"/>
                        <a:t>Glucose metabolism</a:t>
                      </a:r>
                      <a:endParaRPr lang="en-US" sz="1600" dirty="0"/>
                    </a:p>
                  </a:txBody>
                  <a:tcPr>
                    <a:lnT w="12700" cap="flat" cmpd="sng" algn="ctr">
                      <a:solidFill>
                        <a:scrgbClr r="0" g="0" b="0"/>
                      </a:solidFill>
                      <a:prstDash val="solid"/>
                      <a:round/>
                      <a:headEnd type="none" w="med" len="med"/>
                      <a:tailEnd type="none" w="med" len="med"/>
                    </a:lnT>
                  </a:tcPr>
                </a:tc>
                <a:tc hMerge="1">
                  <a:txBody>
                    <a:bodyPr/>
                    <a:lstStyle/>
                    <a:p>
                      <a:endParaRPr lang="en-US" dirty="0"/>
                    </a:p>
                  </a:txBody>
                  <a:tcPr/>
                </a:tc>
                <a:tc hMerge="1">
                  <a:txBody>
                    <a:bodyPr/>
                    <a:lstStyle/>
                    <a:p>
                      <a:endParaRPr lang="en-US" dirty="0"/>
                    </a:p>
                  </a:txBody>
                  <a:tcPr/>
                </a:tc>
              </a:tr>
            </a:tbl>
          </a:graphicData>
        </a:graphic>
      </p:graphicFrame>
      <p:sp>
        <p:nvSpPr>
          <p:cNvPr id="12" name="TextBox 11"/>
          <p:cNvSpPr txBox="1"/>
          <p:nvPr/>
        </p:nvSpPr>
        <p:spPr>
          <a:xfrm>
            <a:off x="127609" y="6736468"/>
            <a:ext cx="8046720" cy="2985433"/>
          </a:xfrm>
          <a:prstGeom prst="rect">
            <a:avLst/>
          </a:prstGeom>
          <a:noFill/>
        </p:spPr>
        <p:txBody>
          <a:bodyPr wrap="square" rtlCol="0">
            <a:spAutoFit/>
          </a:bodyPr>
          <a:lstStyle/>
          <a:p>
            <a:pPr lvl="0" algn="just"/>
            <a:r>
              <a:rPr lang="en-US" sz="2800" b="1" dirty="0" smtClean="0">
                <a:solidFill>
                  <a:srgbClr val="0070C0"/>
                </a:solidFill>
                <a:latin typeface="+mn-lt"/>
                <a:cs typeface="Arial" pitchFamily="34" charset="0"/>
              </a:rPr>
              <a:t>Clinical Trials,  Study Design, Data Acquisition:</a:t>
            </a:r>
          </a:p>
          <a:p>
            <a:pPr algn="just"/>
            <a:r>
              <a:rPr lang="en-US" sz="2000" b="1" dirty="0" smtClean="0">
                <a:latin typeface="+mn-lt"/>
                <a:cs typeface="Arial" pitchFamily="34" charset="0"/>
              </a:rPr>
              <a:t>Imaging is performed within ongoing University of Pittsburgh Cancer Institute (UPCI) clinical trials (Table 1). Three PET and MRI scan sessions are performed on each subject: </a:t>
            </a:r>
            <a:r>
              <a:rPr lang="en-US" sz="2000" b="1" dirty="0" smtClean="0">
                <a:solidFill>
                  <a:srgbClr val="0000FF"/>
                </a:solidFill>
                <a:latin typeface="+mn-lt"/>
                <a:cs typeface="Arial" pitchFamily="34" charset="0"/>
              </a:rPr>
              <a:t>baseline</a:t>
            </a:r>
            <a:r>
              <a:rPr lang="en-US" sz="2000" b="1" dirty="0" smtClean="0">
                <a:latin typeface="+mn-lt"/>
                <a:cs typeface="Arial" pitchFamily="34" charset="0"/>
              </a:rPr>
              <a:t> (BL, before therapy); </a:t>
            </a:r>
            <a:r>
              <a:rPr lang="en-US" sz="2000" b="1" dirty="0" smtClean="0">
                <a:solidFill>
                  <a:srgbClr val="0000FF"/>
                </a:solidFill>
                <a:latin typeface="+mn-lt"/>
                <a:cs typeface="Arial" pitchFamily="34" charset="0"/>
              </a:rPr>
              <a:t>early therapy response assessment</a:t>
            </a:r>
            <a:r>
              <a:rPr lang="en-US" sz="2000" b="1" dirty="0" smtClean="0">
                <a:latin typeface="+mn-lt"/>
                <a:cs typeface="Arial" pitchFamily="34" charset="0"/>
              </a:rPr>
              <a:t> (ETA) (shortly after therapy induction); and </a:t>
            </a:r>
            <a:r>
              <a:rPr lang="en-US" sz="2000" b="1" dirty="0" smtClean="0">
                <a:solidFill>
                  <a:srgbClr val="0000FF"/>
                </a:solidFill>
                <a:latin typeface="+mn-lt"/>
                <a:cs typeface="Arial" pitchFamily="34" charset="0"/>
              </a:rPr>
              <a:t>follow-up assessment </a:t>
            </a:r>
            <a:r>
              <a:rPr lang="en-US" sz="2000" b="1" dirty="0" smtClean="0">
                <a:latin typeface="+mn-lt"/>
                <a:cs typeface="Arial" pitchFamily="34" charset="0"/>
              </a:rPr>
              <a:t>(FUA). All PET scans are performed dynamically allowing extraction of kinetic rate parameters.  Additional tumor metrics (e.g. Ki-67 or TUNEL assay) are obtained for correlation with image-based metrics.</a:t>
            </a:r>
          </a:p>
        </p:txBody>
      </p:sp>
      <p:sp>
        <p:nvSpPr>
          <p:cNvPr id="13" name="TextBox 12"/>
          <p:cNvSpPr txBox="1"/>
          <p:nvPr/>
        </p:nvSpPr>
        <p:spPr>
          <a:xfrm>
            <a:off x="91440" y="2286000"/>
            <a:ext cx="8046720" cy="4585871"/>
          </a:xfrm>
          <a:prstGeom prst="rect">
            <a:avLst/>
          </a:prstGeom>
          <a:noFill/>
        </p:spPr>
        <p:txBody>
          <a:bodyPr wrap="square" rtlCol="0">
            <a:spAutoFit/>
          </a:bodyPr>
          <a:lstStyle/>
          <a:p>
            <a:pPr algn="just"/>
            <a:r>
              <a:rPr lang="en-US" sz="2800" b="1" dirty="0" smtClean="0">
                <a:solidFill>
                  <a:srgbClr val="0070C0"/>
                </a:solidFill>
                <a:latin typeface="+mn-lt"/>
                <a:cs typeface="Arial" pitchFamily="34" charset="0"/>
              </a:rPr>
              <a:t>Pittsburgh QIN Overview and Specific Aims:</a:t>
            </a:r>
          </a:p>
          <a:p>
            <a:pPr algn="just"/>
            <a:r>
              <a:rPr lang="en-US" sz="2000" dirty="0"/>
              <a:t>Advanced quantitative imaging of physiological biomarkers indicative of a beneficial early cancer therapy response </a:t>
            </a:r>
            <a:r>
              <a:rPr lang="en-US" sz="2000" dirty="0" smtClean="0"/>
              <a:t>will </a:t>
            </a:r>
            <a:r>
              <a:rPr lang="en-US" sz="2000" dirty="0" smtClean="0">
                <a:latin typeface="+mn-lt"/>
                <a:cs typeface="Arial" pitchFamily="34" charset="0"/>
              </a:rPr>
              <a:t>play a key role in cancer patient management and can provide a </a:t>
            </a:r>
            <a:r>
              <a:rPr lang="en-US" sz="2000" dirty="0" smtClean="0"/>
              <a:t>synergistic</a:t>
            </a:r>
            <a:r>
              <a:rPr lang="en-US" sz="2000" dirty="0" smtClean="0">
                <a:latin typeface="+mn-lt"/>
                <a:cs typeface="Arial" pitchFamily="34" charset="0"/>
              </a:rPr>
              <a:t> extension to the structural information provided by CT and standard MRI.  The Aims of the current project are to:</a:t>
            </a:r>
          </a:p>
          <a:p>
            <a:pPr marL="520700" indent="-520700" algn="just"/>
            <a:r>
              <a:rPr lang="en-US" sz="2000" dirty="0" smtClean="0">
                <a:latin typeface="+mn-lt"/>
                <a:cs typeface="Arial" pitchFamily="34" charset="0"/>
              </a:rPr>
              <a:t>(1) </a:t>
            </a:r>
            <a:r>
              <a:rPr lang="en-US" sz="1800" dirty="0" smtClean="0">
                <a:solidFill>
                  <a:srgbClr val="0000FF"/>
                </a:solidFill>
                <a:latin typeface="+mn-lt"/>
                <a:cs typeface="Arial" pitchFamily="34" charset="0"/>
              </a:rPr>
              <a:t>Design systematic imaging methodologies </a:t>
            </a:r>
            <a:r>
              <a:rPr lang="en-US" sz="1800" dirty="0" smtClean="0">
                <a:latin typeface="+mn-lt"/>
                <a:cs typeface="Arial" pitchFamily="34" charset="0"/>
              </a:rPr>
              <a:t>to reproducibly acquire and quantitate biomarkers of 3D targeted tissue regions that reflect patient oncologic status at serially measured early assessment time points;</a:t>
            </a:r>
          </a:p>
          <a:p>
            <a:pPr marL="520700" indent="-520700" algn="just"/>
            <a:r>
              <a:rPr lang="en-US" sz="1800" dirty="0" smtClean="0">
                <a:latin typeface="+mn-lt"/>
                <a:cs typeface="Arial" pitchFamily="34" charset="0"/>
              </a:rPr>
              <a:t>(2) </a:t>
            </a:r>
            <a:r>
              <a:rPr lang="en-US" sz="1800" dirty="0" smtClean="0">
                <a:solidFill>
                  <a:srgbClr val="0000FF"/>
                </a:solidFill>
                <a:latin typeface="+mn-lt"/>
                <a:cs typeface="Arial" pitchFamily="34" charset="0"/>
              </a:rPr>
              <a:t>Assimilate these protocols into therapy trials </a:t>
            </a:r>
            <a:r>
              <a:rPr lang="en-US" sz="1800" dirty="0" smtClean="0">
                <a:latin typeface="+mn-lt"/>
                <a:cs typeface="Arial" pitchFamily="34" charset="0"/>
              </a:rPr>
              <a:t>to quantify early biomarker changes within a treatment regimen and to establish correlations between early biomarker change and therapy outcome;</a:t>
            </a:r>
          </a:p>
          <a:p>
            <a:pPr marL="520700" indent="-520700" algn="just"/>
            <a:r>
              <a:rPr lang="en-US" sz="1800" dirty="0" smtClean="0">
                <a:latin typeface="+mn-lt"/>
                <a:cs typeface="Arial" pitchFamily="34" charset="0"/>
              </a:rPr>
              <a:t>(3) </a:t>
            </a:r>
            <a:r>
              <a:rPr lang="en-US" sz="1800" dirty="0" smtClean="0">
                <a:solidFill>
                  <a:srgbClr val="0000FF"/>
                </a:solidFill>
                <a:latin typeface="+mn-lt"/>
                <a:cs typeface="Arial" pitchFamily="34" charset="0"/>
              </a:rPr>
              <a:t>Share imaging data with both the imaging development industry and the NCI </a:t>
            </a:r>
            <a:r>
              <a:rPr lang="en-US" sz="1800" dirty="0" smtClean="0">
                <a:latin typeface="+mn-lt"/>
                <a:cs typeface="Arial" pitchFamily="34" charset="0"/>
              </a:rPr>
              <a:t>to advance and standardize analysis software and to provide data sets that can be tested on more widespread platforms at other universities.</a:t>
            </a:r>
          </a:p>
        </p:txBody>
      </p:sp>
      <p:grpSp>
        <p:nvGrpSpPr>
          <p:cNvPr id="34" name="Group 33"/>
          <p:cNvGrpSpPr/>
          <p:nvPr/>
        </p:nvGrpSpPr>
        <p:grpSpPr>
          <a:xfrm>
            <a:off x="16459200" y="2286000"/>
            <a:ext cx="8046720" cy="7565886"/>
            <a:chOff x="182880" y="11990010"/>
            <a:chExt cx="8046720" cy="7565886"/>
          </a:xfrm>
        </p:grpSpPr>
        <p:sp>
          <p:nvSpPr>
            <p:cNvPr id="15" name="TextBox 14"/>
            <p:cNvSpPr txBox="1"/>
            <p:nvPr/>
          </p:nvSpPr>
          <p:spPr>
            <a:xfrm>
              <a:off x="182880" y="11990010"/>
              <a:ext cx="8046720" cy="2369880"/>
            </a:xfrm>
            <a:prstGeom prst="rect">
              <a:avLst/>
            </a:prstGeom>
            <a:noFill/>
          </p:spPr>
          <p:txBody>
            <a:bodyPr wrap="square" rtlCol="0">
              <a:spAutoFit/>
            </a:bodyPr>
            <a:lstStyle/>
            <a:p>
              <a:pPr marL="514350" indent="-514350" algn="just"/>
              <a:r>
                <a:rPr lang="en-US" sz="2800" b="1" dirty="0" smtClean="0">
                  <a:solidFill>
                    <a:srgbClr val="0070C0"/>
                  </a:solidFill>
                  <a:latin typeface="+mn-lt"/>
                  <a:cs typeface="Arial" pitchFamily="34" charset="0"/>
                </a:rPr>
                <a:t>2.   F-18 ML-10 PET Imaging of Apoptosis</a:t>
              </a:r>
            </a:p>
            <a:p>
              <a:pPr algn="just"/>
              <a:r>
                <a:rPr lang="en-US" sz="2000" dirty="0" smtClean="0">
                  <a:latin typeface="+mn-lt"/>
                  <a:cs typeface="Arial" pitchFamily="34" charset="0"/>
                </a:rPr>
                <a:t>The intended effect of many chemotherapeutics is to induce apoptosis, (e.g. temozolomide in GBM). We investigate the imaging characteristics of the novel apoptosis tracer F-18 ML-10 in GBM to obtain information on the value of this tracer for use in cancer therapy trials. </a:t>
              </a:r>
              <a:r>
                <a:rPr lang="en-US" sz="2000" dirty="0" smtClean="0">
                  <a:solidFill>
                    <a:srgbClr val="0000FF"/>
                  </a:solidFill>
                  <a:latin typeface="+mn-lt"/>
                  <a:cs typeface="Arial" pitchFamily="34" charset="0"/>
                </a:rPr>
                <a:t>We present pixel-by-pixel comparison methods to </a:t>
              </a:r>
              <a:r>
                <a:rPr lang="en-US" sz="2000" dirty="0" smtClean="0">
                  <a:solidFill>
                    <a:srgbClr val="0000FF"/>
                  </a:solidFill>
                  <a:cs typeface="Arial" pitchFamily="34" charset="0"/>
                </a:rPr>
                <a:t>quantify </a:t>
              </a:r>
              <a:r>
                <a:rPr lang="en-US" sz="2000" dirty="0" smtClean="0">
                  <a:solidFill>
                    <a:srgbClr val="0000FF"/>
                  </a:solidFill>
                  <a:latin typeface="+mn-lt"/>
                  <a:cs typeface="Arial" pitchFamily="34" charset="0"/>
                </a:rPr>
                <a:t>F-18 ML-10 distribution pattern changes after 2 weeks of therapy compared with BL.</a:t>
              </a:r>
            </a:p>
          </p:txBody>
        </p:sp>
        <p:grpSp>
          <p:nvGrpSpPr>
            <p:cNvPr id="30" name="Group 29"/>
            <p:cNvGrpSpPr/>
            <p:nvPr/>
          </p:nvGrpSpPr>
          <p:grpSpPr>
            <a:xfrm>
              <a:off x="182880" y="14733210"/>
              <a:ext cx="8046720" cy="4822686"/>
              <a:chOff x="182880" y="14596050"/>
              <a:chExt cx="8046720" cy="4822686"/>
            </a:xfrm>
          </p:grpSpPr>
          <p:sp>
            <p:nvSpPr>
              <p:cNvPr id="17" name="TextBox 16"/>
              <p:cNvSpPr txBox="1"/>
              <p:nvPr/>
            </p:nvSpPr>
            <p:spPr>
              <a:xfrm>
                <a:off x="214298" y="14596050"/>
                <a:ext cx="3295582" cy="400110"/>
              </a:xfrm>
              <a:prstGeom prst="rect">
                <a:avLst/>
              </a:prstGeom>
              <a:noFill/>
            </p:spPr>
            <p:txBody>
              <a:bodyPr wrap="none" rtlCol="0">
                <a:spAutoFit/>
              </a:bodyPr>
              <a:lstStyle/>
              <a:p>
                <a:r>
                  <a:rPr lang="en-US" sz="2000" b="1" dirty="0" smtClean="0">
                    <a:solidFill>
                      <a:srgbClr val="0070C0"/>
                    </a:solidFill>
                    <a:latin typeface="+mn-lt"/>
                    <a:cs typeface="Arial" pitchFamily="34" charset="0"/>
                  </a:rPr>
                  <a:t>F-18 ML-10 Imaging Protocol:</a:t>
                </a:r>
                <a:endParaRPr lang="en-US" sz="2000" b="1" dirty="0">
                  <a:solidFill>
                    <a:srgbClr val="0070C0"/>
                  </a:solidFill>
                  <a:latin typeface="+mn-lt"/>
                  <a:cs typeface="Arial" pitchFamily="34" charset="0"/>
                </a:endParaRPr>
              </a:p>
            </p:txBody>
          </p:sp>
          <p:sp>
            <p:nvSpPr>
              <p:cNvPr id="18" name="TextBox 17"/>
              <p:cNvSpPr txBox="1"/>
              <p:nvPr/>
            </p:nvSpPr>
            <p:spPr>
              <a:xfrm>
                <a:off x="182880" y="14870370"/>
                <a:ext cx="8046720" cy="2554545"/>
              </a:xfrm>
              <a:prstGeom prst="rect">
                <a:avLst/>
              </a:prstGeom>
              <a:noFill/>
            </p:spPr>
            <p:txBody>
              <a:bodyPr wrap="square" rtlCol="0">
                <a:spAutoFit/>
              </a:bodyPr>
              <a:lstStyle/>
              <a:p>
                <a:pPr algn="just"/>
                <a:r>
                  <a:rPr lang="en-US" sz="2000" dirty="0" smtClean="0">
                    <a:latin typeface="+mn-lt"/>
                    <a:cs typeface="Arial" pitchFamily="34" charset="0"/>
                  </a:rPr>
                  <a:t>Based on the early studies with F-18 ML-10 it is known that late time data (e.g. 2 hours post injection) are useful for imaging tissue apoptosis.  However, we are also interested in assessing tracer kinetics, both for a basic understanding of the tracer, and to investigate possible biomarkers that might be available from earlier phases of tracer transport. Thus, each F-18 ML-10 subject receives 2 scans (but 1 injection) at every session (Figure 4): (i) a dynamic scan of 45 minutes commencing at injection and (ii) an additional (late-time) scan of 30 min commencing 120 min post-injection.</a:t>
                </a:r>
                <a:endParaRPr lang="en-US" sz="2000" dirty="0">
                  <a:latin typeface="+mn-lt"/>
                  <a:cs typeface="Arial" pitchFamily="34" charset="0"/>
                </a:endParaRPr>
              </a:p>
            </p:txBody>
          </p:sp>
          <p:sp>
            <p:nvSpPr>
              <p:cNvPr id="22" name="TextBox 21"/>
              <p:cNvSpPr txBox="1"/>
              <p:nvPr/>
            </p:nvSpPr>
            <p:spPr>
              <a:xfrm>
                <a:off x="182880" y="18710850"/>
                <a:ext cx="8046720" cy="707886"/>
              </a:xfrm>
              <a:prstGeom prst="rect">
                <a:avLst/>
              </a:prstGeom>
              <a:noFill/>
            </p:spPr>
            <p:txBody>
              <a:bodyPr wrap="square" rtlCol="0">
                <a:spAutoFit/>
              </a:bodyPr>
              <a:lstStyle/>
              <a:p>
                <a:pPr algn="just"/>
                <a:r>
                  <a:rPr lang="en-US" sz="2000" b="1" dirty="0" smtClean="0">
                    <a:solidFill>
                      <a:srgbClr val="0000FF"/>
                    </a:solidFill>
                    <a:latin typeface="+mn-lt"/>
                    <a:cs typeface="Arial" pitchFamily="34" charset="0"/>
                  </a:rPr>
                  <a:t>Figure 4. </a:t>
                </a:r>
                <a:r>
                  <a:rPr lang="en-US" sz="2000" dirty="0">
                    <a:solidFill>
                      <a:srgbClr val="0000FF"/>
                    </a:solidFill>
                    <a:latin typeface="+mn-lt"/>
                    <a:cs typeface="Arial" pitchFamily="34" charset="0"/>
                  </a:rPr>
                  <a:t>S</a:t>
                </a:r>
                <a:r>
                  <a:rPr lang="en-US" sz="2000" dirty="0" smtClean="0">
                    <a:solidFill>
                      <a:srgbClr val="0000FF"/>
                    </a:solidFill>
                    <a:latin typeface="+mn-lt"/>
                    <a:cs typeface="Arial" pitchFamily="34" charset="0"/>
                  </a:rPr>
                  <a:t>chematic diagram illustrating the dynamic and 2-hour delayed PET imaging protocol for subjects receiving F-18 ML-10 PET scans. </a:t>
                </a:r>
                <a:endParaRPr lang="en-US" sz="2000" dirty="0">
                  <a:solidFill>
                    <a:srgbClr val="0000FF"/>
                  </a:solidFill>
                  <a:latin typeface="+mn-lt"/>
                  <a:cs typeface="Arial" pitchFamily="34" charset="0"/>
                </a:endParaRPr>
              </a:p>
            </p:txBody>
          </p:sp>
        </p:grpSp>
      </p:grpSp>
      <p:graphicFrame>
        <p:nvGraphicFramePr>
          <p:cNvPr id="23" name="Table 22"/>
          <p:cNvGraphicFramePr>
            <a:graphicFrameLocks noGrp="1"/>
          </p:cNvGraphicFramePr>
          <p:nvPr>
            <p:extLst>
              <p:ext uri="{D42A27DB-BD31-4B8C-83A1-F6EECF244321}">
                <p14:modId xmlns:p14="http://schemas.microsoft.com/office/powerpoint/2010/main" val="2902701052"/>
              </p:ext>
            </p:extLst>
          </p:nvPr>
        </p:nvGraphicFramePr>
        <p:xfrm>
          <a:off x="8229600" y="15087600"/>
          <a:ext cx="7315201" cy="3071669"/>
        </p:xfrm>
        <a:graphic>
          <a:graphicData uri="http://schemas.openxmlformats.org/drawingml/2006/table">
            <a:tbl>
              <a:tblPr firstRow="1">
                <a:tableStyleId>{5C22544A-7EE6-4342-B048-85BDC9FD1C3A}</a:tableStyleId>
              </a:tblPr>
              <a:tblGrid>
                <a:gridCol w="1093412"/>
                <a:gridCol w="1649788"/>
                <a:gridCol w="1630448"/>
                <a:gridCol w="1419068"/>
                <a:gridCol w="1522485"/>
              </a:tblGrid>
              <a:tr h="459752">
                <a:tc gridSpan="5">
                  <a:txBody>
                    <a:bodyPr/>
                    <a:lstStyle/>
                    <a:p>
                      <a:pPr algn="ctr" fontAlgn="b"/>
                      <a:r>
                        <a:rPr lang="en-US" sz="2000" u="none" strike="noStrike" dirty="0" smtClean="0">
                          <a:effectLst/>
                        </a:rPr>
                        <a:t>Table 2: F-18 FLT Kinetic</a:t>
                      </a:r>
                      <a:r>
                        <a:rPr lang="en-US" sz="2000" u="none" strike="noStrike" baseline="0" dirty="0" smtClean="0">
                          <a:effectLst/>
                        </a:rPr>
                        <a:t> Parameters for two GBM subjects</a:t>
                      </a:r>
                      <a:endParaRPr lang="en-US" sz="20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2738">
                <a:tc>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gridSpan="2">
                  <a:txBody>
                    <a:bodyPr/>
                    <a:lstStyle/>
                    <a:p>
                      <a:pPr algn="ctr" fontAlgn="b"/>
                      <a:r>
                        <a:rPr lang="en-US" sz="2000" b="1" u="none" strike="noStrike" dirty="0">
                          <a:effectLst/>
                        </a:rPr>
                        <a:t>FLT#</a:t>
                      </a:r>
                      <a:r>
                        <a:rPr lang="en-US" sz="2000" b="1" u="none" strike="noStrike" dirty="0" smtClean="0">
                          <a:effectLst/>
                        </a:rPr>
                        <a:t>1</a:t>
                      </a:r>
                      <a:r>
                        <a:rPr lang="en-US" sz="2000" b="1" u="none" strike="noStrike" baseline="0" dirty="0" smtClean="0">
                          <a:effectLst/>
                        </a:rPr>
                        <a:t> (non-responder)</a:t>
                      </a:r>
                      <a:endParaRPr lang="en-US" sz="2000" b="1" i="0" u="none" strike="noStrike" dirty="0">
                        <a:solidFill>
                          <a:srgbClr val="16365C"/>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sz="2000" b="1" i="0" u="none" strike="noStrike" dirty="0">
                        <a:solidFill>
                          <a:srgbClr val="16365C"/>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en-US" sz="2000" b="1" u="none" strike="noStrike" dirty="0" smtClean="0">
                          <a:effectLst/>
                        </a:rPr>
                        <a:t>FLT</a:t>
                      </a:r>
                      <a:r>
                        <a:rPr lang="en-US" sz="2000" b="1" u="none" strike="noStrike" dirty="0">
                          <a:effectLst/>
                        </a:rPr>
                        <a:t>#</a:t>
                      </a:r>
                      <a:r>
                        <a:rPr lang="en-US" sz="2000" b="1" u="none" strike="noStrike" dirty="0" smtClean="0">
                          <a:effectLst/>
                        </a:rPr>
                        <a:t>2 (responder)</a:t>
                      </a:r>
                      <a:endParaRPr lang="en-US" sz="2000" b="1" i="0" u="none" strike="noStrike" dirty="0">
                        <a:solidFill>
                          <a:srgbClr val="16365C"/>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b"/>
                      <a:endParaRPr lang="en-US" sz="2000" b="1" i="0" u="none" strike="noStrike" dirty="0">
                        <a:solidFill>
                          <a:srgbClr val="16365C"/>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726937">
                <a:tc>
                  <a:txBody>
                    <a:bodyPr/>
                    <a:lstStyle/>
                    <a:p>
                      <a:pPr algn="ctr" fontAlgn="b"/>
                      <a:endParaRPr lang="en-US" sz="20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en-US" sz="2000" b="1" i="1" u="none" strike="noStrike" dirty="0" smtClean="0">
                          <a:effectLst/>
                        </a:rPr>
                        <a:t>K</a:t>
                      </a:r>
                      <a:r>
                        <a:rPr lang="en-US" sz="2000" b="1" i="1" u="none" strike="noStrike" baseline="-25000" dirty="0" smtClean="0">
                          <a:effectLst/>
                        </a:rPr>
                        <a:t>1</a:t>
                      </a:r>
                      <a:r>
                        <a:rPr lang="en-US" sz="2000" b="1" u="none" strike="noStrike" dirty="0" smtClean="0">
                          <a:effectLst/>
                        </a:rPr>
                        <a:t> [min</a:t>
                      </a:r>
                      <a:r>
                        <a:rPr lang="en-US" sz="2000" b="1" u="none" strike="noStrike" baseline="30000" dirty="0" smtClean="0">
                          <a:effectLst/>
                        </a:rPr>
                        <a:t>-1</a:t>
                      </a:r>
                      <a:r>
                        <a:rPr lang="en-US" sz="2000" b="1" u="none" strike="noStrike" baseline="0" dirty="0" smtClean="0">
                          <a:effectLst/>
                        </a:rPr>
                        <a:t>]</a:t>
                      </a:r>
                      <a:endParaRPr lang="en-US"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3333628" rtl="0" eaLnBrk="1" fontAlgn="ctr" latinLnBrk="0" hangingPunct="1">
                        <a:lnSpc>
                          <a:spcPct val="100000"/>
                        </a:lnSpc>
                        <a:spcBef>
                          <a:spcPts val="0"/>
                        </a:spcBef>
                        <a:spcAft>
                          <a:spcPts val="0"/>
                        </a:spcAft>
                        <a:buClrTx/>
                        <a:buSzTx/>
                        <a:buFontTx/>
                        <a:buNone/>
                        <a:tabLst/>
                        <a:defRPr/>
                      </a:pPr>
                      <a:r>
                        <a:rPr lang="en-US" sz="2000" b="1" i="1" u="none" strike="noStrike" dirty="0" smtClean="0">
                          <a:effectLst/>
                        </a:rPr>
                        <a:t>K</a:t>
                      </a:r>
                      <a:r>
                        <a:rPr lang="en-US" sz="2000" b="1" i="1" u="none" strike="noStrike" baseline="-25000" dirty="0" smtClean="0">
                          <a:effectLst/>
                        </a:rPr>
                        <a:t>FLT</a:t>
                      </a:r>
                      <a:r>
                        <a:rPr lang="en-US" sz="2000" b="1" u="none" strike="noStrike" dirty="0" smtClean="0">
                          <a:effectLst/>
                        </a:rPr>
                        <a:t> [min</a:t>
                      </a:r>
                      <a:r>
                        <a:rPr lang="en-US" sz="2000" b="1" u="none" strike="noStrike" baseline="30000" dirty="0" smtClean="0">
                          <a:effectLst/>
                        </a:rPr>
                        <a:t>-1</a:t>
                      </a:r>
                      <a:r>
                        <a:rPr lang="en-US" sz="2000" b="1" u="none" strike="noStrike" baseline="0" dirty="0" smtClean="0">
                          <a:effectLst/>
                        </a:rPr>
                        <a:t>]</a:t>
                      </a:r>
                      <a:endParaRPr lang="en-US" sz="2000" b="1" i="0" u="none" strike="noStrike" dirty="0" smtClean="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3333628" rtl="0" eaLnBrk="1" fontAlgn="ctr" latinLnBrk="0" hangingPunct="1">
                        <a:lnSpc>
                          <a:spcPct val="100000"/>
                        </a:lnSpc>
                        <a:spcBef>
                          <a:spcPts val="0"/>
                        </a:spcBef>
                        <a:spcAft>
                          <a:spcPts val="0"/>
                        </a:spcAft>
                        <a:buClrTx/>
                        <a:buSzTx/>
                        <a:buFontTx/>
                        <a:buNone/>
                        <a:tabLst/>
                        <a:defRPr/>
                      </a:pPr>
                      <a:r>
                        <a:rPr lang="en-US" sz="2000" b="1" i="1" u="none" strike="noStrike" dirty="0" smtClean="0">
                          <a:effectLst/>
                        </a:rPr>
                        <a:t>K</a:t>
                      </a:r>
                      <a:r>
                        <a:rPr lang="en-US" sz="2000" b="1" i="1" u="none" strike="noStrike" baseline="-25000" dirty="0" smtClean="0">
                          <a:effectLst/>
                        </a:rPr>
                        <a:t>1</a:t>
                      </a:r>
                      <a:r>
                        <a:rPr lang="en-US" sz="2000" b="1" u="none" strike="noStrike" dirty="0" smtClean="0">
                          <a:effectLst/>
                        </a:rPr>
                        <a:t> [min</a:t>
                      </a:r>
                      <a:r>
                        <a:rPr lang="en-US" sz="2000" b="1" u="none" strike="noStrike" baseline="30000" dirty="0" smtClean="0">
                          <a:effectLst/>
                        </a:rPr>
                        <a:t>-1</a:t>
                      </a:r>
                      <a:r>
                        <a:rPr lang="en-US" sz="2000" b="1" u="none" strike="noStrike" baseline="0" dirty="0" smtClean="0">
                          <a:effectLst/>
                        </a:rPr>
                        <a:t>]</a:t>
                      </a:r>
                      <a:endParaRPr lang="en-US" sz="2000" b="1" i="0" u="none" strike="noStrike" dirty="0" smtClean="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indent="0" algn="ctr" defTabSz="3333628" rtl="0" eaLnBrk="1" fontAlgn="ctr" latinLnBrk="0" hangingPunct="1">
                        <a:lnSpc>
                          <a:spcPct val="100000"/>
                        </a:lnSpc>
                        <a:spcBef>
                          <a:spcPts val="0"/>
                        </a:spcBef>
                        <a:spcAft>
                          <a:spcPts val="0"/>
                        </a:spcAft>
                        <a:buClrTx/>
                        <a:buSzTx/>
                        <a:buFontTx/>
                        <a:buNone/>
                        <a:tabLst/>
                        <a:defRPr/>
                      </a:pPr>
                      <a:r>
                        <a:rPr lang="en-US" sz="2000" b="1" i="1" u="none" strike="noStrike" dirty="0" smtClean="0">
                          <a:effectLst/>
                        </a:rPr>
                        <a:t>K</a:t>
                      </a:r>
                      <a:r>
                        <a:rPr lang="en-US" sz="2000" b="1" i="1" u="none" strike="noStrike" baseline="-25000" dirty="0" smtClean="0">
                          <a:effectLst/>
                        </a:rPr>
                        <a:t>FLT</a:t>
                      </a:r>
                      <a:r>
                        <a:rPr lang="en-US" sz="2000" b="1" u="none" strike="noStrike" dirty="0" smtClean="0">
                          <a:effectLst/>
                        </a:rPr>
                        <a:t>  [min</a:t>
                      </a:r>
                      <a:r>
                        <a:rPr lang="en-US" sz="2000" b="1" u="none" strike="noStrike" baseline="30000" dirty="0" smtClean="0">
                          <a:effectLst/>
                        </a:rPr>
                        <a:t>-1</a:t>
                      </a:r>
                      <a:r>
                        <a:rPr lang="en-US" sz="2000" b="1" u="none" strike="noStrike" baseline="0" dirty="0" smtClean="0">
                          <a:effectLst/>
                        </a:rPr>
                        <a:t>]</a:t>
                      </a:r>
                      <a:endParaRPr lang="en-US" sz="2000" b="1" i="0" u="none" strike="noStrike" dirty="0" smtClean="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459752">
                <a:tc>
                  <a:txBody>
                    <a:bodyPr/>
                    <a:lstStyle/>
                    <a:p>
                      <a:pPr algn="ctr" fontAlgn="b"/>
                      <a:r>
                        <a:rPr lang="en-US" sz="2000" u="none" strike="noStrike" dirty="0">
                          <a:effectLst/>
                        </a:rPr>
                        <a:t>Baseline</a:t>
                      </a:r>
                      <a:endParaRPr lang="en-US" sz="20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en-US" sz="2000" u="none" strike="noStrike" dirty="0" smtClean="0">
                          <a:effectLst/>
                        </a:rPr>
                        <a:t>0.029</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b="1" u="none" strike="noStrike" dirty="0" smtClean="0">
                          <a:effectLst/>
                        </a:rPr>
                        <a:t>0.0037</a:t>
                      </a:r>
                      <a:endParaRPr lang="en-US"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sz="2000" u="none" strike="noStrike" dirty="0" smtClean="0">
                          <a:effectLst/>
                        </a:rPr>
                        <a:t>0.11</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en-US" sz="2000" b="1" u="none" strike="noStrike" dirty="0" smtClean="0">
                          <a:effectLst/>
                        </a:rPr>
                        <a:t>0.023</a:t>
                      </a:r>
                      <a:endParaRPr lang="en-US"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459752">
                <a:tc>
                  <a:txBody>
                    <a:bodyPr/>
                    <a:lstStyle/>
                    <a:p>
                      <a:pPr algn="ctr" fontAlgn="b"/>
                      <a:r>
                        <a:rPr lang="en-US" sz="2000" u="none" strike="noStrike" dirty="0">
                          <a:effectLst/>
                        </a:rPr>
                        <a:t>ETA</a:t>
                      </a:r>
                      <a:endParaRPr lang="en-US" sz="20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2000" u="none" strike="noStrike" dirty="0" smtClean="0">
                          <a:effectLst/>
                        </a:rPr>
                        <a:t>0.031</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1" u="none" strike="noStrike" dirty="0" smtClean="0">
                          <a:effectLst/>
                        </a:rPr>
                        <a:t>0.0041</a:t>
                      </a:r>
                      <a:endParaRPr lang="en-US"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sz="2000" u="none" strike="noStrike" dirty="0" smtClean="0">
                          <a:effectLst/>
                        </a:rPr>
                        <a:t>0.033</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en-US" sz="2000" b="1" u="none" strike="noStrike" dirty="0" smtClean="0">
                          <a:effectLst/>
                        </a:rPr>
                        <a:t>0.0079</a:t>
                      </a:r>
                      <a:endParaRPr lang="en-US"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482738">
                <a:tc>
                  <a:txBody>
                    <a:bodyPr/>
                    <a:lstStyle/>
                    <a:p>
                      <a:pPr algn="ctr" fontAlgn="b"/>
                      <a:r>
                        <a:rPr lang="en-US" sz="2000" u="none" strike="noStrike" dirty="0">
                          <a:effectLst/>
                        </a:rPr>
                        <a:t>FUA</a:t>
                      </a:r>
                      <a:endParaRPr lang="en-US" sz="20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2000" u="none" strike="noStrike" dirty="0" smtClean="0">
                          <a:effectLst/>
                        </a:rPr>
                        <a:t>0.034</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US" sz="2000" u="none" strike="noStrike" dirty="0" smtClean="0">
                          <a:effectLst/>
                        </a:rPr>
                        <a:t>0.0127</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2000" u="none" strike="noStrike" dirty="0" smtClean="0">
                          <a:effectLst/>
                        </a:rPr>
                        <a:t>0.028</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ctr"/>
                      <a:r>
                        <a:rPr lang="en-US" sz="2000" u="none" strike="noStrike" dirty="0" smtClean="0">
                          <a:effectLst/>
                        </a:rPr>
                        <a:t>0.0035</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75000"/>
                      </a:schemeClr>
                    </a:solidFill>
                  </a:tcPr>
                </a:tc>
              </a:tr>
            </a:tbl>
          </a:graphicData>
        </a:graphic>
      </p:graphicFrame>
      <p:sp>
        <p:nvSpPr>
          <p:cNvPr id="59" name="TextBox 58"/>
          <p:cNvSpPr txBox="1"/>
          <p:nvPr/>
        </p:nvSpPr>
        <p:spPr>
          <a:xfrm>
            <a:off x="8229600" y="20208240"/>
            <a:ext cx="8046720" cy="400110"/>
          </a:xfrm>
          <a:prstGeom prst="rect">
            <a:avLst/>
          </a:prstGeom>
          <a:noFill/>
        </p:spPr>
        <p:txBody>
          <a:bodyPr wrap="square" rtlCol="0">
            <a:spAutoFit/>
          </a:bodyPr>
          <a:lstStyle/>
          <a:p>
            <a:pPr algn="just"/>
            <a:endParaRPr lang="en-US" sz="2000" dirty="0"/>
          </a:p>
        </p:txBody>
      </p:sp>
      <p:sp>
        <p:nvSpPr>
          <p:cNvPr id="25" name="TextBox 24"/>
          <p:cNvSpPr txBox="1"/>
          <p:nvPr/>
        </p:nvSpPr>
        <p:spPr>
          <a:xfrm>
            <a:off x="5662621" y="15075447"/>
            <a:ext cx="2467855" cy="2246769"/>
          </a:xfrm>
          <a:prstGeom prst="rect">
            <a:avLst/>
          </a:prstGeom>
          <a:noFill/>
        </p:spPr>
        <p:txBody>
          <a:bodyPr wrap="square" rtlCol="0">
            <a:spAutoFit/>
          </a:bodyPr>
          <a:lstStyle/>
          <a:p>
            <a:r>
              <a:rPr lang="en-US" sz="2000" b="1" dirty="0" smtClean="0">
                <a:latin typeface="+mn-lt"/>
              </a:rPr>
              <a:t>Figure 1</a:t>
            </a:r>
            <a:r>
              <a:rPr lang="en-US" sz="2000" dirty="0" smtClean="0">
                <a:latin typeface="+mn-lt"/>
              </a:rPr>
              <a:t> Representative fused [F-18] FDG PET-CT slices for a patient with </a:t>
            </a:r>
            <a:r>
              <a:rPr lang="en-US" sz="2000" dirty="0">
                <a:latin typeface="+mn-lt"/>
              </a:rPr>
              <a:t>SCCHN </a:t>
            </a:r>
            <a:r>
              <a:rPr lang="en-US" sz="2000" dirty="0" smtClean="0">
                <a:latin typeface="+mn-lt"/>
              </a:rPr>
              <a:t>in a therapy response assessment protocol. </a:t>
            </a:r>
            <a:endParaRPr lang="en-US" sz="2000" dirty="0">
              <a:latin typeface="+mn-lt"/>
            </a:endParaRPr>
          </a:p>
        </p:txBody>
      </p:sp>
      <p:sp>
        <p:nvSpPr>
          <p:cNvPr id="28" name="TextBox 27"/>
          <p:cNvSpPr txBox="1"/>
          <p:nvPr/>
        </p:nvSpPr>
        <p:spPr>
          <a:xfrm>
            <a:off x="0" y="13048488"/>
            <a:ext cx="8046720" cy="1631216"/>
          </a:xfrm>
          <a:prstGeom prst="rect">
            <a:avLst/>
          </a:prstGeom>
          <a:noFill/>
        </p:spPr>
        <p:txBody>
          <a:bodyPr wrap="square" rtlCol="0">
            <a:spAutoFit/>
          </a:bodyPr>
          <a:lstStyle/>
          <a:p>
            <a:pPr algn="just"/>
            <a:r>
              <a:rPr lang="en-US" sz="2000" dirty="0" smtClean="0">
                <a:latin typeface="+mn-lt"/>
              </a:rPr>
              <a:t>Therapy response was evaluated with </a:t>
            </a:r>
            <a:r>
              <a:rPr lang="en-US" sz="2000" dirty="0" smtClean="0">
                <a:solidFill>
                  <a:srgbClr val="0000FF"/>
                </a:solidFill>
                <a:latin typeface="+mn-lt"/>
              </a:rPr>
              <a:t>dynamic FDG PET in </a:t>
            </a:r>
            <a:r>
              <a:rPr lang="en-US" sz="2000" dirty="0">
                <a:solidFill>
                  <a:srgbClr val="0000FF"/>
                </a:solidFill>
                <a:latin typeface="+mn-lt"/>
              </a:rPr>
              <a:t>SCCHN</a:t>
            </a:r>
            <a:r>
              <a:rPr lang="en-US" sz="2000" dirty="0">
                <a:latin typeface="+mn-lt"/>
              </a:rPr>
              <a:t>. </a:t>
            </a:r>
            <a:r>
              <a:rPr lang="en-US" sz="2000" dirty="0" smtClean="0">
                <a:latin typeface="+mn-lt"/>
              </a:rPr>
              <a:t>Figure 1 shows fused PET/CT for a </a:t>
            </a:r>
            <a:r>
              <a:rPr lang="en-US" sz="2000" dirty="0"/>
              <a:t>SCCHN </a:t>
            </a:r>
            <a:r>
              <a:rPr lang="en-US" sz="2000" dirty="0" smtClean="0">
                <a:latin typeface="+mn-lt"/>
              </a:rPr>
              <a:t>responder prior to therapy (baseline), at 2 weeks (ETA), and at 4 weeks (FUA) after therapy (cetuximab) initiation. Changes in tumor SUVmax and separately, changes in kinetic rate parameters between baseline ETA, and FUA were correlated with outcome. </a:t>
            </a:r>
            <a:endParaRPr lang="en-US" sz="2000" dirty="0">
              <a:latin typeface="+mn-lt"/>
            </a:endParaRPr>
          </a:p>
        </p:txBody>
      </p:sp>
      <p:sp>
        <p:nvSpPr>
          <p:cNvPr id="65" name="TextBox 64"/>
          <p:cNvSpPr txBox="1"/>
          <p:nvPr/>
        </p:nvSpPr>
        <p:spPr>
          <a:xfrm>
            <a:off x="2973" y="18379440"/>
            <a:ext cx="8046720" cy="2554545"/>
          </a:xfrm>
          <a:prstGeom prst="rect">
            <a:avLst/>
          </a:prstGeom>
          <a:noFill/>
        </p:spPr>
        <p:txBody>
          <a:bodyPr wrap="square" rtlCol="0">
            <a:spAutoFit/>
          </a:bodyPr>
          <a:lstStyle/>
          <a:p>
            <a:pPr algn="just"/>
            <a:r>
              <a:rPr lang="en-US" sz="2000" dirty="0">
                <a:solidFill>
                  <a:srgbClr val="0000FF"/>
                </a:solidFill>
              </a:rPr>
              <a:t>The data acquired from the full </a:t>
            </a:r>
            <a:r>
              <a:rPr lang="en-US" sz="2000" dirty="0" smtClean="0">
                <a:solidFill>
                  <a:srgbClr val="0000FF"/>
                </a:solidFill>
              </a:rPr>
              <a:t>data </a:t>
            </a:r>
            <a:r>
              <a:rPr lang="en-US" sz="2000" dirty="0">
                <a:solidFill>
                  <a:srgbClr val="0000FF"/>
                </a:solidFill>
              </a:rPr>
              <a:t>set (68-minute protocol) </a:t>
            </a:r>
            <a:r>
              <a:rPr lang="en-US" sz="2000" dirty="0" smtClean="0">
                <a:solidFill>
                  <a:srgbClr val="0000FF"/>
                </a:solidFill>
              </a:rPr>
              <a:t>were </a:t>
            </a:r>
            <a:r>
              <a:rPr lang="en-US" sz="2000" dirty="0">
                <a:solidFill>
                  <a:srgbClr val="0000FF"/>
                </a:solidFill>
              </a:rPr>
              <a:t>used to </a:t>
            </a:r>
            <a:r>
              <a:rPr lang="en-US" sz="2000" dirty="0" smtClean="0">
                <a:solidFill>
                  <a:srgbClr val="0000FF"/>
                </a:solidFill>
              </a:rPr>
              <a:t>generate a shortened, early-late </a:t>
            </a:r>
            <a:r>
              <a:rPr lang="en-US" sz="2000" dirty="0">
                <a:solidFill>
                  <a:srgbClr val="0000FF"/>
                </a:solidFill>
              </a:rPr>
              <a:t>data set (0-13 </a:t>
            </a:r>
            <a:r>
              <a:rPr lang="en-US" sz="2000" dirty="0" smtClean="0">
                <a:solidFill>
                  <a:srgbClr val="0000FF"/>
                </a:solidFill>
              </a:rPr>
              <a:t>plus </a:t>
            </a:r>
            <a:r>
              <a:rPr lang="en-US" sz="2000" dirty="0">
                <a:solidFill>
                  <a:srgbClr val="0000FF"/>
                </a:solidFill>
              </a:rPr>
              <a:t>63-</a:t>
            </a:r>
            <a:r>
              <a:rPr lang="en-US" sz="2000" dirty="0" smtClean="0">
                <a:solidFill>
                  <a:srgbClr val="0000FF"/>
                </a:solidFill>
              </a:rPr>
              <a:t>68 minutes)</a:t>
            </a:r>
            <a:r>
              <a:rPr lang="en-US" sz="2000" dirty="0" smtClean="0"/>
              <a:t>. The </a:t>
            </a:r>
            <a:r>
              <a:rPr lang="en-US" sz="2000" i="1" dirty="0"/>
              <a:t>K</a:t>
            </a:r>
            <a:r>
              <a:rPr lang="en-US" sz="2000" i="1" baseline="-25000" dirty="0"/>
              <a:t>1</a:t>
            </a:r>
            <a:r>
              <a:rPr lang="en-US" sz="2000" dirty="0"/>
              <a:t>, </a:t>
            </a:r>
            <a:r>
              <a:rPr lang="en-US" sz="2000" i="1" dirty="0" smtClean="0"/>
              <a:t>V</a:t>
            </a:r>
            <a:r>
              <a:rPr lang="en-US" sz="2000" i="1" baseline="-25000" dirty="0" smtClean="0"/>
              <a:t>B </a:t>
            </a:r>
            <a:r>
              <a:rPr lang="en-US" sz="2000" dirty="0" smtClean="0"/>
              <a:t>(tissue vascularity fraction) and </a:t>
            </a:r>
            <a:r>
              <a:rPr lang="en-US" sz="2000" i="1" dirty="0" smtClean="0"/>
              <a:t>K</a:t>
            </a:r>
            <a:r>
              <a:rPr lang="en-US" sz="2000" i="1" baseline="-25000" dirty="0" smtClean="0"/>
              <a:t>flux </a:t>
            </a:r>
            <a:r>
              <a:rPr lang="en-US" sz="2000" dirty="0" smtClean="0"/>
              <a:t>values resulting from kinetic modeling of the </a:t>
            </a:r>
            <a:r>
              <a:rPr lang="en-US" sz="2000" dirty="0"/>
              <a:t>shortened data set were compared to the </a:t>
            </a:r>
            <a:r>
              <a:rPr lang="en-US" sz="2000" dirty="0" smtClean="0"/>
              <a:t>full data </a:t>
            </a:r>
            <a:r>
              <a:rPr lang="en-US" sz="2000" dirty="0"/>
              <a:t>set </a:t>
            </a:r>
            <a:r>
              <a:rPr lang="en-US" sz="2000" dirty="0" smtClean="0"/>
              <a:t>values. Linear regression between each parameter in the full data set and the corresponding parameter in early+late data set was performed. The coefficient of determination (</a:t>
            </a:r>
            <a:r>
              <a:rPr lang="en-US" sz="2000" i="1" dirty="0" smtClean="0"/>
              <a:t>R</a:t>
            </a:r>
            <a:r>
              <a:rPr lang="en-US" sz="2000" i="1" baseline="30000" dirty="0" smtClean="0"/>
              <a:t>2</a:t>
            </a:r>
            <a:r>
              <a:rPr lang="en-US" sz="2000" dirty="0" smtClean="0"/>
              <a:t>) was high for all parameters.  The results of the </a:t>
            </a:r>
            <a:r>
              <a:rPr lang="en-US" sz="2000" i="1" dirty="0" smtClean="0"/>
              <a:t>K</a:t>
            </a:r>
            <a:r>
              <a:rPr lang="en-US" sz="2000" i="1" baseline="-25000" dirty="0" smtClean="0"/>
              <a:t>flux  </a:t>
            </a:r>
            <a:r>
              <a:rPr lang="en-US" sz="2000" dirty="0"/>
              <a:t>analysis (</a:t>
            </a:r>
            <a:r>
              <a:rPr lang="en-US" sz="2000" dirty="0" smtClean="0"/>
              <a:t>R</a:t>
            </a:r>
            <a:r>
              <a:rPr lang="en-US" sz="2000" baseline="30000" dirty="0" smtClean="0"/>
              <a:t>2</a:t>
            </a:r>
            <a:r>
              <a:rPr lang="en-US" sz="2000" dirty="0" smtClean="0"/>
              <a:t>=0.96; </a:t>
            </a:r>
            <a:r>
              <a:rPr lang="en-US" sz="2000" dirty="0"/>
              <a:t>y=0.89x + </a:t>
            </a:r>
            <a:r>
              <a:rPr lang="en-US" sz="2000" dirty="0" smtClean="0"/>
              <a:t>0.0099) are shown in Figure 2</a:t>
            </a:r>
            <a:r>
              <a:rPr lang="en-US" sz="2000" dirty="0"/>
              <a:t>. </a:t>
            </a:r>
            <a:r>
              <a:rPr lang="en-US" sz="2000" dirty="0" smtClean="0"/>
              <a:t>    </a:t>
            </a:r>
            <a:endParaRPr lang="en-US" sz="2000" dirty="0"/>
          </a:p>
        </p:txBody>
      </p:sp>
      <p:pic>
        <p:nvPicPr>
          <p:cNvPr id="2" name="Picture 1"/>
          <p:cNvPicPr>
            <a:picLocks noChangeAspect="1"/>
          </p:cNvPicPr>
          <p:nvPr/>
        </p:nvPicPr>
        <p:blipFill rotWithShape="1">
          <a:blip r:embed="rId4" cstate="print"/>
          <a:srcRect l="6746" b="18429"/>
          <a:stretch/>
        </p:blipFill>
        <p:spPr>
          <a:xfrm>
            <a:off x="98646" y="14810678"/>
            <a:ext cx="5594115" cy="2752479"/>
          </a:xfrm>
          <a:prstGeom prst="rect">
            <a:avLst/>
          </a:prstGeom>
        </p:spPr>
      </p:pic>
      <p:sp>
        <p:nvSpPr>
          <p:cNvPr id="55" name="TextBox 54"/>
          <p:cNvSpPr txBox="1"/>
          <p:nvPr/>
        </p:nvSpPr>
        <p:spPr>
          <a:xfrm>
            <a:off x="41091" y="18105120"/>
            <a:ext cx="5663282" cy="400110"/>
          </a:xfrm>
          <a:prstGeom prst="rect">
            <a:avLst/>
          </a:prstGeom>
          <a:noFill/>
        </p:spPr>
        <p:txBody>
          <a:bodyPr wrap="none" rtlCol="0">
            <a:spAutoFit/>
          </a:bodyPr>
          <a:lstStyle/>
          <a:p>
            <a:r>
              <a:rPr lang="en-US" sz="2000" b="1" dirty="0" smtClean="0">
                <a:solidFill>
                  <a:srgbClr val="0070C0"/>
                </a:solidFill>
                <a:latin typeface="+mn-lt"/>
                <a:cs typeface="Arial" pitchFamily="34" charset="0"/>
              </a:rPr>
              <a:t>Dynamic F-18 FDG PET Shortened Imaging Protocol:</a:t>
            </a:r>
            <a:endParaRPr lang="en-US" sz="2000" b="1" dirty="0">
              <a:solidFill>
                <a:srgbClr val="0070C0"/>
              </a:solidFill>
              <a:latin typeface="+mn-lt"/>
              <a:cs typeface="Arial" pitchFamily="34" charset="0"/>
            </a:endParaRPr>
          </a:p>
        </p:txBody>
      </p:sp>
      <p:grpSp>
        <p:nvGrpSpPr>
          <p:cNvPr id="61" name="Group 60"/>
          <p:cNvGrpSpPr/>
          <p:nvPr/>
        </p:nvGrpSpPr>
        <p:grpSpPr>
          <a:xfrm>
            <a:off x="2974" y="12252960"/>
            <a:ext cx="8046720" cy="888980"/>
            <a:chOff x="24650683" y="6858000"/>
            <a:chExt cx="8046720" cy="888980"/>
          </a:xfrm>
        </p:grpSpPr>
        <p:sp>
          <p:nvSpPr>
            <p:cNvPr id="26" name="TextBox 25"/>
            <p:cNvSpPr txBox="1"/>
            <p:nvPr/>
          </p:nvSpPr>
          <p:spPr>
            <a:xfrm>
              <a:off x="24650683" y="7223760"/>
              <a:ext cx="8046720" cy="523220"/>
            </a:xfrm>
            <a:prstGeom prst="rect">
              <a:avLst/>
            </a:prstGeom>
            <a:noFill/>
          </p:spPr>
          <p:txBody>
            <a:bodyPr wrap="square" rtlCol="0">
              <a:spAutoFit/>
            </a:bodyPr>
            <a:lstStyle/>
            <a:p>
              <a:r>
                <a:rPr lang="en-US" sz="2800" b="1" dirty="0" smtClean="0">
                  <a:solidFill>
                    <a:schemeClr val="accent1"/>
                  </a:solidFill>
                  <a:latin typeface="+mn-lt"/>
                </a:rPr>
                <a:t>1. F-18 FDG PET Imaging of Glucose Metabolism</a:t>
              </a:r>
              <a:endParaRPr lang="en-US" sz="2800" dirty="0">
                <a:solidFill>
                  <a:schemeClr val="accent1"/>
                </a:solidFill>
                <a:latin typeface="+mn-lt"/>
              </a:endParaRPr>
            </a:p>
          </p:txBody>
        </p:sp>
        <p:sp>
          <p:nvSpPr>
            <p:cNvPr id="60" name="TextBox 59"/>
            <p:cNvSpPr txBox="1"/>
            <p:nvPr/>
          </p:nvSpPr>
          <p:spPr>
            <a:xfrm>
              <a:off x="24688800" y="6858000"/>
              <a:ext cx="7132320" cy="523220"/>
            </a:xfrm>
            <a:prstGeom prst="rect">
              <a:avLst/>
            </a:prstGeom>
            <a:noFill/>
          </p:spPr>
          <p:txBody>
            <a:bodyPr wrap="square" rtlCol="0">
              <a:spAutoFit/>
            </a:bodyPr>
            <a:lstStyle/>
            <a:p>
              <a:r>
                <a:rPr lang="en-US" sz="2800" b="1" i="1" dirty="0" smtClean="0">
                  <a:solidFill>
                    <a:srgbClr val="0070C0"/>
                  </a:solidFill>
                  <a:latin typeface="+mn-lt"/>
                  <a:cs typeface="Arial" pitchFamily="34" charset="0"/>
                </a:rPr>
                <a:t>SCCHN Quantitative Imaging Biomarkers</a:t>
              </a:r>
              <a:endParaRPr lang="en-US" sz="2800" b="1" i="1" dirty="0">
                <a:solidFill>
                  <a:srgbClr val="0070C0"/>
                </a:solidFill>
                <a:latin typeface="+mn-lt"/>
                <a:cs typeface="Arial" pitchFamily="34" charset="0"/>
              </a:endParaRPr>
            </a:p>
          </p:txBody>
        </p:sp>
      </p:grpSp>
      <p:grpSp>
        <p:nvGrpSpPr>
          <p:cNvPr id="48" name="Group 47"/>
          <p:cNvGrpSpPr/>
          <p:nvPr/>
        </p:nvGrpSpPr>
        <p:grpSpPr>
          <a:xfrm>
            <a:off x="8229600" y="6675120"/>
            <a:ext cx="8229600" cy="7933908"/>
            <a:chOff x="16521796" y="2286000"/>
            <a:chExt cx="8229600" cy="7933908"/>
          </a:xfrm>
        </p:grpSpPr>
        <p:sp>
          <p:nvSpPr>
            <p:cNvPr id="27" name="TextBox 26"/>
            <p:cNvSpPr txBox="1"/>
            <p:nvPr/>
          </p:nvSpPr>
          <p:spPr>
            <a:xfrm>
              <a:off x="16527763" y="2765279"/>
              <a:ext cx="8046720" cy="1938992"/>
            </a:xfrm>
            <a:prstGeom prst="rect">
              <a:avLst/>
            </a:prstGeom>
            <a:noFill/>
          </p:spPr>
          <p:txBody>
            <a:bodyPr wrap="square" rtlCol="0">
              <a:spAutoFit/>
            </a:bodyPr>
            <a:lstStyle/>
            <a:p>
              <a:pPr algn="just"/>
              <a:r>
                <a:rPr lang="en-US" sz="2000" dirty="0" smtClean="0">
                  <a:solidFill>
                    <a:srgbClr val="0000FF"/>
                  </a:solidFill>
                  <a:latin typeface="+mn-lt"/>
                </a:rPr>
                <a:t>Measures from both static and kinetic FLT PET are being evaluated as biomarkers for early therapy response evaluation in GBM. </a:t>
              </a:r>
              <a:r>
                <a:rPr lang="en-US" sz="2000" dirty="0" smtClean="0">
                  <a:latin typeface="+mn-lt"/>
                </a:rPr>
                <a:t>Examples include mean tumor SUV and total FLT uptake integrated over the tumor volume from static data and kinetic rate parameters (</a:t>
              </a:r>
              <a:r>
                <a:rPr lang="en-US" sz="2000" i="1" dirty="0" smtClean="0">
                  <a:latin typeface="+mn-lt"/>
                </a:rPr>
                <a:t>K</a:t>
              </a:r>
              <a:r>
                <a:rPr lang="en-US" sz="2000" i="1" baseline="-25000" dirty="0" smtClean="0">
                  <a:latin typeface="+mn-lt"/>
                </a:rPr>
                <a:t>1</a:t>
              </a:r>
              <a:r>
                <a:rPr lang="en-US" sz="2000" dirty="0" smtClean="0">
                  <a:latin typeface="+mn-lt"/>
                </a:rPr>
                <a:t>, </a:t>
              </a:r>
              <a:r>
                <a:rPr lang="en-US" sz="2000" i="1" dirty="0" smtClean="0">
                  <a:latin typeface="+mn-lt"/>
                </a:rPr>
                <a:t>k</a:t>
              </a:r>
              <a:r>
                <a:rPr lang="en-US" sz="2000" i="1" baseline="-25000" dirty="0" smtClean="0">
                  <a:latin typeface="+mn-lt"/>
                </a:rPr>
                <a:t>2</a:t>
              </a:r>
              <a:r>
                <a:rPr lang="en-US" sz="2000" dirty="0" smtClean="0">
                  <a:latin typeface="+mn-lt"/>
                </a:rPr>
                <a:t>, </a:t>
              </a:r>
              <a:r>
                <a:rPr lang="en-US" sz="2000" i="1" dirty="0" smtClean="0">
                  <a:latin typeface="+mn-lt"/>
                </a:rPr>
                <a:t>k</a:t>
              </a:r>
              <a:r>
                <a:rPr lang="en-US" sz="2000" i="1" baseline="-25000" dirty="0" smtClean="0">
                  <a:latin typeface="+mn-lt"/>
                </a:rPr>
                <a:t>3</a:t>
              </a:r>
              <a:r>
                <a:rPr lang="en-US" sz="2000" dirty="0" smtClean="0">
                  <a:latin typeface="+mn-lt"/>
                </a:rPr>
                <a:t>, </a:t>
              </a:r>
              <a:r>
                <a:rPr lang="en-US" sz="2000" i="1" dirty="0" smtClean="0">
                  <a:latin typeface="+mn-lt"/>
                </a:rPr>
                <a:t>K</a:t>
              </a:r>
              <a:r>
                <a:rPr lang="en-US" sz="2000" i="1" baseline="-25000" dirty="0" smtClean="0">
                  <a:latin typeface="+mn-lt"/>
                </a:rPr>
                <a:t>FLT</a:t>
              </a:r>
              <a:r>
                <a:rPr lang="en-US" sz="2000" dirty="0" smtClean="0">
                  <a:latin typeface="+mn-lt"/>
                </a:rPr>
                <a:t>) from dynamic data. Additionally, simplified, clinically acceptable methodologies for assessing tracer kinetics are being developed and evaluated.  </a:t>
              </a:r>
            </a:p>
          </p:txBody>
        </p:sp>
        <p:sp>
          <p:nvSpPr>
            <p:cNvPr id="76" name="TextBox 75"/>
            <p:cNvSpPr txBox="1"/>
            <p:nvPr/>
          </p:nvSpPr>
          <p:spPr>
            <a:xfrm>
              <a:off x="16552572" y="2286000"/>
              <a:ext cx="8077200" cy="523220"/>
            </a:xfrm>
            <a:prstGeom prst="rect">
              <a:avLst/>
            </a:prstGeom>
            <a:noFill/>
          </p:spPr>
          <p:txBody>
            <a:bodyPr wrap="square" rtlCol="0">
              <a:spAutoFit/>
            </a:bodyPr>
            <a:lstStyle/>
            <a:p>
              <a:r>
                <a:rPr lang="en-US" sz="2800" b="1" dirty="0" smtClean="0">
                  <a:solidFill>
                    <a:schemeClr val="accent1"/>
                  </a:solidFill>
                  <a:latin typeface="+mn-lt"/>
                </a:rPr>
                <a:t>1. F-18 FLT PET Imaging of Proliferation</a:t>
              </a:r>
              <a:endParaRPr lang="en-US" sz="2800" dirty="0">
                <a:solidFill>
                  <a:schemeClr val="accent1"/>
                </a:solidFill>
                <a:latin typeface="+mn-lt"/>
              </a:endParaRPr>
            </a:p>
          </p:txBody>
        </p:sp>
        <p:sp>
          <p:nvSpPr>
            <p:cNvPr id="6" name="TextBox 5"/>
            <p:cNvSpPr txBox="1"/>
            <p:nvPr/>
          </p:nvSpPr>
          <p:spPr>
            <a:xfrm>
              <a:off x="22008196" y="6126480"/>
              <a:ext cx="2743200" cy="4093428"/>
            </a:xfrm>
            <a:prstGeom prst="rect">
              <a:avLst/>
            </a:prstGeom>
            <a:noFill/>
          </p:spPr>
          <p:txBody>
            <a:bodyPr wrap="square" rtlCol="0">
              <a:spAutoFit/>
            </a:bodyPr>
            <a:lstStyle/>
            <a:p>
              <a:r>
                <a:rPr lang="en-US" sz="2000" b="1" dirty="0" smtClean="0"/>
                <a:t>Figure 3</a:t>
              </a:r>
            </a:p>
            <a:p>
              <a:r>
                <a:rPr lang="en-US" sz="2000" dirty="0" smtClean="0"/>
                <a:t>F-18 FLT PET</a:t>
              </a:r>
              <a:r>
                <a:rPr lang="en-US" sz="2000" dirty="0"/>
                <a:t> </a:t>
              </a:r>
              <a:r>
                <a:rPr lang="en-US" sz="2000" dirty="0" smtClean="0"/>
                <a:t>images fused to MR for a clinically </a:t>
              </a:r>
              <a:r>
                <a:rPr lang="en-US" sz="2000" dirty="0" smtClean="0">
                  <a:solidFill>
                    <a:srgbClr val="0000FF"/>
                  </a:solidFill>
                </a:rPr>
                <a:t>non-responding (increased FLT at 2 weeks)</a:t>
              </a:r>
              <a:r>
                <a:rPr lang="en-US" sz="2000" dirty="0" smtClean="0"/>
                <a:t> patient (FLT#1) and a responding </a:t>
              </a:r>
              <a:r>
                <a:rPr lang="en-US" sz="2000" dirty="0" smtClean="0">
                  <a:solidFill>
                    <a:srgbClr val="0000FF"/>
                  </a:solidFill>
                </a:rPr>
                <a:t>(decreased </a:t>
              </a:r>
              <a:r>
                <a:rPr lang="en-US" sz="2000" dirty="0">
                  <a:solidFill>
                    <a:srgbClr val="0000FF"/>
                  </a:solidFill>
                </a:rPr>
                <a:t>FLT at 2 weeks)</a:t>
              </a:r>
              <a:r>
                <a:rPr lang="en-US" sz="2000" dirty="0"/>
                <a:t> patient </a:t>
              </a:r>
              <a:r>
                <a:rPr lang="en-US" sz="2000" dirty="0" smtClean="0"/>
                <a:t>(FLT#2).  PET images presented were acquired 63-68 minutes post-injection</a:t>
              </a:r>
            </a:p>
          </p:txBody>
        </p:sp>
        <p:sp>
          <p:nvSpPr>
            <p:cNvPr id="7" name="TextBox 6"/>
            <p:cNvSpPr txBox="1"/>
            <p:nvPr/>
          </p:nvSpPr>
          <p:spPr>
            <a:xfrm>
              <a:off x="16521796" y="4694426"/>
              <a:ext cx="8046720" cy="1323439"/>
            </a:xfrm>
            <a:prstGeom prst="rect">
              <a:avLst/>
            </a:prstGeom>
            <a:noFill/>
          </p:spPr>
          <p:txBody>
            <a:bodyPr wrap="square" rtlCol="0">
              <a:spAutoFit/>
            </a:bodyPr>
            <a:lstStyle/>
            <a:p>
              <a:pPr algn="just"/>
              <a:r>
                <a:rPr lang="en-US" sz="2000" dirty="0" smtClean="0"/>
                <a:t>Patients were scanned before the start of therapy (Baseline), at 2 weeks (ETA) and at 10 weeks (FUA) after therapy (RT and temozolomide). Representative images of these time points for a non-responder and a responder to therapy are shown in Figure 3.</a:t>
              </a:r>
              <a:endParaRPr lang="en-US" sz="2000" dirty="0"/>
            </a:p>
          </p:txBody>
        </p:sp>
        <p:pic>
          <p:nvPicPr>
            <p:cNvPr id="33" name="Picture 32"/>
            <p:cNvPicPr>
              <a:picLocks noChangeAspect="1"/>
            </p:cNvPicPr>
            <p:nvPr/>
          </p:nvPicPr>
          <p:blipFill rotWithShape="1">
            <a:blip r:embed="rId5" cstate="print"/>
            <a:srcRect l="7158" t="12198" r="16864"/>
            <a:stretch/>
          </p:blipFill>
          <p:spPr>
            <a:xfrm>
              <a:off x="16521796" y="6126480"/>
              <a:ext cx="5360676" cy="3886199"/>
            </a:xfrm>
            <a:prstGeom prst="rect">
              <a:avLst/>
            </a:prstGeom>
          </p:spPr>
        </p:pic>
      </p:grpSp>
      <p:sp>
        <p:nvSpPr>
          <p:cNvPr id="64" name="TextBox 63"/>
          <p:cNvSpPr txBox="1"/>
          <p:nvPr/>
        </p:nvSpPr>
        <p:spPr>
          <a:xfrm>
            <a:off x="8229600" y="18745200"/>
            <a:ext cx="7964509" cy="1938992"/>
          </a:xfrm>
          <a:prstGeom prst="rect">
            <a:avLst/>
          </a:prstGeom>
          <a:noFill/>
        </p:spPr>
        <p:txBody>
          <a:bodyPr wrap="square" rtlCol="0">
            <a:spAutoFit/>
          </a:bodyPr>
          <a:lstStyle/>
          <a:p>
            <a:pPr algn="just"/>
            <a:r>
              <a:rPr lang="en-US" sz="2000" dirty="0" smtClean="0"/>
              <a:t>For FLT#1, (non-responder), </a:t>
            </a:r>
            <a:r>
              <a:rPr lang="en-US" sz="2000" i="1" dirty="0" smtClean="0"/>
              <a:t>K</a:t>
            </a:r>
            <a:r>
              <a:rPr lang="en-US" sz="2000" i="1" baseline="-25000" dirty="0" smtClean="0"/>
              <a:t>FLT</a:t>
            </a:r>
            <a:r>
              <a:rPr lang="en-US" sz="2000" dirty="0" smtClean="0"/>
              <a:t> values increase from BL to FUA. For FLT#2, (responder), </a:t>
            </a:r>
            <a:r>
              <a:rPr lang="en-US" sz="2000" i="1" dirty="0" smtClean="0"/>
              <a:t>K</a:t>
            </a:r>
            <a:r>
              <a:rPr lang="en-US" sz="2000" i="1" baseline="-25000" dirty="0" smtClean="0"/>
              <a:t>FLT </a:t>
            </a:r>
            <a:r>
              <a:rPr lang="en-US" sz="2000" dirty="0" smtClean="0"/>
              <a:t>decreases during this interval. Kinetic parameters are displayed in Table 2. </a:t>
            </a:r>
          </a:p>
          <a:p>
            <a:pPr algn="just"/>
            <a:r>
              <a:rPr lang="en-US" sz="2000" dirty="0" smtClean="0">
                <a:solidFill>
                  <a:srgbClr val="0000FF"/>
                </a:solidFill>
              </a:rPr>
              <a:t>Summary - Subjects having decreased or unchanged </a:t>
            </a:r>
            <a:r>
              <a:rPr lang="en-US" sz="2000" i="1" dirty="0" smtClean="0">
                <a:solidFill>
                  <a:srgbClr val="0000FF"/>
                </a:solidFill>
              </a:rPr>
              <a:t>K</a:t>
            </a:r>
            <a:r>
              <a:rPr lang="en-US" sz="2000" i="1" baseline="-25000" dirty="0" smtClean="0">
                <a:solidFill>
                  <a:srgbClr val="0000FF"/>
                </a:solidFill>
              </a:rPr>
              <a:t>FLT</a:t>
            </a:r>
            <a:r>
              <a:rPr lang="en-US" sz="2000" i="1" dirty="0" smtClean="0">
                <a:solidFill>
                  <a:srgbClr val="0000FF"/>
                </a:solidFill>
              </a:rPr>
              <a:t> </a:t>
            </a:r>
            <a:r>
              <a:rPr lang="en-US" sz="2000" dirty="0" smtClean="0">
                <a:solidFill>
                  <a:srgbClr val="0000FF"/>
                </a:solidFill>
              </a:rPr>
              <a:t>values at 2</a:t>
            </a:r>
            <a:r>
              <a:rPr lang="en-US" sz="2000" dirty="0">
                <a:solidFill>
                  <a:srgbClr val="0000FF"/>
                </a:solidFill>
              </a:rPr>
              <a:t> </a:t>
            </a:r>
            <a:r>
              <a:rPr lang="en-US" sz="2000" dirty="0" smtClean="0">
                <a:solidFill>
                  <a:srgbClr val="0000FF"/>
                </a:solidFill>
              </a:rPr>
              <a:t>weeks tended to show a more favorable response to therapy.</a:t>
            </a:r>
          </a:p>
          <a:p>
            <a:pPr algn="just"/>
            <a:r>
              <a:rPr lang="en-US" sz="2000" b="1" u="sng" dirty="0" smtClean="0">
                <a:solidFill>
                  <a:srgbClr val="0000FF"/>
                </a:solidFill>
              </a:rPr>
              <a:t>Assessment at 2 weeks provided predictive prognostic information.</a:t>
            </a:r>
            <a:endParaRPr lang="en-US" sz="2000" b="1" u="sng" dirty="0">
              <a:solidFill>
                <a:srgbClr val="0000FF"/>
              </a:solidFill>
            </a:endParaRPr>
          </a:p>
        </p:txBody>
      </p:sp>
      <p:pic>
        <p:nvPicPr>
          <p:cNvPr id="67" name="Picture 66" descr="ML10_ImagingProtocol.png"/>
          <p:cNvPicPr>
            <a:picLocks noChangeAspect="1"/>
          </p:cNvPicPr>
          <p:nvPr/>
        </p:nvPicPr>
        <p:blipFill>
          <a:blip r:embed="rId6" cstate="print"/>
          <a:stretch>
            <a:fillRect/>
          </a:stretch>
        </p:blipFill>
        <p:spPr>
          <a:xfrm>
            <a:off x="16459200" y="7863840"/>
            <a:ext cx="7969852" cy="1261768"/>
          </a:xfrm>
          <a:prstGeom prst="rect">
            <a:avLst/>
          </a:prstGeom>
        </p:spPr>
      </p:pic>
      <p:sp>
        <p:nvSpPr>
          <p:cNvPr id="66" name="TextBox 65"/>
          <p:cNvSpPr txBox="1"/>
          <p:nvPr/>
        </p:nvSpPr>
        <p:spPr>
          <a:xfrm>
            <a:off x="24780240" y="2651760"/>
            <a:ext cx="8046720" cy="3785652"/>
          </a:xfrm>
          <a:prstGeom prst="rect">
            <a:avLst/>
          </a:prstGeom>
          <a:noFill/>
        </p:spPr>
        <p:txBody>
          <a:bodyPr wrap="square" rtlCol="0">
            <a:spAutoFit/>
          </a:bodyPr>
          <a:lstStyle/>
          <a:p>
            <a:pPr algn="just"/>
            <a:r>
              <a:rPr lang="en-US" sz="2000" dirty="0" smtClean="0">
                <a:solidFill>
                  <a:srgbClr val="0000FF"/>
                </a:solidFill>
              </a:rPr>
              <a:t>A complication in apoptosis imaging for gauging therapy response is that image intensity is a function of both tumor density and apoptosis rate.  </a:t>
            </a:r>
            <a:r>
              <a:rPr lang="en-US" sz="2000" dirty="0" smtClean="0"/>
              <a:t>For example, </a:t>
            </a:r>
            <a:r>
              <a:rPr lang="en-US" sz="2000" dirty="0" smtClean="0">
                <a:solidFill>
                  <a:srgbClr val="0000FF"/>
                </a:solidFill>
              </a:rPr>
              <a:t>an increase in image intensity at any particular voxel could be due to increasing specific apoptosis rate </a:t>
            </a:r>
            <a:r>
              <a:rPr lang="en-US" sz="2000" dirty="0" smtClean="0"/>
              <a:t>(which, in a GBM early response assessment, would generally be considered favorable) or </a:t>
            </a:r>
            <a:r>
              <a:rPr lang="en-US" sz="2000" dirty="0" smtClean="0">
                <a:solidFill>
                  <a:srgbClr val="0000FF"/>
                </a:solidFill>
              </a:rPr>
              <a:t>due to increasing tumor load undergoing native apoptosis </a:t>
            </a:r>
            <a:r>
              <a:rPr lang="en-US" sz="2000" dirty="0" smtClean="0"/>
              <a:t>(unfavorable) or some combination of the two. </a:t>
            </a:r>
            <a:r>
              <a:rPr lang="en-US" sz="2000" b="1" dirty="0" smtClean="0">
                <a:solidFill>
                  <a:srgbClr val="0000FF"/>
                </a:solidFill>
              </a:rPr>
              <a:t>Resolving this confound requires additional information, for example, a measure of cellular proliferation. </a:t>
            </a:r>
            <a:r>
              <a:rPr lang="en-US" sz="2000" dirty="0" smtClean="0"/>
              <a:t>There are several possible approaches toward obtaining the required data. In this work, we performed MR-based voxel-wise measurements of changes in intracellular sodium concentration as a measure of cellular proliferation. The joint results of sodium MR and F-18 ML-10 PET imaging are illustrated in Figure 7. </a:t>
            </a:r>
            <a:endParaRPr lang="en-US" sz="2000" dirty="0"/>
          </a:p>
        </p:txBody>
      </p:sp>
      <p:sp>
        <p:nvSpPr>
          <p:cNvPr id="68" name="TextBox 67"/>
          <p:cNvSpPr txBox="1"/>
          <p:nvPr/>
        </p:nvSpPr>
        <p:spPr>
          <a:xfrm>
            <a:off x="24780240" y="2377440"/>
            <a:ext cx="7033785" cy="707886"/>
          </a:xfrm>
          <a:prstGeom prst="rect">
            <a:avLst/>
          </a:prstGeom>
          <a:noFill/>
        </p:spPr>
        <p:txBody>
          <a:bodyPr wrap="none" rtlCol="0">
            <a:spAutoFit/>
          </a:bodyPr>
          <a:lstStyle/>
          <a:p>
            <a:r>
              <a:rPr lang="en-US" sz="2000" b="1" dirty="0" smtClean="0">
                <a:solidFill>
                  <a:srgbClr val="0070C0"/>
                </a:solidFill>
                <a:latin typeface="+mn-lt"/>
                <a:cs typeface="Arial" pitchFamily="34" charset="0"/>
              </a:rPr>
              <a:t>Combined Imaging Biomarkers:  F-18 ML-10 PET and Sodium MRI</a:t>
            </a:r>
          </a:p>
          <a:p>
            <a:endParaRPr lang="en-US" sz="2000" b="1" dirty="0">
              <a:solidFill>
                <a:srgbClr val="0070C0"/>
              </a:solidFill>
              <a:latin typeface="+mn-lt"/>
              <a:cs typeface="Arial" pitchFamily="34" charset="0"/>
            </a:endParaRPr>
          </a:p>
        </p:txBody>
      </p:sp>
      <p:sp>
        <p:nvSpPr>
          <p:cNvPr id="74" name="Rectangle 70"/>
          <p:cNvSpPr>
            <a:spLocks noChangeArrowheads="1"/>
          </p:cNvSpPr>
          <p:nvPr/>
        </p:nvSpPr>
        <p:spPr bwMode="auto">
          <a:xfrm>
            <a:off x="24708958" y="19047589"/>
            <a:ext cx="8046720" cy="1446550"/>
          </a:xfrm>
          <a:prstGeom prst="rect">
            <a:avLst/>
          </a:prstGeom>
          <a:noFill/>
          <a:ln w="9525">
            <a:noFill/>
            <a:miter lim="800000"/>
            <a:headEnd/>
            <a:tailEnd/>
          </a:ln>
        </p:spPr>
        <p:txBody>
          <a:bodyPr wrap="square">
            <a:spAutoFit/>
          </a:bodyPr>
          <a:lstStyle/>
          <a:p>
            <a:r>
              <a:rPr lang="en-US" sz="2800" b="1" dirty="0">
                <a:solidFill>
                  <a:srgbClr val="0070C0"/>
                </a:solidFill>
                <a:latin typeface="+mn-lt"/>
                <a:cs typeface="Arial" pitchFamily="34" charset="0"/>
              </a:rPr>
              <a:t>Acknowledgements </a:t>
            </a:r>
          </a:p>
          <a:p>
            <a:pPr algn="just"/>
            <a:r>
              <a:rPr lang="en-US" sz="2000" dirty="0" smtClean="0"/>
              <a:t>NIH contract U01CA140230 and the NIH Cancer Imaging Program. This project used the UPCI </a:t>
            </a:r>
            <a:r>
              <a:rPr lang="en-US" sz="2000" i="1" dirty="0" smtClean="0"/>
              <a:t>In Vivo</a:t>
            </a:r>
            <a:r>
              <a:rPr lang="en-US" sz="2000" dirty="0" smtClean="0"/>
              <a:t> Imaging Facility that is supported in part by award P30CA047904.</a:t>
            </a:r>
            <a:endParaRPr lang="en-US" sz="2000" dirty="0"/>
          </a:p>
        </p:txBody>
      </p:sp>
      <p:sp>
        <p:nvSpPr>
          <p:cNvPr id="71" name="TextBox 70"/>
          <p:cNvSpPr txBox="1"/>
          <p:nvPr/>
        </p:nvSpPr>
        <p:spPr>
          <a:xfrm>
            <a:off x="8229600" y="6217920"/>
            <a:ext cx="7010400" cy="523220"/>
          </a:xfrm>
          <a:prstGeom prst="rect">
            <a:avLst/>
          </a:prstGeom>
          <a:noFill/>
        </p:spPr>
        <p:txBody>
          <a:bodyPr wrap="square" rtlCol="0">
            <a:spAutoFit/>
          </a:bodyPr>
          <a:lstStyle/>
          <a:p>
            <a:r>
              <a:rPr lang="en-US" sz="2800" b="1" i="1" dirty="0" smtClean="0">
                <a:solidFill>
                  <a:srgbClr val="0070C0"/>
                </a:solidFill>
                <a:latin typeface="+mn-lt"/>
                <a:cs typeface="Arial" pitchFamily="34" charset="0"/>
              </a:rPr>
              <a:t>GBM Quantitative Imaging Biomarkers</a:t>
            </a:r>
            <a:endParaRPr lang="en-US" sz="2800" b="1" i="1" dirty="0">
              <a:solidFill>
                <a:srgbClr val="0070C0"/>
              </a:solidFill>
              <a:latin typeface="+mn-lt"/>
              <a:cs typeface="Arial" pitchFamily="34" charset="0"/>
            </a:endParaRPr>
          </a:p>
        </p:txBody>
      </p:sp>
      <p:sp>
        <p:nvSpPr>
          <p:cNvPr id="45" name="TextBox 44"/>
          <p:cNvSpPr txBox="1"/>
          <p:nvPr/>
        </p:nvSpPr>
        <p:spPr>
          <a:xfrm>
            <a:off x="16444259" y="13228918"/>
            <a:ext cx="8046720" cy="2246769"/>
          </a:xfrm>
          <a:prstGeom prst="rect">
            <a:avLst/>
          </a:prstGeom>
          <a:noFill/>
        </p:spPr>
        <p:txBody>
          <a:bodyPr wrap="square" rtlCol="0">
            <a:spAutoFit/>
          </a:bodyPr>
          <a:lstStyle/>
          <a:p>
            <a:pPr algn="just"/>
            <a:r>
              <a:rPr lang="en-US" sz="2000" b="1" dirty="0" smtClean="0">
                <a:latin typeface="+mn-lt"/>
              </a:rPr>
              <a:t>Figure </a:t>
            </a:r>
            <a:r>
              <a:rPr lang="en-US" sz="2000" b="1" dirty="0">
                <a:latin typeface="+mn-lt"/>
              </a:rPr>
              <a:t>5</a:t>
            </a:r>
            <a:r>
              <a:rPr lang="en-US" sz="2000" b="1" dirty="0" smtClean="0">
                <a:latin typeface="+mn-lt"/>
              </a:rPr>
              <a:t>. </a:t>
            </a:r>
            <a:r>
              <a:rPr lang="en-US" sz="2000" dirty="0" smtClean="0"/>
              <a:t>BL MPRAGE MRI (A), contrast MRI (B), BL F-18 ML-10 PET (C), and ETA F-18 ML-10 PET (D) images of </a:t>
            </a:r>
            <a:r>
              <a:rPr lang="en-US" sz="2000" dirty="0"/>
              <a:t>subject with recurrent </a:t>
            </a:r>
            <a:r>
              <a:rPr lang="en-US" sz="2000" dirty="0" smtClean="0"/>
              <a:t>right-frontal GBM. Both BL and ETA (C-D) ML-10 scans show tracer uptake in the GBM. </a:t>
            </a:r>
            <a:r>
              <a:rPr lang="en-US" sz="2000" dirty="0"/>
              <a:t>B</a:t>
            </a:r>
            <a:r>
              <a:rPr lang="en-US" sz="2000" dirty="0" smtClean="0"/>
              <a:t>oth scans also show low non-specific uptake in normal brain. The ETA scan shows increased ML-10 uptake compared to BL</a:t>
            </a:r>
            <a:r>
              <a:rPr lang="en-US" sz="2000" dirty="0" smtClean="0">
                <a:solidFill>
                  <a:srgbClr val="0000FF"/>
                </a:solidFill>
              </a:rPr>
              <a:t>. A clear increase in uptake with no size change suggests a good response to therapy, as in this subject (17 Month OS).</a:t>
            </a:r>
            <a:endParaRPr lang="en-US" sz="2000" dirty="0">
              <a:solidFill>
                <a:srgbClr val="0000FF"/>
              </a:solidFill>
              <a:latin typeface="+mn-lt"/>
            </a:endParaRPr>
          </a:p>
        </p:txBody>
      </p:sp>
      <p:pic>
        <p:nvPicPr>
          <p:cNvPr id="49" name="Picture 48"/>
          <p:cNvPicPr>
            <a:picLocks noChangeAspect="1"/>
          </p:cNvPicPr>
          <p:nvPr/>
        </p:nvPicPr>
        <p:blipFill rotWithShape="1">
          <a:blip r:embed="rId7" cstate="print">
            <a:extLst>
              <a:ext uri="{28A0092B-C50C-407E-A947-70E740481C1C}">
                <a14:useLocalDpi xmlns:a14="http://schemas.microsoft.com/office/drawing/2010/main" val="0"/>
              </a:ext>
            </a:extLst>
          </a:blip>
          <a:srcRect l="4968" t="17518" r="4007" b="24416"/>
          <a:stretch/>
        </p:blipFill>
        <p:spPr bwMode="auto">
          <a:xfrm>
            <a:off x="16550640" y="10746889"/>
            <a:ext cx="7812955" cy="2471332"/>
          </a:xfrm>
          <a:prstGeom prst="rect">
            <a:avLst/>
          </a:prstGeom>
          <a:ln>
            <a:noFill/>
          </a:ln>
          <a:extLst>
            <a:ext uri="{53640926-AAD7-44D8-BBD7-CCE9431645EC}">
              <a14:shadowObscured xmlns:a14="http://schemas.microsoft.com/office/drawing/2010/main"/>
            </a:ext>
          </a:extLst>
        </p:spPr>
      </p:pic>
      <p:sp>
        <p:nvSpPr>
          <p:cNvPr id="50" name="TextBox 49"/>
          <p:cNvSpPr txBox="1"/>
          <p:nvPr/>
        </p:nvSpPr>
        <p:spPr>
          <a:xfrm>
            <a:off x="16459200" y="18147939"/>
            <a:ext cx="8046720" cy="2246769"/>
          </a:xfrm>
          <a:prstGeom prst="rect">
            <a:avLst/>
          </a:prstGeom>
          <a:noFill/>
        </p:spPr>
        <p:txBody>
          <a:bodyPr wrap="square" rtlCol="0">
            <a:spAutoFit/>
          </a:bodyPr>
          <a:lstStyle/>
          <a:p>
            <a:pPr algn="just"/>
            <a:r>
              <a:rPr lang="en-US" sz="2000" b="1" dirty="0" smtClean="0">
                <a:latin typeface="+mn-lt"/>
              </a:rPr>
              <a:t>Figure 6. </a:t>
            </a:r>
            <a:r>
              <a:rPr lang="en-US" sz="2000" dirty="0" smtClean="0"/>
              <a:t>Representative BL (E) and ETA (F) contrast MRI as well as BL (G) and ETA (H) F-18 ML-10 PET scans for subject with newly diagnosed GBM. High baseline uptake and slightly increased uptake at </a:t>
            </a:r>
            <a:r>
              <a:rPr lang="en-US" sz="2000" dirty="0"/>
              <a:t>the posterior medial border is </a:t>
            </a:r>
            <a:r>
              <a:rPr lang="en-US" sz="2000" dirty="0" smtClean="0"/>
              <a:t>seen. </a:t>
            </a:r>
          </a:p>
          <a:p>
            <a:pPr algn="just"/>
            <a:r>
              <a:rPr lang="en-US" sz="2000" dirty="0" smtClean="0">
                <a:solidFill>
                  <a:srgbClr val="0000FF"/>
                </a:solidFill>
              </a:rPr>
              <a:t>In this case assessment of response based on qualitative visual interpretation or even by simple quantitative indices is ambiguous due to high baseline uptake with only a small change at ETA (13 Month OS). </a:t>
            </a:r>
            <a:endParaRPr lang="en-US" sz="2000" dirty="0">
              <a:solidFill>
                <a:srgbClr val="0000FF"/>
              </a:solidFill>
              <a:latin typeface="+mn-lt"/>
            </a:endParaRPr>
          </a:p>
        </p:txBody>
      </p:sp>
      <p:pic>
        <p:nvPicPr>
          <p:cNvPr id="51" name="Picture 50" descr="Picture1.png"/>
          <p:cNvPicPr>
            <a:picLocks noChangeAspect="1"/>
          </p:cNvPicPr>
          <p:nvPr/>
        </p:nvPicPr>
        <p:blipFill rotWithShape="1">
          <a:blip r:embed="rId8" cstate="print"/>
          <a:srcRect l="6953" t="49731" r="5251" b="5833"/>
          <a:stretch/>
        </p:blipFill>
        <p:spPr>
          <a:xfrm>
            <a:off x="16518959" y="15718121"/>
            <a:ext cx="7828076" cy="2299628"/>
          </a:xfrm>
          <a:prstGeom prst="rect">
            <a:avLst/>
          </a:prstGeom>
        </p:spPr>
      </p:pic>
      <p:grpSp>
        <p:nvGrpSpPr>
          <p:cNvPr id="54" name="Group 53"/>
          <p:cNvGrpSpPr/>
          <p:nvPr/>
        </p:nvGrpSpPr>
        <p:grpSpPr>
          <a:xfrm>
            <a:off x="24670571" y="6422629"/>
            <a:ext cx="8116265" cy="5644813"/>
            <a:chOff x="24688800" y="457200"/>
            <a:chExt cx="8116265" cy="5644813"/>
          </a:xfrm>
        </p:grpSpPr>
        <p:pic>
          <p:nvPicPr>
            <p:cNvPr id="52" name="Picture 51" descr="Picture4.tif"/>
            <p:cNvPicPr>
              <a:picLocks noChangeAspect="1"/>
            </p:cNvPicPr>
            <p:nvPr/>
          </p:nvPicPr>
          <p:blipFill>
            <a:blip r:embed="rId9" cstate="print"/>
            <a:stretch>
              <a:fillRect/>
            </a:stretch>
          </p:blipFill>
          <p:spPr>
            <a:xfrm>
              <a:off x="24688800" y="457200"/>
              <a:ext cx="8116265" cy="2166938"/>
            </a:xfrm>
            <a:prstGeom prst="rect">
              <a:avLst/>
            </a:prstGeom>
            <a:ln>
              <a:noFill/>
            </a:ln>
          </p:spPr>
        </p:pic>
        <p:sp>
          <p:nvSpPr>
            <p:cNvPr id="53" name="TextBox 52"/>
            <p:cNvSpPr txBox="1"/>
            <p:nvPr/>
          </p:nvSpPr>
          <p:spPr>
            <a:xfrm>
              <a:off x="24688801" y="2624138"/>
              <a:ext cx="8046720" cy="3477875"/>
            </a:xfrm>
            <a:prstGeom prst="rect">
              <a:avLst/>
            </a:prstGeom>
            <a:noFill/>
            <a:ln>
              <a:noFill/>
            </a:ln>
          </p:spPr>
          <p:txBody>
            <a:bodyPr wrap="square" rtlCol="0">
              <a:spAutoFit/>
            </a:bodyPr>
            <a:lstStyle/>
            <a:p>
              <a:pPr algn="just"/>
              <a:r>
                <a:rPr lang="en-US" sz="2000" b="1" dirty="0" smtClean="0"/>
                <a:t>Figure </a:t>
              </a:r>
              <a:r>
                <a:rPr lang="en-US" sz="2000" b="1" dirty="0"/>
                <a:t>7</a:t>
              </a:r>
              <a:r>
                <a:rPr lang="en-US" sz="2000" b="1" dirty="0" smtClean="0"/>
                <a:t>. </a:t>
              </a:r>
              <a:r>
                <a:rPr lang="en-US" sz="2000" dirty="0" smtClean="0"/>
                <a:t>Example of a multimodal (F-18 ML-10 PET &amp; total sodium MRI), multi-time-point (BL and ETA) assessment of GBM therapy response. The subject’s ETA contrast enhanced MRI (A) was used to define an ROI around the tumor. The ROI was applied to the same-time co-registered sodium (Na) MR and F-18 ML-10 PET scans at the BL and ETA time points. The scatter plot (B) is used to illustrate multi-parameter (PET and MR) changes in tumor status between imaging time points (B). Each voxel within the tumor ROI is represented by a point on the scatter plot.  The tumor is also </a:t>
              </a:r>
              <a:r>
                <a:rPr lang="en-US" sz="2000" dirty="0"/>
                <a:t>shown (C and D) with </a:t>
              </a:r>
              <a:r>
                <a:rPr lang="en-US" sz="2000" dirty="0" smtClean="0"/>
                <a:t>a color code [corresponding to the colors in (B)] superposed on the contrast MRI, that spatially maps the joint changes in Na MRI and ML-10 PET biomarkers.</a:t>
              </a:r>
            </a:p>
          </p:txBody>
        </p:sp>
      </p:grpSp>
      <p:sp>
        <p:nvSpPr>
          <p:cNvPr id="9" name="Rectangle 8"/>
          <p:cNvSpPr/>
          <p:nvPr/>
        </p:nvSpPr>
        <p:spPr>
          <a:xfrm>
            <a:off x="16459200" y="10001947"/>
            <a:ext cx="8229600" cy="707886"/>
          </a:xfrm>
          <a:prstGeom prst="rect">
            <a:avLst/>
          </a:prstGeom>
        </p:spPr>
        <p:txBody>
          <a:bodyPr wrap="square">
            <a:spAutoFit/>
          </a:bodyPr>
          <a:lstStyle/>
          <a:p>
            <a:r>
              <a:rPr lang="en-US" sz="2000" dirty="0" smtClean="0">
                <a:solidFill>
                  <a:prstClr val="black"/>
                </a:solidFill>
                <a:latin typeface="Calibri"/>
                <a:cs typeface="Arial" pitchFamily="34" charset="0"/>
              </a:rPr>
              <a:t>Example PET ML-10 and corresponding MRI scans are shown in Figures 5 and 6.  The figure captions describe analysis methodologies.</a:t>
            </a:r>
            <a:endParaRPr lang="en-US" dirty="0"/>
          </a:p>
        </p:txBody>
      </p:sp>
      <p:sp>
        <p:nvSpPr>
          <p:cNvPr id="16" name="TextBox 15"/>
          <p:cNvSpPr txBox="1"/>
          <p:nvPr/>
        </p:nvSpPr>
        <p:spPr>
          <a:xfrm>
            <a:off x="24695168" y="12016891"/>
            <a:ext cx="8229600" cy="1015663"/>
          </a:xfrm>
          <a:prstGeom prst="rect">
            <a:avLst/>
          </a:prstGeom>
          <a:noFill/>
        </p:spPr>
        <p:txBody>
          <a:bodyPr wrap="square" rtlCol="0">
            <a:spAutoFit/>
          </a:bodyPr>
          <a:lstStyle/>
          <a:p>
            <a:pPr algn="just"/>
            <a:r>
              <a:rPr lang="en-US" sz="2000" dirty="0" smtClean="0">
                <a:solidFill>
                  <a:prstClr val="black"/>
                </a:solidFill>
              </a:rPr>
              <a:t>Figure 8 is an example of contrast MRI, total Na, intracellular Na acquired with </a:t>
            </a:r>
            <a:r>
              <a:rPr lang="en-US" sz="2000" dirty="0">
                <a:latin typeface="Helvetica" panose="020B0604020202020204" pitchFamily="34" charset="0"/>
              </a:rPr>
              <a:t>short-T</a:t>
            </a:r>
            <a:r>
              <a:rPr lang="en-US" sz="2000" baseline="-25000" dirty="0">
                <a:latin typeface="Helvetica" panose="020B0604020202020204" pitchFamily="34" charset="0"/>
              </a:rPr>
              <a:t>2</a:t>
            </a:r>
            <a:r>
              <a:rPr lang="en-US" sz="2000" dirty="0">
                <a:latin typeface="Helvetica" panose="020B0604020202020204" pitchFamily="34" charset="0"/>
              </a:rPr>
              <a:t> </a:t>
            </a:r>
            <a:r>
              <a:rPr lang="en-US" sz="2000" dirty="0" smtClean="0">
                <a:solidFill>
                  <a:prstClr val="black"/>
                </a:solidFill>
              </a:rPr>
              <a:t>pulse sequences </a:t>
            </a:r>
            <a:r>
              <a:rPr lang="en-US" sz="2000" b="1" dirty="0" smtClean="0">
                <a:solidFill>
                  <a:srgbClr val="0000FF"/>
                </a:solidFill>
              </a:rPr>
              <a:t>[Deliverable - developed as a part of this U01 (patent pending)]</a:t>
            </a:r>
            <a:r>
              <a:rPr lang="en-US" sz="2000" dirty="0" smtClean="0">
                <a:solidFill>
                  <a:prstClr val="black"/>
                </a:solidFill>
              </a:rPr>
              <a:t> and ML-10 PET acquired at baseline and at ETA</a:t>
            </a:r>
            <a:endParaRPr lang="en-US" dirty="0"/>
          </a:p>
        </p:txBody>
      </p:sp>
      <p:grpSp>
        <p:nvGrpSpPr>
          <p:cNvPr id="72" name="Group 71"/>
          <p:cNvGrpSpPr/>
          <p:nvPr/>
        </p:nvGrpSpPr>
        <p:grpSpPr>
          <a:xfrm>
            <a:off x="24688800" y="13137999"/>
            <a:ext cx="8229600" cy="5940088"/>
            <a:chOff x="17373600" y="1951839"/>
            <a:chExt cx="8229600" cy="5940088"/>
          </a:xfrm>
        </p:grpSpPr>
        <p:pic>
          <p:nvPicPr>
            <p:cNvPr id="73" name="Picture 72" descr="C:\Documents and Settings\Matt\Desktop\GBM ML10-ICS.png"/>
            <p:cNvPicPr>
              <a:picLocks noChangeAspect="1"/>
            </p:cNvPicPr>
            <p:nvPr/>
          </p:nvPicPr>
          <p:blipFill>
            <a:blip r:embed="rId10" cstate="print"/>
            <a:srcRect l="2195" r="2506"/>
            <a:stretch>
              <a:fillRect/>
            </a:stretch>
          </p:blipFill>
          <p:spPr bwMode="auto">
            <a:xfrm>
              <a:off x="17373600" y="2416884"/>
              <a:ext cx="4765411" cy="5212080"/>
            </a:xfrm>
            <a:prstGeom prst="rect">
              <a:avLst/>
            </a:prstGeom>
            <a:noFill/>
            <a:ln w="9525">
              <a:noFill/>
              <a:miter lim="800000"/>
              <a:headEnd/>
              <a:tailEnd/>
            </a:ln>
          </p:spPr>
        </p:pic>
        <p:sp>
          <p:nvSpPr>
            <p:cNvPr id="77" name="TextBox 76"/>
            <p:cNvSpPr txBox="1"/>
            <p:nvPr/>
          </p:nvSpPr>
          <p:spPr>
            <a:xfrm>
              <a:off x="22167341" y="1951839"/>
              <a:ext cx="3435859" cy="5940088"/>
            </a:xfrm>
            <a:prstGeom prst="rect">
              <a:avLst/>
            </a:prstGeom>
            <a:noFill/>
            <a:ln>
              <a:noFill/>
            </a:ln>
          </p:spPr>
          <p:txBody>
            <a:bodyPr wrap="square" rtlCol="0">
              <a:spAutoFit/>
            </a:bodyPr>
            <a:lstStyle/>
            <a:p>
              <a:pPr algn="just"/>
              <a:r>
                <a:rPr lang="en-US" sz="2000" b="1" dirty="0" smtClean="0">
                  <a:latin typeface="+mn-lt"/>
                  <a:cs typeface="Arial" pitchFamily="34" charset="0"/>
                </a:rPr>
                <a:t>Figure 8</a:t>
              </a:r>
            </a:p>
            <a:p>
              <a:r>
                <a:rPr lang="en-US" sz="2000" dirty="0" smtClean="0">
                  <a:solidFill>
                    <a:srgbClr val="0000FF"/>
                  </a:solidFill>
                  <a:latin typeface="+mn-lt"/>
                  <a:cs typeface="Arial" pitchFamily="34" charset="0"/>
                </a:rPr>
                <a:t>F-18 ML-10 PET (from Siemens </a:t>
              </a:r>
              <a:r>
                <a:rPr lang="en-US" sz="2000" b="1" dirty="0" smtClean="0">
                  <a:solidFill>
                    <a:srgbClr val="0000FF"/>
                  </a:solidFill>
                  <a:latin typeface="+mn-lt"/>
                  <a:cs typeface="Arial" pitchFamily="34" charset="0"/>
                </a:rPr>
                <a:t>mMR Biograph PET/MR</a:t>
              </a:r>
              <a:r>
                <a:rPr lang="en-US" sz="2000" dirty="0" smtClean="0">
                  <a:solidFill>
                    <a:srgbClr val="0000FF"/>
                  </a:solidFill>
                  <a:latin typeface="+mn-lt"/>
                  <a:cs typeface="Arial" pitchFamily="34" charset="0"/>
                </a:rPr>
                <a:t>) </a:t>
              </a:r>
              <a:r>
                <a:rPr lang="en-US" sz="2000" dirty="0" smtClean="0">
                  <a:latin typeface="+mn-lt"/>
                  <a:cs typeface="Arial" pitchFamily="34" charset="0"/>
                </a:rPr>
                <a:t>and Sodium MR Scans at BL and ETA from GBM subject. </a:t>
              </a:r>
            </a:p>
            <a:p>
              <a:r>
                <a:rPr lang="en-US" sz="2000" dirty="0" smtClean="0">
                  <a:solidFill>
                    <a:srgbClr val="0000FF"/>
                  </a:solidFill>
                  <a:latin typeface="+mn-lt"/>
                  <a:cs typeface="Arial" pitchFamily="34" charset="0"/>
                </a:rPr>
                <a:t>F-18 ML-10 (apoptosis) is observed to increase at the same location that intracellular sodium (proliferation) decreases (arrow). </a:t>
              </a:r>
            </a:p>
            <a:p>
              <a:endParaRPr lang="en-US" sz="2000" dirty="0" smtClean="0">
                <a:solidFill>
                  <a:srgbClr val="0000FF"/>
                </a:solidFill>
                <a:latin typeface="+mn-lt"/>
                <a:cs typeface="Arial" pitchFamily="34" charset="0"/>
              </a:endParaRPr>
            </a:p>
            <a:p>
              <a:r>
                <a:rPr lang="en-US" sz="2000" b="1" u="sng" dirty="0" smtClean="0">
                  <a:solidFill>
                    <a:srgbClr val="0000FF"/>
                  </a:solidFill>
                  <a:latin typeface="+mn-lt"/>
                  <a:cs typeface="Arial" pitchFamily="34" charset="0"/>
                </a:rPr>
                <a:t>We propose that PET/MR protocols could be further developed to exploit this multi-parameter synergistic approach to strengthen the sensitivity of imaging biomarkers for assessment of early cancer therapy response. </a:t>
              </a:r>
              <a:endParaRPr lang="en-US" sz="2000" b="1" u="sng" dirty="0">
                <a:solidFill>
                  <a:srgbClr val="0000FF"/>
                </a:solidFill>
                <a:latin typeface="+mn-lt"/>
                <a:cs typeface="Arial" pitchFamily="34" charset="0"/>
              </a:endParaRPr>
            </a:p>
          </p:txBody>
        </p:sp>
      </p:grpSp>
      <p:sp>
        <p:nvSpPr>
          <p:cNvPr id="3" name="TextBox 2"/>
          <p:cNvSpPr txBox="1"/>
          <p:nvPr/>
        </p:nvSpPr>
        <p:spPr>
          <a:xfrm>
            <a:off x="15985481" y="21187435"/>
            <a:ext cx="184666" cy="1107996"/>
          </a:xfrm>
          <a:prstGeom prst="rect">
            <a:avLst/>
          </a:prstGeom>
          <a:noFill/>
        </p:spPr>
        <p:txBody>
          <a:bodyPr wrap="none" rtlCol="0">
            <a:spAutoFit/>
          </a:bodyPr>
          <a:lstStyle/>
          <a:p>
            <a:endParaRPr lang="en-US" dirty="0"/>
          </a:p>
        </p:txBody>
      </p:sp>
      <p:sp>
        <p:nvSpPr>
          <p:cNvPr id="75" name="Rectangle 74"/>
          <p:cNvSpPr/>
          <p:nvPr/>
        </p:nvSpPr>
        <p:spPr>
          <a:xfrm>
            <a:off x="12499403" y="2682977"/>
            <a:ext cx="3959797" cy="3260893"/>
          </a:xfrm>
          <a:prstGeom prst="rect">
            <a:avLst/>
          </a:prstGeom>
        </p:spPr>
        <p:txBody>
          <a:bodyPr wrap="square">
            <a:spAutoFit/>
          </a:bodyPr>
          <a:lstStyle/>
          <a:p>
            <a:pPr marL="112395" marR="447675" indent="-6350" algn="just">
              <a:lnSpc>
                <a:spcPct val="103000"/>
              </a:lnSpc>
              <a:spcBef>
                <a:spcPts val="0"/>
              </a:spcBef>
              <a:spcAft>
                <a:spcPts val="0"/>
              </a:spcAft>
            </a:pPr>
            <a:r>
              <a:rPr lang="en-US" sz="2000" b="1" dirty="0">
                <a:latin typeface="+mn-lt"/>
                <a:ea typeface="Arial" panose="020B0604020202020204" pitchFamily="34" charset="0"/>
              </a:rPr>
              <a:t>Figure </a:t>
            </a:r>
            <a:r>
              <a:rPr lang="en-US" sz="2000" b="1" dirty="0" smtClean="0">
                <a:latin typeface="+mn-lt"/>
                <a:ea typeface="Arial" panose="020B0604020202020204" pitchFamily="34" charset="0"/>
              </a:rPr>
              <a:t>2</a:t>
            </a:r>
            <a:endParaRPr lang="en-US" sz="2000" dirty="0">
              <a:latin typeface="+mn-lt"/>
              <a:ea typeface="Arial" panose="020B0604020202020204" pitchFamily="34" charset="0"/>
            </a:endParaRPr>
          </a:p>
          <a:p>
            <a:pPr marL="112395" marR="447675" indent="-6350">
              <a:lnSpc>
                <a:spcPct val="103000"/>
              </a:lnSpc>
              <a:spcBef>
                <a:spcPts val="0"/>
              </a:spcBef>
              <a:spcAft>
                <a:spcPts val="0"/>
              </a:spcAft>
            </a:pPr>
            <a:r>
              <a:rPr lang="en-US" sz="2000" i="1" dirty="0" smtClean="0">
                <a:latin typeface="+mn-lt"/>
                <a:ea typeface="Arial" panose="020B0604020202020204" pitchFamily="34" charset="0"/>
              </a:rPr>
              <a:t>K</a:t>
            </a:r>
            <a:r>
              <a:rPr lang="en-US" sz="2000" i="1" baseline="-25000" dirty="0" smtClean="0">
                <a:latin typeface="+mn-lt"/>
                <a:ea typeface="Arial" panose="020B0604020202020204" pitchFamily="34" charset="0"/>
              </a:rPr>
              <a:t>flux</a:t>
            </a:r>
            <a:r>
              <a:rPr lang="en-US" sz="2000" dirty="0" smtClean="0">
                <a:latin typeface="+mn-lt"/>
                <a:ea typeface="Arial" panose="020B0604020202020204" pitchFamily="34" charset="0"/>
              </a:rPr>
              <a:t> </a:t>
            </a:r>
            <a:r>
              <a:rPr lang="en-US" sz="2000" dirty="0">
                <a:latin typeface="+mn-lt"/>
                <a:ea typeface="Arial" panose="020B0604020202020204" pitchFamily="34" charset="0"/>
              </a:rPr>
              <a:t>of </a:t>
            </a:r>
            <a:r>
              <a:rPr lang="en-US" sz="2000" dirty="0" smtClean="0">
                <a:latin typeface="+mn-lt"/>
                <a:ea typeface="Arial" panose="020B0604020202020204" pitchFamily="34" charset="0"/>
              </a:rPr>
              <a:t>full </a:t>
            </a:r>
            <a:r>
              <a:rPr lang="en-US" sz="2000" dirty="0">
                <a:latin typeface="+mn-lt"/>
                <a:ea typeface="Arial" panose="020B0604020202020204" pitchFamily="34" charset="0"/>
              </a:rPr>
              <a:t>data set </a:t>
            </a:r>
            <a:r>
              <a:rPr lang="en-US" sz="2000" dirty="0" smtClean="0">
                <a:latin typeface="+mn-lt"/>
                <a:ea typeface="Arial" panose="020B0604020202020204" pitchFamily="34" charset="0"/>
              </a:rPr>
              <a:t>from kinetic modeling compared </a:t>
            </a:r>
            <a:r>
              <a:rPr lang="en-US" sz="2000" dirty="0">
                <a:latin typeface="+mn-lt"/>
                <a:ea typeface="Arial" panose="020B0604020202020204" pitchFamily="34" charset="0"/>
              </a:rPr>
              <a:t>to the </a:t>
            </a:r>
            <a:r>
              <a:rPr lang="en-US" sz="2000" i="1" dirty="0" smtClean="0">
                <a:ea typeface="Arial" panose="020B0604020202020204" pitchFamily="34" charset="0"/>
              </a:rPr>
              <a:t>K</a:t>
            </a:r>
            <a:r>
              <a:rPr lang="en-US" sz="2000" i="1" baseline="-25000" dirty="0" smtClean="0">
                <a:ea typeface="Arial" panose="020B0604020202020204" pitchFamily="34" charset="0"/>
              </a:rPr>
              <a:t>flux </a:t>
            </a:r>
            <a:r>
              <a:rPr lang="en-US" sz="2000" dirty="0" smtClean="0">
                <a:latin typeface="+mn-lt"/>
                <a:ea typeface="Arial" panose="020B0604020202020204" pitchFamily="34" charset="0"/>
              </a:rPr>
              <a:t>of </a:t>
            </a:r>
            <a:r>
              <a:rPr lang="en-US" sz="2000" dirty="0">
                <a:latin typeface="+mn-lt"/>
                <a:ea typeface="Arial" panose="020B0604020202020204" pitchFamily="34" charset="0"/>
              </a:rPr>
              <a:t>s</a:t>
            </a:r>
            <a:r>
              <a:rPr lang="en-US" sz="2000" dirty="0" smtClean="0">
                <a:latin typeface="+mn-lt"/>
                <a:ea typeface="Arial" panose="020B0604020202020204" pitchFamily="34" charset="0"/>
              </a:rPr>
              <a:t>hortened [(</a:t>
            </a:r>
            <a:r>
              <a:rPr lang="en-US" sz="2000" dirty="0" smtClean="0"/>
              <a:t>early</a:t>
            </a:r>
            <a:r>
              <a:rPr lang="en-US" sz="2000" dirty="0"/>
              <a:t>-late data </a:t>
            </a:r>
            <a:r>
              <a:rPr lang="en-US" sz="2000" dirty="0" smtClean="0">
                <a:latin typeface="+mn-lt"/>
                <a:ea typeface="Arial" panose="020B0604020202020204" pitchFamily="34" charset="0"/>
              </a:rPr>
              <a:t>set), </a:t>
            </a:r>
            <a:r>
              <a:rPr lang="en-US" sz="2000" dirty="0" smtClean="0"/>
              <a:t>(</a:t>
            </a:r>
            <a:r>
              <a:rPr lang="en-US" sz="2000" dirty="0">
                <a:solidFill>
                  <a:srgbClr val="0000FF"/>
                </a:solidFill>
              </a:rPr>
              <a:t>0-</a:t>
            </a:r>
            <a:r>
              <a:rPr lang="en-US" sz="2000" dirty="0" smtClean="0">
                <a:solidFill>
                  <a:srgbClr val="0000FF"/>
                </a:solidFill>
              </a:rPr>
              <a:t>13 plus 63</a:t>
            </a:r>
            <a:r>
              <a:rPr lang="en-US" sz="2000" dirty="0">
                <a:solidFill>
                  <a:srgbClr val="0000FF"/>
                </a:solidFill>
              </a:rPr>
              <a:t>-68 minutes</a:t>
            </a:r>
            <a:r>
              <a:rPr lang="en-US" sz="2000" dirty="0"/>
              <a:t>)</a:t>
            </a:r>
            <a:r>
              <a:rPr lang="en-US" sz="2000" dirty="0" smtClean="0">
                <a:latin typeface="+mn-lt"/>
                <a:ea typeface="Arial" panose="020B0604020202020204" pitchFamily="34" charset="0"/>
              </a:rPr>
              <a:t>. The regression results are shown by the line on the plot (</a:t>
            </a:r>
            <a:r>
              <a:rPr lang="en-US" sz="2000" dirty="0"/>
              <a:t>R</a:t>
            </a:r>
            <a:r>
              <a:rPr lang="en-US" sz="2000" baseline="30000" dirty="0"/>
              <a:t>2</a:t>
            </a:r>
            <a:r>
              <a:rPr lang="en-US" sz="2000" dirty="0"/>
              <a:t>=0.96; y=</a:t>
            </a:r>
            <a:r>
              <a:rPr lang="en-US" sz="2000" dirty="0" smtClean="0"/>
              <a:t>0.89x)</a:t>
            </a:r>
            <a:r>
              <a:rPr lang="en-US" sz="2000" dirty="0" smtClean="0">
                <a:latin typeface="+mn-lt"/>
                <a:ea typeface="Arial" panose="020B0604020202020204" pitchFamily="34" charset="0"/>
              </a:rPr>
              <a:t>. </a:t>
            </a:r>
            <a:r>
              <a:rPr lang="en-US" sz="2000" b="1" u="sng" dirty="0" smtClean="0">
                <a:solidFill>
                  <a:srgbClr val="0000FF"/>
                </a:solidFill>
                <a:latin typeface="+mn-lt"/>
                <a:ea typeface="Arial" panose="020B0604020202020204" pitchFamily="34" charset="0"/>
              </a:rPr>
              <a:t>The protocol can be adapted into routine care clinical imaging. </a:t>
            </a:r>
            <a:endParaRPr lang="en-US" sz="2000" b="1" u="sng" dirty="0">
              <a:solidFill>
                <a:srgbClr val="0000FF"/>
              </a:solidFill>
              <a:effectLst/>
              <a:latin typeface="+mn-lt"/>
              <a:ea typeface="Times New Roman" panose="02020603050405020304" pitchFamily="18" charset="0"/>
            </a:endParaRPr>
          </a:p>
        </p:txBody>
      </p:sp>
      <p:pic>
        <p:nvPicPr>
          <p:cNvPr id="24" name="Picture 23"/>
          <p:cNvPicPr>
            <a:picLocks noChangeAspect="1"/>
          </p:cNvPicPr>
          <p:nvPr/>
        </p:nvPicPr>
        <p:blipFill>
          <a:blip r:embed="rId11"/>
          <a:stretch>
            <a:fillRect/>
          </a:stretch>
        </p:blipFill>
        <p:spPr>
          <a:xfrm>
            <a:off x="8345975" y="2495337"/>
            <a:ext cx="4253148" cy="3609405"/>
          </a:xfrm>
          <a:prstGeom prst="rect">
            <a:avLst/>
          </a:prstGeom>
        </p:spPr>
      </p:pic>
      <p:pic>
        <p:nvPicPr>
          <p:cNvPr id="62" name="Picture 230" descr="Picture1"/>
          <p:cNvPicPr>
            <a:picLocks noChangeAspect="1" noChangeArrowheads="1"/>
          </p:cNvPicPr>
          <p:nvPr/>
        </p:nvPicPr>
        <p:blipFill>
          <a:blip r:embed="rId3" cstate="print"/>
          <a:srcRect/>
          <a:stretch>
            <a:fillRect/>
          </a:stretch>
        </p:blipFill>
        <p:spPr bwMode="auto">
          <a:xfrm>
            <a:off x="30175200" y="188445"/>
            <a:ext cx="1828799" cy="1825247"/>
          </a:xfrm>
          <a:prstGeom prst="rect">
            <a:avLst/>
          </a:prstGeom>
          <a:noFill/>
          <a:ln w="9525">
            <a:noFill/>
            <a:miter lim="800000"/>
            <a:headEnd/>
            <a:tailEnd/>
          </a:ln>
        </p:spPr>
      </p:pic>
    </p:spTree>
    <p:extLst>
      <p:ext uri="{BB962C8B-B14F-4D97-AF65-F5344CB8AC3E}">
        <p14:creationId xmlns:p14="http://schemas.microsoft.com/office/powerpoint/2010/main" val="1137447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1338</TotalTime>
  <Words>1821</Words>
  <Application>Microsoft Office PowerPoint</Application>
  <PresentationFormat>Custom</PresentationFormat>
  <Paragraphs>84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NCI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temp</dc:creator>
  <cp:lastModifiedBy>WIN764BIT</cp:lastModifiedBy>
  <cp:revision>146</cp:revision>
  <dcterms:created xsi:type="dcterms:W3CDTF">2014-02-21T17:40:15Z</dcterms:created>
  <dcterms:modified xsi:type="dcterms:W3CDTF">2014-04-18T21:49:32Z</dcterms:modified>
</cp:coreProperties>
</file>