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21031200"/>
  <p:notesSz cx="6858000" cy="9144000"/>
  <p:defaultTextStyle>
    <a:defPPr>
      <a:defRPr lang="en-US"/>
    </a:defPPr>
    <a:lvl1pPr algn="l" defTabSz="3332163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1665288" indent="-1208088" algn="l" defTabSz="3332163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3332163" indent="-2417763" algn="l" defTabSz="3332163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4999038" indent="-3627438" algn="l" defTabSz="3332163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6665913" indent="-4837113" algn="l" defTabSz="3332163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66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66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66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66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2" d="100"/>
          <a:sy n="32" d="100"/>
        </p:scale>
        <p:origin x="-494" y="-58"/>
      </p:cViewPr>
      <p:guideLst>
        <p:guide orient="horz" pos="66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533305"/>
            <a:ext cx="27980640" cy="45080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1917680"/>
            <a:ext cx="23042880" cy="5374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66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33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00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67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3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00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667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3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67DD53-123B-814E-865D-4CD7D1D6340D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9510-CD13-4146-B299-4889CC4893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44A0A-CCFA-2A44-A97B-A7E8054B31ED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219D9-0A8F-3F48-8D6F-1E9D1BEFA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842224"/>
            <a:ext cx="7406640" cy="179446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42224"/>
            <a:ext cx="21671280" cy="179446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54339-E2BC-6446-A9C1-FCD2D34A92E1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612EB-5765-BE4A-AA9C-1FDC85DC5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1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29A28-D90B-C546-A93D-35F06C27E522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F9D55-3EE6-364E-84BC-1AAE42F0F3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4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3514496"/>
            <a:ext cx="27980640" cy="4177030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8913922"/>
            <a:ext cx="27980640" cy="4600574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668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3362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500044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66725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33407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1000088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667698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334512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1AB7A-E952-AB42-88DA-363647C1F61F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009C3-0148-B849-88F7-3D2DD8C61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4907281"/>
            <a:ext cx="14538960" cy="13879620"/>
          </a:xfrm>
        </p:spPr>
        <p:txBody>
          <a:bodyPr/>
          <a:lstStyle>
            <a:lvl1pPr>
              <a:defRPr sz="10200"/>
            </a:lvl1pPr>
            <a:lvl2pPr>
              <a:defRPr sz="87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4907281"/>
            <a:ext cx="14538960" cy="13879620"/>
          </a:xfrm>
        </p:spPr>
        <p:txBody>
          <a:bodyPr/>
          <a:lstStyle>
            <a:lvl1pPr>
              <a:defRPr sz="10200"/>
            </a:lvl1pPr>
            <a:lvl2pPr>
              <a:defRPr sz="87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6C636-78F5-3043-8508-B4C5F2620052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B3437-CFFE-D246-A14C-26B62B550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4707679"/>
            <a:ext cx="14544677" cy="1961937"/>
          </a:xfrm>
        </p:spPr>
        <p:txBody>
          <a:bodyPr anchor="b"/>
          <a:lstStyle>
            <a:lvl1pPr marL="0" indent="0">
              <a:buNone/>
              <a:defRPr sz="8700" b="1"/>
            </a:lvl1pPr>
            <a:lvl2pPr marL="1666814" indent="0">
              <a:buNone/>
              <a:defRPr sz="7300" b="1"/>
            </a:lvl2pPr>
            <a:lvl3pPr marL="3333628" indent="0">
              <a:buNone/>
              <a:defRPr sz="6600" b="1"/>
            </a:lvl3pPr>
            <a:lvl4pPr marL="5000442" indent="0">
              <a:buNone/>
              <a:defRPr sz="5800" b="1"/>
            </a:lvl4pPr>
            <a:lvl5pPr marL="6667256" indent="0">
              <a:buNone/>
              <a:defRPr sz="5800" b="1"/>
            </a:lvl5pPr>
            <a:lvl6pPr marL="8334070" indent="0">
              <a:buNone/>
              <a:defRPr sz="5800" b="1"/>
            </a:lvl6pPr>
            <a:lvl7pPr marL="10000884" indent="0">
              <a:buNone/>
              <a:defRPr sz="5800" b="1"/>
            </a:lvl7pPr>
            <a:lvl8pPr marL="11667698" indent="0">
              <a:buNone/>
              <a:defRPr sz="5800" b="1"/>
            </a:lvl8pPr>
            <a:lvl9pPr marL="13334512" indent="0">
              <a:buNone/>
              <a:defRPr sz="5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6669617"/>
            <a:ext cx="14544677" cy="12117283"/>
          </a:xfrm>
        </p:spPr>
        <p:txBody>
          <a:bodyPr/>
          <a:lstStyle>
            <a:lvl1pPr>
              <a:defRPr sz="8700"/>
            </a:lvl1pPr>
            <a:lvl2pPr>
              <a:defRPr sz="7300"/>
            </a:lvl2pPr>
            <a:lvl3pPr>
              <a:defRPr sz="66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707679"/>
            <a:ext cx="14550390" cy="1961937"/>
          </a:xfrm>
        </p:spPr>
        <p:txBody>
          <a:bodyPr anchor="b"/>
          <a:lstStyle>
            <a:lvl1pPr marL="0" indent="0">
              <a:buNone/>
              <a:defRPr sz="8700" b="1"/>
            </a:lvl1pPr>
            <a:lvl2pPr marL="1666814" indent="0">
              <a:buNone/>
              <a:defRPr sz="7300" b="1"/>
            </a:lvl2pPr>
            <a:lvl3pPr marL="3333628" indent="0">
              <a:buNone/>
              <a:defRPr sz="6600" b="1"/>
            </a:lvl3pPr>
            <a:lvl4pPr marL="5000442" indent="0">
              <a:buNone/>
              <a:defRPr sz="5800" b="1"/>
            </a:lvl4pPr>
            <a:lvl5pPr marL="6667256" indent="0">
              <a:buNone/>
              <a:defRPr sz="5800" b="1"/>
            </a:lvl5pPr>
            <a:lvl6pPr marL="8334070" indent="0">
              <a:buNone/>
              <a:defRPr sz="5800" b="1"/>
            </a:lvl6pPr>
            <a:lvl7pPr marL="10000884" indent="0">
              <a:buNone/>
              <a:defRPr sz="5800" b="1"/>
            </a:lvl7pPr>
            <a:lvl8pPr marL="11667698" indent="0">
              <a:buNone/>
              <a:defRPr sz="5800" b="1"/>
            </a:lvl8pPr>
            <a:lvl9pPr marL="13334512" indent="0">
              <a:buNone/>
              <a:defRPr sz="5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669617"/>
            <a:ext cx="14550390" cy="12117283"/>
          </a:xfrm>
        </p:spPr>
        <p:txBody>
          <a:bodyPr/>
          <a:lstStyle>
            <a:lvl1pPr>
              <a:defRPr sz="8700"/>
            </a:lvl1pPr>
            <a:lvl2pPr>
              <a:defRPr sz="7300"/>
            </a:lvl2pPr>
            <a:lvl3pPr>
              <a:defRPr sz="66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ED844-EC29-014B-9E00-0CB92B74314A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04D54-1CFE-8247-B7AF-C9571CD06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9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09F28-CEDD-514A-AA3F-5D2995AEAF78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4F82B-EC8E-E14D-BCF0-0C5BCD98E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3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652854-6B05-9041-9F72-244A1AE49738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11FBF-5B67-C44F-8ADC-05ECECE12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4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837353"/>
            <a:ext cx="10829927" cy="3563620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37355"/>
            <a:ext cx="18402300" cy="17949546"/>
          </a:xfrm>
        </p:spPr>
        <p:txBody>
          <a:bodyPr/>
          <a:lstStyle>
            <a:lvl1pPr>
              <a:defRPr sz="11700"/>
            </a:lvl1pPr>
            <a:lvl2pPr>
              <a:defRPr sz="10200"/>
            </a:lvl2pPr>
            <a:lvl3pPr>
              <a:defRPr sz="87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4400975"/>
            <a:ext cx="10829927" cy="14385926"/>
          </a:xfrm>
        </p:spPr>
        <p:txBody>
          <a:bodyPr/>
          <a:lstStyle>
            <a:lvl1pPr marL="0" indent="0">
              <a:buNone/>
              <a:defRPr sz="5100"/>
            </a:lvl1pPr>
            <a:lvl2pPr marL="1666814" indent="0">
              <a:buNone/>
              <a:defRPr sz="4400"/>
            </a:lvl2pPr>
            <a:lvl3pPr marL="3333628" indent="0">
              <a:buNone/>
              <a:defRPr sz="3600"/>
            </a:lvl3pPr>
            <a:lvl4pPr marL="5000442" indent="0">
              <a:buNone/>
              <a:defRPr sz="3300"/>
            </a:lvl4pPr>
            <a:lvl5pPr marL="6667256" indent="0">
              <a:buNone/>
              <a:defRPr sz="3300"/>
            </a:lvl5pPr>
            <a:lvl6pPr marL="8334070" indent="0">
              <a:buNone/>
              <a:defRPr sz="3300"/>
            </a:lvl6pPr>
            <a:lvl7pPr marL="10000884" indent="0">
              <a:buNone/>
              <a:defRPr sz="3300"/>
            </a:lvl7pPr>
            <a:lvl8pPr marL="11667698" indent="0">
              <a:buNone/>
              <a:defRPr sz="3300"/>
            </a:lvl8pPr>
            <a:lvl9pPr marL="13334512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8CC585-D85D-BF46-B84F-0BAE8643E902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98581-83B7-F74D-8CA6-CC2BC527F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4721841"/>
            <a:ext cx="19751040" cy="1737996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879177"/>
            <a:ext cx="19751040" cy="12618720"/>
          </a:xfrm>
        </p:spPr>
        <p:txBody>
          <a:bodyPr rtlCol="0">
            <a:normAutofit/>
          </a:bodyPr>
          <a:lstStyle>
            <a:lvl1pPr marL="0" indent="0">
              <a:buNone/>
              <a:defRPr sz="11700"/>
            </a:lvl1pPr>
            <a:lvl2pPr marL="1666814" indent="0">
              <a:buNone/>
              <a:defRPr sz="10200"/>
            </a:lvl2pPr>
            <a:lvl3pPr marL="3333628" indent="0">
              <a:buNone/>
              <a:defRPr sz="8700"/>
            </a:lvl3pPr>
            <a:lvl4pPr marL="5000442" indent="0">
              <a:buNone/>
              <a:defRPr sz="7300"/>
            </a:lvl4pPr>
            <a:lvl5pPr marL="6667256" indent="0">
              <a:buNone/>
              <a:defRPr sz="7300"/>
            </a:lvl5pPr>
            <a:lvl6pPr marL="8334070" indent="0">
              <a:buNone/>
              <a:defRPr sz="7300"/>
            </a:lvl6pPr>
            <a:lvl7pPr marL="10000884" indent="0">
              <a:buNone/>
              <a:defRPr sz="7300"/>
            </a:lvl7pPr>
            <a:lvl8pPr marL="11667698" indent="0">
              <a:buNone/>
              <a:defRPr sz="7300"/>
            </a:lvl8pPr>
            <a:lvl9pPr marL="13334512" indent="0">
              <a:buNone/>
              <a:defRPr sz="7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6459837"/>
            <a:ext cx="19751040" cy="2468243"/>
          </a:xfrm>
        </p:spPr>
        <p:txBody>
          <a:bodyPr/>
          <a:lstStyle>
            <a:lvl1pPr marL="0" indent="0">
              <a:buNone/>
              <a:defRPr sz="5100"/>
            </a:lvl1pPr>
            <a:lvl2pPr marL="1666814" indent="0">
              <a:buNone/>
              <a:defRPr sz="4400"/>
            </a:lvl2pPr>
            <a:lvl3pPr marL="3333628" indent="0">
              <a:buNone/>
              <a:defRPr sz="3600"/>
            </a:lvl3pPr>
            <a:lvl4pPr marL="5000442" indent="0">
              <a:buNone/>
              <a:defRPr sz="3300"/>
            </a:lvl4pPr>
            <a:lvl5pPr marL="6667256" indent="0">
              <a:buNone/>
              <a:defRPr sz="3300"/>
            </a:lvl5pPr>
            <a:lvl6pPr marL="8334070" indent="0">
              <a:buNone/>
              <a:defRPr sz="3300"/>
            </a:lvl6pPr>
            <a:lvl7pPr marL="10000884" indent="0">
              <a:buNone/>
              <a:defRPr sz="3300"/>
            </a:lvl7pPr>
            <a:lvl8pPr marL="11667698" indent="0">
              <a:buNone/>
              <a:defRPr sz="3300"/>
            </a:lvl8pPr>
            <a:lvl9pPr marL="13334512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392AF-C758-DB41-B6A4-37907FCF1C23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EC007-FF74-CD4F-A298-A396C7AB8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38" y="842963"/>
            <a:ext cx="296259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33363" tIns="166681" rIns="333363" bIns="166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238" y="4906963"/>
            <a:ext cx="29625925" cy="138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33363" tIns="166681" rIns="333363" bIns="166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238" y="19492913"/>
            <a:ext cx="7680325" cy="1119187"/>
          </a:xfrm>
          <a:prstGeom prst="rect">
            <a:avLst/>
          </a:prstGeom>
        </p:spPr>
        <p:txBody>
          <a:bodyPr vert="horz" wrap="square" lIns="333363" tIns="166681" rIns="333363" bIns="166681" numCol="1" anchor="ctr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rgbClr val="898989"/>
                </a:solidFill>
              </a:defRPr>
            </a:lvl1pPr>
          </a:lstStyle>
          <a:p>
            <a:fld id="{6C08DD8A-DE4D-974F-8047-71C12271E651}" type="datetimeFigureOut">
              <a:rPr lang="en-US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438" y="19492913"/>
            <a:ext cx="10423525" cy="1119187"/>
          </a:xfrm>
          <a:prstGeom prst="rect">
            <a:avLst/>
          </a:prstGeom>
        </p:spPr>
        <p:txBody>
          <a:bodyPr vert="horz" lIns="333363" tIns="166681" rIns="333363" bIns="166681" rtlCol="0" anchor="ctr"/>
          <a:lstStyle>
            <a:lvl1pPr algn="ctr" defTabSz="3333628" fontAlgn="auto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838" y="19492913"/>
            <a:ext cx="7680325" cy="1119187"/>
          </a:xfrm>
          <a:prstGeom prst="rect">
            <a:avLst/>
          </a:prstGeom>
        </p:spPr>
        <p:txBody>
          <a:bodyPr vert="horz" wrap="square" lIns="333363" tIns="166681" rIns="333363" bIns="166681" numCol="1" anchor="ctr" anchorCtr="0" compatLnSpc="1">
            <a:prstTxWarp prst="textNoShape">
              <a:avLst/>
            </a:prstTxWarp>
          </a:bodyPr>
          <a:lstStyle>
            <a:lvl1pPr algn="r">
              <a:defRPr sz="4400">
                <a:solidFill>
                  <a:srgbClr val="898989"/>
                </a:solidFill>
              </a:defRPr>
            </a:lvl1pPr>
          </a:lstStyle>
          <a:p>
            <a:fld id="{095B82F8-75D5-504B-807F-38D8EE2DFC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32163" rtl="0" eaLnBrk="0" fontAlgn="base" hangingPunct="0">
        <a:spcBef>
          <a:spcPct val="0"/>
        </a:spcBef>
        <a:spcAft>
          <a:spcPct val="0"/>
        </a:spcAft>
        <a:defRPr sz="160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3332163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3332163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3332163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3332163" rtl="0" eaLnBrk="0" fontAlgn="base" hangingPunct="0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3332163" rtl="0" fontAlgn="base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6pPr>
      <a:lvl7pPr marL="914400" algn="ctr" defTabSz="3332163" rtl="0" fontAlgn="base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7pPr>
      <a:lvl8pPr marL="1371600" algn="ctr" defTabSz="3332163" rtl="0" fontAlgn="base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8pPr>
      <a:lvl9pPr marL="1828800" algn="ctr" defTabSz="3332163" rtl="0" fontAlgn="base">
        <a:spcBef>
          <a:spcPct val="0"/>
        </a:spcBef>
        <a:spcAft>
          <a:spcPct val="0"/>
        </a:spcAft>
        <a:defRPr sz="16000">
          <a:solidFill>
            <a:schemeClr val="tx1"/>
          </a:solidFill>
          <a:latin typeface="Calibri" pitchFamily="34" charset="0"/>
        </a:defRPr>
      </a:lvl9pPr>
    </p:titleStyle>
    <p:bodyStyle>
      <a:lvl1pPr marL="1249363" indent="-1249363" algn="l" defTabSz="3332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7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2708275" indent="-1041400" algn="l" defTabSz="3332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165600" indent="-831850" algn="l" defTabSz="3332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832475" indent="-831850" algn="l" defTabSz="3332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499350" indent="-831850" algn="l" defTabSz="3332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7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9167477" indent="-833407" algn="l" defTabSz="3333628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34291" indent="-833407" algn="l" defTabSz="3333628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01105" indent="-833407" algn="l" defTabSz="3333628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167919" indent="-833407" algn="l" defTabSz="3333628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66814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33628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00442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67256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34070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00884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7698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34512" algn="l" defTabSz="3333628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914400" y="457212"/>
            <a:ext cx="31499994" cy="313242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3332163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0" dirty="0" smtClean="0">
                <a:solidFill>
                  <a:srgbClr val="33FF00"/>
                </a:solidFill>
                <a:latin typeface="Times New Roman"/>
                <a:cs typeface="Times New Roman"/>
              </a:rPr>
              <a:t>Evaluation of HCC Response to Systemic Therapy with Quantitative MRI   </a:t>
            </a:r>
            <a:r>
              <a:rPr lang="en-US" sz="5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(1 U01 CA172320-01)</a:t>
            </a:r>
          </a:p>
          <a:p>
            <a:pPr eaLnBrk="1" hangingPunct="1"/>
            <a:r>
              <a:rPr lang="en-US" sz="5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Guido </a:t>
            </a:r>
            <a:r>
              <a:rPr lang="en-US" sz="5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Jajmovich</a:t>
            </a:r>
            <a:r>
              <a:rPr lang="en-US" sz="5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Octavia Bane, Hadrien Dyvorne, Bachir Taouli; </a:t>
            </a:r>
            <a:r>
              <a:rPr lang="en-US" sz="5400" dirty="0">
                <a:solidFill>
                  <a:schemeClr val="bg1"/>
                </a:solidFill>
                <a:latin typeface="Times New Roman"/>
                <a:cs typeface="Times New Roman"/>
              </a:rPr>
              <a:t>Icahn School of Medicine at Mount Sinai</a:t>
            </a:r>
          </a:p>
          <a:p>
            <a:pPr eaLnBrk="1" hangingPunct="1"/>
            <a:endParaRPr lang="en-US" sz="5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TMII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0" y="19659600"/>
            <a:ext cx="1981200" cy="1112172"/>
          </a:xfrm>
          <a:prstGeom prst="rect">
            <a:avLst/>
          </a:prstGeom>
        </p:spPr>
      </p:pic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430741" y="5943600"/>
            <a:ext cx="11887200" cy="1431160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1698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1698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1698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1698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1698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98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98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98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98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4800" dirty="0">
                <a:solidFill>
                  <a:srgbClr val="FFFF00"/>
                </a:solidFill>
                <a:latin typeface="Times New Roman"/>
                <a:cs typeface="Times New Roman"/>
              </a:rPr>
              <a:t>Objectives</a:t>
            </a:r>
          </a:p>
          <a:p>
            <a:pPr marL="0" indent="0" eaLnBrk="1" hangingPunct="1"/>
            <a:endParaRPr lang="en-US" sz="44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0" indent="0" eaLnBrk="1" hangingPunct="1"/>
            <a:r>
              <a:rPr lang="en-US" sz="4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Year 1</a:t>
            </a:r>
          </a:p>
          <a:p>
            <a:pPr eaLnBrk="1" hangingPunct="1">
              <a:buAutoNum type="arabicPeriod"/>
            </a:pP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Develop 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a framework for quality control (QC) in functional MRI of the liver in patients with </a:t>
            </a: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HCC</a:t>
            </a:r>
          </a:p>
          <a:p>
            <a:pPr eaLnBrk="1" hangingPunct="1">
              <a:buFontTx/>
              <a:buAutoNum type="arabicPeriod"/>
            </a:pP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Determine reproducibility of diffusion, DCE-MRI and 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2* metrics in HCC and liver parenchyma</a:t>
            </a:r>
          </a:p>
          <a:p>
            <a:pPr eaLnBrk="1" hangingPunct="1">
              <a:buFontTx/>
              <a:buAutoNum type="arabicPeriod"/>
            </a:pPr>
            <a:endParaRPr lang="en-US" sz="44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0" indent="0" eaLnBrk="1" hangingPunct="1"/>
            <a:r>
              <a:rPr lang="en-US" sz="4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Year 2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Develop a quantitative multiparametric scoring system combining measurements of MR diffusion, perfusion and hypoxia against histopathologic measures of tumor grade, cellularity, aggressiveness, angiogenesis and hypoxia in HCC. 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Develop an advanced pathologic evaluation platform evaluating HCC tumor biology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Gain 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insight into intratumoral heterogeneity in MR metrics and pathology, and differentiate biological heterogeneity from image noise</a:t>
            </a:r>
            <a:endParaRPr lang="en-US" sz="4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153" y="4114800"/>
            <a:ext cx="32004000" cy="15696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Overall objective: Develop a quantitative multiparametric protocol combining measurements of MR diffusion, perfusion and hypoxia in hepatocellular carcinoma (HCC)</a:t>
            </a:r>
            <a:endParaRPr lang="en-US" sz="4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itle 32"/>
          <p:cNvSpPr txBox="1">
            <a:spLocks/>
          </p:cNvSpPr>
          <p:nvPr/>
        </p:nvSpPr>
        <p:spPr>
          <a:xfrm>
            <a:off x="23774400" y="11430000"/>
            <a:ext cx="8229600" cy="2160000"/>
          </a:xfrm>
          <a:prstGeom prst="rect">
            <a:avLst/>
          </a:prstGeom>
        </p:spPr>
        <p:txBody>
          <a:bodyPr/>
          <a:lstStyle>
            <a:lvl1pPr algn="ctr" defTabSz="3332163" rtl="0" eaLnBrk="0" fontAlgn="base" hangingPunct="0">
              <a:spcBef>
                <a:spcPct val="0"/>
              </a:spcBef>
              <a:spcAft>
                <a:spcPct val="0"/>
              </a:spcAft>
              <a:defRPr sz="160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3332163" rtl="0" eaLnBrk="0" fontAlgn="base" hangingPunct="0">
              <a:spcBef>
                <a:spcPct val="0"/>
              </a:spcBef>
              <a:spcAft>
                <a:spcPct val="0"/>
              </a:spcAft>
              <a:defRPr sz="16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defTabSz="3332163" rtl="0" eaLnBrk="0" fontAlgn="base" hangingPunct="0">
              <a:spcBef>
                <a:spcPct val="0"/>
              </a:spcBef>
              <a:spcAft>
                <a:spcPct val="0"/>
              </a:spcAft>
              <a:defRPr sz="16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defTabSz="3332163" rtl="0" eaLnBrk="0" fontAlgn="base" hangingPunct="0">
              <a:spcBef>
                <a:spcPct val="0"/>
              </a:spcBef>
              <a:spcAft>
                <a:spcPct val="0"/>
              </a:spcAft>
              <a:defRPr sz="16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defTabSz="3332163" rtl="0" eaLnBrk="0" fontAlgn="base" hangingPunct="0">
              <a:spcBef>
                <a:spcPct val="0"/>
              </a:spcBef>
              <a:spcAft>
                <a:spcPct val="0"/>
              </a:spcAft>
              <a:defRPr sz="160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defTabSz="3332163" rtl="0" fontAlgn="base">
              <a:spcBef>
                <a:spcPct val="0"/>
              </a:spcBef>
              <a:spcAft>
                <a:spcPct val="0"/>
              </a:spcAft>
              <a:defRPr sz="16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3332163" rtl="0" fontAlgn="base">
              <a:spcBef>
                <a:spcPct val="0"/>
              </a:spcBef>
              <a:spcAft>
                <a:spcPct val="0"/>
              </a:spcAft>
              <a:defRPr sz="16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3332163" rtl="0" fontAlgn="base">
              <a:spcBef>
                <a:spcPct val="0"/>
              </a:spcBef>
              <a:spcAft>
                <a:spcPct val="0"/>
              </a:spcAft>
              <a:defRPr sz="16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3332163" rtl="0" fontAlgn="base">
              <a:spcBef>
                <a:spcPct val="0"/>
              </a:spcBef>
              <a:spcAft>
                <a:spcPct val="0"/>
              </a:spcAft>
              <a:defRPr sz="16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Multiparametric approach in HCC</a:t>
            </a:r>
          </a:p>
          <a:p>
            <a:pPr algn="l"/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Reference T2 HASTE, </a:t>
            </a:r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Time to Peak (TTP), slope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, AUC60, D </a:t>
            </a:r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 ADC 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maps in </a:t>
            </a:r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patient 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with a 14 cm HCC.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1726"/>
          <a:stretch/>
        </p:blipFill>
        <p:spPr>
          <a:xfrm>
            <a:off x="23774400" y="6858000"/>
            <a:ext cx="7894089" cy="4381500"/>
          </a:xfrm>
          <a:prstGeom prst="rect">
            <a:avLst/>
          </a:prstGeom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12801600" y="7009985"/>
            <a:ext cx="10173600" cy="1308050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/>
            <a:r>
              <a:rPr lang="en-US" sz="4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Year 1 Summary Results </a:t>
            </a:r>
          </a:p>
          <a:p>
            <a:pPr>
              <a:buFontTx/>
              <a:buAutoNum type="arabicPeriod"/>
            </a:pPr>
            <a:r>
              <a:rPr lang="en-US" sz="4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QC 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parameters </a:t>
            </a: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being assessed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: image quality, metrics </a:t>
            </a: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variability, 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goodness of fit, quality of DCE-MRI curves, intra-patient test-retest, inter- and intra-observer variability, differences between 1.5T and </a:t>
            </a: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3T, assessment of pathologic variability. </a:t>
            </a:r>
          </a:p>
          <a:p>
            <a:pPr>
              <a:buFontTx/>
              <a:buAutoNum type="arabicPeriod"/>
            </a:pP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Test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-retest </a:t>
            </a: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reproducibility in HCC</a:t>
            </a:r>
          </a:p>
          <a:p>
            <a:pPr marL="1143000" lvl="1" indent="-685800">
              <a:buFont typeface="Arial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IVIM DWI: Mean CV (n=5) D (true diffusion coefficient) 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19.8%, PF </a:t>
            </a: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(perfusion fraction) 21.7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%, D* </a:t>
            </a: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(pseudodiffusion 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coefficient</a:t>
            </a: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65.2</a:t>
            </a:r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%, and ADC 17.4%. </a:t>
            </a:r>
            <a:endParaRPr lang="en-US" sz="4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143000" lvl="1" indent="-685800">
              <a:buFont typeface="Arial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DCE-MRI: mean CV (n=12) Ktrans 38.2%, Ve 37.7%, Kep 52.7%</a:t>
            </a:r>
          </a:p>
          <a:p>
            <a:pPr marL="1143000" lvl="1" indent="-685800">
              <a:buFont typeface="Arial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R2*: mean CV of R2* value with room air (n=8) 14.8%, under O2 (12.2%), carbogen (11.8%). </a:t>
            </a:r>
          </a:p>
          <a:p>
            <a:pPr>
              <a:buFontTx/>
              <a:buAutoNum type="arabicPeriod"/>
            </a:pPr>
            <a:endParaRPr lang="en-US" sz="4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Picture 15" descr="Pt7_MRI1_R2star_map.t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03200" y="14010654"/>
            <a:ext cx="6808019" cy="1727999"/>
          </a:xfrm>
          <a:prstGeom prst="rect">
            <a:avLst/>
          </a:prstGeom>
        </p:spPr>
      </p:pic>
      <p:pic>
        <p:nvPicPr>
          <p:cNvPr id="17" name="Picture 16" descr="T1post_HCC.t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4274" y="14015743"/>
            <a:ext cx="2293159" cy="17279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505659" y="15725001"/>
            <a:ext cx="890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VIBE post-contrast    R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* room air (sec</a:t>
            </a:r>
            <a:r>
              <a:rPr lang="en-US" sz="20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-1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)            R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* O</a:t>
            </a:r>
            <a:r>
              <a:rPr lang="en-US" sz="2000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R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* CO</a:t>
            </a:r>
            <a:r>
              <a:rPr lang="en-US" sz="2000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24239747" y="14292136"/>
            <a:ext cx="186267" cy="251176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600">
              <a:latin typeface="Times New Roman"/>
              <a:cs typeface="Times New Roman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25810004" y="14270968"/>
            <a:ext cx="317811" cy="201788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600">
              <a:latin typeface="Times New Roman"/>
              <a:cs typeface="Times New Roman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28004284" y="14292136"/>
            <a:ext cx="317811" cy="201788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600">
              <a:latin typeface="Times New Roman"/>
              <a:cs typeface="Times New Roman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0311448" y="14270968"/>
            <a:ext cx="317811" cy="201788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600">
              <a:latin typeface="Times New Roman"/>
              <a:cs typeface="Times New Roman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23417070" y="14407139"/>
            <a:ext cx="290687" cy="162985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600">
              <a:latin typeface="Times New Roman"/>
              <a:cs typeface="Times New Roman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26508813" y="14318948"/>
            <a:ext cx="186267" cy="251176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600">
              <a:latin typeface="Times New Roman"/>
              <a:cs typeface="Times New Roman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28773647" y="14347168"/>
            <a:ext cx="186267" cy="251176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600">
              <a:latin typeface="Times New Roman"/>
              <a:cs typeface="Times New Roman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H="1">
            <a:off x="31031425" y="14270968"/>
            <a:ext cx="186267" cy="251176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60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4400" y="16683097"/>
            <a:ext cx="860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HCC 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identified on post-contrast imaging (arrows) shows minimal response to O</a:t>
            </a:r>
            <a:r>
              <a:rPr lang="en-US" sz="3200" baseline="-25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 (R</a:t>
            </a:r>
            <a:r>
              <a:rPr lang="en-US" sz="3200" baseline="-25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* air 23.81 s</a:t>
            </a:r>
            <a:r>
              <a:rPr lang="en-US" sz="3200" baseline="30000" dirty="0">
                <a:solidFill>
                  <a:srgbClr val="FFFFFF"/>
                </a:solidFill>
                <a:latin typeface="Times New Roman"/>
                <a:cs typeface="Times New Roman"/>
              </a:rPr>
              <a:t>-1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, R</a:t>
            </a:r>
            <a:r>
              <a:rPr lang="en-US" sz="3200" baseline="-25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* O</a:t>
            </a:r>
            <a:r>
              <a:rPr lang="en-US" sz="3200" baseline="-25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 23.65 s</a:t>
            </a:r>
            <a:r>
              <a:rPr lang="en-US" sz="3200" baseline="30000" dirty="0">
                <a:solidFill>
                  <a:srgbClr val="FFFFFF"/>
                </a:solidFill>
                <a:latin typeface="Times New Roman"/>
                <a:cs typeface="Times New Roman"/>
              </a:rPr>
              <a:t>-1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) and a minimal increase in R</a:t>
            </a:r>
            <a:r>
              <a:rPr lang="en-US" sz="3200" baseline="-25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* with carbogen (R</a:t>
            </a:r>
            <a:r>
              <a:rPr lang="en-US" sz="3200" baseline="-25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* CO</a:t>
            </a:r>
            <a:r>
              <a:rPr lang="en-US" sz="3200" baseline="-25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 25.22 s</a:t>
            </a:r>
            <a:r>
              <a:rPr lang="en-US" sz="3200" baseline="30000" dirty="0">
                <a:solidFill>
                  <a:srgbClr val="FFFFFF"/>
                </a:solidFill>
                <a:latin typeface="Times New Roman"/>
                <a:cs typeface="Times New Roman"/>
              </a:rPr>
              <a:t>-1</a:t>
            </a:r>
            <a:r>
              <a:rPr lang="en-US" sz="3200" dirty="0">
                <a:solidFill>
                  <a:srgbClr val="FFFFFF"/>
                </a:solidFill>
                <a:latin typeface="Times New Roman"/>
                <a:cs typeface="Times New Roman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373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WIN764BIT</cp:lastModifiedBy>
  <cp:revision>14</cp:revision>
  <dcterms:created xsi:type="dcterms:W3CDTF">2014-02-21T17:40:15Z</dcterms:created>
  <dcterms:modified xsi:type="dcterms:W3CDTF">2014-04-18T21:42:16Z</dcterms:modified>
</cp:coreProperties>
</file>