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51206400" cy="32918400"/>
  <p:notesSz cx="7315200" cy="9601200"/>
  <p:defaultTextStyle>
    <a:defPPr>
      <a:defRPr lang="en-US"/>
    </a:defPPr>
    <a:lvl1pPr algn="l" rtl="0" fontAlgn="base">
      <a:spcBef>
        <a:spcPct val="0"/>
      </a:spcBef>
      <a:spcAft>
        <a:spcPct val="0"/>
      </a:spcAft>
      <a:defRPr sz="8900" kern="1200">
        <a:solidFill>
          <a:srgbClr val="000000"/>
        </a:solidFill>
        <a:latin typeface="Lucida Grande"/>
        <a:ea typeface="ヒラギノ角ゴ ProN W3"/>
        <a:cs typeface="ヒラギノ角ゴ ProN W3"/>
        <a:sym typeface="Lucida Grande"/>
      </a:defRPr>
    </a:lvl1pPr>
    <a:lvl2pPr marL="473075" indent="-15875" algn="l" rtl="0" fontAlgn="base">
      <a:spcBef>
        <a:spcPct val="0"/>
      </a:spcBef>
      <a:spcAft>
        <a:spcPct val="0"/>
      </a:spcAft>
      <a:defRPr sz="8900" kern="1200">
        <a:solidFill>
          <a:srgbClr val="000000"/>
        </a:solidFill>
        <a:latin typeface="Lucida Grande"/>
        <a:ea typeface="ヒラギノ角ゴ ProN W3"/>
        <a:cs typeface="ヒラギノ角ゴ ProN W3"/>
        <a:sym typeface="Lucida Grande"/>
      </a:defRPr>
    </a:lvl2pPr>
    <a:lvl3pPr marL="946150" indent="-31750" algn="l" rtl="0" fontAlgn="base">
      <a:spcBef>
        <a:spcPct val="0"/>
      </a:spcBef>
      <a:spcAft>
        <a:spcPct val="0"/>
      </a:spcAft>
      <a:defRPr sz="8900" kern="1200">
        <a:solidFill>
          <a:srgbClr val="000000"/>
        </a:solidFill>
        <a:latin typeface="Lucida Grande"/>
        <a:ea typeface="ヒラギノ角ゴ ProN W3"/>
        <a:cs typeface="ヒラギノ角ゴ ProN W3"/>
        <a:sym typeface="Lucida Grande"/>
      </a:defRPr>
    </a:lvl3pPr>
    <a:lvl4pPr marL="1419225" indent="-47625" algn="l" rtl="0" fontAlgn="base">
      <a:spcBef>
        <a:spcPct val="0"/>
      </a:spcBef>
      <a:spcAft>
        <a:spcPct val="0"/>
      </a:spcAft>
      <a:defRPr sz="8900" kern="1200">
        <a:solidFill>
          <a:srgbClr val="000000"/>
        </a:solidFill>
        <a:latin typeface="Lucida Grande"/>
        <a:ea typeface="ヒラギノ角ゴ ProN W3"/>
        <a:cs typeface="ヒラギノ角ゴ ProN W3"/>
        <a:sym typeface="Lucida Grande"/>
      </a:defRPr>
    </a:lvl4pPr>
    <a:lvl5pPr marL="1892300" indent="-63500" algn="l" rtl="0" fontAlgn="base">
      <a:spcBef>
        <a:spcPct val="0"/>
      </a:spcBef>
      <a:spcAft>
        <a:spcPct val="0"/>
      </a:spcAft>
      <a:defRPr sz="8900" kern="1200">
        <a:solidFill>
          <a:srgbClr val="000000"/>
        </a:solidFill>
        <a:latin typeface="Lucida Grande"/>
        <a:ea typeface="ヒラギノ角ゴ ProN W3"/>
        <a:cs typeface="ヒラギノ角ゴ ProN W3"/>
        <a:sym typeface="Lucida Grande"/>
      </a:defRPr>
    </a:lvl5pPr>
    <a:lvl6pPr marL="2286000" algn="l" defTabSz="914400" rtl="0" eaLnBrk="1" latinLnBrk="0" hangingPunct="1">
      <a:defRPr sz="8900" kern="1200">
        <a:solidFill>
          <a:srgbClr val="000000"/>
        </a:solidFill>
        <a:latin typeface="Lucida Grande"/>
        <a:ea typeface="ヒラギノ角ゴ ProN W3"/>
        <a:cs typeface="ヒラギノ角ゴ ProN W3"/>
        <a:sym typeface="Lucida Grande"/>
      </a:defRPr>
    </a:lvl6pPr>
    <a:lvl7pPr marL="2743200" algn="l" defTabSz="914400" rtl="0" eaLnBrk="1" latinLnBrk="0" hangingPunct="1">
      <a:defRPr sz="8900" kern="1200">
        <a:solidFill>
          <a:srgbClr val="000000"/>
        </a:solidFill>
        <a:latin typeface="Lucida Grande"/>
        <a:ea typeface="ヒラギノ角ゴ ProN W3"/>
        <a:cs typeface="ヒラギノ角ゴ ProN W3"/>
        <a:sym typeface="Lucida Grande"/>
      </a:defRPr>
    </a:lvl7pPr>
    <a:lvl8pPr marL="3200400" algn="l" defTabSz="914400" rtl="0" eaLnBrk="1" latinLnBrk="0" hangingPunct="1">
      <a:defRPr sz="8900" kern="1200">
        <a:solidFill>
          <a:srgbClr val="000000"/>
        </a:solidFill>
        <a:latin typeface="Lucida Grande"/>
        <a:ea typeface="ヒラギノ角ゴ ProN W3"/>
        <a:cs typeface="ヒラギノ角ゴ ProN W3"/>
        <a:sym typeface="Lucida Grande"/>
      </a:defRPr>
    </a:lvl8pPr>
    <a:lvl9pPr marL="3657600" algn="l" defTabSz="914400" rtl="0" eaLnBrk="1" latinLnBrk="0" hangingPunct="1">
      <a:defRPr sz="8900" kern="1200">
        <a:solidFill>
          <a:srgbClr val="000000"/>
        </a:solidFill>
        <a:latin typeface="Lucida Grande"/>
        <a:ea typeface="ヒラギノ角ゴ ProN W3"/>
        <a:cs typeface="ヒラギノ角ゴ ProN W3"/>
        <a:sym typeface="Lucida Grand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FCC00"/>
    <a:srgbClr val="C5400B"/>
    <a:srgbClr val="1D4388"/>
    <a:srgbClr val="49A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760" autoAdjust="0"/>
  </p:normalViewPr>
  <p:slideViewPr>
    <p:cSldViewPr>
      <p:cViewPr>
        <p:scale>
          <a:sx n="100" d="100"/>
          <a:sy n="100" d="100"/>
        </p:scale>
        <p:origin x="17050" y="12034"/>
      </p:cViewPr>
      <p:guideLst>
        <p:guide orient="horz" pos="10368"/>
        <p:guide pos="16128"/>
      </p:guideLst>
    </p:cSldViewPr>
  </p:slideViewPr>
  <p:notesTextViewPr>
    <p:cViewPr>
      <p:scale>
        <a:sx n="100" d="100"/>
        <a:sy n="100" d="100"/>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0" tIns="47420" rIns="94840" bIns="47420" numCol="1" anchor="t" anchorCtr="0" compatLnSpc="1">
            <a:prstTxWarp prst="textNoShape">
              <a:avLst/>
            </a:prstTxWarp>
          </a:bodyPr>
          <a:lstStyle>
            <a:lvl1pPr eaLnBrk="0" hangingPunct="0">
              <a:defRPr sz="1200" dirty="0"/>
            </a:lvl1pPr>
          </a:lstStyle>
          <a:p>
            <a:pPr>
              <a:defRPr/>
            </a:pPr>
            <a:endParaRPr lang="en-US"/>
          </a:p>
        </p:txBody>
      </p:sp>
      <p:sp>
        <p:nvSpPr>
          <p:cNvPr id="16387" name="Rectangle 3"/>
          <p:cNvSpPr>
            <a:spLocks noGrp="1" noChangeArrowheads="1"/>
          </p:cNvSpPr>
          <p:nvPr>
            <p:ph type="dt" sz="quarter" idx="1"/>
          </p:nvPr>
        </p:nvSpPr>
        <p:spPr bwMode="auto">
          <a:xfrm>
            <a:off x="4142962"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0" tIns="47420" rIns="94840" bIns="47420" numCol="1" anchor="t" anchorCtr="0" compatLnSpc="1">
            <a:prstTxWarp prst="textNoShape">
              <a:avLst/>
            </a:prstTxWarp>
          </a:bodyPr>
          <a:lstStyle>
            <a:lvl1pPr algn="r" eaLnBrk="0" hangingPunct="0">
              <a:defRPr sz="1200"/>
            </a:lvl1pPr>
          </a:lstStyle>
          <a:p>
            <a:pPr>
              <a:defRPr/>
            </a:pPr>
            <a:fld id="{860D6A7C-BFAA-4958-9348-27730F7BEB84}" type="datetime1">
              <a:rPr lang="en-US"/>
              <a:pPr>
                <a:defRPr/>
              </a:pPr>
              <a:t>4/18/2014</a:t>
            </a:fld>
            <a:endParaRPr lang="en-US" dirty="0"/>
          </a:p>
        </p:txBody>
      </p:sp>
      <p:sp>
        <p:nvSpPr>
          <p:cNvPr id="16388" name="Rectangle 4"/>
          <p:cNvSpPr>
            <a:spLocks noGrp="1" noChangeArrowheads="1"/>
          </p:cNvSpPr>
          <p:nvPr>
            <p:ph type="ftr" sz="quarter" idx="2"/>
          </p:nvPr>
        </p:nvSpPr>
        <p:spPr bwMode="auto">
          <a:xfrm>
            <a:off x="0"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0" tIns="47420" rIns="94840" bIns="47420" numCol="1" anchor="b" anchorCtr="0" compatLnSpc="1">
            <a:prstTxWarp prst="textNoShape">
              <a:avLst/>
            </a:prstTxWarp>
          </a:bodyPr>
          <a:lstStyle>
            <a:lvl1pPr eaLnBrk="0" hangingPunct="0">
              <a:defRPr sz="1200" dirty="0"/>
            </a:lvl1pPr>
          </a:lstStyle>
          <a:p>
            <a:pPr>
              <a:defRPr/>
            </a:pPr>
            <a:endParaRPr lang="en-US"/>
          </a:p>
        </p:txBody>
      </p:sp>
      <p:sp>
        <p:nvSpPr>
          <p:cNvPr id="16389" name="Rectangle 5"/>
          <p:cNvSpPr>
            <a:spLocks noGrp="1" noChangeArrowheads="1"/>
          </p:cNvSpPr>
          <p:nvPr>
            <p:ph type="sldNum" sz="quarter" idx="3"/>
          </p:nvPr>
        </p:nvSpPr>
        <p:spPr bwMode="auto">
          <a:xfrm>
            <a:off x="4142962"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0" tIns="47420" rIns="94840" bIns="47420" numCol="1" anchor="b" anchorCtr="0" compatLnSpc="1">
            <a:prstTxWarp prst="textNoShape">
              <a:avLst/>
            </a:prstTxWarp>
          </a:bodyPr>
          <a:lstStyle>
            <a:lvl1pPr algn="r" eaLnBrk="0" hangingPunct="0">
              <a:defRPr sz="1200"/>
            </a:lvl1pPr>
          </a:lstStyle>
          <a:p>
            <a:pPr>
              <a:defRPr/>
            </a:pPr>
            <a:fld id="{165FAAF3-AAA4-4D17-B481-07535C445E34}" type="slidenum">
              <a:rPr lang="en-US"/>
              <a:pPr>
                <a:defRPr/>
              </a:pPr>
              <a:t>‹#›</a:t>
            </a:fld>
            <a:endParaRPr lang="en-US" dirty="0"/>
          </a:p>
        </p:txBody>
      </p:sp>
    </p:spTree>
    <p:extLst>
      <p:ext uri="{BB962C8B-B14F-4D97-AF65-F5344CB8AC3E}">
        <p14:creationId xmlns:p14="http://schemas.microsoft.com/office/powerpoint/2010/main" val="2949095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wrap="square" lIns="94840" tIns="47420" rIns="94840" bIns="47420" numCol="1" anchor="t" anchorCtr="0" compatLnSpc="1">
            <a:prstTxWarp prst="textNoShape">
              <a:avLst/>
            </a:prstTxWarp>
          </a:bodyPr>
          <a:lstStyle>
            <a:lvl1pPr>
              <a:defRPr sz="1200" dirty="0"/>
            </a:lvl1pPr>
          </a:lstStyle>
          <a:p>
            <a:pPr>
              <a:defRPr/>
            </a:pPr>
            <a:endParaRPr lang="en-US"/>
          </a:p>
        </p:txBody>
      </p:sp>
      <p:sp>
        <p:nvSpPr>
          <p:cNvPr id="3" name="Date Placeholder 2"/>
          <p:cNvSpPr>
            <a:spLocks noGrp="1"/>
          </p:cNvSpPr>
          <p:nvPr>
            <p:ph type="dt" idx="1"/>
          </p:nvPr>
        </p:nvSpPr>
        <p:spPr>
          <a:xfrm>
            <a:off x="4142962" y="0"/>
            <a:ext cx="3170583" cy="480388"/>
          </a:xfrm>
          <a:prstGeom prst="rect">
            <a:avLst/>
          </a:prstGeom>
        </p:spPr>
        <p:txBody>
          <a:bodyPr vert="horz" wrap="square" lIns="94840" tIns="47420" rIns="94840" bIns="47420" numCol="1" anchor="t" anchorCtr="0" compatLnSpc="1">
            <a:prstTxWarp prst="textNoShape">
              <a:avLst/>
            </a:prstTxWarp>
          </a:bodyPr>
          <a:lstStyle>
            <a:lvl1pPr algn="r">
              <a:defRPr sz="1200"/>
            </a:lvl1pPr>
          </a:lstStyle>
          <a:p>
            <a:pPr>
              <a:defRPr/>
            </a:pPr>
            <a:fld id="{91D41397-9FB3-4DE9-A293-B72FB626670A}" type="datetime1">
              <a:rPr lang="en-US"/>
              <a:pPr>
                <a:defRPr/>
              </a:pPr>
              <a:t>4/18/2014</a:t>
            </a:fld>
            <a:endParaRPr lang="en-US" dirty="0"/>
          </a:p>
        </p:txBody>
      </p:sp>
      <p:sp>
        <p:nvSpPr>
          <p:cNvPr id="4" name="Slide Image Placeholder 3"/>
          <p:cNvSpPr>
            <a:spLocks noGrp="1" noRot="1" noChangeAspect="1"/>
          </p:cNvSpPr>
          <p:nvPr>
            <p:ph type="sldImg" idx="2"/>
          </p:nvPr>
        </p:nvSpPr>
        <p:spPr>
          <a:xfrm>
            <a:off x="857250" y="719138"/>
            <a:ext cx="5600700" cy="3600450"/>
          </a:xfrm>
          <a:prstGeom prst="rect">
            <a:avLst/>
          </a:prstGeom>
          <a:noFill/>
          <a:ln w="12700">
            <a:solidFill>
              <a:prstClr val="black"/>
            </a:solidFill>
          </a:ln>
        </p:spPr>
        <p:txBody>
          <a:bodyPr vert="horz" wrap="square" lIns="94840" tIns="47420" rIns="94840" bIns="474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32183" y="4561227"/>
            <a:ext cx="5850835" cy="4320213"/>
          </a:xfrm>
          <a:prstGeom prst="rect">
            <a:avLst/>
          </a:prstGeom>
        </p:spPr>
        <p:txBody>
          <a:bodyPr vert="horz" wrap="square" lIns="94840" tIns="47420" rIns="94840" bIns="474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wrap="square" lIns="94840" tIns="47420" rIns="94840" bIns="47420" numCol="1" anchor="b" anchorCtr="0" compatLnSpc="1">
            <a:prstTxWarp prst="textNoShape">
              <a:avLst/>
            </a:prstTxWarp>
          </a:bodyPr>
          <a:lstStyle>
            <a:lvl1pPr>
              <a:defRPr sz="1200" dirty="0"/>
            </a:lvl1pPr>
          </a:lstStyle>
          <a:p>
            <a:pPr>
              <a:defRPr/>
            </a:pPr>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a:defRPr sz="1200"/>
            </a:lvl1pPr>
          </a:lstStyle>
          <a:p>
            <a:pPr>
              <a:defRPr/>
            </a:pPr>
            <a:fld id="{B3B4178B-DDB8-44D3-942C-77F119E48F96}" type="slidenum">
              <a:rPr lang="en-US"/>
              <a:pPr>
                <a:defRPr/>
              </a:pPr>
              <a:t>‹#›</a:t>
            </a:fld>
            <a:endParaRPr lang="en-US" dirty="0"/>
          </a:p>
        </p:txBody>
      </p:sp>
    </p:spTree>
    <p:extLst>
      <p:ext uri="{BB962C8B-B14F-4D97-AF65-F5344CB8AC3E}">
        <p14:creationId xmlns:p14="http://schemas.microsoft.com/office/powerpoint/2010/main" val="1151947122"/>
      </p:ext>
    </p:extLst>
  </p:cSld>
  <p:clrMap bg1="lt1" tx1="dk1" bg2="lt2" tx2="dk2" accent1="accent1" accent2="accent2" accent3="accent3" accent4="accent4" accent5="accent5" accent6="accent6" hlink="hlink" folHlink="folHlink"/>
  <p:notesStyle>
    <a:lvl1pPr algn="l" defTabSz="473075"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73075" algn="l" defTabSz="473075"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46150" algn="l" defTabSz="473075"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19225" algn="l" defTabSz="473075"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92300" algn="l" defTabSz="473075"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66010" algn="l" defTabSz="473202" rtl="0" eaLnBrk="1" latinLnBrk="0" hangingPunct="1">
      <a:defRPr sz="1200" kern="1200">
        <a:solidFill>
          <a:schemeClr val="tx1"/>
        </a:solidFill>
        <a:latin typeface="+mn-lt"/>
        <a:ea typeface="+mn-ea"/>
        <a:cs typeface="+mn-cs"/>
      </a:defRPr>
    </a:lvl6pPr>
    <a:lvl7pPr marL="2839212" algn="l" defTabSz="473202" rtl="0" eaLnBrk="1" latinLnBrk="0" hangingPunct="1">
      <a:defRPr sz="1200" kern="1200">
        <a:solidFill>
          <a:schemeClr val="tx1"/>
        </a:solidFill>
        <a:latin typeface="+mn-lt"/>
        <a:ea typeface="+mn-ea"/>
        <a:cs typeface="+mn-cs"/>
      </a:defRPr>
    </a:lvl7pPr>
    <a:lvl8pPr marL="3312414" algn="l" defTabSz="473202" rtl="0" eaLnBrk="1" latinLnBrk="0" hangingPunct="1">
      <a:defRPr sz="1200" kern="1200">
        <a:solidFill>
          <a:schemeClr val="tx1"/>
        </a:solidFill>
        <a:latin typeface="+mn-lt"/>
        <a:ea typeface="+mn-ea"/>
        <a:cs typeface="+mn-cs"/>
      </a:defRPr>
    </a:lvl8pPr>
    <a:lvl9pPr marL="3785616" algn="l" defTabSz="4732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200">
                <a:solidFill>
                  <a:srgbClr val="000000"/>
                </a:solidFill>
                <a:latin typeface="Lucida Grande"/>
                <a:ea typeface="ヒラギノ角ゴ ProN W3"/>
                <a:cs typeface="ヒラギノ角ゴ ProN W3"/>
                <a:sym typeface="Lucida Grande"/>
              </a:defRPr>
            </a:lvl1pPr>
            <a:lvl2pPr marL="770573" indent="-296374" eaLnBrk="0" hangingPunct="0">
              <a:defRPr sz="9200">
                <a:solidFill>
                  <a:srgbClr val="000000"/>
                </a:solidFill>
                <a:latin typeface="Lucida Grande"/>
                <a:ea typeface="ヒラギノ角ゴ ProN W3"/>
                <a:cs typeface="ヒラギノ角ゴ ProN W3"/>
                <a:sym typeface="Lucida Grande"/>
              </a:defRPr>
            </a:lvl2pPr>
            <a:lvl3pPr marL="1185498" indent="-237100" eaLnBrk="0" hangingPunct="0">
              <a:defRPr sz="9200">
                <a:solidFill>
                  <a:srgbClr val="000000"/>
                </a:solidFill>
                <a:latin typeface="Lucida Grande"/>
                <a:ea typeface="ヒラギノ角ゴ ProN W3"/>
                <a:cs typeface="ヒラギノ角ゴ ProN W3"/>
                <a:sym typeface="Lucida Grande"/>
              </a:defRPr>
            </a:lvl3pPr>
            <a:lvl4pPr marL="1659696" indent="-237100" eaLnBrk="0" hangingPunct="0">
              <a:defRPr sz="9200">
                <a:solidFill>
                  <a:srgbClr val="000000"/>
                </a:solidFill>
                <a:latin typeface="Lucida Grande"/>
                <a:ea typeface="ヒラギノ角ゴ ProN W3"/>
                <a:cs typeface="ヒラギノ角ゴ ProN W3"/>
                <a:sym typeface="Lucida Grande"/>
              </a:defRPr>
            </a:lvl4pPr>
            <a:lvl5pPr marL="2133895" indent="-237100" eaLnBrk="0" hangingPunct="0">
              <a:defRPr sz="9200">
                <a:solidFill>
                  <a:srgbClr val="000000"/>
                </a:solidFill>
                <a:latin typeface="Lucida Grande"/>
                <a:ea typeface="ヒラギノ角ゴ ProN W3"/>
                <a:cs typeface="ヒラギノ角ゴ ProN W3"/>
                <a:sym typeface="Lucida Grande"/>
              </a:defRPr>
            </a:lvl5pPr>
            <a:lvl6pPr marL="2608095" indent="-237100" eaLnBrk="0" fontAlgn="base" hangingPunct="0">
              <a:spcBef>
                <a:spcPct val="0"/>
              </a:spcBef>
              <a:spcAft>
                <a:spcPct val="0"/>
              </a:spcAft>
              <a:defRPr sz="9200">
                <a:solidFill>
                  <a:srgbClr val="000000"/>
                </a:solidFill>
                <a:latin typeface="Lucida Grande"/>
                <a:ea typeface="ヒラギノ角ゴ ProN W3"/>
                <a:cs typeface="ヒラギノ角ゴ ProN W3"/>
                <a:sym typeface="Lucida Grande"/>
              </a:defRPr>
            </a:lvl6pPr>
            <a:lvl7pPr marL="3082293" indent="-237100" eaLnBrk="0" fontAlgn="base" hangingPunct="0">
              <a:spcBef>
                <a:spcPct val="0"/>
              </a:spcBef>
              <a:spcAft>
                <a:spcPct val="0"/>
              </a:spcAft>
              <a:defRPr sz="9200">
                <a:solidFill>
                  <a:srgbClr val="000000"/>
                </a:solidFill>
                <a:latin typeface="Lucida Grande"/>
                <a:ea typeface="ヒラギノ角ゴ ProN W3"/>
                <a:cs typeface="ヒラギノ角ゴ ProN W3"/>
                <a:sym typeface="Lucida Grande"/>
              </a:defRPr>
            </a:lvl7pPr>
            <a:lvl8pPr marL="3556493" indent="-237100" eaLnBrk="0" fontAlgn="base" hangingPunct="0">
              <a:spcBef>
                <a:spcPct val="0"/>
              </a:spcBef>
              <a:spcAft>
                <a:spcPct val="0"/>
              </a:spcAft>
              <a:defRPr sz="9200">
                <a:solidFill>
                  <a:srgbClr val="000000"/>
                </a:solidFill>
                <a:latin typeface="Lucida Grande"/>
                <a:ea typeface="ヒラギノ角ゴ ProN W3"/>
                <a:cs typeface="ヒラギノ角ゴ ProN W3"/>
                <a:sym typeface="Lucida Grande"/>
              </a:defRPr>
            </a:lvl8pPr>
            <a:lvl9pPr marL="4030691" indent="-237100" eaLnBrk="0" fontAlgn="base" hangingPunct="0">
              <a:spcBef>
                <a:spcPct val="0"/>
              </a:spcBef>
              <a:spcAft>
                <a:spcPct val="0"/>
              </a:spcAft>
              <a:defRPr sz="9200">
                <a:solidFill>
                  <a:srgbClr val="000000"/>
                </a:solidFill>
                <a:latin typeface="Lucida Grande"/>
                <a:ea typeface="ヒラギノ角ゴ ProN W3"/>
                <a:cs typeface="ヒラギノ角ゴ ProN W3"/>
                <a:sym typeface="Lucida Grande"/>
              </a:defRPr>
            </a:lvl9pPr>
          </a:lstStyle>
          <a:p>
            <a:pPr eaLnBrk="1" hangingPunct="1"/>
            <a:fld id="{418BC4FE-CF45-4855-8221-A80B71E3B73B}" type="slidenum">
              <a:rPr lang="en-US" sz="1200"/>
              <a:pPr eaLnBrk="1" hangingPunct="1"/>
              <a:t>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5278"/>
            <a:ext cx="43525440" cy="705688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1"/>
            <a:ext cx="35844480" cy="8413052"/>
          </a:xfrm>
        </p:spPr>
        <p:txBody>
          <a:bodyPr/>
          <a:lstStyle>
            <a:lvl1pPr marL="0" indent="0" algn="ctr">
              <a:buNone/>
              <a:defRPr/>
            </a:lvl1pPr>
            <a:lvl2pPr marL="473202" indent="0" algn="ctr">
              <a:buNone/>
              <a:defRPr/>
            </a:lvl2pPr>
            <a:lvl3pPr marL="946404" indent="0" algn="ctr">
              <a:buNone/>
              <a:defRPr/>
            </a:lvl3pPr>
            <a:lvl4pPr marL="1419606" indent="0" algn="ctr">
              <a:buNone/>
              <a:defRPr/>
            </a:lvl4pPr>
            <a:lvl5pPr marL="1892808" indent="0" algn="ctr">
              <a:buNone/>
              <a:defRPr/>
            </a:lvl5pPr>
            <a:lvl6pPr marL="2366010" indent="0" algn="ctr">
              <a:buNone/>
              <a:defRPr/>
            </a:lvl6pPr>
            <a:lvl7pPr marL="2839212" indent="0" algn="ctr">
              <a:buNone/>
              <a:defRPr/>
            </a:lvl7pPr>
            <a:lvl8pPr marL="3312414" indent="0" algn="ctr">
              <a:buNone/>
              <a:defRPr/>
            </a:lvl8pPr>
            <a:lvl9pPr marL="3785616"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9FD25AC-C5B7-4C03-A79A-56FF4ED6EFE5}" type="slidenum">
              <a:rPr lang="en-US"/>
              <a:pPr>
                <a:defRPr/>
              </a:pPr>
              <a:t>‹#›</a:t>
            </a:fld>
            <a:endParaRPr lang="en-US" dirty="0"/>
          </a:p>
        </p:txBody>
      </p:sp>
    </p:spTree>
    <p:extLst>
      <p:ext uri="{BB962C8B-B14F-4D97-AF65-F5344CB8AC3E}">
        <p14:creationId xmlns:p14="http://schemas.microsoft.com/office/powerpoint/2010/main" val="48126079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197B035-6463-40B1-9A4F-50444ED0B35F}" type="slidenum">
              <a:rPr lang="en-US"/>
              <a:pPr>
                <a:defRPr/>
              </a:pPr>
              <a:t>‹#›</a:t>
            </a:fld>
            <a:endParaRPr lang="en-US" dirty="0"/>
          </a:p>
        </p:txBody>
      </p:sp>
    </p:spTree>
    <p:extLst>
      <p:ext uri="{BB962C8B-B14F-4D97-AF65-F5344CB8AC3E}">
        <p14:creationId xmlns:p14="http://schemas.microsoft.com/office/powerpoint/2010/main" val="28675124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422277" y="440627"/>
            <a:ext cx="11612652" cy="324777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81124" y="440627"/>
            <a:ext cx="34687535" cy="324777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E9B2377-96AC-4A72-B93D-E2936E959769}" type="slidenum">
              <a:rPr lang="en-US"/>
              <a:pPr>
                <a:defRPr/>
              </a:pPr>
              <a:t>‹#›</a:t>
            </a:fld>
            <a:endParaRPr lang="en-US" dirty="0"/>
          </a:p>
        </p:txBody>
      </p:sp>
    </p:spTree>
    <p:extLst>
      <p:ext uri="{BB962C8B-B14F-4D97-AF65-F5344CB8AC3E}">
        <p14:creationId xmlns:p14="http://schemas.microsoft.com/office/powerpoint/2010/main" val="117207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7FA2988-F55E-41D5-9715-F4100B10C9BD}" type="slidenum">
              <a:rPr lang="en-US"/>
              <a:pPr>
                <a:defRPr/>
              </a:pPr>
              <a:t>‹#›</a:t>
            </a:fld>
            <a:endParaRPr lang="en-US" dirty="0"/>
          </a:p>
        </p:txBody>
      </p:sp>
    </p:spTree>
    <p:extLst>
      <p:ext uri="{BB962C8B-B14F-4D97-AF65-F5344CB8AC3E}">
        <p14:creationId xmlns:p14="http://schemas.microsoft.com/office/powerpoint/2010/main" val="23319130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5306" y="21153501"/>
            <a:ext cx="43525440" cy="6537389"/>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4045306" y="13952601"/>
            <a:ext cx="43525440" cy="7200900"/>
          </a:xfrm>
        </p:spPr>
        <p:txBody>
          <a:bodyPr anchor="b"/>
          <a:lstStyle>
            <a:lvl1pPr marL="0" indent="0">
              <a:buNone/>
              <a:defRPr sz="2100"/>
            </a:lvl1pPr>
            <a:lvl2pPr marL="473202" indent="0">
              <a:buNone/>
              <a:defRPr sz="1900"/>
            </a:lvl2pPr>
            <a:lvl3pPr marL="946404" indent="0">
              <a:buNone/>
              <a:defRPr sz="1700"/>
            </a:lvl3pPr>
            <a:lvl4pPr marL="1419606" indent="0">
              <a:buNone/>
              <a:defRPr sz="1400"/>
            </a:lvl4pPr>
            <a:lvl5pPr marL="1892808" indent="0">
              <a:buNone/>
              <a:defRPr sz="1400"/>
            </a:lvl5pPr>
            <a:lvl6pPr marL="2366010" indent="0">
              <a:buNone/>
              <a:defRPr sz="1400"/>
            </a:lvl6pPr>
            <a:lvl7pPr marL="2839212" indent="0">
              <a:buNone/>
              <a:defRPr sz="1400"/>
            </a:lvl7pPr>
            <a:lvl8pPr marL="3312414" indent="0">
              <a:buNone/>
              <a:defRPr sz="1400"/>
            </a:lvl8pPr>
            <a:lvl9pPr marL="3785616"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DC92411E-5B9D-46DF-B2B8-FB93AAF2B7AE}" type="slidenum">
              <a:rPr lang="en-US"/>
              <a:pPr>
                <a:defRPr/>
              </a:pPr>
              <a:t>‹#›</a:t>
            </a:fld>
            <a:endParaRPr lang="en-US" dirty="0"/>
          </a:p>
        </p:txBody>
      </p:sp>
    </p:spTree>
    <p:extLst>
      <p:ext uri="{BB962C8B-B14F-4D97-AF65-F5344CB8AC3E}">
        <p14:creationId xmlns:p14="http://schemas.microsoft.com/office/powerpoint/2010/main" val="35604721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81123" y="7679247"/>
            <a:ext cx="23150093" cy="25239154"/>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84836" y="7679247"/>
            <a:ext cx="23150094" cy="25239154"/>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1E08DFDE-84D6-4E87-A43C-CD9AE772796D}" type="slidenum">
              <a:rPr lang="en-US"/>
              <a:pPr>
                <a:defRPr/>
              </a:pPr>
              <a:t>‹#›</a:t>
            </a:fld>
            <a:endParaRPr lang="en-US" dirty="0"/>
          </a:p>
        </p:txBody>
      </p:sp>
    </p:spTree>
    <p:extLst>
      <p:ext uri="{BB962C8B-B14F-4D97-AF65-F5344CB8AC3E}">
        <p14:creationId xmlns:p14="http://schemas.microsoft.com/office/powerpoint/2010/main" val="176518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18451"/>
            <a:ext cx="460857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7368922"/>
            <a:ext cx="22625228" cy="3070670"/>
          </a:xfrm>
        </p:spPr>
        <p:txBody>
          <a:bodyPr anchor="b"/>
          <a:lstStyle>
            <a:lvl1pPr marL="0" indent="0">
              <a:buNone/>
              <a:defRPr sz="2500" b="1"/>
            </a:lvl1pPr>
            <a:lvl2pPr marL="473202" indent="0">
              <a:buNone/>
              <a:defRPr sz="2100" b="1"/>
            </a:lvl2pPr>
            <a:lvl3pPr marL="946404" indent="0">
              <a:buNone/>
              <a:defRPr sz="1900" b="1"/>
            </a:lvl3pPr>
            <a:lvl4pPr marL="1419606" indent="0">
              <a:buNone/>
              <a:defRPr sz="1700" b="1"/>
            </a:lvl4pPr>
            <a:lvl5pPr marL="1892808" indent="0">
              <a:buNone/>
              <a:defRPr sz="1700" b="1"/>
            </a:lvl5pPr>
            <a:lvl6pPr marL="2366010" indent="0">
              <a:buNone/>
              <a:defRPr sz="1700" b="1"/>
            </a:lvl6pPr>
            <a:lvl7pPr marL="2839212" indent="0">
              <a:buNone/>
              <a:defRPr sz="1700" b="1"/>
            </a:lvl7pPr>
            <a:lvl8pPr marL="3312414" indent="0">
              <a:buNone/>
              <a:defRPr sz="1700" b="1"/>
            </a:lvl8pPr>
            <a:lvl9pPr marL="378561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2560321" y="10439592"/>
            <a:ext cx="22625228" cy="18965799"/>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851" y="7368922"/>
            <a:ext cx="22633229" cy="3070670"/>
          </a:xfrm>
        </p:spPr>
        <p:txBody>
          <a:bodyPr anchor="b"/>
          <a:lstStyle>
            <a:lvl1pPr marL="0" indent="0">
              <a:buNone/>
              <a:defRPr sz="2500" b="1"/>
            </a:lvl1pPr>
            <a:lvl2pPr marL="473202" indent="0">
              <a:buNone/>
              <a:defRPr sz="2100" b="1"/>
            </a:lvl2pPr>
            <a:lvl3pPr marL="946404" indent="0">
              <a:buNone/>
              <a:defRPr sz="1900" b="1"/>
            </a:lvl3pPr>
            <a:lvl4pPr marL="1419606" indent="0">
              <a:buNone/>
              <a:defRPr sz="1700" b="1"/>
            </a:lvl4pPr>
            <a:lvl5pPr marL="1892808" indent="0">
              <a:buNone/>
              <a:defRPr sz="1700" b="1"/>
            </a:lvl5pPr>
            <a:lvl6pPr marL="2366010" indent="0">
              <a:buNone/>
              <a:defRPr sz="1700" b="1"/>
            </a:lvl6pPr>
            <a:lvl7pPr marL="2839212" indent="0">
              <a:buNone/>
              <a:defRPr sz="1700" b="1"/>
            </a:lvl7pPr>
            <a:lvl8pPr marL="3312414" indent="0">
              <a:buNone/>
              <a:defRPr sz="1700" b="1"/>
            </a:lvl8pPr>
            <a:lvl9pPr marL="378561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26012851" y="10439592"/>
            <a:ext cx="22633229" cy="18965799"/>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5BF85FD3-D5E3-4401-B5D0-3CB554499B82}" type="slidenum">
              <a:rPr lang="en-US"/>
              <a:pPr>
                <a:defRPr/>
              </a:pPr>
              <a:t>‹#›</a:t>
            </a:fld>
            <a:endParaRPr lang="en-US" dirty="0"/>
          </a:p>
        </p:txBody>
      </p:sp>
    </p:spTree>
    <p:extLst>
      <p:ext uri="{BB962C8B-B14F-4D97-AF65-F5344CB8AC3E}">
        <p14:creationId xmlns:p14="http://schemas.microsoft.com/office/powerpoint/2010/main" val="11600945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08B7B08D-87AA-4F65-B064-944247380E6E}" type="slidenum">
              <a:rPr lang="en-US"/>
              <a:pPr>
                <a:defRPr/>
              </a:pPr>
              <a:t>‹#›</a:t>
            </a:fld>
            <a:endParaRPr lang="en-US" dirty="0"/>
          </a:p>
        </p:txBody>
      </p:sp>
    </p:spTree>
    <p:extLst>
      <p:ext uri="{BB962C8B-B14F-4D97-AF65-F5344CB8AC3E}">
        <p14:creationId xmlns:p14="http://schemas.microsoft.com/office/powerpoint/2010/main" val="23532531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325A7028-C566-41CD-A359-900BCE6273EC}" type="slidenum">
              <a:rPr lang="en-US"/>
              <a:pPr>
                <a:defRPr/>
              </a:pPr>
              <a:t>‹#›</a:t>
            </a:fld>
            <a:endParaRPr lang="en-US" dirty="0"/>
          </a:p>
        </p:txBody>
      </p:sp>
    </p:spTree>
    <p:extLst>
      <p:ext uri="{BB962C8B-B14F-4D97-AF65-F5344CB8AC3E}">
        <p14:creationId xmlns:p14="http://schemas.microsoft.com/office/powerpoint/2010/main" val="13575338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09879"/>
            <a:ext cx="16846906" cy="5578983"/>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0020103" y="1309879"/>
            <a:ext cx="28625977" cy="28095512"/>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0" y="6888861"/>
            <a:ext cx="16846906" cy="22516529"/>
          </a:xfrm>
        </p:spPr>
        <p:txBody>
          <a:bodyPr/>
          <a:lstStyle>
            <a:lvl1pPr marL="0" indent="0">
              <a:buNone/>
              <a:defRPr sz="1400"/>
            </a:lvl1pPr>
            <a:lvl2pPr marL="473202" indent="0">
              <a:buNone/>
              <a:defRPr sz="1200"/>
            </a:lvl2pPr>
            <a:lvl3pPr marL="946404" indent="0">
              <a:buNone/>
              <a:defRPr sz="1000"/>
            </a:lvl3pPr>
            <a:lvl4pPr marL="1419606" indent="0">
              <a:buNone/>
              <a:defRPr sz="900"/>
            </a:lvl4pPr>
            <a:lvl5pPr marL="1892808" indent="0">
              <a:buNone/>
              <a:defRPr sz="900"/>
            </a:lvl5pPr>
            <a:lvl6pPr marL="2366010" indent="0">
              <a:buNone/>
              <a:defRPr sz="900"/>
            </a:lvl6pPr>
            <a:lvl7pPr marL="2839212" indent="0">
              <a:buNone/>
              <a:defRPr sz="900"/>
            </a:lvl7pPr>
            <a:lvl8pPr marL="3312414" indent="0">
              <a:buNone/>
              <a:defRPr sz="900"/>
            </a:lvl8pPr>
            <a:lvl9pPr marL="3785616"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F1A6024-7FC5-408C-AAB4-ADCC5D4057B7}" type="slidenum">
              <a:rPr lang="en-US"/>
              <a:pPr>
                <a:defRPr/>
              </a:pPr>
              <a:t>‹#›</a:t>
            </a:fld>
            <a:endParaRPr lang="en-US" dirty="0"/>
          </a:p>
        </p:txBody>
      </p:sp>
    </p:spTree>
    <p:extLst>
      <p:ext uri="{BB962C8B-B14F-4D97-AF65-F5344CB8AC3E}">
        <p14:creationId xmlns:p14="http://schemas.microsoft.com/office/powerpoint/2010/main" val="317473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454" y="23042881"/>
            <a:ext cx="30723840" cy="2720912"/>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0036454" y="2942082"/>
            <a:ext cx="30723840" cy="19751040"/>
          </a:xfrm>
        </p:spPr>
        <p:txBody>
          <a:bodyPr/>
          <a:lstStyle>
            <a:lvl1pPr marL="0" indent="0">
              <a:buNone/>
              <a:defRPr sz="3300"/>
            </a:lvl1pPr>
            <a:lvl2pPr marL="473202" indent="0">
              <a:buNone/>
              <a:defRPr sz="2900"/>
            </a:lvl2pPr>
            <a:lvl3pPr marL="946404" indent="0">
              <a:buNone/>
              <a:defRPr sz="2500"/>
            </a:lvl3pPr>
            <a:lvl4pPr marL="1419606" indent="0">
              <a:buNone/>
              <a:defRPr sz="2100"/>
            </a:lvl4pPr>
            <a:lvl5pPr marL="1892808" indent="0">
              <a:buNone/>
              <a:defRPr sz="2100"/>
            </a:lvl5pPr>
            <a:lvl6pPr marL="2366010" indent="0">
              <a:buNone/>
              <a:defRPr sz="2100"/>
            </a:lvl6pPr>
            <a:lvl7pPr marL="2839212" indent="0">
              <a:buNone/>
              <a:defRPr sz="2100"/>
            </a:lvl7pPr>
            <a:lvl8pPr marL="3312414" indent="0">
              <a:buNone/>
              <a:defRPr sz="2100"/>
            </a:lvl8pPr>
            <a:lvl9pPr marL="3785616" indent="0">
              <a:buNone/>
              <a:defRPr sz="2100"/>
            </a:lvl9pPr>
          </a:lstStyle>
          <a:p>
            <a:pPr lvl="0"/>
            <a:endParaRPr lang="en-US" noProof="0" dirty="0" smtClean="0">
              <a:sym typeface="Lucida Grande" charset="0"/>
            </a:endParaRPr>
          </a:p>
        </p:txBody>
      </p:sp>
      <p:sp>
        <p:nvSpPr>
          <p:cNvPr id="4" name="Text Placeholder 3"/>
          <p:cNvSpPr>
            <a:spLocks noGrp="1"/>
          </p:cNvSpPr>
          <p:nvPr>
            <p:ph type="body" sz="half" idx="2"/>
          </p:nvPr>
        </p:nvSpPr>
        <p:spPr>
          <a:xfrm>
            <a:off x="10036454" y="25763793"/>
            <a:ext cx="30723840" cy="3862768"/>
          </a:xfrm>
        </p:spPr>
        <p:txBody>
          <a:bodyPr/>
          <a:lstStyle>
            <a:lvl1pPr marL="0" indent="0">
              <a:buNone/>
              <a:defRPr sz="1400"/>
            </a:lvl1pPr>
            <a:lvl2pPr marL="473202" indent="0">
              <a:buNone/>
              <a:defRPr sz="1200"/>
            </a:lvl2pPr>
            <a:lvl3pPr marL="946404" indent="0">
              <a:buNone/>
              <a:defRPr sz="1000"/>
            </a:lvl3pPr>
            <a:lvl4pPr marL="1419606" indent="0">
              <a:buNone/>
              <a:defRPr sz="900"/>
            </a:lvl4pPr>
            <a:lvl5pPr marL="1892808" indent="0">
              <a:buNone/>
              <a:defRPr sz="900"/>
            </a:lvl5pPr>
            <a:lvl6pPr marL="2366010" indent="0">
              <a:buNone/>
              <a:defRPr sz="900"/>
            </a:lvl6pPr>
            <a:lvl7pPr marL="2839212" indent="0">
              <a:buNone/>
              <a:defRPr sz="900"/>
            </a:lvl7pPr>
            <a:lvl8pPr marL="3312414" indent="0">
              <a:buNone/>
              <a:defRPr sz="900"/>
            </a:lvl8pPr>
            <a:lvl9pPr marL="3785616"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ADBF06D-1963-499A-9C73-DADE8EF23439}" type="slidenum">
              <a:rPr lang="en-US"/>
              <a:pPr>
                <a:defRPr/>
              </a:pPr>
              <a:t>‹#›</a:t>
            </a:fld>
            <a:endParaRPr lang="en-US" dirty="0"/>
          </a:p>
        </p:txBody>
      </p:sp>
    </p:spTree>
    <p:extLst>
      <p:ext uri="{BB962C8B-B14F-4D97-AF65-F5344CB8AC3E}">
        <p14:creationId xmlns:p14="http://schemas.microsoft.com/office/powerpoint/2010/main" val="15664103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581275" y="441325"/>
            <a:ext cx="46453425" cy="7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249746" tIns="249746" rIns="479178" bIns="249746" numCol="1" anchor="ctr" anchorCtr="0" compatLnSpc="1">
            <a:prstTxWarp prst="textNoShape">
              <a:avLst/>
            </a:prstTxWarp>
          </a:bodyPr>
          <a:lstStyle/>
          <a:p>
            <a:pPr lvl="0"/>
            <a:r>
              <a:rPr lang="en-US" smtClean="0">
                <a:sym typeface="Lucida Grande"/>
              </a:rPr>
              <a:t>Click to edit Master title style</a:t>
            </a:r>
          </a:p>
        </p:txBody>
      </p:sp>
      <p:sp>
        <p:nvSpPr>
          <p:cNvPr id="1027" name="Rectangle 2"/>
          <p:cNvSpPr>
            <a:spLocks noGrp="1" noChangeArrowheads="1"/>
          </p:cNvSpPr>
          <p:nvPr>
            <p:ph type="body" idx="1"/>
          </p:nvPr>
        </p:nvSpPr>
        <p:spPr bwMode="auto">
          <a:xfrm>
            <a:off x="2581275" y="7678738"/>
            <a:ext cx="46453425" cy="2523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249746" tIns="249746" rIns="479178" bIns="249746" numCol="1" anchor="t" anchorCtr="0" compatLnSpc="1">
            <a:prstTxWarp prst="textNoShape">
              <a:avLst/>
            </a:prstTxWarp>
          </a:bodyPr>
          <a:lstStyle/>
          <a:p>
            <a:pPr lvl="0"/>
            <a:r>
              <a:rPr lang="en-US" smtClean="0">
                <a:sym typeface="Lucida Grande"/>
              </a:rPr>
              <a:t>Click to edit Master text styles</a:t>
            </a:r>
          </a:p>
          <a:p>
            <a:pPr lvl="1"/>
            <a:r>
              <a:rPr lang="en-US" smtClean="0">
                <a:sym typeface="Lucida Grande"/>
              </a:rPr>
              <a:t>Second level</a:t>
            </a:r>
          </a:p>
          <a:p>
            <a:pPr lvl="2"/>
            <a:r>
              <a:rPr lang="en-US" smtClean="0">
                <a:sym typeface="Lucida Grande"/>
              </a:rPr>
              <a:t>Third level</a:t>
            </a:r>
          </a:p>
          <a:p>
            <a:pPr lvl="3"/>
            <a:r>
              <a:rPr lang="en-US" smtClean="0">
                <a:sym typeface="Lucida Grande"/>
              </a:rPr>
              <a:t>Fourth level</a:t>
            </a:r>
          </a:p>
          <a:p>
            <a:pPr lvl="4"/>
            <a:r>
              <a:rPr lang="en-US" smtClean="0">
                <a:sym typeface="Lucida Grande"/>
              </a:rPr>
              <a:t>Fifth level</a:t>
            </a:r>
          </a:p>
        </p:txBody>
      </p:sp>
      <p:sp>
        <p:nvSpPr>
          <p:cNvPr id="2" name="Text Box 3"/>
          <p:cNvSpPr txBox="1">
            <a:spLocks noGrp="1" noChangeArrowheads="1"/>
          </p:cNvSpPr>
          <p:nvPr>
            <p:ph type="sldNum" sz="quarter" idx="4"/>
          </p:nvPr>
        </p:nvSpPr>
        <p:spPr bwMode="auto">
          <a:xfrm>
            <a:off x="42292588" y="30660975"/>
            <a:ext cx="1439862" cy="1452563"/>
          </a:xfrm>
          <a:prstGeom prst="rect">
            <a:avLst/>
          </a:prstGeom>
          <a:noFill/>
          <a:ln w="12700">
            <a:noFill/>
            <a:miter lim="800000"/>
            <a:headEnd/>
            <a:tailEnd/>
          </a:ln>
          <a:effectLst/>
        </p:spPr>
        <p:txBody>
          <a:bodyPr vert="horz" wrap="none" lIns="94640" tIns="47320" rIns="94640" bIns="47320" numCol="1" anchor="ctr" anchorCtr="0" compatLnSpc="1">
            <a:prstTxWarp prst="textNoShape">
              <a:avLst/>
            </a:prstTxWarp>
          </a:bodyPr>
          <a:lstStyle>
            <a:lvl1pPr algn="ctr">
              <a:defRPr sz="6000">
                <a:solidFill>
                  <a:srgbClr val="898989"/>
                </a:solidFill>
              </a:defRPr>
            </a:lvl1pPr>
          </a:lstStyle>
          <a:p>
            <a:pPr>
              <a:defRPr/>
            </a:pPr>
            <a:fld id="{E7F7CF1E-84CA-4775-B3B6-AD8DBF27B77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marL="227013" indent="-227013" algn="ctr" rtl="0" eaLnBrk="0" fontAlgn="base" hangingPunct="0">
        <a:spcBef>
          <a:spcPct val="0"/>
        </a:spcBef>
        <a:spcAft>
          <a:spcPct val="0"/>
        </a:spcAft>
        <a:defRPr sz="21900">
          <a:solidFill>
            <a:schemeClr val="tx1"/>
          </a:solidFill>
          <a:latin typeface="+mj-lt"/>
          <a:ea typeface="+mj-ea"/>
          <a:cs typeface="+mj-cs"/>
          <a:sym typeface="Lucida Grande"/>
        </a:defRPr>
      </a:lvl1pPr>
      <a:lvl2pPr marL="227013" indent="-227013" algn="ctr" rtl="0" eaLnBrk="0" fontAlgn="base" hangingPunct="0">
        <a:spcBef>
          <a:spcPct val="0"/>
        </a:spcBef>
        <a:spcAft>
          <a:spcPct val="0"/>
        </a:spcAft>
        <a:defRPr sz="21900">
          <a:solidFill>
            <a:schemeClr val="tx1"/>
          </a:solidFill>
          <a:latin typeface="Lucida Grande" charset="0"/>
          <a:ea typeface="ヒラギノ角ゴ ProN W3" charset="-128"/>
          <a:cs typeface="ヒラギノ角ゴ ProN W3" charset="-128"/>
          <a:sym typeface="Lucida Grande"/>
        </a:defRPr>
      </a:lvl2pPr>
      <a:lvl3pPr marL="227013" indent="-227013" algn="ctr" rtl="0" eaLnBrk="0" fontAlgn="base" hangingPunct="0">
        <a:spcBef>
          <a:spcPct val="0"/>
        </a:spcBef>
        <a:spcAft>
          <a:spcPct val="0"/>
        </a:spcAft>
        <a:defRPr sz="21900">
          <a:solidFill>
            <a:schemeClr val="tx1"/>
          </a:solidFill>
          <a:latin typeface="Lucida Grande" charset="0"/>
          <a:ea typeface="ヒラギノ角ゴ ProN W3" charset="-128"/>
          <a:cs typeface="ヒラギノ角ゴ ProN W3" charset="-128"/>
          <a:sym typeface="Lucida Grande"/>
        </a:defRPr>
      </a:lvl3pPr>
      <a:lvl4pPr marL="227013" indent="-227013" algn="ctr" rtl="0" eaLnBrk="0" fontAlgn="base" hangingPunct="0">
        <a:spcBef>
          <a:spcPct val="0"/>
        </a:spcBef>
        <a:spcAft>
          <a:spcPct val="0"/>
        </a:spcAft>
        <a:defRPr sz="21900">
          <a:solidFill>
            <a:schemeClr val="tx1"/>
          </a:solidFill>
          <a:latin typeface="Lucida Grande" charset="0"/>
          <a:ea typeface="ヒラギノ角ゴ ProN W3" charset="-128"/>
          <a:cs typeface="ヒラギノ角ゴ ProN W3" charset="-128"/>
          <a:sym typeface="Lucida Grande"/>
        </a:defRPr>
      </a:lvl4pPr>
      <a:lvl5pPr marL="227013" indent="-227013" algn="ctr" rtl="0" eaLnBrk="0" fontAlgn="base" hangingPunct="0">
        <a:spcBef>
          <a:spcPct val="0"/>
        </a:spcBef>
        <a:spcAft>
          <a:spcPct val="0"/>
        </a:spcAft>
        <a:defRPr sz="21900">
          <a:solidFill>
            <a:schemeClr val="tx1"/>
          </a:solidFill>
          <a:latin typeface="Lucida Grande" charset="0"/>
          <a:ea typeface="ヒラギノ角ゴ ProN W3" charset="-128"/>
          <a:cs typeface="ヒラギノ角ゴ ProN W3" charset="-128"/>
          <a:sym typeface="Lucida Grande"/>
        </a:defRPr>
      </a:lvl5pPr>
      <a:lvl6pPr marL="701588" algn="ctr" rtl="0" fontAlgn="base">
        <a:spcBef>
          <a:spcPct val="0"/>
        </a:spcBef>
        <a:spcAft>
          <a:spcPct val="0"/>
        </a:spcAft>
        <a:defRPr sz="21900">
          <a:solidFill>
            <a:schemeClr val="tx1"/>
          </a:solidFill>
          <a:latin typeface="Lucida Grande" charset="0"/>
          <a:ea typeface="ヒラギノ角ゴ ProN W3" charset="-128"/>
          <a:cs typeface="ヒラギノ角ゴ ProN W3" charset="-128"/>
          <a:sym typeface="Lucida Grande" charset="0"/>
        </a:defRPr>
      </a:lvl6pPr>
      <a:lvl7pPr marL="1174790" algn="ctr" rtl="0" fontAlgn="base">
        <a:spcBef>
          <a:spcPct val="0"/>
        </a:spcBef>
        <a:spcAft>
          <a:spcPct val="0"/>
        </a:spcAft>
        <a:defRPr sz="21900">
          <a:solidFill>
            <a:schemeClr val="tx1"/>
          </a:solidFill>
          <a:latin typeface="Lucida Grande" charset="0"/>
          <a:ea typeface="ヒラギノ角ゴ ProN W3" charset="-128"/>
          <a:cs typeface="ヒラギノ角ゴ ProN W3" charset="-128"/>
          <a:sym typeface="Lucida Grande" charset="0"/>
        </a:defRPr>
      </a:lvl7pPr>
      <a:lvl8pPr marL="1647992" algn="ctr" rtl="0" fontAlgn="base">
        <a:spcBef>
          <a:spcPct val="0"/>
        </a:spcBef>
        <a:spcAft>
          <a:spcPct val="0"/>
        </a:spcAft>
        <a:defRPr sz="21900">
          <a:solidFill>
            <a:schemeClr val="tx1"/>
          </a:solidFill>
          <a:latin typeface="Lucida Grande" charset="0"/>
          <a:ea typeface="ヒラギノ角ゴ ProN W3" charset="-128"/>
          <a:cs typeface="ヒラギノ角ゴ ProN W3" charset="-128"/>
          <a:sym typeface="Lucida Grande" charset="0"/>
        </a:defRPr>
      </a:lvl8pPr>
      <a:lvl9pPr marL="2121194" algn="ctr" rtl="0" fontAlgn="base">
        <a:spcBef>
          <a:spcPct val="0"/>
        </a:spcBef>
        <a:spcAft>
          <a:spcPct val="0"/>
        </a:spcAft>
        <a:defRPr sz="21900">
          <a:solidFill>
            <a:schemeClr val="tx1"/>
          </a:solidFill>
          <a:latin typeface="Lucida Grande" charset="0"/>
          <a:ea typeface="ヒラギノ角ゴ ProN W3" charset="-128"/>
          <a:cs typeface="ヒラギノ角ゴ ProN W3" charset="-128"/>
          <a:sym typeface="Lucida Grande" charset="0"/>
        </a:defRPr>
      </a:lvl9pPr>
    </p:titleStyle>
    <p:bodyStyle>
      <a:lvl1pPr marL="2109788" indent="-1863725" algn="l" rtl="0" eaLnBrk="0" fontAlgn="base" hangingPunct="0">
        <a:spcBef>
          <a:spcPts val="3938"/>
        </a:spcBef>
        <a:spcAft>
          <a:spcPct val="0"/>
        </a:spcAft>
        <a:buClr>
          <a:srgbClr val="000000"/>
        </a:buClr>
        <a:buSzPct val="100000"/>
        <a:buFont typeface="Arial" pitchFamily="34" charset="0"/>
        <a:buChar char="•"/>
        <a:defRPr sz="15900">
          <a:solidFill>
            <a:schemeClr val="tx1"/>
          </a:solidFill>
          <a:latin typeface="+mn-lt"/>
          <a:ea typeface="+mn-ea"/>
          <a:cs typeface="+mn-cs"/>
          <a:sym typeface="Lucida Grande"/>
        </a:defRPr>
      </a:lvl1pPr>
      <a:lvl2pPr marL="4038600" indent="-1554163" algn="l" rtl="0" eaLnBrk="0" fontAlgn="base" hangingPunct="0">
        <a:spcBef>
          <a:spcPts val="3413"/>
        </a:spcBef>
        <a:spcAft>
          <a:spcPct val="0"/>
        </a:spcAft>
        <a:buClr>
          <a:srgbClr val="000000"/>
        </a:buClr>
        <a:buSzPct val="100000"/>
        <a:buFont typeface="Arial" pitchFamily="34" charset="0"/>
        <a:buChar char="–"/>
        <a:defRPr sz="14100">
          <a:solidFill>
            <a:schemeClr val="tx1"/>
          </a:solidFill>
          <a:latin typeface="+mn-lt"/>
          <a:ea typeface="+mn-ea"/>
          <a:cs typeface="+mn-cs"/>
          <a:sym typeface="Lucida Grande"/>
        </a:defRPr>
      </a:lvl2pPr>
      <a:lvl3pPr marL="6215063" indent="-1243013" algn="l" rtl="0" eaLnBrk="0" fontAlgn="base" hangingPunct="0">
        <a:spcBef>
          <a:spcPts val="3000"/>
        </a:spcBef>
        <a:spcAft>
          <a:spcPct val="0"/>
        </a:spcAft>
        <a:buClr>
          <a:srgbClr val="000000"/>
        </a:buClr>
        <a:buSzPct val="100000"/>
        <a:buFont typeface="Arial" pitchFamily="34" charset="0"/>
        <a:buChar char="•"/>
        <a:defRPr sz="12000">
          <a:solidFill>
            <a:schemeClr val="tx1"/>
          </a:solidFill>
          <a:latin typeface="+mn-lt"/>
          <a:ea typeface="+mn-ea"/>
          <a:cs typeface="+mn-cs"/>
          <a:sym typeface="Lucida Grande"/>
        </a:defRPr>
      </a:lvl3pPr>
      <a:lvl4pPr marL="8702675" indent="-1243013" algn="l" rtl="0" eaLnBrk="0" fontAlgn="base" hangingPunct="0">
        <a:spcBef>
          <a:spcPts val="2488"/>
        </a:spcBef>
        <a:spcAft>
          <a:spcPct val="0"/>
        </a:spcAft>
        <a:buClr>
          <a:srgbClr val="000000"/>
        </a:buClr>
        <a:buSzPct val="100000"/>
        <a:buFont typeface="Arial" pitchFamily="34" charset="0"/>
        <a:buChar char="–"/>
        <a:defRPr sz="9900">
          <a:solidFill>
            <a:schemeClr val="tx1"/>
          </a:solidFill>
          <a:latin typeface="+mn-lt"/>
          <a:ea typeface="+mn-ea"/>
          <a:cs typeface="+mn-cs"/>
          <a:sym typeface="Lucida Grande"/>
        </a:defRPr>
      </a:lvl4pPr>
      <a:lvl5pPr marL="11190288" indent="-1243013" algn="l" rtl="0" eaLnBrk="0" fontAlgn="base" hangingPunct="0">
        <a:spcBef>
          <a:spcPts val="2488"/>
        </a:spcBef>
        <a:spcAft>
          <a:spcPct val="0"/>
        </a:spcAft>
        <a:buClr>
          <a:srgbClr val="000000"/>
        </a:buClr>
        <a:buSzPct val="100000"/>
        <a:buFont typeface="Arial" pitchFamily="34" charset="0"/>
        <a:buChar char="»"/>
        <a:defRPr sz="9900">
          <a:solidFill>
            <a:schemeClr val="tx1"/>
          </a:solidFill>
          <a:latin typeface="+mn-lt"/>
          <a:ea typeface="+mn-ea"/>
          <a:cs typeface="+mn-cs"/>
          <a:sym typeface="Lucida Grande"/>
        </a:defRPr>
      </a:lvl5pPr>
      <a:lvl6pPr marL="11664101" indent="-1243799" algn="l" rtl="0" fontAlgn="base">
        <a:spcBef>
          <a:spcPts val="2484"/>
        </a:spcBef>
        <a:spcAft>
          <a:spcPct val="0"/>
        </a:spcAft>
        <a:buClr>
          <a:srgbClr val="000000"/>
        </a:buClr>
        <a:buSzPct val="100000"/>
        <a:buFont typeface="Arial" charset="0"/>
        <a:buChar char="»"/>
        <a:defRPr sz="9900">
          <a:solidFill>
            <a:schemeClr val="tx1"/>
          </a:solidFill>
          <a:latin typeface="+mn-lt"/>
          <a:ea typeface="+mn-ea"/>
          <a:cs typeface="+mn-cs"/>
          <a:sym typeface="Lucida Grande" charset="0"/>
        </a:defRPr>
      </a:lvl6pPr>
      <a:lvl7pPr marL="12137303" indent="-1243799" algn="l" rtl="0" fontAlgn="base">
        <a:spcBef>
          <a:spcPts val="2484"/>
        </a:spcBef>
        <a:spcAft>
          <a:spcPct val="0"/>
        </a:spcAft>
        <a:buClr>
          <a:srgbClr val="000000"/>
        </a:buClr>
        <a:buSzPct val="100000"/>
        <a:buFont typeface="Arial" charset="0"/>
        <a:buChar char="»"/>
        <a:defRPr sz="9900">
          <a:solidFill>
            <a:schemeClr val="tx1"/>
          </a:solidFill>
          <a:latin typeface="+mn-lt"/>
          <a:ea typeface="+mn-ea"/>
          <a:cs typeface="+mn-cs"/>
          <a:sym typeface="Lucida Grande" charset="0"/>
        </a:defRPr>
      </a:lvl7pPr>
      <a:lvl8pPr marL="12610505" indent="-1243799" algn="l" rtl="0" fontAlgn="base">
        <a:spcBef>
          <a:spcPts val="2484"/>
        </a:spcBef>
        <a:spcAft>
          <a:spcPct val="0"/>
        </a:spcAft>
        <a:buClr>
          <a:srgbClr val="000000"/>
        </a:buClr>
        <a:buSzPct val="100000"/>
        <a:buFont typeface="Arial" charset="0"/>
        <a:buChar char="»"/>
        <a:defRPr sz="9900">
          <a:solidFill>
            <a:schemeClr val="tx1"/>
          </a:solidFill>
          <a:latin typeface="+mn-lt"/>
          <a:ea typeface="+mn-ea"/>
          <a:cs typeface="+mn-cs"/>
          <a:sym typeface="Lucida Grande" charset="0"/>
        </a:defRPr>
      </a:lvl8pPr>
      <a:lvl9pPr marL="13083707" indent="-1243799" algn="l" rtl="0" fontAlgn="base">
        <a:spcBef>
          <a:spcPts val="2484"/>
        </a:spcBef>
        <a:spcAft>
          <a:spcPct val="0"/>
        </a:spcAft>
        <a:buClr>
          <a:srgbClr val="000000"/>
        </a:buClr>
        <a:buSzPct val="100000"/>
        <a:buFont typeface="Arial" charset="0"/>
        <a:buChar char="»"/>
        <a:defRPr sz="9900">
          <a:solidFill>
            <a:schemeClr val="tx1"/>
          </a:solidFill>
          <a:latin typeface="+mn-lt"/>
          <a:ea typeface="+mn-ea"/>
          <a:cs typeface="+mn-cs"/>
          <a:sym typeface="Lucida Grande" charset="0"/>
        </a:defRPr>
      </a:lvl9pPr>
    </p:bodyStyle>
    <p:otherStyle>
      <a:defPPr>
        <a:defRPr lang="en-US"/>
      </a:defPPr>
      <a:lvl1pPr marL="0" algn="l" defTabSz="473202" rtl="0" eaLnBrk="1" latinLnBrk="0" hangingPunct="1">
        <a:defRPr sz="1900" kern="1200">
          <a:solidFill>
            <a:schemeClr val="tx1"/>
          </a:solidFill>
          <a:latin typeface="+mn-lt"/>
          <a:ea typeface="+mn-ea"/>
          <a:cs typeface="+mn-cs"/>
        </a:defRPr>
      </a:lvl1pPr>
      <a:lvl2pPr marL="473202" algn="l" defTabSz="473202" rtl="0" eaLnBrk="1" latinLnBrk="0" hangingPunct="1">
        <a:defRPr sz="1900" kern="1200">
          <a:solidFill>
            <a:schemeClr val="tx1"/>
          </a:solidFill>
          <a:latin typeface="+mn-lt"/>
          <a:ea typeface="+mn-ea"/>
          <a:cs typeface="+mn-cs"/>
        </a:defRPr>
      </a:lvl2pPr>
      <a:lvl3pPr marL="946404" algn="l" defTabSz="473202" rtl="0" eaLnBrk="1" latinLnBrk="0" hangingPunct="1">
        <a:defRPr sz="1900" kern="1200">
          <a:solidFill>
            <a:schemeClr val="tx1"/>
          </a:solidFill>
          <a:latin typeface="+mn-lt"/>
          <a:ea typeface="+mn-ea"/>
          <a:cs typeface="+mn-cs"/>
        </a:defRPr>
      </a:lvl3pPr>
      <a:lvl4pPr marL="1419606" algn="l" defTabSz="473202" rtl="0" eaLnBrk="1" latinLnBrk="0" hangingPunct="1">
        <a:defRPr sz="1900" kern="1200">
          <a:solidFill>
            <a:schemeClr val="tx1"/>
          </a:solidFill>
          <a:latin typeface="+mn-lt"/>
          <a:ea typeface="+mn-ea"/>
          <a:cs typeface="+mn-cs"/>
        </a:defRPr>
      </a:lvl4pPr>
      <a:lvl5pPr marL="1892808" algn="l" defTabSz="473202" rtl="0" eaLnBrk="1" latinLnBrk="0" hangingPunct="1">
        <a:defRPr sz="1900" kern="1200">
          <a:solidFill>
            <a:schemeClr val="tx1"/>
          </a:solidFill>
          <a:latin typeface="+mn-lt"/>
          <a:ea typeface="+mn-ea"/>
          <a:cs typeface="+mn-cs"/>
        </a:defRPr>
      </a:lvl5pPr>
      <a:lvl6pPr marL="2366010" algn="l" defTabSz="473202" rtl="0" eaLnBrk="1" latinLnBrk="0" hangingPunct="1">
        <a:defRPr sz="1900" kern="1200">
          <a:solidFill>
            <a:schemeClr val="tx1"/>
          </a:solidFill>
          <a:latin typeface="+mn-lt"/>
          <a:ea typeface="+mn-ea"/>
          <a:cs typeface="+mn-cs"/>
        </a:defRPr>
      </a:lvl6pPr>
      <a:lvl7pPr marL="2839212" algn="l" defTabSz="473202" rtl="0" eaLnBrk="1" latinLnBrk="0" hangingPunct="1">
        <a:defRPr sz="1900" kern="1200">
          <a:solidFill>
            <a:schemeClr val="tx1"/>
          </a:solidFill>
          <a:latin typeface="+mn-lt"/>
          <a:ea typeface="+mn-ea"/>
          <a:cs typeface="+mn-cs"/>
        </a:defRPr>
      </a:lvl7pPr>
      <a:lvl8pPr marL="3312414" algn="l" defTabSz="473202" rtl="0" eaLnBrk="1" latinLnBrk="0" hangingPunct="1">
        <a:defRPr sz="1900" kern="1200">
          <a:solidFill>
            <a:schemeClr val="tx1"/>
          </a:solidFill>
          <a:latin typeface="+mn-lt"/>
          <a:ea typeface="+mn-ea"/>
          <a:cs typeface="+mn-cs"/>
        </a:defRPr>
      </a:lvl8pPr>
      <a:lvl9pPr marL="3785616" algn="l" defTabSz="47320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emf"/><Relationship Id="rId18" Type="http://schemas.openxmlformats.org/officeDocument/2006/relationships/image" Target="../media/image14.jpeg"/><Relationship Id="rId26" Type="http://schemas.openxmlformats.org/officeDocument/2006/relationships/image" Target="../media/image22.jpg"/><Relationship Id="rId3" Type="http://schemas.openxmlformats.org/officeDocument/2006/relationships/notesSlide" Target="../notesSlides/notesSlide1.xml"/><Relationship Id="rId21" Type="http://schemas.openxmlformats.org/officeDocument/2006/relationships/image" Target="../media/image17.png"/><Relationship Id="rId34" Type="http://schemas.openxmlformats.org/officeDocument/2006/relationships/image" Target="../media/image30.jpeg"/><Relationship Id="rId7" Type="http://schemas.openxmlformats.org/officeDocument/2006/relationships/image" Target="../media/image1.wmf"/><Relationship Id="rId12" Type="http://schemas.openxmlformats.org/officeDocument/2006/relationships/image" Target="../media/image8.jpeg"/><Relationship Id="rId17" Type="http://schemas.openxmlformats.org/officeDocument/2006/relationships/image" Target="../media/image13.jpeg"/><Relationship Id="rId25" Type="http://schemas.openxmlformats.org/officeDocument/2006/relationships/image" Target="../media/image21.jpg"/><Relationship Id="rId33" Type="http://schemas.openxmlformats.org/officeDocument/2006/relationships/image" Target="../media/image29.jpeg"/><Relationship Id="rId2" Type="http://schemas.openxmlformats.org/officeDocument/2006/relationships/slideLayout" Target="../slideLayouts/slideLayout2.xml"/><Relationship Id="rId16" Type="http://schemas.openxmlformats.org/officeDocument/2006/relationships/image" Target="../media/image12.jpeg"/><Relationship Id="rId20" Type="http://schemas.openxmlformats.org/officeDocument/2006/relationships/image" Target="../media/image16.jpeg"/><Relationship Id="rId29" Type="http://schemas.openxmlformats.org/officeDocument/2006/relationships/image" Target="../media/image25.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png"/><Relationship Id="rId24" Type="http://schemas.openxmlformats.org/officeDocument/2006/relationships/image" Target="../media/image20.jpeg"/><Relationship Id="rId32" Type="http://schemas.openxmlformats.org/officeDocument/2006/relationships/image" Target="../media/image28.jpeg"/><Relationship Id="rId5" Type="http://schemas.openxmlformats.org/officeDocument/2006/relationships/image" Target="../media/image3.jpeg"/><Relationship Id="rId15" Type="http://schemas.openxmlformats.org/officeDocument/2006/relationships/image" Target="../media/image11.jpeg"/><Relationship Id="rId23" Type="http://schemas.openxmlformats.org/officeDocument/2006/relationships/image" Target="../media/image19.jpg"/><Relationship Id="rId28" Type="http://schemas.openxmlformats.org/officeDocument/2006/relationships/image" Target="../media/image24.jpeg"/><Relationship Id="rId36" Type="http://schemas.openxmlformats.org/officeDocument/2006/relationships/image" Target="../media/image32.png"/><Relationship Id="rId10" Type="http://schemas.openxmlformats.org/officeDocument/2006/relationships/image" Target="../media/image6.emf"/><Relationship Id="rId19" Type="http://schemas.openxmlformats.org/officeDocument/2006/relationships/image" Target="../media/image15.jpeg"/><Relationship Id="rId31" Type="http://schemas.openxmlformats.org/officeDocument/2006/relationships/image" Target="../media/image27.jpeg"/><Relationship Id="rId4" Type="http://schemas.openxmlformats.org/officeDocument/2006/relationships/image" Target="../media/image2.jpeg"/><Relationship Id="rId9" Type="http://schemas.openxmlformats.org/officeDocument/2006/relationships/image" Target="../media/image5.emf"/><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jpeg"/><Relationship Id="rId30" Type="http://schemas.openxmlformats.org/officeDocument/2006/relationships/image" Target="../media/image26.jpeg"/><Relationship Id="rId3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Rectangle 3"/>
          <p:cNvSpPr>
            <a:spLocks/>
          </p:cNvSpPr>
          <p:nvPr/>
        </p:nvSpPr>
        <p:spPr bwMode="auto">
          <a:xfrm>
            <a:off x="289647" y="5593603"/>
            <a:ext cx="10200308" cy="27132709"/>
          </a:xfrm>
          <a:prstGeom prst="rect">
            <a:avLst/>
          </a:prstGeom>
          <a:solidFill>
            <a:srgbClr val="FFFFFF"/>
          </a:solidFill>
          <a:ln w="25400" cmpd="dbl">
            <a:solidFill>
              <a:schemeClr val="accent1">
                <a:lumMod val="60000"/>
                <a:lumOff val="40000"/>
              </a:schemeClr>
            </a:solidFill>
            <a:prstDash val="dash"/>
            <a:round/>
            <a:headEnd/>
            <a:tailEnd/>
          </a:ln>
        </p:spPr>
        <p:txBody>
          <a:bodyPr lIns="0" tIns="0" rIns="0" bIns="0"/>
          <a:lstStyle/>
          <a:p>
            <a:endParaRPr lang="en-US" dirty="0"/>
          </a:p>
        </p:txBody>
      </p:sp>
      <p:sp>
        <p:nvSpPr>
          <p:cNvPr id="2051" name="Rectangle 1"/>
          <p:cNvSpPr>
            <a:spLocks/>
          </p:cNvSpPr>
          <p:nvPr/>
        </p:nvSpPr>
        <p:spPr bwMode="auto">
          <a:xfrm>
            <a:off x="38296850" y="5562600"/>
            <a:ext cx="12579350" cy="26441400"/>
          </a:xfrm>
          <a:prstGeom prst="rect">
            <a:avLst/>
          </a:prstGeom>
          <a:solidFill>
            <a:srgbClr val="FFFFFF"/>
          </a:solidFill>
          <a:ln w="25400" cmpd="dbl">
            <a:solidFill>
              <a:schemeClr val="accent1">
                <a:lumMod val="60000"/>
                <a:lumOff val="40000"/>
              </a:schemeClr>
            </a:solidFill>
            <a:prstDash val="dash"/>
            <a:round/>
            <a:headEnd/>
            <a:tailEnd/>
          </a:ln>
        </p:spPr>
        <p:txBody>
          <a:bodyPr lIns="0" tIns="0" rIns="0" bIns="0"/>
          <a:lstStyle/>
          <a:p>
            <a:endParaRPr lang="en-US" dirty="0"/>
          </a:p>
        </p:txBody>
      </p:sp>
      <p:sp>
        <p:nvSpPr>
          <p:cNvPr id="2052" name="Rectangle 2"/>
          <p:cNvSpPr>
            <a:spLocks/>
          </p:cNvSpPr>
          <p:nvPr/>
        </p:nvSpPr>
        <p:spPr bwMode="auto">
          <a:xfrm>
            <a:off x="26173907" y="5562600"/>
            <a:ext cx="11920538" cy="27166907"/>
          </a:xfrm>
          <a:prstGeom prst="rect">
            <a:avLst/>
          </a:prstGeom>
          <a:solidFill>
            <a:srgbClr val="FFFFFF"/>
          </a:solidFill>
          <a:ln w="25400" cmpd="dbl">
            <a:solidFill>
              <a:schemeClr val="accent1">
                <a:lumMod val="60000"/>
                <a:lumOff val="40000"/>
              </a:schemeClr>
            </a:solidFill>
            <a:prstDash val="dash"/>
            <a:round/>
            <a:headEnd/>
            <a:tailEnd/>
          </a:ln>
        </p:spPr>
        <p:txBody>
          <a:bodyPr lIns="0" tIns="0" rIns="0" bIns="0"/>
          <a:lstStyle/>
          <a:p>
            <a:endParaRPr lang="en-US" sz="1800" dirty="0"/>
          </a:p>
        </p:txBody>
      </p:sp>
      <p:sp>
        <p:nvSpPr>
          <p:cNvPr id="2053" name="Rectangle 3"/>
          <p:cNvSpPr>
            <a:spLocks/>
          </p:cNvSpPr>
          <p:nvPr/>
        </p:nvSpPr>
        <p:spPr bwMode="auto">
          <a:xfrm>
            <a:off x="10591801" y="5562600"/>
            <a:ext cx="15468599" cy="27132709"/>
          </a:xfrm>
          <a:prstGeom prst="rect">
            <a:avLst/>
          </a:prstGeom>
          <a:solidFill>
            <a:srgbClr val="FFFFFF"/>
          </a:solidFill>
          <a:ln w="25400" cmpd="dbl">
            <a:solidFill>
              <a:schemeClr val="accent1">
                <a:lumMod val="60000"/>
                <a:lumOff val="40000"/>
              </a:schemeClr>
            </a:solidFill>
            <a:prstDash val="dash"/>
            <a:round/>
            <a:headEnd/>
            <a:tailEnd/>
          </a:ln>
        </p:spPr>
        <p:txBody>
          <a:bodyPr lIns="0" tIns="0" rIns="0" bIns="0"/>
          <a:lstStyle/>
          <a:p>
            <a:endParaRPr lang="en-US" dirty="0"/>
          </a:p>
        </p:txBody>
      </p:sp>
      <p:sp>
        <p:nvSpPr>
          <p:cNvPr id="2054" name="Rectangle 5"/>
          <p:cNvSpPr>
            <a:spLocks/>
          </p:cNvSpPr>
          <p:nvPr/>
        </p:nvSpPr>
        <p:spPr bwMode="auto">
          <a:xfrm>
            <a:off x="0" y="0"/>
            <a:ext cx="51206400" cy="4535488"/>
          </a:xfrm>
          <a:prstGeom prst="rect">
            <a:avLst/>
          </a:prstGeom>
          <a:solidFill>
            <a:schemeClr val="accent4">
              <a:lumMod val="65000"/>
              <a:lumOff val="35000"/>
            </a:schemeClr>
          </a:solidFill>
          <a:ln w="9525">
            <a:solidFill>
              <a:schemeClr val="tx1"/>
            </a:solidFill>
            <a:round/>
            <a:headEnd/>
            <a:tailEnd/>
          </a:ln>
        </p:spPr>
        <p:txBody>
          <a:bodyPr lIns="0" tIns="0" rIns="0" bIns="0"/>
          <a:lstStyle/>
          <a:p>
            <a:endParaRPr lang="en-US" sz="6600" dirty="0"/>
          </a:p>
        </p:txBody>
      </p:sp>
      <p:sp>
        <p:nvSpPr>
          <p:cNvPr id="2055" name="Rectangle 8"/>
          <p:cNvSpPr>
            <a:spLocks/>
          </p:cNvSpPr>
          <p:nvPr/>
        </p:nvSpPr>
        <p:spPr bwMode="auto">
          <a:xfrm>
            <a:off x="76200" y="4611688"/>
            <a:ext cx="10413755" cy="758825"/>
          </a:xfrm>
          <a:prstGeom prst="rect">
            <a:avLst/>
          </a:prstGeom>
          <a:solidFill>
            <a:schemeClr val="tx2">
              <a:lumMod val="50000"/>
              <a:lumOff val="50000"/>
            </a:schemeClr>
          </a:solidFill>
          <a:ln>
            <a:noFill/>
          </a:ln>
          <a:extLst/>
        </p:spPr>
        <p:txBody>
          <a:bodyPr lIns="0" tIns="0" rIns="38946" bIns="0"/>
          <a:lstStyle/>
          <a:p>
            <a:pPr marL="36513"/>
            <a:r>
              <a:rPr lang="en-US" sz="4400" b="1" dirty="0">
                <a:solidFill>
                  <a:srgbClr val="FFC000"/>
                </a:solidFill>
                <a:latin typeface="Verdana" pitchFamily="34" charset="0"/>
                <a:sym typeface="Verdana" pitchFamily="34" charset="0"/>
              </a:rPr>
              <a:t>  </a:t>
            </a:r>
            <a:r>
              <a:rPr lang="en-US" sz="4400" b="1" dirty="0">
                <a:solidFill>
                  <a:srgbClr val="FFC000"/>
                </a:solidFill>
                <a:latin typeface="Arial" panose="020B0604020202020204" pitchFamily="34" charset="0"/>
                <a:cs typeface="Arial" panose="020B0604020202020204" pitchFamily="34" charset="0"/>
                <a:sym typeface="Verdana" pitchFamily="34" charset="0"/>
              </a:rPr>
              <a:t>Lung Screening</a:t>
            </a:r>
          </a:p>
        </p:txBody>
      </p:sp>
      <p:sp>
        <p:nvSpPr>
          <p:cNvPr id="2056" name="Rectangle 10"/>
          <p:cNvSpPr>
            <a:spLocks/>
          </p:cNvSpPr>
          <p:nvPr/>
        </p:nvSpPr>
        <p:spPr bwMode="auto">
          <a:xfrm>
            <a:off x="10668000" y="4611688"/>
            <a:ext cx="40208200" cy="798512"/>
          </a:xfrm>
          <a:prstGeom prst="rect">
            <a:avLst/>
          </a:prstGeom>
          <a:solidFill>
            <a:schemeClr val="tx1">
              <a:lumMod val="50000"/>
              <a:lumOff val="50000"/>
            </a:schemeClr>
          </a:solidFill>
          <a:ln>
            <a:noFill/>
          </a:ln>
          <a:extLst/>
        </p:spPr>
        <p:txBody>
          <a:bodyPr lIns="0" tIns="0" rIns="38946" bIns="0"/>
          <a:lstStyle/>
          <a:p>
            <a:pPr marL="36513"/>
            <a:r>
              <a:rPr lang="en-US" sz="4400" b="1" dirty="0">
                <a:solidFill>
                  <a:srgbClr val="FFC000"/>
                </a:solidFill>
                <a:latin typeface="Verdana" pitchFamily="34" charset="0"/>
                <a:sym typeface="Verdana" pitchFamily="34" charset="0"/>
              </a:rPr>
              <a:t>								</a:t>
            </a:r>
            <a:r>
              <a:rPr lang="en-US" sz="4400" b="1" dirty="0" smtClean="0">
                <a:solidFill>
                  <a:srgbClr val="FFC000"/>
                </a:solidFill>
                <a:latin typeface="Arial" panose="020B0604020202020204" pitchFamily="34" charset="0"/>
                <a:cs typeface="Arial" panose="020B0604020202020204" pitchFamily="34" charset="0"/>
                <a:sym typeface="Verdana" pitchFamily="34" charset="0"/>
              </a:rPr>
              <a:t>Lung Cancer: Quantitative &amp; Semantic Features </a:t>
            </a:r>
            <a:endParaRPr lang="en-US" sz="4400" b="1" dirty="0">
              <a:solidFill>
                <a:srgbClr val="FFC000"/>
              </a:solidFill>
              <a:latin typeface="Arial" panose="020B0604020202020204" pitchFamily="34" charset="0"/>
              <a:cs typeface="Arial" panose="020B0604020202020204" pitchFamily="34" charset="0"/>
              <a:sym typeface="Verdana" pitchFamily="34" charset="0"/>
            </a:endParaRPr>
          </a:p>
        </p:txBody>
      </p:sp>
      <p:pic>
        <p:nvPicPr>
          <p:cNvPr id="2058" name="Picture 28" descr="MCC logo_horiz_rev_blue"/>
          <p:cNvPicPr>
            <a:picLocks noChangeAspect="1" noChangeArrowheads="1"/>
          </p:cNvPicPr>
          <p:nvPr/>
        </p:nvPicPr>
        <p:blipFill>
          <a:blip r:embed="rId4">
            <a:clrChange>
              <a:clrFrom>
                <a:srgbClr val="0E5B9F"/>
              </a:clrFrom>
              <a:clrTo>
                <a:srgbClr val="0E5B9F">
                  <a:alpha val="0"/>
                </a:srgbClr>
              </a:clrTo>
            </a:clrChange>
            <a:extLst>
              <a:ext uri="{28A0092B-C50C-407E-A947-70E740481C1C}">
                <a14:useLocalDpi xmlns:a14="http://schemas.microsoft.com/office/drawing/2010/main" val="0"/>
              </a:ext>
            </a:extLst>
          </a:blip>
          <a:srcRect r="835"/>
          <a:stretch>
            <a:fillRect/>
          </a:stretch>
        </p:blipFill>
        <p:spPr bwMode="auto">
          <a:xfrm>
            <a:off x="609599" y="368300"/>
            <a:ext cx="7391401" cy="1765300"/>
          </a:xfrm>
          <a:prstGeom prst="rect">
            <a:avLst/>
          </a:prstGeom>
          <a:solidFill>
            <a:schemeClr val="accent1">
              <a:lumMod val="75000"/>
            </a:schemeClr>
          </a:solidFill>
          <a:ln w="9525">
            <a:solidFill>
              <a:srgbClr val="000000"/>
            </a:solidFill>
            <a:miter lim="800000"/>
            <a:headEnd/>
            <a:tailEnd/>
          </a:ln>
          <a:extLst/>
        </p:spPr>
      </p:pic>
      <p:sp>
        <p:nvSpPr>
          <p:cNvPr id="2059" name="Text Box 29"/>
          <p:cNvSpPr txBox="1">
            <a:spLocks/>
          </p:cNvSpPr>
          <p:nvPr/>
        </p:nvSpPr>
        <p:spPr bwMode="auto">
          <a:xfrm>
            <a:off x="38328600" y="32080200"/>
            <a:ext cx="12547600" cy="646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800" b="1" dirty="0" smtClean="0">
                <a:latin typeface="Arial" pitchFamily="34" charset="0"/>
                <a:cs typeface="Arial" pitchFamily="34" charset="0"/>
              </a:rPr>
              <a:t>Acknowledgement:  </a:t>
            </a:r>
          </a:p>
          <a:p>
            <a:pPr eaLnBrk="1" hangingPunct="1"/>
            <a:r>
              <a:rPr lang="en-US" sz="1800" dirty="0" smtClean="0">
                <a:latin typeface="Arial" pitchFamily="34" charset="0"/>
                <a:cs typeface="Arial" pitchFamily="34" charset="0"/>
              </a:rPr>
              <a:t>This </a:t>
            </a:r>
            <a:r>
              <a:rPr lang="en-US" sz="1800" dirty="0">
                <a:latin typeface="Arial" pitchFamily="34" charset="0"/>
                <a:cs typeface="Arial" pitchFamily="34" charset="0"/>
              </a:rPr>
              <a:t>work is supported by NIH U01 CA143062 and </a:t>
            </a:r>
            <a:r>
              <a:rPr lang="en-US" sz="1800" dirty="0" smtClean="0">
                <a:latin typeface="Arial" pitchFamily="34" charset="0"/>
                <a:cs typeface="Arial" pitchFamily="34" charset="0"/>
              </a:rPr>
              <a:t>Florida State’s James </a:t>
            </a:r>
            <a:r>
              <a:rPr lang="en-US" sz="1800" dirty="0">
                <a:latin typeface="Arial" pitchFamily="34" charset="0"/>
                <a:cs typeface="Arial" pitchFamily="34" charset="0"/>
              </a:rPr>
              <a:t>&amp; Esther King Grant #2KT01</a:t>
            </a:r>
          </a:p>
        </p:txBody>
      </p:sp>
      <p:sp>
        <p:nvSpPr>
          <p:cNvPr id="2060" name="Rectangle 8"/>
          <p:cNvSpPr>
            <a:spLocks/>
          </p:cNvSpPr>
          <p:nvPr/>
        </p:nvSpPr>
        <p:spPr bwMode="auto">
          <a:xfrm>
            <a:off x="235953" y="5809421"/>
            <a:ext cx="8795346" cy="486799"/>
          </a:xfrm>
          <a:prstGeom prst="rect">
            <a:avLst/>
          </a:prstGeom>
          <a:solidFill>
            <a:schemeClr val="tx2">
              <a:lumMod val="50000"/>
              <a:lumOff val="50000"/>
            </a:schemeClr>
          </a:solidFill>
          <a:ln>
            <a:noFill/>
          </a:ln>
          <a:extLst/>
        </p:spPr>
        <p:txBody>
          <a:bodyPr lIns="0" tIns="0" rIns="7758" bIns="0"/>
          <a:lstStyle/>
          <a:p>
            <a:pPr marL="7938" defTabSz="182563"/>
            <a:r>
              <a:rPr lang="en-US" sz="2800" b="1" dirty="0" smtClean="0">
                <a:solidFill>
                  <a:srgbClr val="FFC000"/>
                </a:solidFill>
                <a:latin typeface="Arial" pitchFamily="34" charset="0"/>
                <a:cs typeface="Arial" pitchFamily="34" charset="0"/>
                <a:sym typeface="Verdana" pitchFamily="34" charset="0"/>
              </a:rPr>
              <a:t>	National Lung Screening Trial Lung</a:t>
            </a:r>
            <a:r>
              <a:rPr lang="en-US" sz="2800" i="1" baseline="30000" dirty="0" smtClean="0">
                <a:solidFill>
                  <a:srgbClr val="FFC000"/>
                </a:solidFill>
                <a:latin typeface="Arial" pitchFamily="34" charset="0"/>
                <a:cs typeface="Arial" pitchFamily="34" charset="0"/>
                <a:sym typeface="Verdana" pitchFamily="34" charset="0"/>
              </a:rPr>
              <a:t>$</a:t>
            </a:r>
            <a:endParaRPr lang="en-US" sz="2000" dirty="0">
              <a:solidFill>
                <a:srgbClr val="FFC000"/>
              </a:solidFill>
              <a:latin typeface="Arial" pitchFamily="34" charset="0"/>
              <a:cs typeface="Arial" pitchFamily="34" charset="0"/>
              <a:sym typeface="Verdana" pitchFamily="34" charset="0"/>
            </a:endParaRPr>
          </a:p>
        </p:txBody>
      </p:sp>
      <p:sp>
        <p:nvSpPr>
          <p:cNvPr id="2061" name="Rectangle 8"/>
          <p:cNvSpPr>
            <a:spLocks/>
          </p:cNvSpPr>
          <p:nvPr/>
        </p:nvSpPr>
        <p:spPr bwMode="auto">
          <a:xfrm>
            <a:off x="10820400" y="5778062"/>
            <a:ext cx="4481902" cy="512762"/>
          </a:xfrm>
          <a:prstGeom prst="rect">
            <a:avLst/>
          </a:prstGeom>
          <a:solidFill>
            <a:schemeClr val="tx2">
              <a:lumMod val="50000"/>
              <a:lumOff val="50000"/>
            </a:schemeClr>
          </a:solidFill>
          <a:ln>
            <a:noFill/>
          </a:ln>
          <a:extLst/>
        </p:spPr>
        <p:txBody>
          <a:bodyPr lIns="0" tIns="0" rIns="7758" bIns="0"/>
          <a:lstStyle/>
          <a:p>
            <a:pPr marL="7938" defTabSz="182563"/>
            <a:r>
              <a:rPr lang="en-US" sz="2800" b="1" dirty="0" smtClean="0">
                <a:solidFill>
                  <a:srgbClr val="FFC000"/>
                </a:solidFill>
                <a:latin typeface="Arial" pitchFamily="34" charset="0"/>
                <a:cs typeface="Arial" pitchFamily="34" charset="0"/>
                <a:sym typeface="Verdana" pitchFamily="34" charset="0"/>
              </a:rPr>
              <a:t> Phantom Study </a:t>
            </a:r>
            <a:r>
              <a:rPr lang="en-US" sz="2800" b="1" i="1" baseline="30000" dirty="0" smtClean="0">
                <a:solidFill>
                  <a:srgbClr val="FFC000"/>
                </a:solidFill>
                <a:latin typeface="Arial" pitchFamily="34" charset="0"/>
                <a:cs typeface="Arial" pitchFamily="34" charset="0"/>
                <a:sym typeface="Verdana" pitchFamily="34" charset="0"/>
              </a:rPr>
              <a:t>+&amp;</a:t>
            </a:r>
            <a:r>
              <a:rPr lang="en-US" sz="2800" b="1" dirty="0" smtClean="0">
                <a:solidFill>
                  <a:srgbClr val="FFC000"/>
                </a:solidFill>
                <a:latin typeface="Arial" pitchFamily="34" charset="0"/>
                <a:cs typeface="Arial" pitchFamily="34" charset="0"/>
                <a:sym typeface="Verdana" pitchFamily="34" charset="0"/>
              </a:rPr>
              <a:t>:</a:t>
            </a:r>
            <a:endParaRPr lang="en-US" sz="2800" b="1" dirty="0">
              <a:solidFill>
                <a:srgbClr val="FFC000"/>
              </a:solidFill>
              <a:latin typeface="Arial" pitchFamily="34" charset="0"/>
              <a:cs typeface="Arial" pitchFamily="34" charset="0"/>
              <a:sym typeface="Verdana" pitchFamily="34" charset="0"/>
            </a:endParaRPr>
          </a:p>
        </p:txBody>
      </p:sp>
      <p:pic>
        <p:nvPicPr>
          <p:cNvPr id="2062" name="Picture 1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2209800"/>
            <a:ext cx="7412037"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Box 1"/>
          <p:cNvSpPr txBox="1">
            <a:spLocks noChangeArrowheads="1"/>
          </p:cNvSpPr>
          <p:nvPr/>
        </p:nvSpPr>
        <p:spPr bwMode="auto">
          <a:xfrm>
            <a:off x="15033625" y="585788"/>
            <a:ext cx="19713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9600" dirty="0">
                <a:solidFill>
                  <a:srgbClr val="FFFF00"/>
                </a:solidFill>
                <a:latin typeface="Verdana" pitchFamily="34" charset="0"/>
              </a:rPr>
              <a:t>RADIOMICS ON LUNG CANCER</a:t>
            </a:r>
          </a:p>
        </p:txBody>
      </p:sp>
      <p:sp>
        <p:nvSpPr>
          <p:cNvPr id="2065" name="Rectangle 8"/>
          <p:cNvSpPr>
            <a:spLocks/>
          </p:cNvSpPr>
          <p:nvPr/>
        </p:nvSpPr>
        <p:spPr bwMode="auto">
          <a:xfrm>
            <a:off x="10915649" y="16440974"/>
            <a:ext cx="7799388" cy="558800"/>
          </a:xfrm>
          <a:prstGeom prst="rect">
            <a:avLst/>
          </a:prstGeom>
          <a:solidFill>
            <a:schemeClr val="tx2">
              <a:lumMod val="50000"/>
              <a:lumOff val="50000"/>
            </a:schemeClr>
          </a:solidFill>
          <a:ln>
            <a:noFill/>
          </a:ln>
          <a:extLst/>
        </p:spPr>
        <p:txBody>
          <a:bodyPr lIns="0" tIns="0" rIns="7758" bIns="0"/>
          <a:lstStyle/>
          <a:p>
            <a:pPr marL="7938" defTabSz="182563"/>
            <a:r>
              <a:rPr lang="en-US" sz="2800" b="1" dirty="0" smtClean="0">
                <a:solidFill>
                  <a:srgbClr val="FFC000"/>
                </a:solidFill>
                <a:latin typeface="Arial" pitchFamily="34" charset="0"/>
                <a:cs typeface="Arial" pitchFamily="34" charset="0"/>
                <a:sym typeface="Verdana" pitchFamily="34" charset="0"/>
              </a:rPr>
              <a:t>  Feature Repeatability</a:t>
            </a:r>
            <a:r>
              <a:rPr lang="en-US" sz="2800" b="1" i="1" baseline="30000" dirty="0" smtClean="0">
                <a:solidFill>
                  <a:srgbClr val="FFC000"/>
                </a:solidFill>
                <a:latin typeface="Arial" pitchFamily="34" charset="0"/>
                <a:cs typeface="Arial" pitchFamily="34" charset="0"/>
                <a:sym typeface="Verdana" pitchFamily="34" charset="0"/>
              </a:rPr>
              <a:t>+#</a:t>
            </a:r>
            <a:r>
              <a:rPr lang="en-US" sz="2800" b="1" dirty="0" smtClean="0">
                <a:solidFill>
                  <a:srgbClr val="FFC000"/>
                </a:solidFill>
                <a:latin typeface="Arial" pitchFamily="34" charset="0"/>
                <a:cs typeface="Arial" pitchFamily="34" charset="0"/>
                <a:sym typeface="Verdana" pitchFamily="34" charset="0"/>
              </a:rPr>
              <a:t> &amp; Prognosis</a:t>
            </a:r>
            <a:r>
              <a:rPr lang="en-US" sz="2800" b="1" i="1" baseline="30000" dirty="0">
                <a:solidFill>
                  <a:srgbClr val="FFC000"/>
                </a:solidFill>
                <a:latin typeface="Arial" pitchFamily="34" charset="0"/>
                <a:cs typeface="Arial" pitchFamily="34" charset="0"/>
                <a:sym typeface="Verdana" pitchFamily="34" charset="0"/>
              </a:rPr>
              <a:t> +</a:t>
            </a:r>
            <a:r>
              <a:rPr lang="en-US" sz="2800" b="1" i="1" baseline="30000" dirty="0" smtClean="0">
                <a:solidFill>
                  <a:srgbClr val="FFC000"/>
                </a:solidFill>
                <a:latin typeface="Arial" pitchFamily="34" charset="0"/>
                <a:cs typeface="Arial" pitchFamily="34" charset="0"/>
                <a:sym typeface="Verdana" pitchFamily="34" charset="0"/>
              </a:rPr>
              <a:t># </a:t>
            </a:r>
            <a:r>
              <a:rPr lang="en-US" sz="2800" b="1" i="1" baseline="30000" dirty="0">
                <a:solidFill>
                  <a:srgbClr val="FFC000"/>
                </a:solidFill>
                <a:latin typeface="Arial" pitchFamily="34" charset="0"/>
                <a:cs typeface="Arial" pitchFamily="34" charset="0"/>
                <a:sym typeface="Verdana" pitchFamily="34" charset="0"/>
              </a:rPr>
              <a:t># </a:t>
            </a:r>
            <a:r>
              <a:rPr lang="en-US" sz="2800" b="1" dirty="0" smtClean="0">
                <a:solidFill>
                  <a:srgbClr val="FFC000"/>
                </a:solidFill>
                <a:latin typeface="Arial" pitchFamily="34" charset="0"/>
                <a:cs typeface="Arial" pitchFamily="34" charset="0"/>
                <a:sym typeface="Verdana" pitchFamily="34" charset="0"/>
              </a:rPr>
              <a:t>:  </a:t>
            </a:r>
            <a:endParaRPr lang="en-US" sz="2800" b="1" dirty="0">
              <a:solidFill>
                <a:srgbClr val="FFC000"/>
              </a:solidFill>
              <a:latin typeface="Arial" pitchFamily="34" charset="0"/>
              <a:cs typeface="Arial" pitchFamily="34" charset="0"/>
              <a:sym typeface="Verdana" pitchFamily="34" charset="0"/>
            </a:endParaRPr>
          </a:p>
        </p:txBody>
      </p:sp>
      <p:sp>
        <p:nvSpPr>
          <p:cNvPr id="2066" name="Rectangle 8"/>
          <p:cNvSpPr>
            <a:spLocks/>
          </p:cNvSpPr>
          <p:nvPr/>
        </p:nvSpPr>
        <p:spPr bwMode="auto">
          <a:xfrm>
            <a:off x="26365200" y="5686425"/>
            <a:ext cx="11696700" cy="485775"/>
          </a:xfrm>
          <a:prstGeom prst="rect">
            <a:avLst/>
          </a:prstGeom>
          <a:solidFill>
            <a:schemeClr val="tx2">
              <a:lumMod val="50000"/>
              <a:lumOff val="50000"/>
            </a:schemeClr>
          </a:solidFill>
          <a:ln>
            <a:noFill/>
          </a:ln>
          <a:extLst/>
        </p:spPr>
        <p:txBody>
          <a:bodyPr lIns="0" tIns="0" rIns="7758" bIns="0"/>
          <a:lstStyle/>
          <a:p>
            <a:pPr marL="7938" defTabSz="182563"/>
            <a:r>
              <a:rPr lang="en-US" sz="2800" dirty="0">
                <a:solidFill>
                  <a:srgbClr val="FFC000"/>
                </a:solidFill>
                <a:latin typeface="Arial" pitchFamily="34" charset="0"/>
                <a:cs typeface="Arial" pitchFamily="34" charset="0"/>
                <a:sym typeface="Verdana" pitchFamily="34" charset="0"/>
              </a:rPr>
              <a:t> </a:t>
            </a:r>
            <a:r>
              <a:rPr lang="en-US" sz="2800" dirty="0" smtClean="0">
                <a:solidFill>
                  <a:srgbClr val="FFC000"/>
                </a:solidFill>
                <a:latin typeface="Arial" pitchFamily="34" charset="0"/>
                <a:cs typeface="Arial" pitchFamily="34" charset="0"/>
                <a:sym typeface="Verdana" pitchFamily="34" charset="0"/>
              </a:rPr>
              <a:t>	</a:t>
            </a:r>
            <a:r>
              <a:rPr lang="en-US" sz="2800" b="1" dirty="0" smtClean="0">
                <a:solidFill>
                  <a:srgbClr val="FFC000"/>
                </a:solidFill>
                <a:latin typeface="Arial" pitchFamily="34" charset="0"/>
                <a:cs typeface="Arial" pitchFamily="34" charset="0"/>
                <a:sym typeface="Verdana" pitchFamily="34" charset="0"/>
              </a:rPr>
              <a:t>Convexity Feature</a:t>
            </a:r>
            <a:r>
              <a:rPr lang="en-US" sz="2800" i="1" baseline="30000" dirty="0" smtClean="0">
                <a:solidFill>
                  <a:srgbClr val="FFCC00"/>
                </a:solidFill>
                <a:latin typeface="Arial" pitchFamily="34" charset="0"/>
                <a:cs typeface="Arial" pitchFamily="34" charset="0"/>
              </a:rPr>
              <a:t>+$ </a:t>
            </a:r>
            <a:r>
              <a:rPr lang="en-US" sz="2800" b="1" dirty="0" smtClean="0">
                <a:solidFill>
                  <a:srgbClr val="FFC000"/>
                </a:solidFill>
                <a:latin typeface="Arial" pitchFamily="34" charset="0"/>
                <a:cs typeface="Arial" pitchFamily="34" charset="0"/>
                <a:sym typeface="Verdana" pitchFamily="34" charset="0"/>
              </a:rPr>
              <a:t>:</a:t>
            </a:r>
            <a:endParaRPr lang="en-US" sz="2800" b="1" dirty="0">
              <a:solidFill>
                <a:srgbClr val="FFC000"/>
              </a:solidFill>
              <a:latin typeface="Arial" pitchFamily="34" charset="0"/>
              <a:cs typeface="Arial" pitchFamily="34" charset="0"/>
              <a:sym typeface="Verdana" pitchFamily="34" charset="0"/>
            </a:endParaRPr>
          </a:p>
        </p:txBody>
      </p:sp>
      <p:sp>
        <p:nvSpPr>
          <p:cNvPr id="2067" name="Rectangle 8"/>
          <p:cNvSpPr>
            <a:spLocks/>
          </p:cNvSpPr>
          <p:nvPr/>
        </p:nvSpPr>
        <p:spPr bwMode="auto">
          <a:xfrm>
            <a:off x="26473151" y="19431000"/>
            <a:ext cx="11322050" cy="450850"/>
          </a:xfrm>
          <a:prstGeom prst="rect">
            <a:avLst/>
          </a:prstGeom>
          <a:solidFill>
            <a:schemeClr val="tx2">
              <a:lumMod val="50000"/>
              <a:lumOff val="50000"/>
            </a:schemeClr>
          </a:solidFill>
          <a:ln>
            <a:noFill/>
          </a:ln>
          <a:extLst/>
        </p:spPr>
        <p:txBody>
          <a:bodyPr lIns="0" tIns="0" rIns="7758" bIns="0"/>
          <a:lstStyle/>
          <a:p>
            <a:pPr marL="7938" defTabSz="182563"/>
            <a:r>
              <a:rPr lang="en-US" sz="2800" b="1" dirty="0" smtClean="0">
                <a:solidFill>
                  <a:srgbClr val="FFC000"/>
                </a:solidFill>
                <a:latin typeface="Arial" pitchFamily="34" charset="0"/>
                <a:cs typeface="Arial" pitchFamily="34" charset="0"/>
                <a:sym typeface="Verdana" pitchFamily="34" charset="0"/>
              </a:rPr>
              <a:t>	Survival Prediction </a:t>
            </a:r>
            <a:r>
              <a:rPr lang="en-US" sz="2800" b="1" i="1" baseline="30000" dirty="0" smtClean="0">
                <a:solidFill>
                  <a:srgbClr val="FFC000"/>
                </a:solidFill>
                <a:latin typeface="Arial" pitchFamily="34" charset="0"/>
                <a:cs typeface="Arial" pitchFamily="34" charset="0"/>
                <a:sym typeface="Verdana" pitchFamily="34" charset="0"/>
              </a:rPr>
              <a:t>#^</a:t>
            </a:r>
            <a:endParaRPr lang="en-US" sz="2800" b="1" i="1" baseline="30000" dirty="0">
              <a:solidFill>
                <a:srgbClr val="FFC000"/>
              </a:solidFill>
              <a:latin typeface="Arial" pitchFamily="34" charset="0"/>
              <a:cs typeface="Arial" pitchFamily="34" charset="0"/>
              <a:sym typeface="Verdana" pitchFamily="34" charset="0"/>
            </a:endParaRPr>
          </a:p>
        </p:txBody>
      </p:sp>
      <p:sp>
        <p:nvSpPr>
          <p:cNvPr id="2068" name="Rectangle 8"/>
          <p:cNvSpPr>
            <a:spLocks/>
          </p:cNvSpPr>
          <p:nvPr/>
        </p:nvSpPr>
        <p:spPr bwMode="auto">
          <a:xfrm>
            <a:off x="38576250" y="23661612"/>
            <a:ext cx="11269663" cy="413435"/>
          </a:xfrm>
          <a:prstGeom prst="rect">
            <a:avLst/>
          </a:prstGeom>
          <a:solidFill>
            <a:schemeClr val="tx2">
              <a:lumMod val="50000"/>
              <a:lumOff val="50000"/>
            </a:schemeClr>
          </a:solidFill>
          <a:ln>
            <a:noFill/>
          </a:ln>
          <a:extLst/>
        </p:spPr>
        <p:txBody>
          <a:bodyPr lIns="0" tIns="0" rIns="7758" bIns="0"/>
          <a:lstStyle/>
          <a:p>
            <a:pPr marL="7938" defTabSz="182563"/>
            <a:r>
              <a:rPr lang="en-US" sz="2800" b="1" dirty="0">
                <a:solidFill>
                  <a:srgbClr val="FFC000"/>
                </a:solidFill>
                <a:latin typeface="Arial" pitchFamily="34" charset="0"/>
                <a:cs typeface="Arial" pitchFamily="34" charset="0"/>
                <a:sym typeface="Verdana" pitchFamily="34" charset="0"/>
              </a:rPr>
              <a:t>	</a:t>
            </a:r>
            <a:r>
              <a:rPr lang="en-US" sz="2800" b="1" dirty="0" smtClean="0">
                <a:solidFill>
                  <a:srgbClr val="FFC000"/>
                </a:solidFill>
                <a:latin typeface="Arial" pitchFamily="34" charset="0"/>
                <a:cs typeface="Arial" pitchFamily="34" charset="0"/>
                <a:sym typeface="Verdana" pitchFamily="34" charset="0"/>
              </a:rPr>
              <a:t>Database</a:t>
            </a:r>
            <a:r>
              <a:rPr lang="en-US" sz="2800" b="1" dirty="0">
                <a:solidFill>
                  <a:srgbClr val="FFC000"/>
                </a:solidFill>
                <a:latin typeface="Arial" pitchFamily="34" charset="0"/>
                <a:cs typeface="Arial" pitchFamily="34" charset="0"/>
                <a:sym typeface="Verdana" pitchFamily="34" charset="0"/>
              </a:rPr>
              <a:t>:</a:t>
            </a:r>
          </a:p>
        </p:txBody>
      </p:sp>
      <p:sp>
        <p:nvSpPr>
          <p:cNvPr id="2070" name="Rectangle 8"/>
          <p:cNvSpPr>
            <a:spLocks/>
          </p:cNvSpPr>
          <p:nvPr/>
        </p:nvSpPr>
        <p:spPr bwMode="auto">
          <a:xfrm>
            <a:off x="38557200" y="18270538"/>
            <a:ext cx="10744200" cy="550862"/>
          </a:xfrm>
          <a:prstGeom prst="rect">
            <a:avLst/>
          </a:prstGeom>
          <a:solidFill>
            <a:schemeClr val="tx2">
              <a:lumMod val="50000"/>
              <a:lumOff val="50000"/>
            </a:schemeClr>
          </a:solidFill>
          <a:ln>
            <a:noFill/>
          </a:ln>
          <a:extLst/>
        </p:spPr>
        <p:txBody>
          <a:bodyPr lIns="0" tIns="0" rIns="7758" bIns="0"/>
          <a:lstStyle/>
          <a:p>
            <a:pPr marL="7938" defTabSz="182563"/>
            <a:r>
              <a:rPr lang="en-US" sz="2800" b="1" dirty="0" smtClean="0">
                <a:solidFill>
                  <a:srgbClr val="FFC000"/>
                </a:solidFill>
                <a:latin typeface="Arial" pitchFamily="34" charset="0"/>
                <a:cs typeface="Arial" pitchFamily="34" charset="0"/>
                <a:sym typeface="Verdana" pitchFamily="34" charset="0"/>
              </a:rPr>
              <a:t>	Clinical Trial: </a:t>
            </a:r>
            <a:r>
              <a:rPr lang="en-US" sz="2800" b="1" dirty="0" err="1" smtClean="0">
                <a:solidFill>
                  <a:srgbClr val="FFC000"/>
                </a:solidFill>
                <a:latin typeface="Arial" pitchFamily="34" charset="0"/>
                <a:cs typeface="Arial" pitchFamily="34" charset="0"/>
                <a:sym typeface="Verdana" pitchFamily="34" charset="0"/>
              </a:rPr>
              <a:t>Dasatinib</a:t>
            </a:r>
            <a:endParaRPr lang="en-US" sz="2800" b="1" i="1" baseline="30000" dirty="0">
              <a:solidFill>
                <a:srgbClr val="FFC000"/>
              </a:solidFill>
              <a:latin typeface="Arial" pitchFamily="34" charset="0"/>
              <a:cs typeface="Arial" pitchFamily="34" charset="0"/>
              <a:sym typeface="Verdana" pitchFamily="34" charset="0"/>
            </a:endParaRPr>
          </a:p>
        </p:txBody>
      </p:sp>
      <p:sp>
        <p:nvSpPr>
          <p:cNvPr id="2083" name="TextBox 9"/>
          <p:cNvSpPr txBox="1">
            <a:spLocks noChangeArrowheads="1"/>
          </p:cNvSpPr>
          <p:nvPr/>
        </p:nvSpPr>
        <p:spPr bwMode="auto">
          <a:xfrm>
            <a:off x="10896600" y="17185481"/>
            <a:ext cx="1485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a:latin typeface="Arial" pitchFamily="34" charset="0"/>
                <a:cs typeface="Arial" pitchFamily="34" charset="0"/>
              </a:rPr>
              <a:t>Objective</a:t>
            </a:r>
            <a:r>
              <a:rPr lang="en-US" sz="2000" dirty="0">
                <a:latin typeface="Arial" pitchFamily="34" charset="0"/>
                <a:cs typeface="Arial" pitchFamily="34" charset="0"/>
              </a:rPr>
              <a:t>: We evaluated reproducibility of 219 three-dimensional quantitative image features </a:t>
            </a:r>
            <a:r>
              <a:rPr lang="en-US" sz="2000" dirty="0" smtClean="0">
                <a:latin typeface="Arial" pitchFamily="34" charset="0"/>
                <a:cs typeface="Arial" pitchFamily="34" charset="0"/>
              </a:rPr>
              <a:t>on the RIDER test/retest data set. A subset of non redundant  features was used to predict  radiologist prognostic score. These reproducible set of features were then tested for prognosis on a independent data set  (59 Adenocarcinomas). </a:t>
            </a:r>
            <a:endParaRPr lang="en-US" sz="2000" dirty="0"/>
          </a:p>
        </p:txBody>
      </p:sp>
      <p:graphicFrame>
        <p:nvGraphicFramePr>
          <p:cNvPr id="2086" name="Object 14"/>
          <p:cNvGraphicFramePr>
            <a:graphicFrameLocks noChangeAspect="1"/>
          </p:cNvGraphicFramePr>
          <p:nvPr>
            <p:extLst>
              <p:ext uri="{D42A27DB-BD31-4B8C-83A1-F6EECF244321}">
                <p14:modId xmlns:p14="http://schemas.microsoft.com/office/powerpoint/2010/main" val="1971717890"/>
              </p:ext>
            </p:extLst>
          </p:nvPr>
        </p:nvGraphicFramePr>
        <p:xfrm>
          <a:off x="15742332" y="23434891"/>
          <a:ext cx="2495550" cy="668338"/>
        </p:xfrm>
        <a:graphic>
          <a:graphicData uri="http://schemas.openxmlformats.org/presentationml/2006/ole">
            <mc:AlternateContent xmlns:mc="http://schemas.openxmlformats.org/markup-compatibility/2006">
              <mc:Choice xmlns:v="urn:schemas-microsoft-com:vml" Requires="v">
                <p:oleObj spid="_x0000_s2945" name="Equation" r:id="rId6" imgW="1765300" imgH="469900" progId="Equation.3">
                  <p:embed/>
                </p:oleObj>
              </mc:Choice>
              <mc:Fallback>
                <p:oleObj name="Equation" r:id="rId6" imgW="1765300" imgH="469900"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42332" y="23434891"/>
                        <a:ext cx="2495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1" name="TextBox 29"/>
          <p:cNvSpPr txBox="1">
            <a:spLocks noChangeArrowheads="1"/>
          </p:cNvSpPr>
          <p:nvPr/>
        </p:nvSpPr>
        <p:spPr bwMode="auto">
          <a:xfrm>
            <a:off x="11049000" y="22723938"/>
            <a:ext cx="87968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i="1" dirty="0" smtClean="0">
                <a:solidFill>
                  <a:schemeClr val="tx1"/>
                </a:solidFill>
                <a:latin typeface="Arial" pitchFamily="34" charset="0"/>
                <a:cs typeface="Arial" pitchFamily="34" charset="0"/>
              </a:rPr>
              <a:t>Concordance </a:t>
            </a:r>
            <a:r>
              <a:rPr lang="en-US" sz="2000" i="1" dirty="0">
                <a:solidFill>
                  <a:schemeClr val="tx1"/>
                </a:solidFill>
                <a:latin typeface="Arial" pitchFamily="34" charset="0"/>
                <a:cs typeface="Arial" pitchFamily="34" charset="0"/>
              </a:rPr>
              <a:t>Correlation (</a:t>
            </a:r>
            <a:r>
              <a:rPr lang="el-GR" sz="2000" i="1" dirty="0">
                <a:solidFill>
                  <a:schemeClr val="tx1"/>
                </a:solidFill>
                <a:latin typeface="Arial" pitchFamily="34" charset="0"/>
                <a:cs typeface="Arial" pitchFamily="34" charset="0"/>
              </a:rPr>
              <a:t>ρ</a:t>
            </a:r>
            <a:r>
              <a:rPr lang="en-US" sz="2000" i="1" baseline="-25000" dirty="0">
                <a:solidFill>
                  <a:schemeClr val="tx1"/>
                </a:solidFill>
                <a:latin typeface="Arial" pitchFamily="34" charset="0"/>
                <a:cs typeface="Arial" pitchFamily="34" charset="0"/>
              </a:rPr>
              <a:t>c</a:t>
            </a:r>
            <a:r>
              <a:rPr lang="en-US" sz="2000" i="1" dirty="0">
                <a:solidFill>
                  <a:schemeClr val="tx1"/>
                </a:solidFill>
                <a:latin typeface="Arial" pitchFamily="34" charset="0"/>
                <a:cs typeface="Arial" pitchFamily="34" charset="0"/>
              </a:rPr>
              <a:t>): </a:t>
            </a:r>
            <a:r>
              <a:rPr lang="en-US" sz="2000" dirty="0">
                <a:latin typeface="Arial" pitchFamily="34" charset="0"/>
                <a:cs typeface="Arial" pitchFamily="34" charset="0"/>
              </a:rPr>
              <a:t>It is defined as the ratio between the covered range of a feature with respect to difference between repeats, and standardized to cover [0 1].  </a:t>
            </a:r>
          </a:p>
        </p:txBody>
      </p:sp>
      <p:sp>
        <p:nvSpPr>
          <p:cNvPr id="2092" name="TextBox 153"/>
          <p:cNvSpPr txBox="1">
            <a:spLocks noChangeArrowheads="1"/>
          </p:cNvSpPr>
          <p:nvPr/>
        </p:nvSpPr>
        <p:spPr bwMode="auto">
          <a:xfrm>
            <a:off x="10896600" y="20088761"/>
            <a:ext cx="851217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smtClean="0">
                <a:latin typeface="Arial" pitchFamily="34" charset="0"/>
                <a:cs typeface="Arial" pitchFamily="34" charset="0"/>
              </a:rPr>
              <a:t>Representative Features: </a:t>
            </a:r>
            <a:r>
              <a:rPr lang="en-US" sz="2000" dirty="0" smtClean="0">
                <a:latin typeface="Arial" pitchFamily="34" charset="0"/>
                <a:cs typeface="Arial" pitchFamily="34" charset="0"/>
              </a:rPr>
              <a:t>The repeatable features that show high concordance between test/retest experiments, large dynamic range and non-dependent are the needed characteristics for a reliable biomarker, we referred to such a subset as representative features. </a:t>
            </a:r>
            <a:endParaRPr lang="en-US" sz="2000" dirty="0">
              <a:latin typeface="Arial" pitchFamily="34" charset="0"/>
              <a:cs typeface="Arial" pitchFamily="34" charset="0"/>
            </a:endParaRPr>
          </a:p>
        </p:txBody>
      </p:sp>
      <p:sp>
        <p:nvSpPr>
          <p:cNvPr id="2093" name="TextBox 154"/>
          <p:cNvSpPr txBox="1">
            <a:spLocks noChangeArrowheads="1"/>
          </p:cNvSpPr>
          <p:nvPr/>
        </p:nvSpPr>
        <p:spPr bwMode="auto">
          <a:xfrm>
            <a:off x="10957175" y="24307800"/>
            <a:ext cx="9540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i="1" dirty="0" smtClean="0">
                <a:latin typeface="Arial" pitchFamily="34" charset="0"/>
                <a:cs typeface="Arial" pitchFamily="34" charset="0"/>
              </a:rPr>
              <a:t>Redundancy Reduction </a:t>
            </a:r>
            <a:r>
              <a:rPr lang="en-US" sz="2000" i="1" dirty="0" smtClean="0">
                <a:solidFill>
                  <a:schemeClr val="tx1"/>
                </a:solidFill>
                <a:latin typeface="Arial" pitchFamily="34" charset="0"/>
                <a:cs typeface="Arial" pitchFamily="34" charset="0"/>
              </a:rPr>
              <a:t>(R</a:t>
            </a:r>
            <a:r>
              <a:rPr lang="en-US" sz="2000" i="1" baseline="30000" dirty="0" smtClean="0">
                <a:solidFill>
                  <a:schemeClr val="tx1"/>
                </a:solidFill>
                <a:latin typeface="Arial" pitchFamily="34" charset="0"/>
                <a:cs typeface="Arial" pitchFamily="34" charset="0"/>
              </a:rPr>
              <a:t>2 </a:t>
            </a:r>
            <a:r>
              <a:rPr lang="en-US" sz="2000" i="1" dirty="0" smtClean="0">
                <a:solidFill>
                  <a:schemeClr val="tx1"/>
                </a:solidFill>
                <a:latin typeface="Arial" pitchFamily="34" charset="0"/>
                <a:cs typeface="Arial" pitchFamily="34" charset="0"/>
              </a:rPr>
              <a:t>):</a:t>
            </a:r>
            <a:r>
              <a:rPr lang="en-US" sz="2000" b="1" dirty="0" smtClean="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Dependency between the features is quantified by Coefficient of </a:t>
            </a:r>
            <a:r>
              <a:rPr lang="en-US" sz="2000" dirty="0" smtClean="0">
                <a:solidFill>
                  <a:schemeClr val="tx1"/>
                </a:solidFill>
                <a:latin typeface="Arial" pitchFamily="34" charset="0"/>
                <a:cs typeface="Arial" pitchFamily="34" charset="0"/>
              </a:rPr>
              <a:t>determination</a:t>
            </a:r>
            <a:r>
              <a:rPr lang="en-US" sz="2000" i="1" dirty="0" smtClean="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To find </a:t>
            </a:r>
            <a:r>
              <a:rPr lang="en-US" sz="2000" dirty="0" smtClean="0">
                <a:solidFill>
                  <a:schemeClr val="tx1"/>
                </a:solidFill>
                <a:latin typeface="Arial" pitchFamily="34" charset="0"/>
                <a:cs typeface="Arial" pitchFamily="34" charset="0"/>
              </a:rPr>
              <a:t>an informative  set</a:t>
            </a:r>
            <a:r>
              <a:rPr lang="en-US" sz="2000" dirty="0">
                <a:solidFill>
                  <a:schemeClr val="tx1"/>
                </a:solidFill>
                <a:latin typeface="Arial" pitchFamily="34" charset="0"/>
                <a:cs typeface="Arial" pitchFamily="34" charset="0"/>
              </a:rPr>
              <a:t>, the featured are grouped at different </a:t>
            </a:r>
            <a:r>
              <a:rPr lang="en-US" sz="2000" dirty="0" smtClean="0">
                <a:solidFill>
                  <a:schemeClr val="tx1"/>
                </a:solidFill>
                <a:latin typeface="Arial" pitchFamily="34" charset="0"/>
                <a:cs typeface="Arial" pitchFamily="34" charset="0"/>
              </a:rPr>
              <a:t> levels </a:t>
            </a:r>
            <a:r>
              <a:rPr lang="en-US" sz="2000" dirty="0">
                <a:solidFill>
                  <a:schemeClr val="tx1"/>
                </a:solidFill>
                <a:latin typeface="Arial" pitchFamily="34" charset="0"/>
                <a:cs typeface="Arial" pitchFamily="34" charset="0"/>
              </a:rPr>
              <a:t>of </a:t>
            </a:r>
            <a:r>
              <a:rPr lang="en-US" sz="2000" i="1" dirty="0">
                <a:solidFill>
                  <a:schemeClr val="tx1"/>
                </a:solidFill>
                <a:latin typeface="Arial" pitchFamily="34" charset="0"/>
                <a:cs typeface="Arial" pitchFamily="34" charset="0"/>
              </a:rPr>
              <a:t>R</a:t>
            </a:r>
            <a:r>
              <a:rPr lang="en-US" sz="2000" i="1" baseline="30000" dirty="0">
                <a:solidFill>
                  <a:schemeClr val="tx1"/>
                </a:solidFill>
                <a:latin typeface="Arial" pitchFamily="34" charset="0"/>
                <a:cs typeface="Arial" pitchFamily="34" charset="0"/>
              </a:rPr>
              <a:t>2 </a:t>
            </a:r>
            <a:r>
              <a:rPr lang="en-US" sz="2000" i="1" dirty="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and replaced by </a:t>
            </a:r>
            <a:r>
              <a:rPr lang="en-US" sz="2000" dirty="0" smtClean="0">
                <a:solidFill>
                  <a:schemeClr val="tx1"/>
                </a:solidFill>
                <a:latin typeface="Arial" pitchFamily="34" charset="0"/>
                <a:cs typeface="Arial" pitchFamily="34" charset="0"/>
              </a:rPr>
              <a:t>a feature with </a:t>
            </a:r>
            <a:r>
              <a:rPr lang="en-US" sz="2000" dirty="0">
                <a:solidFill>
                  <a:schemeClr val="tx1"/>
                </a:solidFill>
                <a:latin typeface="Arial" pitchFamily="34" charset="0"/>
                <a:cs typeface="Arial" pitchFamily="34" charset="0"/>
              </a:rPr>
              <a:t>highest DR.</a:t>
            </a:r>
            <a:endParaRPr lang="en-US" sz="2000" dirty="0">
              <a:latin typeface="Arial" pitchFamily="34" charset="0"/>
              <a:cs typeface="Arial" pitchFamily="34" charset="0"/>
            </a:endParaRPr>
          </a:p>
        </p:txBody>
      </p:sp>
      <p:pic>
        <p:nvPicPr>
          <p:cNvPr id="2154" name="Picture 15" descr="C:\Users\muzhou\Desktop\POSTER\COE-v-greengold.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53400" y="585788"/>
            <a:ext cx="4489450" cy="168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 name="TextBox 43"/>
          <p:cNvSpPr txBox="1">
            <a:spLocks noChangeArrowheads="1"/>
          </p:cNvSpPr>
          <p:nvPr/>
        </p:nvSpPr>
        <p:spPr bwMode="auto">
          <a:xfrm>
            <a:off x="26365200" y="6375400"/>
            <a:ext cx="1181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a:latin typeface="Arial" pitchFamily="34" charset="0"/>
                <a:cs typeface="Arial" pitchFamily="34" charset="0"/>
              </a:rPr>
              <a:t>Objective</a:t>
            </a:r>
            <a:r>
              <a:rPr lang="en-US" sz="2000" dirty="0">
                <a:latin typeface="Arial" pitchFamily="34" charset="0"/>
                <a:cs typeface="Arial" pitchFamily="34" charset="0"/>
              </a:rPr>
              <a:t>: One of the teams interest has been to develop new quantitative descriptors that show prognostic value and are reproducible. We developed two imaging biomarkers from diagnostic CT scans that capture the shape and texture changes within the tumor, using 2D stacks of CT scans. </a:t>
            </a:r>
          </a:p>
        </p:txBody>
      </p:sp>
      <p:sp>
        <p:nvSpPr>
          <p:cNvPr id="2156" name="TextBox 44"/>
          <p:cNvSpPr txBox="1">
            <a:spLocks noChangeArrowheads="1"/>
          </p:cNvSpPr>
          <p:nvPr/>
        </p:nvSpPr>
        <p:spPr bwMode="auto">
          <a:xfrm>
            <a:off x="26365200" y="7594600"/>
            <a:ext cx="1181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a:latin typeface="Arial" pitchFamily="34" charset="0"/>
                <a:cs typeface="Arial" pitchFamily="34" charset="0"/>
              </a:rPr>
              <a:t>Method</a:t>
            </a:r>
            <a:r>
              <a:rPr lang="en-US" sz="2000" dirty="0">
                <a:latin typeface="Arial" pitchFamily="34" charset="0"/>
                <a:cs typeface="Arial" pitchFamily="34" charset="0"/>
              </a:rPr>
              <a:t>: We quantitatively demonstrated in the subset of adenocarcinoma (N = 62) CT studies that the developed biomarkers are capable of classifying patients based on CT scans alone into two prognostic categories within statically significant bounds</a:t>
            </a:r>
          </a:p>
        </p:txBody>
      </p:sp>
      <p:pic>
        <p:nvPicPr>
          <p:cNvPr id="2157" name="Picture 22"/>
          <p:cNvPicPr>
            <a:picLocks noChangeAspect="1" noChangeArrowheads="1"/>
          </p:cNvPicPr>
          <p:nvPr/>
        </p:nvPicPr>
        <p:blipFill>
          <a:blip r:embed="rId9">
            <a:extLst>
              <a:ext uri="{28A0092B-C50C-407E-A947-70E740481C1C}">
                <a14:useLocalDpi xmlns:a14="http://schemas.microsoft.com/office/drawing/2010/main" val="0"/>
              </a:ext>
            </a:extLst>
          </a:blip>
          <a:srcRect l="25291" t="23857" r="18895" b="43900"/>
          <a:stretch>
            <a:fillRect/>
          </a:stretch>
        </p:blipFill>
        <p:spPr bwMode="auto">
          <a:xfrm>
            <a:off x="26712863" y="8980488"/>
            <a:ext cx="4833937"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 name="Picture 18"/>
          <p:cNvPicPr>
            <a:picLocks noChangeAspect="1" noChangeArrowheads="1"/>
          </p:cNvPicPr>
          <p:nvPr/>
        </p:nvPicPr>
        <p:blipFill>
          <a:blip r:embed="rId10">
            <a:extLst>
              <a:ext uri="{28A0092B-C50C-407E-A947-70E740481C1C}">
                <a14:useLocalDpi xmlns:a14="http://schemas.microsoft.com/office/drawing/2010/main" val="0"/>
              </a:ext>
            </a:extLst>
          </a:blip>
          <a:srcRect l="20900" t="23557" r="10905" b="12192"/>
          <a:stretch>
            <a:fillRect/>
          </a:stretch>
        </p:blipFill>
        <p:spPr bwMode="auto">
          <a:xfrm>
            <a:off x="31699200" y="8824913"/>
            <a:ext cx="47625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 name="TextBox 45"/>
          <p:cNvSpPr txBox="1">
            <a:spLocks noChangeArrowheads="1"/>
          </p:cNvSpPr>
          <p:nvPr/>
        </p:nvSpPr>
        <p:spPr bwMode="auto">
          <a:xfrm>
            <a:off x="26695400" y="11653838"/>
            <a:ext cx="101473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b="1" dirty="0" smtClean="0">
                <a:latin typeface="Arial" pitchFamily="34" charset="0"/>
                <a:cs typeface="Arial" pitchFamily="34" charset="0"/>
              </a:rPr>
              <a:t>Above Figures</a:t>
            </a:r>
            <a:r>
              <a:rPr lang="en-US" sz="1400" dirty="0" smtClean="0">
                <a:latin typeface="Arial" pitchFamily="34" charset="0"/>
                <a:cs typeface="Arial" pitchFamily="34" charset="0"/>
              </a:rPr>
              <a:t>. </a:t>
            </a:r>
            <a:r>
              <a:rPr lang="en-US" sz="1400" dirty="0">
                <a:latin typeface="Arial" pitchFamily="34" charset="0"/>
                <a:cs typeface="Arial" pitchFamily="34" charset="0"/>
              </a:rPr>
              <a:t>Subdividing the tumor region (a) region of interest and (b) region between the markings is the boundary used for the convexity measure (c) Kaplan-Meier plots for two groups formed by splitting the samples at the median value of convexity score. Top plot are the patients with higher convexity values.</a:t>
            </a:r>
          </a:p>
        </p:txBody>
      </p:sp>
      <p:sp>
        <p:nvSpPr>
          <p:cNvPr id="2160" name="TextBox 46"/>
          <p:cNvSpPr txBox="1">
            <a:spLocks noChangeArrowheads="1"/>
          </p:cNvSpPr>
          <p:nvPr/>
        </p:nvSpPr>
        <p:spPr bwMode="auto">
          <a:xfrm>
            <a:off x="36461700" y="10948988"/>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a:latin typeface="Arial" pitchFamily="34" charset="0"/>
                <a:cs typeface="Arial" pitchFamily="34" charset="0"/>
              </a:rPr>
              <a:t>(c)</a:t>
            </a:r>
          </a:p>
        </p:txBody>
      </p:sp>
      <p:sp>
        <p:nvSpPr>
          <p:cNvPr id="2161" name="TextBox 47"/>
          <p:cNvSpPr txBox="1">
            <a:spLocks noChangeArrowheads="1"/>
          </p:cNvSpPr>
          <p:nvPr/>
        </p:nvSpPr>
        <p:spPr bwMode="auto">
          <a:xfrm>
            <a:off x="8474922" y="2551093"/>
            <a:ext cx="373128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800" dirty="0">
                <a:solidFill>
                  <a:srgbClr val="00B050"/>
                </a:solidFill>
                <a:latin typeface="Verdana" pitchFamily="34" charset="0"/>
              </a:rPr>
              <a:t>Robert Gillies* (PI), Robert Gatenby* (Co-PI), </a:t>
            </a:r>
            <a:r>
              <a:rPr lang="en-US" sz="2800" dirty="0" smtClean="0">
                <a:solidFill>
                  <a:srgbClr val="00B050"/>
                </a:solidFill>
                <a:latin typeface="Verdana" pitchFamily="34" charset="0"/>
              </a:rPr>
              <a:t>Dmitry </a:t>
            </a:r>
            <a:r>
              <a:rPr lang="en-US" sz="2800" dirty="0">
                <a:solidFill>
                  <a:srgbClr val="00B050"/>
                </a:solidFill>
                <a:latin typeface="Verdana" pitchFamily="34" charset="0"/>
              </a:rPr>
              <a:t>Goldgof</a:t>
            </a:r>
            <a:r>
              <a:rPr lang="en-US" sz="2800" baseline="30000" dirty="0">
                <a:solidFill>
                  <a:srgbClr val="00B050"/>
                </a:solidFill>
                <a:latin typeface="Verdana" pitchFamily="34" charset="0"/>
              </a:rPr>
              <a:t>#</a:t>
            </a:r>
            <a:r>
              <a:rPr lang="en-US" sz="2800" dirty="0">
                <a:solidFill>
                  <a:srgbClr val="00B050"/>
                </a:solidFill>
                <a:latin typeface="Verdana" pitchFamily="34" charset="0"/>
              </a:rPr>
              <a:t>, Philippe </a:t>
            </a:r>
            <a:r>
              <a:rPr lang="en-US" sz="2800" dirty="0" err="1">
                <a:solidFill>
                  <a:srgbClr val="00B050"/>
                </a:solidFill>
                <a:latin typeface="Verdana" pitchFamily="34" charset="0"/>
              </a:rPr>
              <a:t>Lambin</a:t>
            </a:r>
            <a:r>
              <a:rPr lang="en-US" sz="2800" baseline="30000" dirty="0">
                <a:solidFill>
                  <a:srgbClr val="00B050"/>
                </a:solidFill>
                <a:latin typeface="Verdana" pitchFamily="34" charset="0"/>
              </a:rPr>
              <a:t>##</a:t>
            </a:r>
            <a:r>
              <a:rPr lang="en-US" sz="2800" dirty="0">
                <a:solidFill>
                  <a:srgbClr val="00B050"/>
                </a:solidFill>
                <a:latin typeface="Verdana" pitchFamily="34" charset="0"/>
              </a:rPr>
              <a:t>, </a:t>
            </a:r>
            <a:r>
              <a:rPr lang="en-US" sz="2800" dirty="0" err="1" smtClean="0">
                <a:solidFill>
                  <a:srgbClr val="00B050"/>
                </a:solidFill>
                <a:latin typeface="Verdana" pitchFamily="34" charset="0"/>
              </a:rPr>
              <a:t>Yoganand</a:t>
            </a:r>
            <a:r>
              <a:rPr lang="en-US" sz="2800" dirty="0" smtClean="0">
                <a:solidFill>
                  <a:srgbClr val="00B050"/>
                </a:solidFill>
                <a:latin typeface="Verdana" pitchFamily="34" charset="0"/>
              </a:rPr>
              <a:t> </a:t>
            </a:r>
            <a:r>
              <a:rPr lang="en-US" sz="2800" dirty="0" err="1">
                <a:solidFill>
                  <a:srgbClr val="00B050"/>
                </a:solidFill>
                <a:latin typeface="Verdana" pitchFamily="34" charset="0"/>
              </a:rPr>
              <a:t>Balagurunathan</a:t>
            </a:r>
            <a:r>
              <a:rPr lang="en-US" sz="2800" dirty="0">
                <a:solidFill>
                  <a:srgbClr val="00B050"/>
                </a:solidFill>
                <a:latin typeface="Verdana" pitchFamily="34" charset="0"/>
              </a:rPr>
              <a:t>*, Yuhua Gu*, Olya Grove*, </a:t>
            </a:r>
            <a:r>
              <a:rPr lang="en-US" sz="2800" dirty="0" smtClean="0">
                <a:solidFill>
                  <a:srgbClr val="00B050"/>
                </a:solidFill>
                <a:latin typeface="Verdana" pitchFamily="34" charset="0"/>
              </a:rPr>
              <a:t>Hua </a:t>
            </a:r>
            <a:r>
              <a:rPr lang="en-US" sz="2800" dirty="0">
                <a:solidFill>
                  <a:srgbClr val="00B050"/>
                </a:solidFill>
                <a:latin typeface="Verdana" pitchFamily="34" charset="0"/>
              </a:rPr>
              <a:t>Wang</a:t>
            </a:r>
            <a:r>
              <a:rPr lang="en-US" sz="2800" dirty="0" smtClean="0">
                <a:solidFill>
                  <a:srgbClr val="00B050"/>
                </a:solidFill>
                <a:latin typeface="Verdana" pitchFamily="34" charset="0"/>
              </a:rPr>
              <a:t>*,Lawrence </a:t>
            </a:r>
            <a:r>
              <a:rPr lang="en-US" sz="2800" dirty="0">
                <a:solidFill>
                  <a:srgbClr val="00B050"/>
                </a:solidFill>
                <a:latin typeface="Verdana" pitchFamily="34" charset="0"/>
              </a:rPr>
              <a:t>Hall</a:t>
            </a:r>
            <a:r>
              <a:rPr lang="en-US" sz="2800" baseline="30000" dirty="0">
                <a:solidFill>
                  <a:srgbClr val="00B050"/>
                </a:solidFill>
                <a:latin typeface="Verdana" pitchFamily="34" charset="0"/>
              </a:rPr>
              <a:t>#</a:t>
            </a:r>
            <a:r>
              <a:rPr lang="en-US" sz="2800" dirty="0">
                <a:solidFill>
                  <a:srgbClr val="00B050"/>
                </a:solidFill>
                <a:latin typeface="Verdana" pitchFamily="34" charset="0"/>
              </a:rPr>
              <a:t>, </a:t>
            </a:r>
            <a:r>
              <a:rPr lang="en-US" sz="2800" dirty="0" smtClean="0">
                <a:solidFill>
                  <a:srgbClr val="00B050"/>
                </a:solidFill>
                <a:latin typeface="Verdana" pitchFamily="34" charset="0"/>
              </a:rPr>
              <a:t>Matthew </a:t>
            </a:r>
            <a:r>
              <a:rPr lang="en-US" sz="2800" dirty="0">
                <a:solidFill>
                  <a:srgbClr val="00B050"/>
                </a:solidFill>
                <a:latin typeface="Verdana" pitchFamily="34" charset="0"/>
              </a:rPr>
              <a:t>Schabath*, </a:t>
            </a:r>
            <a:r>
              <a:rPr lang="en-US" sz="2800" dirty="0" smtClean="0">
                <a:solidFill>
                  <a:srgbClr val="00B050"/>
                </a:solidFill>
                <a:latin typeface="Verdana" pitchFamily="34" charset="0"/>
              </a:rPr>
              <a:t>Jhanelle </a:t>
            </a:r>
            <a:r>
              <a:rPr lang="en-US" sz="2800" dirty="0">
                <a:solidFill>
                  <a:srgbClr val="00B050"/>
                </a:solidFill>
                <a:latin typeface="Verdana" pitchFamily="34" charset="0"/>
              </a:rPr>
              <a:t>Gray</a:t>
            </a:r>
            <a:r>
              <a:rPr lang="en-US" sz="2800" dirty="0" smtClean="0">
                <a:solidFill>
                  <a:srgbClr val="00B050"/>
                </a:solidFill>
                <a:latin typeface="Verdana" pitchFamily="34" charset="0"/>
              </a:rPr>
              <a:t>*, </a:t>
            </a:r>
            <a:r>
              <a:rPr lang="en-US" sz="2800" dirty="0">
                <a:solidFill>
                  <a:srgbClr val="00B050"/>
                </a:solidFill>
                <a:latin typeface="Verdana" pitchFamily="34" charset="0"/>
              </a:rPr>
              <a:t>Eduardo </a:t>
            </a:r>
            <a:r>
              <a:rPr lang="en-US" sz="2800" dirty="0" smtClean="0">
                <a:solidFill>
                  <a:srgbClr val="00B050"/>
                </a:solidFill>
                <a:latin typeface="Verdana" pitchFamily="34" charset="0"/>
              </a:rPr>
              <a:t>Moros*, Thomas </a:t>
            </a:r>
            <a:r>
              <a:rPr lang="en-US" sz="2800" dirty="0" err="1" smtClean="0">
                <a:solidFill>
                  <a:srgbClr val="00B050"/>
                </a:solidFill>
                <a:latin typeface="Verdana" pitchFamily="34" charset="0"/>
              </a:rPr>
              <a:t>Dilling</a:t>
            </a:r>
            <a:r>
              <a:rPr lang="en-US" sz="2800" dirty="0" smtClean="0">
                <a:solidFill>
                  <a:srgbClr val="00B050"/>
                </a:solidFill>
                <a:latin typeface="Verdana" pitchFamily="34" charset="0"/>
              </a:rPr>
              <a:t>*, Jongphil Kim*, </a:t>
            </a:r>
            <a:r>
              <a:rPr lang="en-US" sz="2800" dirty="0">
                <a:solidFill>
                  <a:srgbClr val="00B050"/>
                </a:solidFill>
                <a:latin typeface="Verdana" pitchFamily="34" charset="0"/>
              </a:rPr>
              <a:t>Anders Berglund*, Steven Eschrich*, Gregory </a:t>
            </a:r>
            <a:r>
              <a:rPr lang="en-US" sz="2800" dirty="0" smtClean="0">
                <a:solidFill>
                  <a:srgbClr val="00B050"/>
                </a:solidFill>
                <a:latin typeface="Verdana" pitchFamily="34" charset="0"/>
              </a:rPr>
              <a:t>Bloom*, John Heine*, Andre </a:t>
            </a:r>
            <a:r>
              <a:rPr lang="en-US" sz="2800" dirty="0">
                <a:solidFill>
                  <a:srgbClr val="00B050"/>
                </a:solidFill>
                <a:latin typeface="Verdana" pitchFamily="34" charset="0"/>
              </a:rPr>
              <a:t>Dekker</a:t>
            </a:r>
            <a:r>
              <a:rPr lang="en-US" sz="2800" baseline="30000" dirty="0">
                <a:solidFill>
                  <a:srgbClr val="00B050"/>
                </a:solidFill>
                <a:latin typeface="Verdana" pitchFamily="34" charset="0"/>
              </a:rPr>
              <a:t>##</a:t>
            </a:r>
            <a:r>
              <a:rPr lang="en-US" sz="2800" dirty="0">
                <a:solidFill>
                  <a:srgbClr val="00B050"/>
                </a:solidFill>
                <a:latin typeface="Verdana" pitchFamily="34" charset="0"/>
              </a:rPr>
              <a:t>, Hugo </a:t>
            </a:r>
            <a:r>
              <a:rPr lang="en-US" sz="2800" dirty="0" err="1">
                <a:solidFill>
                  <a:srgbClr val="00B050"/>
                </a:solidFill>
                <a:latin typeface="Verdana" pitchFamily="34" charset="0"/>
              </a:rPr>
              <a:t>Aerts</a:t>
            </a:r>
            <a:r>
              <a:rPr lang="en-US" sz="2800" baseline="30000" dirty="0" smtClean="0">
                <a:solidFill>
                  <a:srgbClr val="00B050"/>
                </a:solidFill>
                <a:latin typeface="Verdana" pitchFamily="34" charset="0"/>
              </a:rPr>
              <a:t>##</a:t>
            </a:r>
            <a:r>
              <a:rPr lang="en-US" sz="2800" dirty="0" smtClean="0">
                <a:solidFill>
                  <a:srgbClr val="00B050"/>
                </a:solidFill>
                <a:latin typeface="Verdana" pitchFamily="34" charset="0"/>
              </a:rPr>
              <a:t>, Emmanuel Rios</a:t>
            </a:r>
            <a:r>
              <a:rPr lang="en-US" sz="2800" baseline="30000" dirty="0" smtClean="0">
                <a:solidFill>
                  <a:srgbClr val="00B050"/>
                </a:solidFill>
                <a:latin typeface="Verdana" pitchFamily="34" charset="0"/>
              </a:rPr>
              <a:t>##</a:t>
            </a:r>
            <a:endParaRPr lang="en-US" sz="2800" dirty="0">
              <a:solidFill>
                <a:srgbClr val="00B050"/>
              </a:solidFill>
              <a:latin typeface="Verdana" pitchFamily="34" charset="0"/>
            </a:endParaRPr>
          </a:p>
        </p:txBody>
      </p:sp>
      <p:sp>
        <p:nvSpPr>
          <p:cNvPr id="2162" name="TextBox 48"/>
          <p:cNvSpPr txBox="1">
            <a:spLocks noChangeArrowheads="1"/>
          </p:cNvSpPr>
          <p:nvPr/>
        </p:nvSpPr>
        <p:spPr bwMode="auto">
          <a:xfrm>
            <a:off x="14639925" y="3711575"/>
            <a:ext cx="25134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3600" b="1" baseline="30000" dirty="0">
                <a:solidFill>
                  <a:srgbClr val="FFC000"/>
                </a:solidFill>
                <a:latin typeface="Verdana" pitchFamily="34" charset="0"/>
              </a:rPr>
              <a:t>*</a:t>
            </a:r>
            <a:r>
              <a:rPr lang="en-US" sz="3600" dirty="0">
                <a:solidFill>
                  <a:srgbClr val="FFFF00"/>
                </a:solidFill>
                <a:latin typeface="Verdana" pitchFamily="34" charset="0"/>
              </a:rPr>
              <a:t>MOFFITT CANCER CENTER,</a:t>
            </a:r>
            <a:r>
              <a:rPr lang="en-US" sz="3600" b="1" dirty="0">
                <a:solidFill>
                  <a:srgbClr val="FFFF00"/>
                </a:solidFill>
                <a:latin typeface="Verdana" pitchFamily="34" charset="0"/>
              </a:rPr>
              <a:t> </a:t>
            </a:r>
            <a:r>
              <a:rPr lang="en-US" sz="3600" b="1" baseline="30000" dirty="0">
                <a:solidFill>
                  <a:srgbClr val="FFFF00"/>
                </a:solidFill>
                <a:latin typeface="Verdana" pitchFamily="34" charset="0"/>
              </a:rPr>
              <a:t>#</a:t>
            </a:r>
            <a:r>
              <a:rPr lang="en-US" sz="3600" dirty="0">
                <a:solidFill>
                  <a:srgbClr val="FFFF00"/>
                </a:solidFill>
                <a:latin typeface="Verdana" pitchFamily="34" charset="0"/>
              </a:rPr>
              <a:t>UNIVERSITY OF SOUTH FLORIDA, </a:t>
            </a:r>
            <a:r>
              <a:rPr lang="en-US" sz="3600" b="1" baseline="30000" dirty="0" smtClean="0">
                <a:solidFill>
                  <a:srgbClr val="FFFF00"/>
                </a:solidFill>
                <a:latin typeface="Verdana" pitchFamily="34" charset="0"/>
              </a:rPr>
              <a:t>##</a:t>
            </a:r>
            <a:r>
              <a:rPr lang="en-US" sz="3600" dirty="0">
                <a:solidFill>
                  <a:srgbClr val="FFFF00"/>
                </a:solidFill>
                <a:latin typeface="Verdana" pitchFamily="34" charset="0"/>
              </a:rPr>
              <a:t>MAASTRO CLINIC (Netherlands)</a:t>
            </a:r>
          </a:p>
        </p:txBody>
      </p:sp>
      <p:sp>
        <p:nvSpPr>
          <p:cNvPr id="52" name="TextBox 51"/>
          <p:cNvSpPr txBox="1"/>
          <p:nvPr/>
        </p:nvSpPr>
        <p:spPr>
          <a:xfrm>
            <a:off x="26358850" y="13133388"/>
            <a:ext cx="5721350" cy="5016500"/>
          </a:xfrm>
          <a:prstGeom prst="rect">
            <a:avLst/>
          </a:prstGeom>
          <a:noFill/>
        </p:spPr>
        <p:txBody>
          <a:bodyPr>
            <a:spAutoFit/>
          </a:bodyPr>
          <a:lstStyle/>
          <a:p>
            <a:pPr>
              <a:defRPr/>
            </a:pPr>
            <a:r>
              <a:rPr lang="en-US" sz="2000" b="1" dirty="0">
                <a:latin typeface="Arial" pitchFamily="34" charset="0"/>
                <a:cs typeface="Arial" pitchFamily="34" charset="0"/>
              </a:rPr>
              <a:t>Location-specific entropy-based markers:  </a:t>
            </a:r>
          </a:p>
          <a:p>
            <a:pPr>
              <a:defRPr/>
            </a:pPr>
            <a:endParaRPr lang="en-US" sz="2000" b="1" dirty="0">
              <a:latin typeface="Arial" pitchFamily="34" charset="0"/>
              <a:cs typeface="Arial" pitchFamily="34" charset="0"/>
            </a:endParaRPr>
          </a:p>
          <a:p>
            <a:pPr marL="342900" indent="-342900">
              <a:buFont typeface="Arial" pitchFamily="34" charset="0"/>
              <a:buChar char="•"/>
              <a:defRPr/>
            </a:pPr>
            <a:r>
              <a:rPr lang="en-US" sz="2000" dirty="0">
                <a:latin typeface="Arial" pitchFamily="34" charset="0"/>
                <a:cs typeface="Arial" pitchFamily="34" charset="0"/>
              </a:rPr>
              <a:t>we believe that by evaluating the difference between the core and the boundary sub-regions, we made the feature less sensitive to the inconsistencies in image formation.</a:t>
            </a:r>
          </a:p>
          <a:p>
            <a:pPr marL="342900" indent="-342900">
              <a:buFont typeface="Arial" pitchFamily="34" charset="0"/>
              <a:buChar char="•"/>
              <a:defRPr/>
            </a:pPr>
            <a:endParaRPr lang="en-US" sz="2000" dirty="0">
              <a:latin typeface="Arial" pitchFamily="34" charset="0"/>
              <a:cs typeface="Arial" pitchFamily="34" charset="0"/>
            </a:endParaRPr>
          </a:p>
          <a:p>
            <a:pPr marL="342900" indent="-342900">
              <a:buFont typeface="Arial" pitchFamily="34" charset="0"/>
              <a:buChar char="•"/>
              <a:defRPr/>
            </a:pPr>
            <a:r>
              <a:rPr lang="en-US" sz="2000" dirty="0">
                <a:latin typeface="Arial" pitchFamily="34" charset="0"/>
                <a:cs typeface="Arial" pitchFamily="34" charset="0"/>
              </a:rPr>
              <a:t>we not only computed the statistics based on the entropy filtering across the entire tumor region for all the image slices containing the tumor, but also kept the record for the values in the predefined core and edge sub-regions. </a:t>
            </a:r>
          </a:p>
          <a:p>
            <a:pPr marL="342900" indent="-342900">
              <a:buFont typeface="Arial" pitchFamily="34" charset="0"/>
              <a:buChar char="•"/>
              <a:defRPr/>
            </a:pPr>
            <a:endParaRPr lang="en-US" sz="2000" dirty="0">
              <a:latin typeface="Arial" pitchFamily="34" charset="0"/>
              <a:cs typeface="Arial" pitchFamily="34" charset="0"/>
            </a:endParaRPr>
          </a:p>
          <a:p>
            <a:pPr marL="342900" indent="-342900">
              <a:buFont typeface="Arial" pitchFamily="34" charset="0"/>
              <a:buChar char="•"/>
              <a:defRPr/>
            </a:pPr>
            <a:r>
              <a:rPr lang="en-US" sz="2000" dirty="0">
                <a:latin typeface="Arial" pitchFamily="34" charset="0"/>
                <a:cs typeface="Arial" pitchFamily="34" charset="0"/>
              </a:rPr>
              <a:t>Using Kaplan-Meier survival analysis, we evaluated the performance of entropy-based imaging biomarker. </a:t>
            </a:r>
          </a:p>
        </p:txBody>
      </p:sp>
      <p:pic>
        <p:nvPicPr>
          <p:cNvPr id="2164" name="Picture 14"/>
          <p:cNvPicPr>
            <a:picLocks noChangeAspect="1" noChangeArrowheads="1"/>
          </p:cNvPicPr>
          <p:nvPr/>
        </p:nvPicPr>
        <p:blipFill>
          <a:blip r:embed="rId11">
            <a:extLst>
              <a:ext uri="{28A0092B-C50C-407E-A947-70E740481C1C}">
                <a14:useLocalDpi xmlns:a14="http://schemas.microsoft.com/office/drawing/2010/main" val="0"/>
              </a:ext>
            </a:extLst>
          </a:blip>
          <a:srcRect l="16980" t="2322" r="15820" b="11562"/>
          <a:stretch>
            <a:fillRect/>
          </a:stretch>
        </p:blipFill>
        <p:spPr bwMode="auto">
          <a:xfrm>
            <a:off x="32042101" y="12966700"/>
            <a:ext cx="5753100"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5" name="TextBox 52"/>
          <p:cNvSpPr txBox="1">
            <a:spLocks noChangeArrowheads="1"/>
          </p:cNvSpPr>
          <p:nvPr/>
        </p:nvSpPr>
        <p:spPr bwMode="auto">
          <a:xfrm>
            <a:off x="32064325" y="17613313"/>
            <a:ext cx="5807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b="1" dirty="0" smtClean="0">
                <a:latin typeface="Arial" pitchFamily="34" charset="0"/>
                <a:cs typeface="Arial" pitchFamily="34" charset="0"/>
              </a:rPr>
              <a:t>Above Figure </a:t>
            </a:r>
            <a:r>
              <a:rPr lang="en-US" sz="1400" dirty="0">
                <a:latin typeface="Arial" pitchFamily="34" charset="0"/>
                <a:cs typeface="Arial" pitchFamily="34" charset="0"/>
              </a:rPr>
              <a:t>: The Kaplan-Meier plots for two sample groups formed by splitting the samples at the median values of their entropy value, measured for (a) entire region of interest (b) the boundary (c) the core of the tumors (d) between the core </a:t>
            </a:r>
          </a:p>
        </p:txBody>
      </p:sp>
      <p:sp>
        <p:nvSpPr>
          <p:cNvPr id="55" name="TextBox 54"/>
          <p:cNvSpPr txBox="1"/>
          <p:nvPr/>
        </p:nvSpPr>
        <p:spPr>
          <a:xfrm>
            <a:off x="496886" y="20584900"/>
            <a:ext cx="9561514" cy="2369880"/>
          </a:xfrm>
          <a:prstGeom prst="rect">
            <a:avLst/>
          </a:prstGeom>
          <a:noFill/>
        </p:spPr>
        <p:txBody>
          <a:bodyPr wrap="square">
            <a:spAutoFit/>
          </a:bodyPr>
          <a:lstStyle/>
          <a:p>
            <a:pPr defTabSz="182563">
              <a:lnSpc>
                <a:spcPct val="40000"/>
              </a:lnSpc>
              <a:tabLst>
                <a:tab pos="419100" algn="l"/>
                <a:tab pos="457200" algn="l"/>
                <a:tab pos="876300" algn="l"/>
              </a:tabLst>
              <a:defRPr/>
            </a:pPr>
            <a:endParaRPr lang="en-US" sz="2000" dirty="0">
              <a:latin typeface="Arial" panose="020B0604020202020204" pitchFamily="34" charset="0"/>
              <a:cs typeface="Arial" panose="020B0604020202020204" pitchFamily="34" charset="0"/>
              <a:sym typeface="Verdana" pitchFamily="34" charset="0"/>
            </a:endParaRPr>
          </a:p>
          <a:p>
            <a:pPr defTabSz="182563">
              <a:tabLst>
                <a:tab pos="419100" algn="l"/>
                <a:tab pos="457200" algn="l"/>
                <a:tab pos="876300" algn="l"/>
              </a:tabLst>
              <a:defRPr/>
            </a:pPr>
            <a:r>
              <a:rPr lang="en-US" sz="2000" b="1" dirty="0">
                <a:latin typeface="Arial" panose="020B0604020202020204" pitchFamily="34" charset="0"/>
                <a:cs typeface="Arial" panose="020B0604020202020204" pitchFamily="34" charset="0"/>
              </a:rPr>
              <a:t>CT screening results</a:t>
            </a:r>
            <a:r>
              <a:rPr lang="en-US" sz="2000" dirty="0">
                <a:latin typeface="Arial" panose="020B0604020202020204" pitchFamily="34" charset="0"/>
                <a:cs typeface="Arial" panose="020B0604020202020204" pitchFamily="34" charset="0"/>
              </a:rPr>
              <a:t>.  Using the NLST definitions, positive screens are CT scans that revealed any non-calcified nodule measuring ≥ 4 mm in any diameter and non-calcified nodule/mass(</a:t>
            </a:r>
            <a:r>
              <a:rPr lang="en-US" sz="2000" dirty="0" err="1">
                <a:latin typeface="Arial" panose="020B0604020202020204" pitchFamily="34" charset="0"/>
                <a:cs typeface="Arial" panose="020B0604020202020204" pitchFamily="34" charset="0"/>
              </a:rPr>
              <a:t>es</a:t>
            </a:r>
            <a:r>
              <a:rPr lang="en-US" sz="2000" dirty="0">
                <a:latin typeface="Arial" panose="020B0604020202020204" pitchFamily="34" charset="0"/>
                <a:cs typeface="Arial" panose="020B0604020202020204" pitchFamily="34" charset="0"/>
              </a:rPr>
              <a:t>) “suspicious for” lung cancer.  </a:t>
            </a:r>
            <a:r>
              <a:rPr lang="en-US" sz="2000" dirty="0" err="1">
                <a:latin typeface="Arial" panose="020B0604020202020204" pitchFamily="34" charset="0"/>
                <a:cs typeface="Arial" panose="020B0604020202020204" pitchFamily="34" charset="0"/>
              </a:rPr>
              <a:t>Adenopathy</a:t>
            </a:r>
            <a:r>
              <a:rPr lang="en-US" sz="2000" dirty="0">
                <a:latin typeface="Arial" panose="020B0604020202020204" pitchFamily="34" charset="0"/>
                <a:cs typeface="Arial" panose="020B0604020202020204" pitchFamily="34" charset="0"/>
              </a:rPr>
              <a:t> or effusion could be classified as a positive result.  Abnormalities suggesting clinically significant conditions other than lung cancer also were noted.  Negative screens were defined as CT scans with no significant abnormalities or significant or minor abnormalities not suspicious for lung cancer</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2167" name="TextBox 55"/>
          <p:cNvSpPr txBox="1">
            <a:spLocks noChangeArrowheads="1"/>
          </p:cNvSpPr>
          <p:nvPr/>
        </p:nvSpPr>
        <p:spPr bwMode="auto">
          <a:xfrm>
            <a:off x="381000" y="6678323"/>
            <a:ext cx="99456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a:latin typeface="Arial" pitchFamily="34" charset="0"/>
                <a:cs typeface="Arial" pitchFamily="34" charset="0"/>
              </a:rPr>
              <a:t>Objective: </a:t>
            </a:r>
            <a:r>
              <a:rPr lang="en-US" sz="2000" dirty="0">
                <a:latin typeface="Arial" pitchFamily="34" charset="0"/>
                <a:cs typeface="Arial" pitchFamily="34" charset="0"/>
              </a:rPr>
              <a:t>We use</a:t>
            </a:r>
            <a:r>
              <a:rPr lang="en-US" sz="2000" b="1" dirty="0">
                <a:latin typeface="Arial" pitchFamily="34" charset="0"/>
                <a:cs typeface="Arial" pitchFamily="34" charset="0"/>
              </a:rPr>
              <a:t> </a:t>
            </a:r>
            <a:r>
              <a:rPr lang="en-US" sz="2000" dirty="0">
                <a:latin typeface="Arial" pitchFamily="34" charset="0"/>
                <a:cs typeface="Arial" pitchFamily="34" charset="0"/>
              </a:rPr>
              <a:t>NLST screening CT data and compute quantitative image </a:t>
            </a:r>
            <a:r>
              <a:rPr lang="en-US" sz="2000" dirty="0" smtClean="0">
                <a:latin typeface="Arial" pitchFamily="34" charset="0"/>
                <a:cs typeface="Arial" pitchFamily="34" charset="0"/>
              </a:rPr>
              <a:t>features</a:t>
            </a:r>
          </a:p>
          <a:p>
            <a:pPr eaLnBrk="1" hangingPunct="1"/>
            <a:r>
              <a:rPr lang="en-US" sz="2000" dirty="0" smtClean="0">
                <a:latin typeface="Arial" pitchFamily="34" charset="0"/>
                <a:cs typeface="Arial" pitchFamily="34" charset="0"/>
              </a:rPr>
              <a:t> </a:t>
            </a:r>
            <a:r>
              <a:rPr lang="en-US" sz="2000" dirty="0">
                <a:latin typeface="Arial" pitchFamily="34" charset="0"/>
                <a:cs typeface="Arial" pitchFamily="34" charset="0"/>
              </a:rPr>
              <a:t>and retrospectively predict </a:t>
            </a:r>
            <a:r>
              <a:rPr lang="en-US" sz="2000" dirty="0" smtClean="0">
                <a:latin typeface="Arial" pitchFamily="34" charset="0"/>
                <a:cs typeface="Arial" pitchFamily="34" charset="0"/>
              </a:rPr>
              <a:t>nodule </a:t>
            </a:r>
            <a:r>
              <a:rPr lang="en-US" sz="2000" dirty="0">
                <a:latin typeface="Arial" pitchFamily="34" charset="0"/>
                <a:cs typeface="Arial" pitchFamily="34" charset="0"/>
              </a:rPr>
              <a:t>progression, especially </a:t>
            </a:r>
            <a:r>
              <a:rPr lang="en-US" sz="2000" dirty="0" smtClean="0">
                <a:latin typeface="Arial" pitchFamily="34" charset="0"/>
                <a:cs typeface="Arial" pitchFamily="34" charset="0"/>
              </a:rPr>
              <a:t>for those cases developing </a:t>
            </a:r>
            <a:r>
              <a:rPr lang="en-US" sz="2000" dirty="0">
                <a:latin typeface="Arial" pitchFamily="34" charset="0"/>
                <a:cs typeface="Arial" pitchFamily="34" charset="0"/>
              </a:rPr>
              <a:t>to malignant </a:t>
            </a:r>
            <a:r>
              <a:rPr lang="en-US" sz="2000" dirty="0" smtClean="0">
                <a:latin typeface="Arial" pitchFamily="34" charset="0"/>
                <a:cs typeface="Arial" pitchFamily="34" charset="0"/>
              </a:rPr>
              <a:t>nodules</a:t>
            </a:r>
            <a:r>
              <a:rPr lang="en-US" sz="2000" dirty="0">
                <a:latin typeface="Arial" pitchFamily="34" charset="0"/>
                <a:cs typeface="Arial" pitchFamily="34" charset="0"/>
              </a:rPr>
              <a:t>. </a:t>
            </a:r>
          </a:p>
        </p:txBody>
      </p:sp>
      <p:sp>
        <p:nvSpPr>
          <p:cNvPr id="2168" name="TextBox 2102"/>
          <p:cNvSpPr txBox="1">
            <a:spLocks noChangeArrowheads="1"/>
          </p:cNvSpPr>
          <p:nvPr/>
        </p:nvSpPr>
        <p:spPr bwMode="auto">
          <a:xfrm>
            <a:off x="312614" y="11361450"/>
            <a:ext cx="99409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smtClean="0">
                <a:latin typeface="Arial" pitchFamily="34" charset="0"/>
                <a:cs typeface="Arial" pitchFamily="34" charset="0"/>
              </a:rPr>
              <a:t>Challenges</a:t>
            </a:r>
            <a:r>
              <a:rPr lang="en-US" sz="2000" dirty="0" smtClean="0">
                <a:latin typeface="Arial" pitchFamily="34" charset="0"/>
                <a:cs typeface="Arial" pitchFamily="34" charset="0"/>
              </a:rPr>
              <a:t>: </a:t>
            </a:r>
            <a:r>
              <a:rPr lang="en-US" sz="2000" dirty="0">
                <a:latin typeface="Arial" pitchFamily="34" charset="0"/>
                <a:cs typeface="Arial" pitchFamily="34" charset="0"/>
              </a:rPr>
              <a:t>The </a:t>
            </a:r>
            <a:r>
              <a:rPr lang="en-US" sz="2000" dirty="0" smtClean="0">
                <a:latin typeface="Arial" pitchFamily="34" charset="0"/>
                <a:cs typeface="Arial" pitchFamily="34" charset="0"/>
              </a:rPr>
              <a:t>NLST </a:t>
            </a:r>
            <a:r>
              <a:rPr lang="en-US" sz="2000" dirty="0">
                <a:latin typeface="Arial" pitchFamily="34" charset="0"/>
                <a:cs typeface="Arial" pitchFamily="34" charset="0"/>
              </a:rPr>
              <a:t>data </a:t>
            </a:r>
            <a:r>
              <a:rPr lang="en-US" sz="2000" dirty="0" smtClean="0">
                <a:latin typeface="Arial" pitchFamily="34" charset="0"/>
                <a:cs typeface="Arial" pitchFamily="34" charset="0"/>
              </a:rPr>
              <a:t>consists of over 26, 000 patients with CT image study. Therefore selection of sub population is critical and the quantification process needs </a:t>
            </a:r>
            <a:r>
              <a:rPr lang="en-US" sz="2000" dirty="0">
                <a:latin typeface="Arial" pitchFamily="34" charset="0"/>
                <a:cs typeface="Arial" pitchFamily="34" charset="0"/>
              </a:rPr>
              <a:t>to be efficient and automated. </a:t>
            </a:r>
            <a:r>
              <a:rPr lang="en-US" sz="2000" dirty="0" smtClean="0">
                <a:latin typeface="Arial" pitchFamily="34" charset="0"/>
                <a:cs typeface="Arial" pitchFamily="34" charset="0"/>
              </a:rPr>
              <a:t>Area of focus include: Data </a:t>
            </a:r>
            <a:r>
              <a:rPr lang="en-US" sz="2000" dirty="0">
                <a:latin typeface="Arial" pitchFamily="34" charset="0"/>
                <a:cs typeface="Arial" pitchFamily="34" charset="0"/>
              </a:rPr>
              <a:t>management, </a:t>
            </a:r>
            <a:r>
              <a:rPr lang="en-US" sz="2000" dirty="0" err="1" smtClean="0">
                <a:latin typeface="Arial" pitchFamily="34" charset="0"/>
                <a:cs typeface="Arial" pitchFamily="34" charset="0"/>
              </a:rPr>
              <a:t>Curation</a:t>
            </a:r>
            <a:r>
              <a:rPr lang="en-US" sz="2000" dirty="0" smtClean="0">
                <a:latin typeface="Arial" pitchFamily="34" charset="0"/>
                <a:cs typeface="Arial" pitchFamily="34" charset="0"/>
              </a:rPr>
              <a:t>, Segmenting the nodules (relatively </a:t>
            </a:r>
            <a:r>
              <a:rPr lang="en-US" sz="2000" dirty="0">
                <a:latin typeface="Arial" pitchFamily="34" charset="0"/>
                <a:cs typeface="Arial" pitchFamily="34" charset="0"/>
              </a:rPr>
              <a:t>small regions of </a:t>
            </a:r>
            <a:r>
              <a:rPr lang="en-US" sz="2000" dirty="0" smtClean="0">
                <a:latin typeface="Arial" pitchFamily="34" charset="0"/>
                <a:cs typeface="Arial" pitchFamily="34" charset="0"/>
              </a:rPr>
              <a:t>interest). </a:t>
            </a:r>
            <a:endParaRPr lang="en-US" sz="2000" dirty="0">
              <a:latin typeface="Arial" pitchFamily="34" charset="0"/>
              <a:cs typeface="Arial" pitchFamily="34" charset="0"/>
            </a:endParaRPr>
          </a:p>
        </p:txBody>
      </p:sp>
      <p:sp>
        <p:nvSpPr>
          <p:cNvPr id="2174" name="TextBox 2110"/>
          <p:cNvSpPr txBox="1">
            <a:spLocks noChangeArrowheads="1"/>
          </p:cNvSpPr>
          <p:nvPr/>
        </p:nvSpPr>
        <p:spPr bwMode="auto">
          <a:xfrm>
            <a:off x="609600" y="8534400"/>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endParaRPr lang="en-US" sz="1400"/>
          </a:p>
        </p:txBody>
      </p:sp>
      <p:sp>
        <p:nvSpPr>
          <p:cNvPr id="2242" name="TextBox 2241"/>
          <p:cNvSpPr txBox="1"/>
          <p:nvPr/>
        </p:nvSpPr>
        <p:spPr>
          <a:xfrm>
            <a:off x="39014399" y="25603527"/>
            <a:ext cx="10895097" cy="5355312"/>
          </a:xfrm>
          <a:prstGeom prst="rect">
            <a:avLst/>
          </a:prstGeom>
          <a:noFill/>
        </p:spPr>
        <p:txBody>
          <a:bodyPr wrap="square">
            <a:spAutoFit/>
          </a:bodyPr>
          <a:lstStyle/>
          <a:p>
            <a:pPr>
              <a:defRPr/>
            </a:pPr>
            <a:r>
              <a:rPr lang="en-US" sz="1800" b="1" dirty="0">
                <a:latin typeface="Arial" pitchFamily="34" charset="0"/>
                <a:cs typeface="Arial" pitchFamily="34" charset="0"/>
              </a:rPr>
              <a:t>Current Features:</a:t>
            </a:r>
            <a:endParaRPr lang="en-US" sz="1800" dirty="0">
              <a:latin typeface="Arial" pitchFamily="34" charset="0"/>
              <a:cs typeface="Arial" pitchFamily="34" charset="0"/>
            </a:endParaRPr>
          </a:p>
          <a:p>
            <a:pPr>
              <a:defRPr/>
            </a:pPr>
            <a:endParaRPr lang="en-US" sz="1800" dirty="0">
              <a:latin typeface="Arial" pitchFamily="34" charset="0"/>
              <a:cs typeface="Arial" pitchFamily="34" charset="0"/>
            </a:endParaRPr>
          </a:p>
          <a:p>
            <a:pPr marL="342900" indent="-342900">
              <a:buFont typeface="Arial" pitchFamily="34" charset="0"/>
              <a:buChar char="•"/>
              <a:defRPr/>
            </a:pPr>
            <a:r>
              <a:rPr lang="en-US" sz="1800" dirty="0">
                <a:latin typeface="Arial" pitchFamily="34" charset="0"/>
                <a:cs typeface="Arial" pitchFamily="34" charset="0"/>
              </a:rPr>
              <a:t>An instance of </a:t>
            </a:r>
            <a:r>
              <a:rPr lang="en-US" sz="1800" dirty="0" err="1">
                <a:latin typeface="Arial" pitchFamily="34" charset="0"/>
                <a:cs typeface="Arial" pitchFamily="34" charset="0"/>
              </a:rPr>
              <a:t>ClearCanvas</a:t>
            </a:r>
            <a:r>
              <a:rPr lang="en-US" sz="1800" dirty="0">
                <a:latin typeface="Arial" pitchFamily="34" charset="0"/>
                <a:cs typeface="Arial" pitchFamily="34" charset="0"/>
              </a:rPr>
              <a:t> </a:t>
            </a:r>
            <a:r>
              <a:rPr lang="en-US" sz="1800" dirty="0" err="1">
                <a:latin typeface="Arial" pitchFamily="34" charset="0"/>
                <a:cs typeface="Arial" pitchFamily="34" charset="0"/>
              </a:rPr>
              <a:t>ImageServer</a:t>
            </a:r>
            <a:r>
              <a:rPr lang="en-US" sz="1800" dirty="0">
                <a:latin typeface="Arial" pitchFamily="34" charset="0"/>
                <a:cs typeface="Arial" pitchFamily="34" charset="0"/>
              </a:rPr>
              <a:t> has been installed as a research </a:t>
            </a:r>
            <a:r>
              <a:rPr lang="en-US" sz="1800" dirty="0" smtClean="0">
                <a:latin typeface="Arial" pitchFamily="34" charset="0"/>
                <a:cs typeface="Arial" pitchFamily="34" charset="0"/>
              </a:rPr>
              <a:t>PACS</a:t>
            </a:r>
          </a:p>
          <a:p>
            <a:pPr marL="342900" indent="-342900">
              <a:buFont typeface="Arial" pitchFamily="34" charset="0"/>
              <a:buChar char="•"/>
              <a:defRPr/>
            </a:pPr>
            <a:endParaRPr lang="en-US" sz="1800" dirty="0">
              <a:latin typeface="Arial" pitchFamily="34" charset="0"/>
              <a:cs typeface="Arial" pitchFamily="34" charset="0"/>
            </a:endParaRPr>
          </a:p>
          <a:p>
            <a:pPr marL="342900" indent="-342900">
              <a:buFont typeface="Arial" pitchFamily="34" charset="0"/>
              <a:buChar char="•"/>
              <a:defRPr/>
            </a:pPr>
            <a:r>
              <a:rPr lang="en-US" sz="1800" dirty="0">
                <a:latin typeface="Arial" pitchFamily="34" charset="0"/>
                <a:cs typeface="Arial" pitchFamily="34" charset="0"/>
              </a:rPr>
              <a:t>The Moffitt V2 data set with images, clinical data and image features has been loaded</a:t>
            </a:r>
            <a:r>
              <a:rPr lang="en-US" sz="1800" dirty="0" smtClean="0">
                <a:latin typeface="Arial" pitchFamily="34" charset="0"/>
                <a:cs typeface="Arial" pitchFamily="34" charset="0"/>
              </a:rPr>
              <a:t>.</a:t>
            </a:r>
          </a:p>
          <a:p>
            <a:pPr marL="342900" indent="-342900">
              <a:buFont typeface="Arial" pitchFamily="34" charset="0"/>
              <a:buChar char="•"/>
              <a:defRPr/>
            </a:pPr>
            <a:endParaRPr lang="en-US" sz="1800" dirty="0">
              <a:latin typeface="Arial" pitchFamily="34" charset="0"/>
              <a:cs typeface="Arial" pitchFamily="34" charset="0"/>
            </a:endParaRPr>
          </a:p>
          <a:p>
            <a:pPr marL="342900" indent="-342900">
              <a:buFont typeface="Arial" pitchFamily="34" charset="0"/>
              <a:buChar char="•"/>
              <a:defRPr/>
            </a:pPr>
            <a:r>
              <a:rPr lang="en-US" sz="1800" dirty="0">
                <a:latin typeface="Arial" pitchFamily="34" charset="0"/>
                <a:cs typeface="Arial" pitchFamily="34" charset="0"/>
              </a:rPr>
              <a:t>Additional CT scans has been sent to </a:t>
            </a:r>
            <a:r>
              <a:rPr lang="en-US" sz="1800" dirty="0" smtClean="0">
                <a:latin typeface="Arial" pitchFamily="34" charset="0"/>
                <a:cs typeface="Arial" pitchFamily="34" charset="0"/>
              </a:rPr>
              <a:t>Clear Canvas </a:t>
            </a:r>
            <a:r>
              <a:rPr lang="en-US" sz="1800" dirty="0">
                <a:latin typeface="Arial" pitchFamily="34" charset="0"/>
                <a:cs typeface="Arial" pitchFamily="34" charset="0"/>
              </a:rPr>
              <a:t>for inclusion in validation and additional </a:t>
            </a:r>
            <a:r>
              <a:rPr lang="en-US" sz="1800" dirty="0" smtClean="0">
                <a:latin typeface="Arial" pitchFamily="34" charset="0"/>
                <a:cs typeface="Arial" pitchFamily="34" charset="0"/>
              </a:rPr>
              <a:t>datasets</a:t>
            </a:r>
          </a:p>
          <a:p>
            <a:pPr marL="342900" indent="-342900">
              <a:buFont typeface="Arial" pitchFamily="34" charset="0"/>
              <a:buChar char="•"/>
              <a:defRPr/>
            </a:pPr>
            <a:endParaRPr lang="en-US" sz="1800" dirty="0">
              <a:latin typeface="Arial" pitchFamily="34" charset="0"/>
              <a:cs typeface="Arial" pitchFamily="34" charset="0"/>
            </a:endParaRPr>
          </a:p>
          <a:p>
            <a:pPr marL="342900" indent="-342900">
              <a:buFont typeface="Arial" pitchFamily="34" charset="0"/>
              <a:buChar char="•"/>
              <a:defRPr/>
            </a:pPr>
            <a:r>
              <a:rPr lang="en-US" sz="1800" dirty="0">
                <a:latin typeface="Arial" pitchFamily="34" charset="0"/>
                <a:cs typeface="Arial" pitchFamily="34" charset="0"/>
              </a:rPr>
              <a:t>A easy-to-use web-based interface has been developed to manage the images in a project oriented </a:t>
            </a:r>
            <a:r>
              <a:rPr lang="en-US" sz="1800" dirty="0" smtClean="0">
                <a:latin typeface="Arial" pitchFamily="34" charset="0"/>
                <a:cs typeface="Arial" pitchFamily="34" charset="0"/>
              </a:rPr>
              <a:t>fashion.</a:t>
            </a:r>
          </a:p>
          <a:p>
            <a:pPr marL="342900" indent="-342900">
              <a:buFont typeface="Arial" pitchFamily="34" charset="0"/>
              <a:buChar char="•"/>
              <a:defRPr/>
            </a:pPr>
            <a:endParaRPr lang="en-US" sz="1800" dirty="0">
              <a:latin typeface="Arial" pitchFamily="34" charset="0"/>
              <a:cs typeface="Arial" pitchFamily="34" charset="0"/>
            </a:endParaRPr>
          </a:p>
          <a:p>
            <a:pPr marL="342900" indent="-342900">
              <a:buFont typeface="Arial" pitchFamily="34" charset="0"/>
              <a:buChar char="•"/>
              <a:defRPr/>
            </a:pPr>
            <a:r>
              <a:rPr lang="en-US" sz="1800" dirty="0">
                <a:latin typeface="Arial" pitchFamily="34" charset="0"/>
                <a:cs typeface="Arial" pitchFamily="34" charset="0"/>
              </a:rPr>
              <a:t>Example of functionality includes, </a:t>
            </a:r>
            <a:r>
              <a:rPr lang="en-US" sz="1800" dirty="0" err="1">
                <a:latin typeface="Arial" pitchFamily="34" charset="0"/>
                <a:cs typeface="Arial" pitchFamily="34" charset="0"/>
              </a:rPr>
              <a:t>csv</a:t>
            </a:r>
            <a:r>
              <a:rPr lang="en-US" sz="1800" dirty="0">
                <a:latin typeface="Arial" pitchFamily="34" charset="0"/>
                <a:cs typeface="Arial" pitchFamily="34" charset="0"/>
              </a:rPr>
              <a:t> exports of all linked data, batch export of CT images to a work directory for image analysis using </a:t>
            </a:r>
            <a:r>
              <a:rPr lang="en-US" sz="1800" dirty="0" err="1">
                <a:latin typeface="Arial" pitchFamily="34" charset="0"/>
                <a:cs typeface="Arial" pitchFamily="34" charset="0"/>
              </a:rPr>
              <a:t>Definiens</a:t>
            </a:r>
            <a:r>
              <a:rPr lang="en-US" sz="1800" dirty="0">
                <a:latin typeface="Arial" pitchFamily="34" charset="0"/>
                <a:cs typeface="Arial" pitchFamily="34" charset="0"/>
              </a:rPr>
              <a:t> or other </a:t>
            </a:r>
            <a:r>
              <a:rPr lang="en-US" sz="1800" dirty="0" smtClean="0">
                <a:latin typeface="Arial" pitchFamily="34" charset="0"/>
                <a:cs typeface="Arial" pitchFamily="34" charset="0"/>
              </a:rPr>
              <a:t>software</a:t>
            </a:r>
          </a:p>
          <a:p>
            <a:pPr marL="342900" indent="-342900">
              <a:buFont typeface="Arial" pitchFamily="34" charset="0"/>
              <a:buChar char="•"/>
              <a:defRPr/>
            </a:pPr>
            <a:endParaRPr lang="en-US" sz="1800" dirty="0">
              <a:latin typeface="Arial" pitchFamily="34" charset="0"/>
              <a:cs typeface="Arial" pitchFamily="34" charset="0"/>
            </a:endParaRPr>
          </a:p>
          <a:p>
            <a:pPr marL="342900" indent="-342900">
              <a:buFont typeface="Arial" pitchFamily="34" charset="0"/>
              <a:buChar char="•"/>
              <a:defRPr/>
            </a:pPr>
            <a:r>
              <a:rPr lang="en-US" sz="1800" dirty="0">
                <a:latin typeface="Arial" pitchFamily="34" charset="0"/>
                <a:cs typeface="Arial" pitchFamily="34" charset="0"/>
              </a:rPr>
              <a:t>Additional tools, such as XNAT, are continuously being evaluated for an improved ability to share the data between </a:t>
            </a:r>
            <a:r>
              <a:rPr lang="en-US" sz="1800" dirty="0" smtClean="0">
                <a:latin typeface="Arial" pitchFamily="34" charset="0"/>
                <a:cs typeface="Arial" pitchFamily="34" charset="0"/>
              </a:rPr>
              <a:t>institutions.</a:t>
            </a:r>
          </a:p>
          <a:p>
            <a:pPr marL="342900" indent="-342900">
              <a:buFont typeface="Arial" pitchFamily="34" charset="0"/>
              <a:buChar char="•"/>
              <a:defRPr/>
            </a:pPr>
            <a:endParaRPr lang="en-US" sz="1800" dirty="0">
              <a:latin typeface="Arial" pitchFamily="34" charset="0"/>
              <a:cs typeface="Arial" pitchFamily="34" charset="0"/>
            </a:endParaRPr>
          </a:p>
          <a:p>
            <a:pPr marL="342900" indent="-342900">
              <a:buFont typeface="Arial" pitchFamily="34" charset="0"/>
              <a:buChar char="•"/>
              <a:defRPr/>
            </a:pPr>
            <a:r>
              <a:rPr lang="en-US" sz="1800" dirty="0" smtClean="0">
                <a:latin typeface="Arial" pitchFamily="34" charset="0"/>
                <a:cs typeface="Arial" pitchFamily="34" charset="0"/>
              </a:rPr>
              <a:t>Major effort to curate and rename the NLST cohort is underway. This will ensure unique names to the CT scans and will enable automatic retrial of the images through  the Database. </a:t>
            </a:r>
            <a:endParaRPr lang="en-US" sz="1800" dirty="0">
              <a:latin typeface="Arial" pitchFamily="34" charset="0"/>
              <a:cs typeface="Arial" pitchFamily="34" charset="0"/>
            </a:endParaRPr>
          </a:p>
        </p:txBody>
      </p:sp>
      <p:sp>
        <p:nvSpPr>
          <p:cNvPr id="2180" name="TextBox 226"/>
          <p:cNvSpPr txBox="1">
            <a:spLocks noChangeArrowheads="1"/>
          </p:cNvSpPr>
          <p:nvPr/>
        </p:nvSpPr>
        <p:spPr bwMode="auto">
          <a:xfrm>
            <a:off x="38547674" y="24372094"/>
            <a:ext cx="11326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a:latin typeface="Arial" pitchFamily="34" charset="0"/>
                <a:cs typeface="Arial" pitchFamily="34" charset="0"/>
              </a:rPr>
              <a:t>Objective</a:t>
            </a:r>
            <a:r>
              <a:rPr lang="en-US" sz="2000" dirty="0">
                <a:latin typeface="Arial" pitchFamily="34" charset="0"/>
                <a:cs typeface="Arial" pitchFamily="34" charset="0"/>
              </a:rPr>
              <a:t>: A </a:t>
            </a:r>
            <a:r>
              <a:rPr lang="en-US" sz="2000" dirty="0" smtClean="0">
                <a:latin typeface="Arial" pitchFamily="34" charset="0"/>
                <a:cs typeface="Arial" pitchFamily="34" charset="0"/>
              </a:rPr>
              <a:t>mineable </a:t>
            </a:r>
            <a:r>
              <a:rPr lang="en-US" sz="2000" dirty="0">
                <a:latin typeface="Arial" pitchFamily="34" charset="0"/>
                <a:cs typeface="Arial" pitchFamily="34" charset="0"/>
              </a:rPr>
              <a:t>database with patient CT images, clinical parameters and quantitative image features in a centralized location will accelerate discovery and collaboration among researchers </a:t>
            </a:r>
            <a:r>
              <a:rPr lang="en-US" sz="2000" dirty="0" smtClean="0">
                <a:latin typeface="Arial" pitchFamily="34" charset="0"/>
                <a:cs typeface="Arial" pitchFamily="34" charset="0"/>
              </a:rPr>
              <a:t>with-in </a:t>
            </a:r>
            <a:r>
              <a:rPr lang="en-US" sz="2000" dirty="0">
                <a:latin typeface="Arial" pitchFamily="34" charset="0"/>
                <a:cs typeface="Arial" pitchFamily="34" charset="0"/>
              </a:rPr>
              <a:t>and across the </a:t>
            </a:r>
            <a:r>
              <a:rPr lang="en-US" sz="2000" dirty="0" smtClean="0">
                <a:latin typeface="Arial" pitchFamily="34" charset="0"/>
                <a:cs typeface="Arial" pitchFamily="34" charset="0"/>
              </a:rPr>
              <a:t>institutions.  </a:t>
            </a:r>
            <a:endParaRPr lang="en-US" sz="2000" dirty="0">
              <a:latin typeface="Arial" pitchFamily="34" charset="0"/>
              <a:cs typeface="Arial" pitchFamily="34" charset="0"/>
            </a:endParaRPr>
          </a:p>
        </p:txBody>
      </p:sp>
      <p:sp>
        <p:nvSpPr>
          <p:cNvPr id="2181" name="TextBox 227"/>
          <p:cNvSpPr txBox="1">
            <a:spLocks noChangeArrowheads="1"/>
          </p:cNvSpPr>
          <p:nvPr/>
        </p:nvSpPr>
        <p:spPr bwMode="auto">
          <a:xfrm>
            <a:off x="38584271" y="19046289"/>
            <a:ext cx="113252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a:latin typeface="Arial" pitchFamily="34" charset="0"/>
                <a:cs typeface="Arial" pitchFamily="34" charset="0"/>
              </a:rPr>
              <a:t>Objective</a:t>
            </a:r>
            <a:r>
              <a:rPr lang="en-US" sz="2000" dirty="0">
                <a:latin typeface="Arial" pitchFamily="34" charset="0"/>
                <a:cs typeface="Arial" pitchFamily="34" charset="0"/>
              </a:rPr>
              <a:t>: We hypothesize that </a:t>
            </a:r>
            <a:r>
              <a:rPr lang="en-US" sz="2000" dirty="0" err="1" smtClean="0">
                <a:latin typeface="Arial" pitchFamily="34" charset="0"/>
                <a:cs typeface="Arial" pitchFamily="34" charset="0"/>
              </a:rPr>
              <a:t>Radiomics</a:t>
            </a:r>
            <a:r>
              <a:rPr lang="en-US" sz="2000" dirty="0" smtClean="0">
                <a:latin typeface="Arial" pitchFamily="34" charset="0"/>
                <a:cs typeface="Arial" pitchFamily="34" charset="0"/>
              </a:rPr>
              <a:t> </a:t>
            </a:r>
            <a:r>
              <a:rPr lang="en-US" sz="2000" dirty="0">
                <a:latin typeface="Arial" pitchFamily="34" charset="0"/>
                <a:cs typeface="Arial" pitchFamily="34" charset="0"/>
              </a:rPr>
              <a:t>analysis would be able to identify image features that would </a:t>
            </a:r>
            <a:r>
              <a:rPr lang="en-US" sz="2000" dirty="0" smtClean="0">
                <a:latin typeface="Arial" pitchFamily="34" charset="0"/>
                <a:cs typeface="Arial" pitchFamily="34" charset="0"/>
              </a:rPr>
              <a:t>discriminate the </a:t>
            </a:r>
            <a:r>
              <a:rPr lang="en-US" sz="2000" dirty="0">
                <a:latin typeface="Arial" pitchFamily="34" charset="0"/>
                <a:cs typeface="Arial" pitchFamily="34" charset="0"/>
              </a:rPr>
              <a:t>cohort into responder and </a:t>
            </a:r>
            <a:r>
              <a:rPr lang="en-US" sz="2000" dirty="0" smtClean="0">
                <a:latin typeface="Arial" pitchFamily="34" charset="0"/>
                <a:cs typeface="Arial" pitchFamily="34" charset="0"/>
              </a:rPr>
              <a:t>non-responders, retrospectively. These feature may prospectively help us to better monitor the patients therapy </a:t>
            </a:r>
            <a:r>
              <a:rPr lang="en-US" sz="2000" dirty="0">
                <a:latin typeface="Arial" pitchFamily="34" charset="0"/>
                <a:cs typeface="Arial" pitchFamily="34" charset="0"/>
              </a:rPr>
              <a:t>and </a:t>
            </a:r>
            <a:r>
              <a:rPr lang="en-US" sz="2000" dirty="0" smtClean="0">
                <a:latin typeface="Arial" pitchFamily="34" charset="0"/>
                <a:cs typeface="Arial" pitchFamily="34" charset="0"/>
              </a:rPr>
              <a:t>adjust the dosage levels.</a:t>
            </a:r>
            <a:endParaRPr lang="en-US" sz="2000" dirty="0">
              <a:latin typeface="Arial" pitchFamily="34" charset="0"/>
              <a:cs typeface="Arial" pitchFamily="34" charset="0"/>
            </a:endParaRPr>
          </a:p>
        </p:txBody>
      </p:sp>
      <p:sp>
        <p:nvSpPr>
          <p:cNvPr id="2182" name="TextBox 228"/>
          <p:cNvSpPr txBox="1">
            <a:spLocks noChangeArrowheads="1"/>
          </p:cNvSpPr>
          <p:nvPr/>
        </p:nvSpPr>
        <p:spPr bwMode="auto">
          <a:xfrm>
            <a:off x="38714361" y="20189340"/>
            <a:ext cx="72120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a:latin typeface="Arial" pitchFamily="34" charset="0"/>
                <a:cs typeface="Arial" pitchFamily="34" charset="0"/>
              </a:rPr>
              <a:t>Samples</a:t>
            </a:r>
            <a:r>
              <a:rPr lang="en-US" sz="2000" dirty="0">
                <a:latin typeface="Arial" pitchFamily="34" charset="0"/>
                <a:cs typeface="Arial" pitchFamily="34" charset="0"/>
              </a:rPr>
              <a:t>: A cohort of 19 patients (12 Progressive Disease, 5 Stable Disease and 2 with Partial Response) has been in the trial with Pre and </a:t>
            </a:r>
            <a:r>
              <a:rPr lang="en-US" sz="2000" dirty="0" smtClean="0">
                <a:latin typeface="Arial" pitchFamily="34" charset="0"/>
                <a:cs typeface="Arial" pitchFamily="34" charset="0"/>
              </a:rPr>
              <a:t>Post-treatment CT </a:t>
            </a:r>
            <a:r>
              <a:rPr lang="en-US" sz="2000" dirty="0">
                <a:latin typeface="Arial" pitchFamily="34" charset="0"/>
                <a:cs typeface="Arial" pitchFamily="34" charset="0"/>
              </a:rPr>
              <a:t>scans, </a:t>
            </a:r>
            <a:r>
              <a:rPr lang="en-US" sz="2000" dirty="0" smtClean="0">
                <a:latin typeface="Arial" pitchFamily="34" charset="0"/>
                <a:cs typeface="Arial" pitchFamily="34" charset="0"/>
              </a:rPr>
              <a:t>within </a:t>
            </a:r>
            <a:r>
              <a:rPr lang="en-US" sz="2000" dirty="0">
                <a:latin typeface="Arial" pitchFamily="34" charset="0"/>
                <a:cs typeface="Arial" pitchFamily="34" charset="0"/>
              </a:rPr>
              <a:t>4 to 6 weeks of administering the drug.</a:t>
            </a:r>
          </a:p>
        </p:txBody>
      </p:sp>
      <p:sp>
        <p:nvSpPr>
          <p:cNvPr id="2183" name="TextBox 229"/>
          <p:cNvSpPr txBox="1">
            <a:spLocks noChangeArrowheads="1"/>
          </p:cNvSpPr>
          <p:nvPr/>
        </p:nvSpPr>
        <p:spPr bwMode="auto">
          <a:xfrm>
            <a:off x="38576250" y="21689704"/>
            <a:ext cx="75453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a:latin typeface="Arial" pitchFamily="34" charset="0"/>
                <a:cs typeface="Arial" pitchFamily="34" charset="0"/>
              </a:rPr>
              <a:t>Approach</a:t>
            </a:r>
            <a:r>
              <a:rPr lang="en-US" sz="2000" dirty="0">
                <a:latin typeface="Arial" pitchFamily="34" charset="0"/>
                <a:cs typeface="Arial" pitchFamily="34" charset="0"/>
              </a:rPr>
              <a:t>: The CT images were segmented by a trained radiologist with the help of CAD tools, </a:t>
            </a:r>
            <a:r>
              <a:rPr lang="en-US" sz="2000" dirty="0" err="1">
                <a:latin typeface="Arial" pitchFamily="34" charset="0"/>
                <a:cs typeface="Arial" pitchFamily="34" charset="0"/>
              </a:rPr>
              <a:t>Radiomics</a:t>
            </a:r>
            <a:r>
              <a:rPr lang="en-US" sz="2000" dirty="0">
                <a:latin typeface="Arial" pitchFamily="34" charset="0"/>
                <a:cs typeface="Arial" pitchFamily="34" charset="0"/>
              </a:rPr>
              <a:t> features extracted. A best discriminating feature was identified based on </a:t>
            </a:r>
            <a:r>
              <a:rPr lang="en-US" sz="2000" dirty="0" smtClean="0">
                <a:latin typeface="Arial" pitchFamily="34" charset="0"/>
                <a:cs typeface="Arial" pitchFamily="34" charset="0"/>
              </a:rPr>
              <a:t>classifier </a:t>
            </a:r>
            <a:r>
              <a:rPr lang="en-US" sz="2000" dirty="0">
                <a:latin typeface="Arial" pitchFamily="34" charset="0"/>
                <a:cs typeface="Arial" pitchFamily="34" charset="0"/>
              </a:rPr>
              <a:t>analysis with various error estimations appropriate for small samples. </a:t>
            </a:r>
            <a:r>
              <a:rPr lang="en-US" sz="2000" dirty="0" smtClean="0">
                <a:latin typeface="Arial" pitchFamily="34" charset="0"/>
                <a:cs typeface="Arial" pitchFamily="34" charset="0"/>
              </a:rPr>
              <a:t> A combination of features would be appropriate for discrimination. </a:t>
            </a:r>
            <a:endParaRPr lang="en-US" sz="2000" dirty="0">
              <a:latin typeface="Arial" pitchFamily="34" charset="0"/>
              <a:cs typeface="Arial" pitchFamily="34" charset="0"/>
            </a:endParaRPr>
          </a:p>
        </p:txBody>
      </p:sp>
      <p:sp>
        <p:nvSpPr>
          <p:cNvPr id="165" name="TextBox 223"/>
          <p:cNvSpPr txBox="1">
            <a:spLocks noChangeArrowheads="1"/>
          </p:cNvSpPr>
          <p:nvPr/>
        </p:nvSpPr>
        <p:spPr bwMode="auto">
          <a:xfrm>
            <a:off x="26497214" y="20169402"/>
            <a:ext cx="113741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smtClean="0">
                <a:latin typeface="Arial" panose="020B0604020202020204" pitchFamily="34" charset="0"/>
                <a:cs typeface="Arial" panose="020B0604020202020204" pitchFamily="34" charset="0"/>
              </a:rPr>
              <a:t>Objective</a:t>
            </a:r>
            <a:r>
              <a:rPr lang="en-US" sz="2000" dirty="0" smtClean="0">
                <a:latin typeface="Arial" panose="020B0604020202020204" pitchFamily="34" charset="0"/>
                <a:cs typeface="Arial" panose="020B0604020202020204" pitchFamily="34" charset="0"/>
              </a:rPr>
              <a:t>: We </a:t>
            </a:r>
            <a:r>
              <a:rPr lang="en-US" sz="2000" dirty="0">
                <a:latin typeface="Arial" panose="020B0604020202020204" pitchFamily="34" charset="0"/>
                <a:cs typeface="Arial" panose="020B0604020202020204" pitchFamily="34" charset="0"/>
              </a:rPr>
              <a:t>use CT-scan images to develop predictive models for lung cancer patient survival time. Patients afflicted with Non-Small Cell Lung Cancer (NSCLC) were studied towards the development of providing a novel approach to non-invasive tumor analysis. </a:t>
            </a:r>
          </a:p>
        </p:txBody>
      </p:sp>
      <p:sp>
        <p:nvSpPr>
          <p:cNvPr id="166" name="TextBox 223"/>
          <p:cNvSpPr txBox="1">
            <a:spLocks noChangeArrowheads="1"/>
          </p:cNvSpPr>
          <p:nvPr/>
        </p:nvSpPr>
        <p:spPr bwMode="auto">
          <a:xfrm>
            <a:off x="26497214" y="21400499"/>
            <a:ext cx="1156468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smtClean="0">
                <a:latin typeface="Arial" panose="020B0604020202020204" pitchFamily="34" charset="0"/>
                <a:cs typeface="Arial" pitchFamily="34" charset="0"/>
              </a:rPr>
              <a:t>Results: </a:t>
            </a:r>
          </a:p>
          <a:p>
            <a:pPr eaLnBrk="1" hangingPunct="1"/>
            <a:endParaRPr lang="en-US" sz="2000" b="1" dirty="0">
              <a:latin typeface="Arial" panose="020B0604020202020204" pitchFamily="34" charset="0"/>
              <a:cs typeface="Arial" pitchFamily="34" charset="0"/>
            </a:endParaRPr>
          </a:p>
          <a:p>
            <a:pPr marL="342900" indent="-342900" eaLnBrk="1" hangingPunct="1">
              <a:buFont typeface="Arial" panose="020B0604020202020204" pitchFamily="34" charset="0"/>
              <a:buChar char="•"/>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variety of predictive classification models of survival were used including support vector machines, Naive Bayes, rule based, and decision trees algorithms. </a:t>
            </a:r>
            <a:endParaRPr lang="en-US" sz="2000" dirty="0" smtClean="0">
              <a:latin typeface="Arial" panose="020B0604020202020204" pitchFamily="34" charset="0"/>
              <a:cs typeface="Arial" panose="020B0604020202020204" pitchFamily="34" charset="0"/>
            </a:endParaRPr>
          </a:p>
          <a:p>
            <a:pPr eaLnBrk="1" hangingPunct="1"/>
            <a:endParaRPr lang="en-US" sz="2000" dirty="0" smtClean="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en-US" sz="2000" dirty="0" smtClean="0">
                <a:latin typeface="Arial" panose="020B0604020202020204" pitchFamily="34" charset="0"/>
                <a:cs typeface="Arial" panose="020B0604020202020204" pitchFamily="34" charset="0"/>
              </a:rPr>
              <a:t>Testing </a:t>
            </a:r>
            <a:r>
              <a:rPr lang="en-US" sz="2000" dirty="0">
                <a:latin typeface="Arial" panose="020B0604020202020204" pitchFamily="34" charset="0"/>
                <a:cs typeface="Arial" panose="020B0604020202020204" pitchFamily="34" charset="0"/>
              </a:rPr>
              <a:t>was done on 40 NSCLC adenocarcinoma cases. Relief-F was used to identify useful image features from an initial set of 219 3D features</a:t>
            </a:r>
            <a:r>
              <a:rPr lang="en-US" sz="2000" dirty="0" smtClean="0">
                <a:latin typeface="Arial" panose="020B0604020202020204" pitchFamily="34" charset="0"/>
                <a:cs typeface="Arial" panose="020B0604020202020204" pitchFamily="34" charset="0"/>
              </a:rPr>
              <a:t>.</a:t>
            </a:r>
          </a:p>
          <a:p>
            <a:pPr marL="342900" indent="-342900" eaLnBrk="1" hangingPunct="1">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We achieve promising results of 77.5% accuracy with only 5 features using a Decision Tree classifier</a:t>
            </a:r>
            <a:endParaRPr lang="en-US" sz="2000" b="1" dirty="0" smtClean="0">
              <a:latin typeface="Arial" pitchFamily="34" charset="0"/>
              <a:cs typeface="Arial" pitchFamily="34" charset="0"/>
            </a:endParaRPr>
          </a:p>
        </p:txBody>
      </p:sp>
      <p:sp>
        <p:nvSpPr>
          <p:cNvPr id="168" name="TextBox 38"/>
          <p:cNvSpPr txBox="1">
            <a:spLocks noChangeArrowheads="1"/>
          </p:cNvSpPr>
          <p:nvPr/>
        </p:nvSpPr>
        <p:spPr bwMode="auto">
          <a:xfrm>
            <a:off x="31205488" y="32017831"/>
            <a:ext cx="65706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b="1" i="1" baseline="30000" dirty="0">
                <a:latin typeface="Arial" pitchFamily="34" charset="0"/>
                <a:cs typeface="Arial" pitchFamily="34" charset="0"/>
                <a:sym typeface="Verdana" pitchFamily="34" charset="0"/>
              </a:rPr>
              <a:t>#^</a:t>
            </a:r>
            <a:r>
              <a:rPr lang="en-US" sz="1400" i="1" dirty="0" smtClean="0">
                <a:latin typeface="Arial" pitchFamily="34" charset="0"/>
                <a:cs typeface="Arial" pitchFamily="34" charset="0"/>
              </a:rPr>
              <a:t>(submitted): S. Hawkins, </a:t>
            </a:r>
            <a:r>
              <a:rPr lang="en-US" sz="1400" i="1" dirty="0" err="1" smtClean="0">
                <a:latin typeface="Arial" pitchFamily="34" charset="0"/>
                <a:cs typeface="Arial" pitchFamily="34" charset="0"/>
              </a:rPr>
              <a:t>et.al,USF</a:t>
            </a:r>
            <a:r>
              <a:rPr lang="en-US" sz="2000" i="1" dirty="0" smtClean="0">
                <a:latin typeface="Arial" pitchFamily="34" charset="0"/>
                <a:cs typeface="Arial" pitchFamily="34" charset="0"/>
              </a:rPr>
              <a:t> </a:t>
            </a:r>
            <a:endParaRPr lang="en-US" sz="2000" i="1" dirty="0">
              <a:latin typeface="Arial" pitchFamily="34" charset="0"/>
              <a:cs typeface="Arial" pitchFamily="34" charset="0"/>
            </a:endParaRPr>
          </a:p>
        </p:txBody>
      </p:sp>
      <p:sp>
        <p:nvSpPr>
          <p:cNvPr id="169" name="Rectangle 3"/>
          <p:cNvSpPr>
            <a:spLocks/>
          </p:cNvSpPr>
          <p:nvPr/>
        </p:nvSpPr>
        <p:spPr bwMode="auto">
          <a:xfrm>
            <a:off x="10972799" y="6452816"/>
            <a:ext cx="15005843" cy="1141783"/>
          </a:xfrm>
          <a:prstGeom prst="rect">
            <a:avLst/>
          </a:prstGeom>
          <a:noFill/>
          <a:ln w="25400" cmpd="dbl">
            <a:noFill/>
            <a:prstDash val="dash"/>
            <a:round/>
            <a:headEnd/>
            <a:tailEnd/>
          </a:ln>
        </p:spPr>
        <p:txBody>
          <a:bodyPr lIns="0" tIns="0" rIns="0" bIns="0"/>
          <a:lstStyle/>
          <a:p>
            <a:r>
              <a:rPr lang="en-US" sz="1800" b="1" dirty="0" smtClean="0">
                <a:latin typeface="Arial" pitchFamily="34" charset="0"/>
                <a:cs typeface="Arial" pitchFamily="34" charset="0"/>
              </a:rPr>
              <a:t>Objective: </a:t>
            </a:r>
            <a:r>
              <a:rPr lang="en-US" sz="1800" dirty="0">
                <a:latin typeface="Arial" pitchFamily="34" charset="0"/>
                <a:cs typeface="Arial" pitchFamily="34" charset="0"/>
              </a:rPr>
              <a:t> </a:t>
            </a:r>
            <a:r>
              <a:rPr lang="en-US" sz="1800" dirty="0" smtClean="0">
                <a:latin typeface="Arial" pitchFamily="34" charset="0"/>
                <a:cs typeface="Arial" pitchFamily="34" charset="0"/>
              </a:rPr>
              <a:t>The heterogeneity in sample collection due to clinical </a:t>
            </a:r>
            <a:r>
              <a:rPr lang="en-US" sz="1800" dirty="0">
                <a:latin typeface="Arial" pitchFamily="34" charset="0"/>
                <a:cs typeface="Arial" pitchFamily="34" charset="0"/>
              </a:rPr>
              <a:t>and </a:t>
            </a:r>
            <a:r>
              <a:rPr lang="en-US" sz="1800" dirty="0" smtClean="0">
                <a:latin typeface="Arial" pitchFamily="34" charset="0"/>
                <a:cs typeface="Arial" pitchFamily="34" charset="0"/>
              </a:rPr>
              <a:t>imaging differences between samples can </a:t>
            </a:r>
            <a:r>
              <a:rPr lang="en-US" sz="1800" dirty="0">
                <a:latin typeface="Arial" pitchFamily="34" charset="0"/>
                <a:cs typeface="Arial" pitchFamily="34" charset="0"/>
              </a:rPr>
              <a:t>impact on translational </a:t>
            </a:r>
            <a:r>
              <a:rPr lang="en-US" sz="1800" dirty="0" err="1">
                <a:latin typeface="Arial" pitchFamily="34" charset="0"/>
                <a:cs typeface="Arial" pitchFamily="34" charset="0"/>
              </a:rPr>
              <a:t>radiomics</a:t>
            </a:r>
            <a:r>
              <a:rPr lang="en-US" sz="1800" dirty="0">
                <a:latin typeface="Arial" pitchFamily="34" charset="0"/>
                <a:cs typeface="Arial" pitchFamily="34" charset="0"/>
              </a:rPr>
              <a:t> </a:t>
            </a:r>
            <a:r>
              <a:rPr lang="en-US" sz="1800" dirty="0" smtClean="0">
                <a:latin typeface="Arial" pitchFamily="34" charset="0"/>
                <a:cs typeface="Arial" pitchFamily="34" charset="0"/>
              </a:rPr>
              <a:t>studies. It has to be noted that most clinical  scans are obtained with different scan protocols. In order to quantify these changes and study the impact on radiomic features, we used human tissue phantoms that was scanned on three different scanners (Phillips, Siemens, GE) at different tube voltage (KVP). The Initial goal was to find features that were stable across the tube voltages and find the features that tracks density change. </a:t>
            </a:r>
            <a:endParaRPr lang="en-US" sz="1800" dirty="0">
              <a:latin typeface="Arial" pitchFamily="34" charset="0"/>
              <a:cs typeface="Arial" pitchFamily="34" charset="0"/>
            </a:endParaRPr>
          </a:p>
          <a:p>
            <a:endParaRPr lang="en-US" sz="1800" dirty="0">
              <a:latin typeface="Arial" pitchFamily="34" charset="0"/>
              <a:cs typeface="Arial" pitchFamily="34" charset="0"/>
            </a:endParaRPr>
          </a:p>
          <a:p>
            <a:r>
              <a:rPr lang="en-US" sz="1800" dirty="0" smtClean="0">
                <a:latin typeface="Arial" pitchFamily="34" charset="0"/>
                <a:cs typeface="Arial" pitchFamily="34" charset="0"/>
              </a:rPr>
              <a:t> </a:t>
            </a:r>
            <a:endParaRPr lang="en-US" sz="1800" dirty="0">
              <a:latin typeface="Arial" pitchFamily="34" charset="0"/>
              <a:cs typeface="Arial" pitchFamily="34" charset="0"/>
            </a:endParaRPr>
          </a:p>
        </p:txBody>
      </p:sp>
      <p:sp>
        <p:nvSpPr>
          <p:cNvPr id="187" name="TextBox 2106"/>
          <p:cNvSpPr txBox="1">
            <a:spLocks noChangeArrowheads="1"/>
          </p:cNvSpPr>
          <p:nvPr/>
        </p:nvSpPr>
        <p:spPr bwMode="auto">
          <a:xfrm>
            <a:off x="2581901" y="10826963"/>
            <a:ext cx="3903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b="1" dirty="0" smtClean="0">
                <a:latin typeface="Arial" pitchFamily="34" charset="0"/>
                <a:cs typeface="Arial" pitchFamily="34" charset="0"/>
              </a:rPr>
              <a:t>Above</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Radiomics</a:t>
            </a:r>
            <a:r>
              <a:rPr lang="en-US" sz="1400" dirty="0" smtClean="0">
                <a:latin typeface="Arial" pitchFamily="34" charset="0"/>
                <a:cs typeface="Arial" pitchFamily="34" charset="0"/>
              </a:rPr>
              <a:t> on Lung Nodules</a:t>
            </a:r>
            <a:endParaRPr lang="en-US" sz="1400" dirty="0">
              <a:latin typeface="Arial" pitchFamily="34" charset="0"/>
              <a:cs typeface="Arial" pitchFamily="34" charset="0"/>
            </a:endParaRPr>
          </a:p>
        </p:txBody>
      </p:sp>
      <p:sp>
        <p:nvSpPr>
          <p:cNvPr id="15" name="TextBox 14"/>
          <p:cNvSpPr txBox="1"/>
          <p:nvPr/>
        </p:nvSpPr>
        <p:spPr>
          <a:xfrm>
            <a:off x="46206510" y="22575579"/>
            <a:ext cx="3639403" cy="646331"/>
          </a:xfrm>
          <a:prstGeom prst="rect">
            <a:avLst/>
          </a:prstGeom>
          <a:noFill/>
        </p:spPr>
        <p:txBody>
          <a:bodyPr wrap="square" rtlCol="0">
            <a:spAutoFit/>
          </a:bodyPr>
          <a:lstStyle/>
          <a:p>
            <a:r>
              <a:rPr lang="en-US" sz="1200" b="1" dirty="0" smtClean="0">
                <a:latin typeface="Arial" pitchFamily="34" charset="0"/>
                <a:cs typeface="Arial" pitchFamily="34" charset="0"/>
              </a:rPr>
              <a:t>Above</a:t>
            </a:r>
            <a:r>
              <a:rPr lang="en-US" sz="1200" dirty="0" smtClean="0">
                <a:latin typeface="Arial" pitchFamily="34" charset="0"/>
                <a:cs typeface="Arial" pitchFamily="34" charset="0"/>
              </a:rPr>
              <a:t>: Waterfall plot of radiomic features that tracks Stable (green) and progressive (red) disease.</a:t>
            </a:r>
            <a:endParaRPr lang="en-US" sz="1200" dirty="0">
              <a:latin typeface="Arial" pitchFamily="34" charset="0"/>
              <a:cs typeface="Arial" pitchFamily="34" charset="0"/>
            </a:endParaRPr>
          </a:p>
        </p:txBody>
      </p:sp>
      <p:pic>
        <p:nvPicPr>
          <p:cNvPr id="2494" name="Picture 446" descr="I:\YB_Moff_F\Res-Moffitt-Yb\Radiomics-All\Docs-All\Grant-ProgressR-Radio\QIN-MeetingNIH-All\Y2013-QIN\Posters\QIN-Radio-2013\masstro-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53400" y="2667000"/>
            <a:ext cx="44958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95" name="TextBox 2106"/>
          <p:cNvSpPr txBox="1">
            <a:spLocks noChangeArrowheads="1"/>
          </p:cNvSpPr>
          <p:nvPr/>
        </p:nvSpPr>
        <p:spPr bwMode="auto">
          <a:xfrm>
            <a:off x="1151079" y="20189340"/>
            <a:ext cx="43830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b="1" dirty="0" smtClean="0">
                <a:latin typeface="Arial" pitchFamily="34" charset="0"/>
                <a:cs typeface="Arial" pitchFamily="34" charset="0"/>
              </a:rPr>
              <a:t>Above</a:t>
            </a:r>
            <a:r>
              <a:rPr lang="en-US" sz="1400" dirty="0" smtClean="0">
                <a:latin typeface="Arial" pitchFamily="34" charset="0"/>
                <a:cs typeface="Arial" pitchFamily="34" charset="0"/>
              </a:rPr>
              <a:t>: Cohort selection in NLST Screening data.</a:t>
            </a:r>
            <a:endParaRPr lang="en-US" sz="1400" dirty="0">
              <a:latin typeface="Arial" pitchFamily="34" charset="0"/>
              <a:cs typeface="Arial" pitchFamily="34" charset="0"/>
            </a:endParaRPr>
          </a:p>
        </p:txBody>
      </p:sp>
      <p:pic>
        <p:nvPicPr>
          <p:cNvPr id="197" name="Picture 819"/>
          <p:cNvPicPr>
            <a:picLocks noChangeAspect="1" noChangeArrowheads="1"/>
          </p:cNvPicPr>
          <p:nvPr/>
        </p:nvPicPr>
        <p:blipFill>
          <a:blip r:embed="rId13"/>
          <a:srcRect r="1962"/>
          <a:stretch>
            <a:fillRect/>
          </a:stretch>
        </p:blipFill>
        <p:spPr bwMode="auto">
          <a:xfrm>
            <a:off x="746232" y="16750711"/>
            <a:ext cx="7021547" cy="3065462"/>
          </a:xfrm>
          <a:prstGeom prst="rect">
            <a:avLst/>
          </a:prstGeom>
          <a:noFill/>
          <a:ln w="9525">
            <a:noFill/>
            <a:miter lim="800000"/>
            <a:headEnd/>
            <a:tailEnd/>
          </a:ln>
          <a:effectLst/>
        </p:spPr>
      </p:pic>
      <p:sp>
        <p:nvSpPr>
          <p:cNvPr id="2230" name="Rectangle 44"/>
          <p:cNvSpPr>
            <a:spLocks noChangeArrowheads="1"/>
          </p:cNvSpPr>
          <p:nvPr/>
        </p:nvSpPr>
        <p:spPr bwMode="auto">
          <a:xfrm>
            <a:off x="6777492" y="8437543"/>
            <a:ext cx="990287" cy="12047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51024" tIns="25512" rIns="51024" bIns="25512"/>
          <a:lstStyle/>
          <a:p>
            <a:r>
              <a:rPr lang="en-US" sz="300" dirty="0">
                <a:latin typeface="Chalkboard"/>
                <a:ea typeface="MS PGothic" pitchFamily="34" charset="-128"/>
                <a:cs typeface="Chalkboard"/>
              </a:rPr>
              <a:t>Area=1201.6 mm</a:t>
            </a:r>
            <a:r>
              <a:rPr lang="en-US" sz="300" baseline="30000" dirty="0">
                <a:latin typeface="Chalkboard"/>
                <a:ea typeface="MS PGothic" pitchFamily="34" charset="-128"/>
                <a:cs typeface="Chalkboard"/>
              </a:rPr>
              <a:t>2</a:t>
            </a:r>
            <a:r>
              <a:rPr lang="en-US" sz="300" dirty="0">
                <a:latin typeface="Chalkboard"/>
                <a:ea typeface="MS PGothic" pitchFamily="34" charset="-128"/>
                <a:cs typeface="Chalkboard"/>
              </a:rPr>
              <a:t>      </a:t>
            </a:r>
            <a:endParaRPr lang="en-US" sz="1200" dirty="0">
              <a:latin typeface="Times New Roman" pitchFamily="18" charset="0"/>
              <a:ea typeface="MS Mincho" pitchFamily="49" charset="-128"/>
              <a:cs typeface="Chalkboard"/>
            </a:endParaRPr>
          </a:p>
          <a:p>
            <a:r>
              <a:rPr lang="en-US" sz="300" dirty="0">
                <a:latin typeface="Chalkboard"/>
                <a:ea typeface="MS PGothic" pitchFamily="34" charset="-128"/>
                <a:cs typeface="Chalkboard"/>
              </a:rPr>
              <a:t>Perimeter=152.4 mm</a:t>
            </a:r>
            <a:endParaRPr lang="en-US" sz="1200" dirty="0">
              <a:latin typeface="Times New Roman" pitchFamily="18" charset="0"/>
              <a:ea typeface="MS Mincho" pitchFamily="49" charset="-128"/>
              <a:cs typeface="Chalkboard"/>
            </a:endParaRPr>
          </a:p>
          <a:p>
            <a:r>
              <a:rPr lang="en-US" sz="300" dirty="0">
                <a:latin typeface="Chalkboard"/>
                <a:ea typeface="MS PGothic" pitchFamily="34" charset="-128"/>
                <a:cs typeface="Chalkboard"/>
              </a:rPr>
              <a:t>Volume=2615 mm</a:t>
            </a:r>
            <a:r>
              <a:rPr lang="en-US" sz="300" baseline="30000" dirty="0">
                <a:latin typeface="Chalkboard"/>
                <a:ea typeface="MS PGothic" pitchFamily="34" charset="-128"/>
                <a:cs typeface="Chalkboard"/>
              </a:rPr>
              <a:t>3</a:t>
            </a:r>
            <a:endParaRPr lang="en-US" sz="1200" dirty="0">
              <a:latin typeface="Times New Roman" pitchFamily="18" charset="0"/>
              <a:ea typeface="MS Mincho" pitchFamily="49" charset="-128"/>
              <a:cs typeface="Chalkboard"/>
            </a:endParaRPr>
          </a:p>
          <a:p>
            <a:r>
              <a:rPr lang="en-US" sz="300" dirty="0">
                <a:latin typeface="Chalkboard"/>
                <a:ea typeface="MS PGothic" pitchFamily="34" charset="-128"/>
              </a:rPr>
              <a:t>Surf. area=1099.33 mm</a:t>
            </a:r>
            <a:r>
              <a:rPr lang="en-US" sz="300" baseline="30000" dirty="0">
                <a:latin typeface="Chalkboard"/>
                <a:ea typeface="MS PGothic" pitchFamily="34" charset="-128"/>
              </a:rPr>
              <a:t>2</a:t>
            </a:r>
            <a:r>
              <a:rPr lang="en-US" sz="300" dirty="0">
                <a:latin typeface="Chalkboard"/>
                <a:ea typeface="MS PGothic" pitchFamily="34" charset="-128"/>
              </a:rPr>
              <a:t> </a:t>
            </a:r>
            <a:endParaRPr lang="en-US" sz="1200" dirty="0">
              <a:latin typeface="Times New Roman" pitchFamily="18" charset="0"/>
              <a:ea typeface="MS Mincho" pitchFamily="49" charset="-128"/>
            </a:endParaRPr>
          </a:p>
          <a:p>
            <a:r>
              <a:rPr lang="en-US" sz="300" dirty="0">
                <a:latin typeface="Chalkboard"/>
                <a:ea typeface="MS PGothic" pitchFamily="34" charset="-128"/>
              </a:rPr>
              <a:t>Surf. Area/volume=0.42 mm</a:t>
            </a:r>
            <a:r>
              <a:rPr lang="en-US" sz="300" baseline="30000" dirty="0">
                <a:latin typeface="Chalkboard"/>
                <a:ea typeface="MS PGothic" pitchFamily="34" charset="-128"/>
              </a:rPr>
              <a:t>-1</a:t>
            </a:r>
            <a:endParaRPr lang="en-US" sz="1200" dirty="0">
              <a:latin typeface="Times New Roman" pitchFamily="18" charset="0"/>
              <a:ea typeface="MS Mincho" pitchFamily="49" charset="-128"/>
            </a:endParaRPr>
          </a:p>
          <a:p>
            <a:r>
              <a:rPr lang="en-US" sz="300" dirty="0">
                <a:latin typeface="Chalkboard"/>
                <a:ea typeface="MS PGothic" pitchFamily="34" charset="-128"/>
              </a:rPr>
              <a:t>Density, Necrosis</a:t>
            </a:r>
            <a:endParaRPr lang="en-US" sz="1200" dirty="0">
              <a:latin typeface="Times New Roman" pitchFamily="18" charset="0"/>
              <a:ea typeface="MS Mincho" pitchFamily="49" charset="-128"/>
            </a:endParaRPr>
          </a:p>
          <a:p>
            <a:r>
              <a:rPr lang="en-US" sz="300" dirty="0">
                <a:latin typeface="Chalkboard"/>
                <a:ea typeface="MS PGothic" pitchFamily="34" charset="-128"/>
              </a:rPr>
              <a:t>Mean = 19.33 HU</a:t>
            </a:r>
            <a:endParaRPr lang="en-US" sz="1200" dirty="0">
              <a:latin typeface="Times New Roman" pitchFamily="18" charset="0"/>
              <a:ea typeface="MS Mincho" pitchFamily="49" charset="-128"/>
            </a:endParaRPr>
          </a:p>
          <a:p>
            <a:r>
              <a:rPr lang="en-US" sz="300" dirty="0">
                <a:latin typeface="Chalkboard"/>
                <a:ea typeface="MS PGothic" pitchFamily="34" charset="-128"/>
              </a:rPr>
              <a:t>SD = 76.59 HU</a:t>
            </a:r>
            <a:endParaRPr lang="en-US" sz="1200" dirty="0">
              <a:latin typeface="Times New Roman" pitchFamily="18" charset="0"/>
              <a:ea typeface="MS Mincho" pitchFamily="49" charset="-128"/>
            </a:endParaRPr>
          </a:p>
          <a:p>
            <a:r>
              <a:rPr lang="en-US" sz="300" dirty="0">
                <a:latin typeface="Chalkboard"/>
                <a:ea typeface="MS PGothic" pitchFamily="34" charset="-128"/>
              </a:rPr>
              <a:t>Min = -249 HU</a:t>
            </a:r>
            <a:endParaRPr lang="en-US" sz="1200" dirty="0">
              <a:latin typeface="Times New Roman" pitchFamily="18" charset="0"/>
              <a:ea typeface="MS Mincho" pitchFamily="49" charset="-128"/>
            </a:endParaRPr>
          </a:p>
          <a:p>
            <a:r>
              <a:rPr lang="en-US" sz="300" dirty="0">
                <a:latin typeface="Chalkboard"/>
                <a:ea typeface="MS PGothic" pitchFamily="34" charset="-128"/>
              </a:rPr>
              <a:t>Max = 118 HU</a:t>
            </a:r>
            <a:endParaRPr lang="en-US" sz="1200" dirty="0">
              <a:latin typeface="Times New Roman" pitchFamily="18" charset="0"/>
              <a:ea typeface="MS Mincho" pitchFamily="49" charset="-128"/>
            </a:endParaRPr>
          </a:p>
          <a:p>
            <a:r>
              <a:rPr lang="en-US" sz="300" dirty="0" err="1">
                <a:latin typeface="Chalkboard"/>
                <a:ea typeface="MS PGothic" pitchFamily="34" charset="-128"/>
              </a:rPr>
              <a:t>Spiculations</a:t>
            </a:r>
            <a:endParaRPr lang="en-US" sz="1200" dirty="0">
              <a:latin typeface="Times New Roman" pitchFamily="18" charset="0"/>
              <a:ea typeface="MS Mincho" pitchFamily="49" charset="-128"/>
            </a:endParaRPr>
          </a:p>
          <a:p>
            <a:r>
              <a:rPr lang="en-US" sz="300" dirty="0">
                <a:latin typeface="Chalkboard"/>
                <a:ea typeface="MS PGothic" pitchFamily="34" charset="-128"/>
              </a:rPr>
              <a:t>Slope at margin =133.5</a:t>
            </a:r>
            <a:r>
              <a:rPr lang="ja-JP" sz="300" dirty="0">
                <a:latin typeface="Chalkboard"/>
                <a:ea typeface="MS PGothic" pitchFamily="34" charset="-128"/>
              </a:rPr>
              <a:t>±</a:t>
            </a:r>
            <a:r>
              <a:rPr lang="en-US" sz="300" dirty="0">
                <a:latin typeface="Chalkboard"/>
                <a:ea typeface="MS PGothic" pitchFamily="34" charset="-128"/>
              </a:rPr>
              <a:t>31.3 HU/mm</a:t>
            </a:r>
            <a:endParaRPr lang="en-US" sz="1200" dirty="0">
              <a:latin typeface="Times New Roman" pitchFamily="18" charset="0"/>
              <a:ea typeface="MS Mincho" pitchFamily="49" charset="-128"/>
            </a:endParaRPr>
          </a:p>
          <a:p>
            <a:r>
              <a:rPr lang="en-US" sz="300" dirty="0">
                <a:latin typeface="Chalkboard"/>
                <a:ea typeface="MS PGothic" pitchFamily="34" charset="-128"/>
              </a:rPr>
              <a:t>Low density inclusions</a:t>
            </a:r>
            <a:endParaRPr lang="en-US" sz="1200" dirty="0">
              <a:latin typeface="Times New Roman" pitchFamily="18" charset="0"/>
              <a:ea typeface="MS Mincho" pitchFamily="49" charset="-128"/>
            </a:endParaRPr>
          </a:p>
          <a:p>
            <a:r>
              <a:rPr lang="nl-NL" sz="300" dirty="0">
                <a:latin typeface="Chalkboard"/>
                <a:ea typeface="MS PGothic" pitchFamily="34" charset="-128"/>
              </a:rPr>
              <a:t>Rel. vol.= 0.21 mm</a:t>
            </a:r>
            <a:r>
              <a:rPr lang="nl-NL" sz="300" baseline="30000" dirty="0">
                <a:latin typeface="Chalkboard"/>
                <a:ea typeface="MS PGothic" pitchFamily="34" charset="-128"/>
              </a:rPr>
              <a:t>3</a:t>
            </a:r>
            <a:endParaRPr lang="en-US" sz="1200" dirty="0">
              <a:latin typeface="Times New Roman" pitchFamily="18" charset="0"/>
              <a:ea typeface="MS Mincho" pitchFamily="49" charset="-128"/>
            </a:endParaRPr>
          </a:p>
          <a:p>
            <a:r>
              <a:rPr lang="nl-NL" sz="300" dirty="0">
                <a:latin typeface="Chalkboard"/>
                <a:ea typeface="MS PGothic" pitchFamily="34" charset="-128"/>
              </a:rPr>
              <a:t>Number=110</a:t>
            </a:r>
            <a:endParaRPr lang="en-US" sz="1200" dirty="0">
              <a:latin typeface="Times New Roman" pitchFamily="18" charset="0"/>
              <a:ea typeface="MS Mincho" pitchFamily="49" charset="-128"/>
            </a:endParaRPr>
          </a:p>
          <a:p>
            <a:r>
              <a:rPr lang="nl-NL" sz="300" dirty="0">
                <a:latin typeface="Chalkboard"/>
                <a:ea typeface="MS PGothic" pitchFamily="34" charset="-128"/>
              </a:rPr>
              <a:t>Volume=4.89</a:t>
            </a:r>
            <a:r>
              <a:rPr lang="ja-JP" sz="300" dirty="0">
                <a:latin typeface="Chalkboard"/>
                <a:ea typeface="MS PGothic" pitchFamily="34" charset="-128"/>
              </a:rPr>
              <a:t>±</a:t>
            </a:r>
            <a:r>
              <a:rPr lang="nl-NL" sz="300" dirty="0">
                <a:latin typeface="Chalkboard"/>
                <a:ea typeface="MS PGothic" pitchFamily="34" charset="-128"/>
              </a:rPr>
              <a:t>8.35 mm</a:t>
            </a:r>
            <a:r>
              <a:rPr lang="nl-NL" sz="300" baseline="30000" dirty="0">
                <a:latin typeface="Chalkboard"/>
                <a:ea typeface="MS PGothic" pitchFamily="34" charset="-128"/>
              </a:rPr>
              <a:t>3</a:t>
            </a:r>
            <a:endParaRPr lang="en-US" sz="1200" dirty="0">
              <a:latin typeface="Times New Roman" pitchFamily="18" charset="0"/>
              <a:ea typeface="MS Mincho" pitchFamily="49" charset="-128"/>
            </a:endParaRPr>
          </a:p>
        </p:txBody>
      </p:sp>
      <p:sp>
        <p:nvSpPr>
          <p:cNvPr id="2231" name="TextBox 69"/>
          <p:cNvSpPr txBox="1">
            <a:spLocks noChangeArrowheads="1"/>
          </p:cNvSpPr>
          <p:nvPr/>
        </p:nvSpPr>
        <p:spPr bwMode="auto">
          <a:xfrm>
            <a:off x="193407" y="9992049"/>
            <a:ext cx="25031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200" dirty="0"/>
              <a:t>Longitudinal CT Image</a:t>
            </a:r>
          </a:p>
        </p:txBody>
      </p:sp>
      <p:sp>
        <p:nvSpPr>
          <p:cNvPr id="2232" name="TextBox 70"/>
          <p:cNvSpPr txBox="1">
            <a:spLocks noChangeArrowheads="1"/>
          </p:cNvSpPr>
          <p:nvPr/>
        </p:nvSpPr>
        <p:spPr bwMode="auto">
          <a:xfrm>
            <a:off x="2738921" y="10238601"/>
            <a:ext cx="335245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200" dirty="0">
                <a:latin typeface="Arial" pitchFamily="34" charset="0"/>
                <a:cs typeface="Arial" pitchFamily="34" charset="0"/>
              </a:rPr>
              <a:t>Nodule </a:t>
            </a:r>
            <a:r>
              <a:rPr lang="en-US" sz="1200" dirty="0" smtClean="0">
                <a:latin typeface="Arial" pitchFamily="34" charset="0"/>
                <a:cs typeface="Arial" pitchFamily="34" charset="0"/>
              </a:rPr>
              <a:t>Detection and Segmentation </a:t>
            </a:r>
          </a:p>
          <a:p>
            <a:pPr eaLnBrk="1" hangingPunct="1"/>
            <a:r>
              <a:rPr lang="en-US" sz="900" dirty="0" smtClean="0">
                <a:latin typeface="Arial" pitchFamily="34" charset="0"/>
                <a:cs typeface="Arial" pitchFamily="34" charset="0"/>
              </a:rPr>
              <a:t>(</a:t>
            </a:r>
            <a:r>
              <a:rPr lang="en-US" sz="900" i="1" dirty="0" smtClean="0">
                <a:latin typeface="Arial" pitchFamily="34" charset="0"/>
                <a:cs typeface="Arial" pitchFamily="34" charset="0"/>
              </a:rPr>
              <a:t>Courtesy: Dr. Reeves, Cornell University</a:t>
            </a:r>
            <a:r>
              <a:rPr lang="en-US" sz="900" dirty="0" smtClean="0">
                <a:latin typeface="Arial" pitchFamily="34" charset="0"/>
                <a:cs typeface="Arial" pitchFamily="34" charset="0"/>
              </a:rPr>
              <a:t>)</a:t>
            </a:r>
          </a:p>
        </p:txBody>
      </p:sp>
      <p:grpSp>
        <p:nvGrpSpPr>
          <p:cNvPr id="2233" name="Group 27"/>
          <p:cNvGrpSpPr>
            <a:grpSpLocks noChangeAspect="1"/>
          </p:cNvGrpSpPr>
          <p:nvPr/>
        </p:nvGrpSpPr>
        <p:grpSpPr bwMode="auto">
          <a:xfrm>
            <a:off x="8377379" y="8265237"/>
            <a:ext cx="1309292" cy="1586044"/>
            <a:chOff x="13497" y="5918"/>
            <a:chExt cx="669" cy="676"/>
          </a:xfrm>
        </p:grpSpPr>
        <p:sp>
          <p:nvSpPr>
            <p:cNvPr id="2236" name="AutoShape 26"/>
            <p:cNvSpPr>
              <a:spLocks noChangeAspect="1" noChangeArrowheads="1" noTextEdit="1"/>
            </p:cNvSpPr>
            <p:nvPr/>
          </p:nvSpPr>
          <p:spPr bwMode="auto">
            <a:xfrm>
              <a:off x="13497" y="5918"/>
              <a:ext cx="669"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37"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97" y="5918"/>
              <a:ext cx="670"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34" name="TextBox 62"/>
          <p:cNvSpPr txBox="1">
            <a:spLocks noChangeArrowheads="1"/>
          </p:cNvSpPr>
          <p:nvPr/>
        </p:nvSpPr>
        <p:spPr bwMode="auto">
          <a:xfrm>
            <a:off x="8515886" y="9863164"/>
            <a:ext cx="13092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200" dirty="0">
                <a:latin typeface="Arial" pitchFamily="34" charset="0"/>
                <a:cs typeface="Arial" pitchFamily="34" charset="0"/>
              </a:rPr>
              <a:t>Analysis</a:t>
            </a:r>
          </a:p>
        </p:txBody>
      </p:sp>
      <p:sp>
        <p:nvSpPr>
          <p:cNvPr id="2235" name="TextBox 70"/>
          <p:cNvSpPr txBox="1">
            <a:spLocks noChangeArrowheads="1"/>
          </p:cNvSpPr>
          <p:nvPr/>
        </p:nvSpPr>
        <p:spPr bwMode="auto">
          <a:xfrm>
            <a:off x="6613305" y="9853550"/>
            <a:ext cx="15384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200" dirty="0" smtClean="0">
                <a:latin typeface="Arial" pitchFamily="34" charset="0"/>
                <a:cs typeface="Arial" pitchFamily="34" charset="0"/>
              </a:rPr>
              <a:t>Feature Report</a:t>
            </a:r>
            <a:endParaRPr lang="en-US" sz="1200" dirty="0">
              <a:latin typeface="Arial" pitchFamily="34" charset="0"/>
              <a:cs typeface="Arial" pitchFamily="34" charset="0"/>
            </a:endParaRPr>
          </a:p>
        </p:txBody>
      </p:sp>
      <p:sp>
        <p:nvSpPr>
          <p:cNvPr id="10" name="Rectangle 9"/>
          <p:cNvSpPr/>
          <p:nvPr/>
        </p:nvSpPr>
        <p:spPr bwMode="auto">
          <a:xfrm>
            <a:off x="2696526" y="8001001"/>
            <a:ext cx="3394854" cy="2158124"/>
          </a:xfrm>
          <a:prstGeom prst="rect">
            <a:avLst/>
          </a:prstGeom>
          <a:noFill/>
          <a:ln w="12700" cap="flat" cmpd="sng" algn="ctr">
            <a:solidFill>
              <a:schemeClr val="accent1">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rgbClr val="000000"/>
              </a:solidFill>
              <a:effectLst/>
              <a:latin typeface="Lucida Grande" charset="0"/>
              <a:ea typeface="ヒラギノ角ゴ ProN W3" charset="-128"/>
              <a:cs typeface="ヒラギノ角ゴ ProN W3" charset="-128"/>
              <a:sym typeface="Lucida Grande" charset="0"/>
            </a:endParaRPr>
          </a:p>
        </p:txBody>
      </p:sp>
      <p:pic>
        <p:nvPicPr>
          <p:cNvPr id="2704" name="Picture 656" descr="I:\YB_Moff_F\Res-Moffitt-Yb\Radiomics-All\Docs-All\Grant-ProgressR-Radio\QIN-MeetingNIH-All\Y2013-QIN\Posters\QIN-Radio-2013\VMU19b_slice121_screen_jpg-r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8269" y="8382000"/>
            <a:ext cx="1209131" cy="1114868"/>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656" descr="I:\YB_Moff_F\Res-Moffitt-Yb\Radiomics-All\Docs-All\Grant-ProgressR-Radio\QIN-MeetingNIH-All\Y2013-QIN\Posters\QIN-Radio-2013\VMU19b_slice121_screen_jpg-r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8552782"/>
            <a:ext cx="1137062" cy="1048418"/>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656" descr="I:\YB_Moff_F\Res-Moffitt-Yb\Radiomics-All\Docs-All\Grant-ProgressR-Radio\QIN-MeetingNIH-All\Y2013-QIN\Posters\QIN-Radio-2013\VMU19b_slice121_screen_jpg-r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4913" y="8716693"/>
            <a:ext cx="1157187" cy="1066974"/>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10" descr="I:\YB_Moff_F\Res-Moffitt-Yb\Radiomics-All\papers-doc\Paper-TestRetest-QIN-TransOnc-2013\Pap-Vers\Paper-Ver1-Dec2013\Figure_Raw_Files\Fig_ProcessFlow\Fig-Process-Flor-New.jpg"/>
          <p:cNvPicPr/>
          <p:nvPr/>
        </p:nvPicPr>
        <p:blipFill>
          <a:blip r:embed="rId16">
            <a:extLst>
              <a:ext uri="{28A0092B-C50C-407E-A947-70E740481C1C}">
                <a14:useLocalDpi xmlns:a14="http://schemas.microsoft.com/office/drawing/2010/main" val="0"/>
              </a:ext>
            </a:extLst>
          </a:blip>
          <a:srcRect/>
          <a:stretch>
            <a:fillRect/>
          </a:stretch>
        </p:blipFill>
        <p:spPr bwMode="auto">
          <a:xfrm>
            <a:off x="19845813" y="18302081"/>
            <a:ext cx="6132830" cy="4082296"/>
          </a:xfrm>
          <a:prstGeom prst="rect">
            <a:avLst/>
          </a:prstGeom>
          <a:noFill/>
          <a:ln>
            <a:noFill/>
          </a:ln>
        </p:spPr>
      </p:pic>
      <p:sp>
        <p:nvSpPr>
          <p:cNvPr id="212" name="TextBox 153"/>
          <p:cNvSpPr txBox="1">
            <a:spLocks noChangeArrowheads="1"/>
          </p:cNvSpPr>
          <p:nvPr/>
        </p:nvSpPr>
        <p:spPr bwMode="auto">
          <a:xfrm>
            <a:off x="10896600" y="18516600"/>
            <a:ext cx="85121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smtClean="0">
                <a:latin typeface="Arial" pitchFamily="34" charset="0"/>
                <a:cs typeface="Arial" pitchFamily="34" charset="0"/>
              </a:rPr>
              <a:t>Quantitative</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Features</a:t>
            </a:r>
            <a:r>
              <a:rPr lang="en-US" sz="2000" dirty="0" smtClean="0">
                <a:latin typeface="Arial" pitchFamily="34" charset="0"/>
                <a:cs typeface="Arial" pitchFamily="34" charset="0"/>
              </a:rPr>
              <a:t>: On the segmented tumor region of interest (ROI) about 219 three dimensional features were extracted. The features are broadly divided into seven category that describe the shape, size, location and texture of the tumor.  </a:t>
            </a:r>
            <a:endParaRPr lang="en-US" sz="2000" dirty="0">
              <a:latin typeface="Arial" pitchFamily="34" charset="0"/>
              <a:cs typeface="Arial" pitchFamily="34" charset="0"/>
            </a:endParaRPr>
          </a:p>
        </p:txBody>
      </p:sp>
      <p:sp>
        <p:nvSpPr>
          <p:cNvPr id="213" name="TextBox 153"/>
          <p:cNvSpPr txBox="1">
            <a:spLocks noChangeArrowheads="1"/>
          </p:cNvSpPr>
          <p:nvPr/>
        </p:nvSpPr>
        <p:spPr bwMode="auto">
          <a:xfrm>
            <a:off x="11049000" y="21539537"/>
            <a:ext cx="82868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i="1" dirty="0" smtClean="0">
                <a:latin typeface="Arial" pitchFamily="34" charset="0"/>
                <a:cs typeface="Arial" pitchFamily="34" charset="0"/>
              </a:rPr>
              <a:t>Dynamic </a:t>
            </a:r>
            <a:r>
              <a:rPr lang="en-US" sz="2000" i="1" dirty="0">
                <a:latin typeface="Arial" pitchFamily="34" charset="0"/>
                <a:cs typeface="Arial" pitchFamily="34" charset="0"/>
              </a:rPr>
              <a:t>Range (DR): </a:t>
            </a:r>
            <a:r>
              <a:rPr lang="en-US" sz="2000" dirty="0">
                <a:latin typeface="Arial" pitchFamily="34" charset="0"/>
                <a:cs typeface="Arial" pitchFamily="34" charset="0"/>
              </a:rPr>
              <a:t>It is defined as the ratio between the covered range of a feature with respect to difference between repeats, in the given sample set. Standardized to </a:t>
            </a:r>
            <a:r>
              <a:rPr lang="en-US" sz="2000" dirty="0" smtClean="0">
                <a:latin typeface="Arial" pitchFamily="34" charset="0"/>
                <a:cs typeface="Arial" pitchFamily="34" charset="0"/>
              </a:rPr>
              <a:t>[</a:t>
            </a:r>
            <a:r>
              <a:rPr lang="en-US" sz="2000" dirty="0">
                <a:latin typeface="Arial" pitchFamily="34" charset="0"/>
                <a:cs typeface="Arial" pitchFamily="34" charset="0"/>
              </a:rPr>
              <a:t>0 1].  </a:t>
            </a:r>
          </a:p>
        </p:txBody>
      </p:sp>
      <p:sp>
        <p:nvSpPr>
          <p:cNvPr id="214" name="TextBox 31"/>
          <p:cNvSpPr txBox="1">
            <a:spLocks noChangeArrowheads="1"/>
          </p:cNvSpPr>
          <p:nvPr/>
        </p:nvSpPr>
        <p:spPr bwMode="auto">
          <a:xfrm>
            <a:off x="20412868" y="22505312"/>
            <a:ext cx="4961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b="1" dirty="0" smtClean="0">
                <a:latin typeface="Arial" pitchFamily="34" charset="0"/>
                <a:cs typeface="Arial" pitchFamily="34" charset="0"/>
              </a:rPr>
              <a:t>Figure Above</a:t>
            </a:r>
            <a:r>
              <a:rPr lang="en-US" sz="1400" dirty="0" smtClean="0">
                <a:latin typeface="Arial" pitchFamily="34" charset="0"/>
                <a:cs typeface="Arial" pitchFamily="34" charset="0"/>
              </a:rPr>
              <a:t>. Process flow in the Test/Retest study</a:t>
            </a:r>
            <a:endParaRPr lang="en-US" sz="1400" dirty="0">
              <a:latin typeface="Arial" pitchFamily="34" charset="0"/>
              <a:cs typeface="Arial" pitchFamily="34" charset="0"/>
            </a:endParaRPr>
          </a:p>
        </p:txBody>
      </p:sp>
      <p:pic>
        <p:nvPicPr>
          <p:cNvPr id="220" name="Picture 219" descr="I:\YB_Moff_F\Res-Moffitt-Yb\Radiomics-All\papers-doc\Paper-TestRetest-QIN-TransOnc-2013\Pap-Vers\Paper-Ver1-Dec2013\Figure_Raw_Files\Fig-Prog-Sc\newfig-RunL-F48-GLN\ProgSc_CLS-NormS-Prog-GTE-Vs-LT-Med_cat5_Feat1_cnt1-re-r300.jpg"/>
          <p:cNvPicPr/>
          <p:nvPr/>
        </p:nvPicPr>
        <p:blipFill>
          <a:blip r:embed="rId17">
            <a:extLst>
              <a:ext uri="{28A0092B-C50C-407E-A947-70E740481C1C}">
                <a14:useLocalDpi xmlns:a14="http://schemas.microsoft.com/office/drawing/2010/main" val="0"/>
              </a:ext>
            </a:extLst>
          </a:blip>
          <a:srcRect/>
          <a:stretch>
            <a:fillRect/>
          </a:stretch>
        </p:blipFill>
        <p:spPr bwMode="auto">
          <a:xfrm>
            <a:off x="20018613" y="23360012"/>
            <a:ext cx="5459413" cy="2400935"/>
          </a:xfrm>
          <a:prstGeom prst="rect">
            <a:avLst/>
          </a:prstGeom>
          <a:noFill/>
          <a:ln>
            <a:noFill/>
          </a:ln>
        </p:spPr>
      </p:pic>
      <p:pic>
        <p:nvPicPr>
          <p:cNvPr id="221" name="Picture 220" descr="I:\YB_Moff_F\Res-Moffitt-Yb\Radiomics-All\papers-doc\Paper-TestRetest-QIN-TransOnc-2013\Pap-Vers\Paper-Ver1\Figure_Raw_Files\Fig-Yuhua-Examp\figures for testretest paper-RunL-Yuhua_300dpi.jp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523596" y="25934035"/>
            <a:ext cx="4851003" cy="2336165"/>
          </a:xfrm>
          <a:prstGeom prst="rect">
            <a:avLst/>
          </a:prstGeom>
          <a:noFill/>
          <a:ln>
            <a:noFill/>
          </a:ln>
        </p:spPr>
      </p:pic>
      <p:sp>
        <p:nvSpPr>
          <p:cNvPr id="222" name="TextBox 154"/>
          <p:cNvSpPr txBox="1">
            <a:spLocks noChangeArrowheads="1"/>
          </p:cNvSpPr>
          <p:nvPr/>
        </p:nvSpPr>
        <p:spPr bwMode="auto">
          <a:xfrm>
            <a:off x="10820400" y="25721608"/>
            <a:ext cx="91949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i="1" dirty="0" smtClean="0">
                <a:latin typeface="Arial" pitchFamily="34" charset="0"/>
                <a:cs typeface="Arial" pitchFamily="34" charset="0"/>
              </a:rPr>
              <a:t>Prediction of Radiologist Prognostic Score </a:t>
            </a:r>
            <a:r>
              <a:rPr lang="en-US" sz="2000" i="1"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The RIDER data was scored based on fiver radiological semantic features, standardized to form two prognostic groups : Better (over median) and Poor (below median). The quantitative features were used to predict  prognostic groups, of the repeatable features </a:t>
            </a:r>
            <a:r>
              <a:rPr lang="en-US" sz="2000" dirty="0">
                <a:solidFill>
                  <a:schemeClr val="tx1"/>
                </a:solidFill>
                <a:latin typeface="Arial" pitchFamily="34" charset="0"/>
                <a:cs typeface="Arial" pitchFamily="34" charset="0"/>
              </a:rPr>
              <a:t>c</a:t>
            </a:r>
            <a:r>
              <a:rPr lang="en-US" sz="2000" dirty="0" smtClean="0">
                <a:solidFill>
                  <a:schemeClr val="tx1"/>
                </a:solidFill>
                <a:latin typeface="Arial" pitchFamily="34" charset="0"/>
                <a:cs typeface="Arial" pitchFamily="34" charset="0"/>
              </a:rPr>
              <a:t>onventional size &amp; few texture based features showed predictive potential (AUC &gt; 0.7) using linear discriminant functions.</a:t>
            </a:r>
            <a:endParaRPr lang="en-US" sz="2000" dirty="0">
              <a:latin typeface="Arial" pitchFamily="34" charset="0"/>
              <a:cs typeface="Arial" pitchFamily="34" charset="0"/>
            </a:endParaRPr>
          </a:p>
        </p:txBody>
      </p:sp>
      <p:sp>
        <p:nvSpPr>
          <p:cNvPr id="223" name="TextBox 38"/>
          <p:cNvSpPr txBox="1">
            <a:spLocks noChangeArrowheads="1"/>
          </p:cNvSpPr>
          <p:nvPr/>
        </p:nvSpPr>
        <p:spPr bwMode="auto">
          <a:xfrm>
            <a:off x="19605244" y="32014180"/>
            <a:ext cx="59217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200" i="1" dirty="0" smtClean="0">
                <a:latin typeface="Arial" pitchFamily="34" charset="0"/>
                <a:cs typeface="Arial" pitchFamily="34" charset="0"/>
              </a:rPr>
              <a:t>+#</a:t>
            </a: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Balagurunathan</a:t>
            </a:r>
            <a:r>
              <a:rPr lang="en-US" sz="1400" i="1" dirty="0" smtClean="0">
                <a:latin typeface="Arial" pitchFamily="34" charset="0"/>
                <a:cs typeface="Arial" pitchFamily="34" charset="0"/>
              </a:rPr>
              <a:t> et.al, J. Dig. Imaging, 2013(in review)</a:t>
            </a:r>
          </a:p>
          <a:p>
            <a:pPr eaLnBrk="1" hangingPunct="1"/>
            <a:r>
              <a:rPr lang="en-US" sz="1200" i="1" dirty="0">
                <a:latin typeface="Arial" pitchFamily="34" charset="0"/>
                <a:cs typeface="Arial" pitchFamily="34" charset="0"/>
              </a:rPr>
              <a:t>+</a:t>
            </a:r>
            <a:r>
              <a:rPr lang="en-US" sz="1200" i="1" dirty="0" smtClean="0">
                <a:latin typeface="Arial" pitchFamily="34" charset="0"/>
                <a:cs typeface="Arial" pitchFamily="34" charset="0"/>
              </a:rPr>
              <a:t>##</a:t>
            </a:r>
            <a:r>
              <a:rPr lang="en-US" sz="1400" i="1" dirty="0" smtClean="0">
                <a:latin typeface="Arial" pitchFamily="34" charset="0"/>
                <a:cs typeface="Arial" pitchFamily="34" charset="0"/>
              </a:rPr>
              <a:t> </a:t>
            </a:r>
            <a:r>
              <a:rPr lang="en-US" sz="1400" i="1" dirty="0" err="1">
                <a:latin typeface="Arial" pitchFamily="34" charset="0"/>
                <a:cs typeface="Arial" pitchFamily="34" charset="0"/>
              </a:rPr>
              <a:t>Balagurunathan</a:t>
            </a:r>
            <a:r>
              <a:rPr lang="en-US" sz="1400" i="1" dirty="0">
                <a:latin typeface="Arial" pitchFamily="34" charset="0"/>
                <a:cs typeface="Arial" pitchFamily="34" charset="0"/>
              </a:rPr>
              <a:t> et.al, </a:t>
            </a:r>
            <a:r>
              <a:rPr lang="en-US" sz="1400" i="1" dirty="0" smtClean="0">
                <a:latin typeface="Arial" pitchFamily="34" charset="0"/>
                <a:cs typeface="Arial" pitchFamily="34" charset="0"/>
              </a:rPr>
              <a:t>J. Tran. Oncology, 2014 (Accepted, in press)</a:t>
            </a:r>
            <a:endParaRPr lang="en-US" sz="2000" i="1" dirty="0">
              <a:latin typeface="Arial" pitchFamily="34" charset="0"/>
              <a:cs typeface="Arial" pitchFamily="34" charset="0"/>
            </a:endParaRPr>
          </a:p>
        </p:txBody>
      </p:sp>
      <p:sp>
        <p:nvSpPr>
          <p:cNvPr id="224" name="TextBox 157"/>
          <p:cNvSpPr txBox="1">
            <a:spLocks noChangeArrowheads="1"/>
          </p:cNvSpPr>
          <p:nvPr/>
        </p:nvSpPr>
        <p:spPr bwMode="auto">
          <a:xfrm>
            <a:off x="20802600" y="28194000"/>
            <a:ext cx="434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b="1" dirty="0" smtClean="0">
                <a:latin typeface="Arial" pitchFamily="34" charset="0"/>
                <a:cs typeface="Arial" pitchFamily="34" charset="0"/>
              </a:rPr>
              <a:t>Above</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Runlength</a:t>
            </a:r>
            <a:r>
              <a:rPr lang="en-US" sz="1400" dirty="0" smtClean="0">
                <a:latin typeface="Arial" pitchFamily="34" charset="0"/>
                <a:cs typeface="Arial" pitchFamily="34" charset="0"/>
              </a:rPr>
              <a:t> (GLN) </a:t>
            </a:r>
            <a:r>
              <a:rPr lang="en-US" sz="1400" dirty="0">
                <a:latin typeface="Arial" pitchFamily="34" charset="0"/>
                <a:cs typeface="Arial" pitchFamily="34" charset="0"/>
              </a:rPr>
              <a:t>f</a:t>
            </a:r>
            <a:r>
              <a:rPr lang="en-US" sz="1400" dirty="0" smtClean="0">
                <a:latin typeface="Arial" pitchFamily="34" charset="0"/>
                <a:cs typeface="Arial" pitchFamily="34" charset="0"/>
              </a:rPr>
              <a:t>eature discriminating prognostic group. The top panel shows slice and 3D of better prognostic tumor while bottom panel shows poor prognostic group.</a:t>
            </a:r>
            <a:endParaRPr lang="en-US" sz="1400" dirty="0">
              <a:latin typeface="Arial" pitchFamily="34" charset="0"/>
              <a:cs typeface="Arial" pitchFamily="34" charset="0"/>
            </a:endParaRPr>
          </a:p>
        </p:txBody>
      </p:sp>
      <p:pic>
        <p:nvPicPr>
          <p:cNvPr id="225" name="Picture 224" descr="I:\YB_Moff_F\Res-Moffitt-Yb\Radiomics-All\papers-doc\Paper-TestRetest-QIN-TransOnc-2013\Pap-Vers\Paper-Ver1\Figure_Raw_Files\Fig_Indep_Examp\figures for testretest paper_Indep_F48_examp_r300.jpg"/>
          <p:cNvPicPr/>
          <p:nvPr/>
        </p:nvPicPr>
        <p:blipFill>
          <a:blip r:embed="rId19">
            <a:extLst>
              <a:ext uri="{28A0092B-C50C-407E-A947-70E740481C1C}">
                <a14:useLocalDpi xmlns:a14="http://schemas.microsoft.com/office/drawing/2010/main" val="0"/>
              </a:ext>
            </a:extLst>
          </a:blip>
          <a:srcRect/>
          <a:stretch>
            <a:fillRect/>
          </a:stretch>
        </p:blipFill>
        <p:spPr bwMode="auto">
          <a:xfrm>
            <a:off x="19805650" y="29851350"/>
            <a:ext cx="5934075" cy="2076450"/>
          </a:xfrm>
          <a:prstGeom prst="rect">
            <a:avLst/>
          </a:prstGeom>
          <a:noFill/>
          <a:ln>
            <a:noFill/>
          </a:ln>
        </p:spPr>
      </p:pic>
      <p:pic>
        <p:nvPicPr>
          <p:cNvPr id="226" name="Picture 225" descr="I:\YB_Moff_F\Res-Moffitt-Yb\Radiomics-All\papers-doc\Paper-TestRetest-QIN-TransOnc-2013\Pap-Vers\Paper-Ver1-Dec2013\Figure_Raw_Files\Fig-SurvPred\Refog_Fig_Out_3D-Feat_Adenos_SortId27_OrgInx48-noNum-300dpi.jpg"/>
          <p:cNvPicPr/>
          <p:nvPr/>
        </p:nvPicPr>
        <p:blipFill>
          <a:blip r:embed="rId20">
            <a:extLst>
              <a:ext uri="{28A0092B-C50C-407E-A947-70E740481C1C}">
                <a14:useLocalDpi xmlns:a14="http://schemas.microsoft.com/office/drawing/2010/main" val="0"/>
              </a:ext>
            </a:extLst>
          </a:blip>
          <a:srcRect/>
          <a:stretch>
            <a:fillRect/>
          </a:stretch>
        </p:blipFill>
        <p:spPr bwMode="auto">
          <a:xfrm>
            <a:off x="16078201" y="29505265"/>
            <a:ext cx="3626108" cy="2574935"/>
          </a:xfrm>
          <a:prstGeom prst="rect">
            <a:avLst/>
          </a:prstGeom>
          <a:noFill/>
          <a:ln>
            <a:noFill/>
          </a:ln>
        </p:spPr>
      </p:pic>
      <p:sp>
        <p:nvSpPr>
          <p:cNvPr id="227" name="TextBox 154"/>
          <p:cNvSpPr txBox="1">
            <a:spLocks noChangeArrowheads="1"/>
          </p:cNvSpPr>
          <p:nvPr/>
        </p:nvSpPr>
        <p:spPr bwMode="auto">
          <a:xfrm>
            <a:off x="10849667" y="30293608"/>
            <a:ext cx="56960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i="1" dirty="0" smtClean="0">
                <a:latin typeface="Arial" pitchFamily="34" charset="0"/>
                <a:cs typeface="Arial" pitchFamily="34" charset="0"/>
              </a:rPr>
              <a:t>Independent Data</a:t>
            </a:r>
            <a:r>
              <a:rPr lang="en-US" sz="2000" i="1"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The repeatable and informative features from the test/retest study was used to test its prognostic potential in an independent Non small cell lung cancer sample set (59 Adenocarcinoma). The </a:t>
            </a:r>
            <a:r>
              <a:rPr lang="en-US" sz="2000" dirty="0" err="1" smtClean="0">
                <a:solidFill>
                  <a:schemeClr val="tx1"/>
                </a:solidFill>
                <a:latin typeface="Arial" pitchFamily="34" charset="0"/>
                <a:cs typeface="Arial" pitchFamily="34" charset="0"/>
              </a:rPr>
              <a:t>Runlength</a:t>
            </a:r>
            <a:r>
              <a:rPr lang="en-US" sz="2000" dirty="0" smtClean="0">
                <a:solidFill>
                  <a:schemeClr val="tx1"/>
                </a:solidFill>
                <a:latin typeface="Arial" pitchFamily="34" charset="0"/>
                <a:cs typeface="Arial" pitchFamily="34" charset="0"/>
              </a:rPr>
              <a:t> (GLN) feature was found to be prognostic (P &lt;= 0.046)  </a:t>
            </a:r>
            <a:endParaRPr lang="en-US" sz="2000" dirty="0">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4078458997"/>
              </p:ext>
            </p:extLst>
          </p:nvPr>
        </p:nvGraphicFramePr>
        <p:xfrm>
          <a:off x="16252257" y="27844550"/>
          <a:ext cx="3933150" cy="1568650"/>
        </p:xfrm>
        <a:graphic>
          <a:graphicData uri="http://schemas.openxmlformats.org/drawingml/2006/table">
            <a:tbl>
              <a:tblPr firstRow="1" firstCol="1" bandRow="1">
                <a:tableStyleId>{5C22544A-7EE6-4342-B048-85BDC9FD1C3A}</a:tableStyleId>
              </a:tblPr>
              <a:tblGrid>
                <a:gridCol w="209472"/>
                <a:gridCol w="1054755"/>
                <a:gridCol w="533538"/>
                <a:gridCol w="784494"/>
                <a:gridCol w="697009"/>
                <a:gridCol w="653882"/>
              </a:tblGrid>
              <a:tr h="174294">
                <a:tc gridSpan="6">
                  <a:txBody>
                    <a:bodyPr/>
                    <a:lstStyle/>
                    <a:p>
                      <a:pPr indent="0"/>
                      <a:r>
                        <a:rPr lang="en-US" sz="1100" dirty="0">
                          <a:effectLst/>
                        </a:rPr>
                        <a:t>C5: Grayscale: </a:t>
                      </a:r>
                      <a:r>
                        <a:rPr lang="en-US" sz="1100" dirty="0" err="1">
                          <a:effectLst/>
                        </a:rPr>
                        <a:t>Runlength</a:t>
                      </a:r>
                      <a:r>
                        <a:rPr lang="en-US" sz="1100" dirty="0">
                          <a:effectLst/>
                        </a:rPr>
                        <a:t> &amp; </a:t>
                      </a:r>
                      <a:r>
                        <a:rPr lang="en-US" sz="1100" dirty="0" err="1">
                          <a:effectLst/>
                        </a:rPr>
                        <a:t>CoOccurrence</a:t>
                      </a:r>
                      <a:endParaRPr lang="en-US" sz="1000" dirty="0">
                        <a:effectLst/>
                        <a:latin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7178">
                <a:tc>
                  <a:txBody>
                    <a:bodyPr/>
                    <a:lstStyle/>
                    <a:p>
                      <a:pPr indent="0"/>
                      <a:r>
                        <a:rPr lang="en-US" sz="1100">
                          <a:effectLst/>
                        </a:rPr>
                        <a:t> </a:t>
                      </a:r>
                      <a:endParaRPr lang="en-US" sz="1000">
                        <a:effectLst/>
                        <a:latin typeface="Calibri"/>
                        <a:cs typeface="Times New Roman"/>
                      </a:endParaRPr>
                    </a:p>
                  </a:txBody>
                  <a:tcPr marL="68580" marR="68580" marT="0" marB="0"/>
                </a:tc>
                <a:tc>
                  <a:txBody>
                    <a:bodyPr/>
                    <a:lstStyle/>
                    <a:p>
                      <a:pPr indent="0"/>
                      <a:r>
                        <a:rPr lang="en-US" sz="1100">
                          <a:effectLst/>
                        </a:rPr>
                        <a:t>Feature</a:t>
                      </a:r>
                      <a:endParaRPr lang="en-US" sz="1000">
                        <a:effectLst/>
                        <a:latin typeface="Calibri"/>
                        <a:cs typeface="Times New Roman"/>
                      </a:endParaRPr>
                    </a:p>
                  </a:txBody>
                  <a:tcPr marL="68580" marR="68580" marT="0" marB="0"/>
                </a:tc>
                <a:tc>
                  <a:txBody>
                    <a:bodyPr/>
                    <a:lstStyle/>
                    <a:p>
                      <a:pPr indent="0"/>
                      <a:r>
                        <a:rPr lang="en-US" sz="1100">
                          <a:effectLst/>
                        </a:rPr>
                        <a:t>Accuracy (percent)</a:t>
                      </a:r>
                      <a:endParaRPr lang="en-US" sz="1000">
                        <a:effectLst/>
                        <a:latin typeface="Calibri"/>
                        <a:cs typeface="Times New Roman"/>
                      </a:endParaRPr>
                    </a:p>
                  </a:txBody>
                  <a:tcPr marL="68580" marR="68580" marT="0" marB="0"/>
                </a:tc>
                <a:tc>
                  <a:txBody>
                    <a:bodyPr/>
                    <a:lstStyle/>
                    <a:p>
                      <a:pPr indent="0"/>
                      <a:r>
                        <a:rPr lang="en-US" sz="1100">
                          <a:effectLst/>
                        </a:rPr>
                        <a:t>Sensitivity</a:t>
                      </a:r>
                      <a:endParaRPr lang="en-US" sz="1000">
                        <a:effectLst/>
                        <a:latin typeface="Calibri"/>
                        <a:cs typeface="Times New Roman"/>
                      </a:endParaRPr>
                    </a:p>
                  </a:txBody>
                  <a:tcPr marL="68580" marR="68580" marT="0" marB="0"/>
                </a:tc>
                <a:tc>
                  <a:txBody>
                    <a:bodyPr/>
                    <a:lstStyle/>
                    <a:p>
                      <a:pPr indent="0"/>
                      <a:r>
                        <a:rPr lang="en-US" sz="1100">
                          <a:effectLst/>
                        </a:rPr>
                        <a:t>Specificity</a:t>
                      </a:r>
                      <a:endParaRPr lang="en-US" sz="1000">
                        <a:effectLst/>
                        <a:latin typeface="Calibri"/>
                        <a:cs typeface="Times New Roman"/>
                      </a:endParaRPr>
                    </a:p>
                  </a:txBody>
                  <a:tcPr marL="68580" marR="68580" marT="0" marB="0"/>
                </a:tc>
                <a:tc>
                  <a:txBody>
                    <a:bodyPr/>
                    <a:lstStyle/>
                    <a:p>
                      <a:pPr indent="0"/>
                      <a:r>
                        <a:rPr lang="en-US" sz="1100">
                          <a:effectLst/>
                        </a:rPr>
                        <a:t>AUC</a:t>
                      </a:r>
                      <a:endParaRPr lang="en-US" sz="1000">
                        <a:effectLst/>
                        <a:latin typeface="Calibri"/>
                        <a:cs typeface="Times New Roman"/>
                      </a:endParaRPr>
                    </a:p>
                  </a:txBody>
                  <a:tcPr marL="68580" marR="68580" marT="0" marB="0"/>
                </a:tc>
              </a:tr>
              <a:tr h="348589">
                <a:tc>
                  <a:txBody>
                    <a:bodyPr/>
                    <a:lstStyle/>
                    <a:p>
                      <a:pPr indent="0"/>
                      <a:r>
                        <a:rPr lang="en-US" sz="1100">
                          <a:effectLst/>
                        </a:rPr>
                        <a:t>1</a:t>
                      </a:r>
                      <a:endParaRPr lang="en-US" sz="1000">
                        <a:effectLst/>
                        <a:latin typeface="Calibri"/>
                        <a:cs typeface="Times New Roman"/>
                      </a:endParaRPr>
                    </a:p>
                  </a:txBody>
                  <a:tcPr marL="68580" marR="68580" marT="0" marB="0"/>
                </a:tc>
                <a:tc>
                  <a:txBody>
                    <a:bodyPr/>
                    <a:lstStyle/>
                    <a:p>
                      <a:pPr indent="0"/>
                      <a:r>
                        <a:rPr lang="en-US" sz="1100">
                          <a:effectLst/>
                        </a:rPr>
                        <a:t>F48:AvgRunL(GLN)</a:t>
                      </a:r>
                      <a:endParaRPr lang="en-US" sz="1000">
                        <a:effectLst/>
                        <a:latin typeface="Calibri"/>
                        <a:cs typeface="Times New Roman"/>
                      </a:endParaRPr>
                    </a:p>
                  </a:txBody>
                  <a:tcPr marL="68580" marR="68580" marT="0" marB="0" anchor="b"/>
                </a:tc>
                <a:tc>
                  <a:txBody>
                    <a:bodyPr/>
                    <a:lstStyle/>
                    <a:p>
                      <a:pPr marL="0" marR="0" indent="0">
                        <a:lnSpc>
                          <a:spcPct val="200000"/>
                        </a:lnSpc>
                        <a:spcBef>
                          <a:spcPts val="0"/>
                        </a:spcBef>
                        <a:spcAft>
                          <a:spcPts val="0"/>
                        </a:spcAft>
                      </a:pPr>
                      <a:r>
                        <a:rPr lang="en-US" sz="1100" dirty="0">
                          <a:effectLst/>
                        </a:rPr>
                        <a:t>70.69</a:t>
                      </a:r>
                      <a:endParaRPr lang="en-US" sz="1200" dirty="0">
                        <a:effectLst/>
                        <a:latin typeface="Calibri"/>
                        <a:ea typeface="Batang"/>
                        <a:cs typeface="Times New Roman"/>
                      </a:endParaRPr>
                    </a:p>
                  </a:txBody>
                  <a:tcPr marL="68580" marR="68580" marT="0" marB="0" anchor="b"/>
                </a:tc>
                <a:tc>
                  <a:txBody>
                    <a:bodyPr/>
                    <a:lstStyle/>
                    <a:p>
                      <a:pPr marL="0" marR="0" indent="0">
                        <a:lnSpc>
                          <a:spcPct val="200000"/>
                        </a:lnSpc>
                        <a:spcBef>
                          <a:spcPts val="0"/>
                        </a:spcBef>
                        <a:spcAft>
                          <a:spcPts val="0"/>
                        </a:spcAft>
                      </a:pPr>
                      <a:r>
                        <a:rPr lang="en-US" sz="1100">
                          <a:effectLst/>
                        </a:rPr>
                        <a:t>0.47</a:t>
                      </a:r>
                      <a:endParaRPr lang="en-US" sz="1200">
                        <a:effectLst/>
                        <a:latin typeface="Calibri"/>
                        <a:ea typeface="Batang"/>
                        <a:cs typeface="Times New Roman"/>
                      </a:endParaRPr>
                    </a:p>
                  </a:txBody>
                  <a:tcPr marL="68580" marR="68580" marT="0" marB="0" anchor="b"/>
                </a:tc>
                <a:tc>
                  <a:txBody>
                    <a:bodyPr/>
                    <a:lstStyle/>
                    <a:p>
                      <a:pPr marL="0" marR="0" indent="0">
                        <a:lnSpc>
                          <a:spcPct val="200000"/>
                        </a:lnSpc>
                        <a:spcBef>
                          <a:spcPts val="0"/>
                        </a:spcBef>
                        <a:spcAft>
                          <a:spcPts val="0"/>
                        </a:spcAft>
                      </a:pPr>
                      <a:r>
                        <a:rPr lang="en-US" sz="1100" dirty="0">
                          <a:effectLst/>
                        </a:rPr>
                        <a:t>0.96</a:t>
                      </a:r>
                      <a:endParaRPr lang="en-US" sz="1200" dirty="0">
                        <a:effectLst/>
                        <a:latin typeface="Calibri"/>
                        <a:ea typeface="Batang"/>
                        <a:cs typeface="Times New Roman"/>
                      </a:endParaRPr>
                    </a:p>
                  </a:txBody>
                  <a:tcPr marL="68580" marR="68580" marT="0" marB="0" anchor="b"/>
                </a:tc>
                <a:tc>
                  <a:txBody>
                    <a:bodyPr/>
                    <a:lstStyle/>
                    <a:p>
                      <a:pPr marL="0" marR="0" indent="0">
                        <a:lnSpc>
                          <a:spcPct val="200000"/>
                        </a:lnSpc>
                        <a:spcBef>
                          <a:spcPts val="0"/>
                        </a:spcBef>
                        <a:spcAft>
                          <a:spcPts val="0"/>
                        </a:spcAft>
                      </a:pPr>
                      <a:r>
                        <a:rPr lang="en-US" sz="1100">
                          <a:effectLst/>
                        </a:rPr>
                        <a:t>0.93</a:t>
                      </a:r>
                      <a:endParaRPr lang="en-US" sz="1200">
                        <a:effectLst/>
                        <a:latin typeface="Calibri"/>
                        <a:ea typeface="Batang"/>
                        <a:cs typeface="Times New Roman"/>
                      </a:endParaRPr>
                    </a:p>
                  </a:txBody>
                  <a:tcPr marL="68580" marR="68580" marT="0" marB="0" anchor="b"/>
                </a:tc>
              </a:tr>
              <a:tr h="348589">
                <a:tc>
                  <a:txBody>
                    <a:bodyPr/>
                    <a:lstStyle/>
                    <a:p>
                      <a:pPr indent="0"/>
                      <a:r>
                        <a:rPr lang="en-US" sz="1100">
                          <a:effectLst/>
                        </a:rPr>
                        <a:t>2</a:t>
                      </a:r>
                      <a:endParaRPr lang="en-US" sz="1000">
                        <a:effectLst/>
                        <a:latin typeface="Calibri"/>
                        <a:cs typeface="Times New Roman"/>
                      </a:endParaRPr>
                    </a:p>
                  </a:txBody>
                  <a:tcPr marL="68580" marR="68580" marT="0" marB="0"/>
                </a:tc>
                <a:tc>
                  <a:txBody>
                    <a:bodyPr/>
                    <a:lstStyle/>
                    <a:p>
                      <a:pPr indent="0"/>
                      <a:r>
                        <a:rPr lang="en-US" sz="1100">
                          <a:effectLst/>
                        </a:rPr>
                        <a:t>F51:AvgRunL(LRE)</a:t>
                      </a:r>
                      <a:endParaRPr lang="en-US" sz="1000">
                        <a:effectLst/>
                        <a:latin typeface="Calibri"/>
                        <a:cs typeface="Times New Roman"/>
                      </a:endParaRPr>
                    </a:p>
                  </a:txBody>
                  <a:tcPr marL="68580" marR="68580" marT="0" marB="0" anchor="b"/>
                </a:tc>
                <a:tc>
                  <a:txBody>
                    <a:bodyPr/>
                    <a:lstStyle/>
                    <a:p>
                      <a:pPr marL="0" marR="0" indent="0">
                        <a:lnSpc>
                          <a:spcPct val="200000"/>
                        </a:lnSpc>
                        <a:spcBef>
                          <a:spcPts val="0"/>
                        </a:spcBef>
                        <a:spcAft>
                          <a:spcPts val="0"/>
                        </a:spcAft>
                      </a:pPr>
                      <a:r>
                        <a:rPr lang="en-US" sz="1100">
                          <a:effectLst/>
                        </a:rPr>
                        <a:t>73.28</a:t>
                      </a:r>
                      <a:endParaRPr lang="en-US" sz="1200">
                        <a:effectLst/>
                        <a:latin typeface="Calibri"/>
                        <a:ea typeface="Batang"/>
                        <a:cs typeface="Times New Roman"/>
                      </a:endParaRPr>
                    </a:p>
                  </a:txBody>
                  <a:tcPr marL="68580" marR="68580" marT="0" marB="0" anchor="b"/>
                </a:tc>
                <a:tc>
                  <a:txBody>
                    <a:bodyPr/>
                    <a:lstStyle/>
                    <a:p>
                      <a:pPr marL="0" marR="0" indent="0">
                        <a:lnSpc>
                          <a:spcPct val="200000"/>
                        </a:lnSpc>
                        <a:spcBef>
                          <a:spcPts val="0"/>
                        </a:spcBef>
                        <a:spcAft>
                          <a:spcPts val="0"/>
                        </a:spcAft>
                      </a:pPr>
                      <a:r>
                        <a:rPr lang="en-US" sz="1100">
                          <a:effectLst/>
                        </a:rPr>
                        <a:t>0.67</a:t>
                      </a:r>
                      <a:endParaRPr lang="en-US" sz="1200">
                        <a:effectLst/>
                        <a:latin typeface="Calibri"/>
                        <a:ea typeface="Batang"/>
                        <a:cs typeface="Times New Roman"/>
                      </a:endParaRPr>
                    </a:p>
                  </a:txBody>
                  <a:tcPr marL="68580" marR="68580" marT="0" marB="0" anchor="b"/>
                </a:tc>
                <a:tc>
                  <a:txBody>
                    <a:bodyPr/>
                    <a:lstStyle/>
                    <a:p>
                      <a:pPr marL="0" marR="0" indent="0">
                        <a:lnSpc>
                          <a:spcPct val="200000"/>
                        </a:lnSpc>
                        <a:spcBef>
                          <a:spcPts val="0"/>
                        </a:spcBef>
                        <a:spcAft>
                          <a:spcPts val="0"/>
                        </a:spcAft>
                      </a:pPr>
                      <a:r>
                        <a:rPr lang="en-US" sz="1100">
                          <a:effectLst/>
                        </a:rPr>
                        <a:t>0.80</a:t>
                      </a:r>
                      <a:endParaRPr lang="en-US" sz="1200">
                        <a:effectLst/>
                        <a:latin typeface="Calibri"/>
                        <a:ea typeface="Batang"/>
                        <a:cs typeface="Times New Roman"/>
                      </a:endParaRPr>
                    </a:p>
                  </a:txBody>
                  <a:tcPr marL="68580" marR="68580" marT="0" marB="0" anchor="b"/>
                </a:tc>
                <a:tc>
                  <a:txBody>
                    <a:bodyPr/>
                    <a:lstStyle/>
                    <a:p>
                      <a:pPr marL="0" marR="0" indent="0">
                        <a:lnSpc>
                          <a:spcPct val="200000"/>
                        </a:lnSpc>
                        <a:spcBef>
                          <a:spcPts val="0"/>
                        </a:spcBef>
                        <a:spcAft>
                          <a:spcPts val="0"/>
                        </a:spcAft>
                      </a:pPr>
                      <a:r>
                        <a:rPr lang="en-US" sz="1100" dirty="0">
                          <a:effectLst/>
                        </a:rPr>
                        <a:t>0.79</a:t>
                      </a:r>
                      <a:endParaRPr lang="en-US" sz="1200" dirty="0">
                        <a:effectLst/>
                        <a:latin typeface="Calibri"/>
                        <a:ea typeface="Batang"/>
                        <a:cs typeface="Times New Roman"/>
                      </a:endParaRPr>
                    </a:p>
                  </a:txBody>
                  <a:tcPr marL="68580" marR="68580" marT="0" marB="0" anchor="b"/>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826537553"/>
              </p:ext>
            </p:extLst>
          </p:nvPr>
        </p:nvGraphicFramePr>
        <p:xfrm>
          <a:off x="11014932" y="27965400"/>
          <a:ext cx="4759767" cy="1920240"/>
        </p:xfrm>
        <a:graphic>
          <a:graphicData uri="http://schemas.openxmlformats.org/drawingml/2006/table">
            <a:tbl>
              <a:tblPr firstRow="1" firstCol="1" bandRow="1">
                <a:tableStyleId>{5C22544A-7EE6-4342-B048-85BDC9FD1C3A}</a:tableStyleId>
              </a:tblPr>
              <a:tblGrid>
                <a:gridCol w="253496"/>
                <a:gridCol w="1276429"/>
                <a:gridCol w="645670"/>
                <a:gridCol w="949369"/>
                <a:gridCol w="843497"/>
                <a:gridCol w="791306"/>
              </a:tblGrid>
              <a:tr h="0">
                <a:tc gridSpan="6">
                  <a:txBody>
                    <a:bodyPr/>
                    <a:lstStyle/>
                    <a:p>
                      <a:pPr indent="0"/>
                      <a:r>
                        <a:rPr lang="en-US" sz="1100" dirty="0">
                          <a:effectLst/>
                        </a:rPr>
                        <a:t>C1: Tumor Size</a:t>
                      </a:r>
                      <a:endParaRPr lang="en-US" sz="1000" dirty="0">
                        <a:effectLst/>
                        <a:latin typeface="Calibri"/>
                        <a:ea typeface="Batang"/>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indent="0"/>
                      <a:r>
                        <a:rPr lang="en-US" sz="1100" dirty="0">
                          <a:effectLst/>
                        </a:rPr>
                        <a:t> </a:t>
                      </a:r>
                      <a:endParaRPr lang="en-US" sz="1000" dirty="0">
                        <a:effectLst/>
                        <a:latin typeface="Calibri"/>
                        <a:ea typeface="Batang"/>
                        <a:cs typeface="Times New Roman"/>
                      </a:endParaRPr>
                    </a:p>
                  </a:txBody>
                  <a:tcPr marL="68580" marR="68580" marT="0" marB="0"/>
                </a:tc>
                <a:tc>
                  <a:txBody>
                    <a:bodyPr/>
                    <a:lstStyle/>
                    <a:p>
                      <a:pPr indent="0"/>
                      <a:r>
                        <a:rPr lang="en-US" sz="1100" dirty="0">
                          <a:effectLst/>
                        </a:rPr>
                        <a:t>Feature</a:t>
                      </a:r>
                      <a:endParaRPr lang="en-US" sz="1000" dirty="0">
                        <a:effectLst/>
                        <a:latin typeface="Calibri"/>
                        <a:ea typeface="Batang"/>
                        <a:cs typeface="Times New Roman"/>
                      </a:endParaRPr>
                    </a:p>
                  </a:txBody>
                  <a:tcPr marL="68580" marR="68580" marT="0" marB="0"/>
                </a:tc>
                <a:tc>
                  <a:txBody>
                    <a:bodyPr/>
                    <a:lstStyle/>
                    <a:p>
                      <a:pPr indent="0"/>
                      <a:r>
                        <a:rPr lang="en-US" sz="1100">
                          <a:effectLst/>
                        </a:rPr>
                        <a:t>Accuracy (percent)</a:t>
                      </a:r>
                      <a:endParaRPr lang="en-US" sz="1000">
                        <a:effectLst/>
                        <a:latin typeface="Calibri"/>
                        <a:ea typeface="Batang"/>
                        <a:cs typeface="Times New Roman"/>
                      </a:endParaRPr>
                    </a:p>
                  </a:txBody>
                  <a:tcPr marL="68580" marR="68580" marT="0" marB="0"/>
                </a:tc>
                <a:tc>
                  <a:txBody>
                    <a:bodyPr/>
                    <a:lstStyle/>
                    <a:p>
                      <a:pPr indent="0"/>
                      <a:r>
                        <a:rPr lang="en-US" sz="1100">
                          <a:effectLst/>
                        </a:rPr>
                        <a:t>Sensitivity</a:t>
                      </a:r>
                      <a:endParaRPr lang="en-US" sz="1000">
                        <a:effectLst/>
                        <a:latin typeface="Calibri"/>
                        <a:ea typeface="Batang"/>
                        <a:cs typeface="Times New Roman"/>
                      </a:endParaRPr>
                    </a:p>
                  </a:txBody>
                  <a:tcPr marL="68580" marR="68580" marT="0" marB="0"/>
                </a:tc>
                <a:tc>
                  <a:txBody>
                    <a:bodyPr/>
                    <a:lstStyle/>
                    <a:p>
                      <a:pPr indent="0"/>
                      <a:r>
                        <a:rPr lang="en-US" sz="1100">
                          <a:effectLst/>
                        </a:rPr>
                        <a:t>Specificity</a:t>
                      </a:r>
                      <a:endParaRPr lang="en-US" sz="1000">
                        <a:effectLst/>
                        <a:latin typeface="Calibri"/>
                        <a:ea typeface="Batang"/>
                        <a:cs typeface="Times New Roman"/>
                      </a:endParaRPr>
                    </a:p>
                  </a:txBody>
                  <a:tcPr marL="68580" marR="68580" marT="0" marB="0"/>
                </a:tc>
                <a:tc>
                  <a:txBody>
                    <a:bodyPr/>
                    <a:lstStyle/>
                    <a:p>
                      <a:pPr indent="0"/>
                      <a:r>
                        <a:rPr lang="en-US" sz="1100">
                          <a:effectLst/>
                        </a:rPr>
                        <a:t>AUC</a:t>
                      </a:r>
                      <a:endParaRPr lang="en-US" sz="1000">
                        <a:effectLst/>
                        <a:latin typeface="Calibri"/>
                        <a:ea typeface="Batang"/>
                        <a:cs typeface="Times New Roman"/>
                      </a:endParaRPr>
                    </a:p>
                  </a:txBody>
                  <a:tcPr marL="68580" marR="68580" marT="0" marB="0"/>
                </a:tc>
              </a:tr>
              <a:tr h="0">
                <a:tc>
                  <a:txBody>
                    <a:bodyPr/>
                    <a:lstStyle/>
                    <a:p>
                      <a:pPr indent="0"/>
                      <a:r>
                        <a:rPr lang="en-US" sz="1100">
                          <a:effectLst/>
                        </a:rPr>
                        <a:t>1</a:t>
                      </a:r>
                      <a:endParaRPr lang="en-US" sz="1000">
                        <a:effectLst/>
                        <a:latin typeface="Calibri"/>
                        <a:ea typeface="Batang"/>
                        <a:cs typeface="Times New Roman"/>
                      </a:endParaRPr>
                    </a:p>
                  </a:txBody>
                  <a:tcPr marL="68580" marR="68580" marT="0" marB="0"/>
                </a:tc>
                <a:tc>
                  <a:txBody>
                    <a:bodyPr/>
                    <a:lstStyle/>
                    <a:p>
                      <a:pPr indent="0"/>
                      <a:r>
                        <a:rPr lang="en-US" sz="1100">
                          <a:effectLst/>
                        </a:rPr>
                        <a:t>F1:LongDia</a:t>
                      </a:r>
                      <a:endParaRPr lang="en-US" sz="1000">
                        <a:effectLst/>
                        <a:latin typeface="Calibri"/>
                        <a:ea typeface="Batang"/>
                        <a:cs typeface="Times New Roman"/>
                      </a:endParaRPr>
                    </a:p>
                  </a:txBody>
                  <a:tcPr marL="68580" marR="68580" marT="0" marB="0"/>
                </a:tc>
                <a:tc>
                  <a:txBody>
                    <a:bodyPr/>
                    <a:lstStyle/>
                    <a:p>
                      <a:pPr indent="0"/>
                      <a:r>
                        <a:rPr lang="en-US" sz="1100">
                          <a:effectLst/>
                        </a:rPr>
                        <a:t>81.03</a:t>
                      </a:r>
                      <a:endParaRPr lang="en-US" sz="1000">
                        <a:effectLst/>
                        <a:latin typeface="Calibri"/>
                        <a:ea typeface="Batang"/>
                        <a:cs typeface="Times New Roman"/>
                      </a:endParaRPr>
                    </a:p>
                  </a:txBody>
                  <a:tcPr marL="68580" marR="68580" marT="0" marB="0"/>
                </a:tc>
                <a:tc>
                  <a:txBody>
                    <a:bodyPr/>
                    <a:lstStyle/>
                    <a:p>
                      <a:pPr indent="0"/>
                      <a:r>
                        <a:rPr lang="en-US" sz="1100">
                          <a:effectLst/>
                        </a:rPr>
                        <a:t>0.8</a:t>
                      </a:r>
                      <a:endParaRPr lang="en-US" sz="1000">
                        <a:effectLst/>
                        <a:latin typeface="Calibri"/>
                        <a:ea typeface="Batang"/>
                        <a:cs typeface="Times New Roman"/>
                      </a:endParaRPr>
                    </a:p>
                  </a:txBody>
                  <a:tcPr marL="68580" marR="68580" marT="0" marB="0" anchor="b"/>
                </a:tc>
                <a:tc>
                  <a:txBody>
                    <a:bodyPr/>
                    <a:lstStyle/>
                    <a:p>
                      <a:pPr indent="0"/>
                      <a:r>
                        <a:rPr lang="en-US" sz="1100">
                          <a:effectLst/>
                        </a:rPr>
                        <a:t>0.82</a:t>
                      </a:r>
                      <a:endParaRPr lang="en-US" sz="1000">
                        <a:effectLst/>
                        <a:latin typeface="Calibri"/>
                        <a:ea typeface="Batang"/>
                        <a:cs typeface="Times New Roman"/>
                      </a:endParaRPr>
                    </a:p>
                  </a:txBody>
                  <a:tcPr marL="68580" marR="68580" marT="0" marB="0" anchor="b"/>
                </a:tc>
                <a:tc>
                  <a:txBody>
                    <a:bodyPr/>
                    <a:lstStyle/>
                    <a:p>
                      <a:pPr indent="0"/>
                      <a:r>
                        <a:rPr lang="en-US" sz="1100">
                          <a:effectLst/>
                        </a:rPr>
                        <a:t>0.88</a:t>
                      </a:r>
                      <a:endParaRPr lang="en-US" sz="1000">
                        <a:effectLst/>
                        <a:latin typeface="Calibri"/>
                        <a:ea typeface="Batang"/>
                        <a:cs typeface="Times New Roman"/>
                      </a:endParaRPr>
                    </a:p>
                  </a:txBody>
                  <a:tcPr marL="68580" marR="68580" marT="0" marB="0" anchor="b"/>
                </a:tc>
              </a:tr>
              <a:tr h="0">
                <a:tc>
                  <a:txBody>
                    <a:bodyPr/>
                    <a:lstStyle/>
                    <a:p>
                      <a:pPr indent="0"/>
                      <a:r>
                        <a:rPr lang="en-US" sz="1100">
                          <a:effectLst/>
                        </a:rPr>
                        <a:t>2</a:t>
                      </a:r>
                      <a:endParaRPr lang="en-US" sz="1000">
                        <a:effectLst/>
                        <a:latin typeface="Calibri"/>
                        <a:ea typeface="Batang"/>
                        <a:cs typeface="Times New Roman"/>
                      </a:endParaRPr>
                    </a:p>
                  </a:txBody>
                  <a:tcPr marL="68580" marR="68580" marT="0" marB="0"/>
                </a:tc>
                <a:tc>
                  <a:txBody>
                    <a:bodyPr/>
                    <a:lstStyle/>
                    <a:p>
                      <a:pPr indent="0"/>
                      <a:r>
                        <a:rPr lang="en-US" sz="1100">
                          <a:effectLst/>
                        </a:rPr>
                        <a:t>F2:ShortAx-LongDia</a:t>
                      </a:r>
                      <a:endParaRPr lang="en-US" sz="1000">
                        <a:effectLst/>
                        <a:latin typeface="Calibri"/>
                        <a:ea typeface="Batang"/>
                        <a:cs typeface="Times New Roman"/>
                      </a:endParaRPr>
                    </a:p>
                  </a:txBody>
                  <a:tcPr marL="68580" marR="68580" marT="0" marB="0"/>
                </a:tc>
                <a:tc>
                  <a:txBody>
                    <a:bodyPr/>
                    <a:lstStyle/>
                    <a:p>
                      <a:pPr indent="0"/>
                      <a:r>
                        <a:rPr lang="en-US" sz="1100">
                          <a:effectLst/>
                        </a:rPr>
                        <a:t>80.17</a:t>
                      </a:r>
                      <a:endParaRPr lang="en-US" sz="1000">
                        <a:effectLst/>
                        <a:latin typeface="Calibri"/>
                        <a:ea typeface="Batang"/>
                        <a:cs typeface="Times New Roman"/>
                      </a:endParaRPr>
                    </a:p>
                  </a:txBody>
                  <a:tcPr marL="68580" marR="68580" marT="0" marB="0"/>
                </a:tc>
                <a:tc>
                  <a:txBody>
                    <a:bodyPr/>
                    <a:lstStyle/>
                    <a:p>
                      <a:pPr indent="0"/>
                      <a:r>
                        <a:rPr lang="en-US" sz="1100">
                          <a:effectLst/>
                        </a:rPr>
                        <a:t>0.75</a:t>
                      </a:r>
                      <a:endParaRPr lang="en-US" sz="1000">
                        <a:effectLst/>
                        <a:latin typeface="Calibri"/>
                        <a:ea typeface="Batang"/>
                        <a:cs typeface="Times New Roman"/>
                      </a:endParaRPr>
                    </a:p>
                  </a:txBody>
                  <a:tcPr marL="68580" marR="68580" marT="0" marB="0" anchor="b"/>
                </a:tc>
                <a:tc>
                  <a:txBody>
                    <a:bodyPr/>
                    <a:lstStyle/>
                    <a:p>
                      <a:pPr indent="0"/>
                      <a:r>
                        <a:rPr lang="en-US" sz="1100">
                          <a:effectLst/>
                        </a:rPr>
                        <a:t>0.86</a:t>
                      </a:r>
                      <a:endParaRPr lang="en-US" sz="1000">
                        <a:effectLst/>
                        <a:latin typeface="Calibri"/>
                        <a:ea typeface="Batang"/>
                        <a:cs typeface="Times New Roman"/>
                      </a:endParaRPr>
                    </a:p>
                  </a:txBody>
                  <a:tcPr marL="68580" marR="68580" marT="0" marB="0" anchor="b"/>
                </a:tc>
                <a:tc>
                  <a:txBody>
                    <a:bodyPr/>
                    <a:lstStyle/>
                    <a:p>
                      <a:pPr indent="0"/>
                      <a:r>
                        <a:rPr lang="en-US" sz="1100">
                          <a:effectLst/>
                        </a:rPr>
                        <a:t>0.89</a:t>
                      </a:r>
                      <a:endParaRPr lang="en-US" sz="1000">
                        <a:effectLst/>
                        <a:latin typeface="Calibri"/>
                        <a:ea typeface="Batang"/>
                        <a:cs typeface="Times New Roman"/>
                      </a:endParaRPr>
                    </a:p>
                  </a:txBody>
                  <a:tcPr marL="68580" marR="68580" marT="0" marB="0" anchor="b"/>
                </a:tc>
              </a:tr>
              <a:tr h="411480">
                <a:tc>
                  <a:txBody>
                    <a:bodyPr/>
                    <a:lstStyle/>
                    <a:p>
                      <a:pPr indent="0"/>
                      <a:r>
                        <a:rPr lang="en-US" sz="1100">
                          <a:effectLst/>
                        </a:rPr>
                        <a:t>3</a:t>
                      </a:r>
                      <a:endParaRPr lang="en-US" sz="1000">
                        <a:effectLst/>
                        <a:latin typeface="Calibri"/>
                        <a:ea typeface="Batang"/>
                        <a:cs typeface="Times New Roman"/>
                      </a:endParaRPr>
                    </a:p>
                  </a:txBody>
                  <a:tcPr marL="68580" marR="68580" marT="0" marB="0"/>
                </a:tc>
                <a:tc>
                  <a:txBody>
                    <a:bodyPr/>
                    <a:lstStyle/>
                    <a:p>
                      <a:pPr indent="0"/>
                      <a:r>
                        <a:rPr lang="en-US" sz="1100">
                          <a:effectLst/>
                        </a:rPr>
                        <a:t>F3:ShortAx</a:t>
                      </a:r>
                      <a:endParaRPr lang="en-US" sz="1000">
                        <a:effectLst/>
                        <a:latin typeface="Calibri"/>
                        <a:ea typeface="Batang"/>
                        <a:cs typeface="Times New Roman"/>
                      </a:endParaRPr>
                    </a:p>
                  </a:txBody>
                  <a:tcPr marL="68580" marR="68580" marT="0" marB="0"/>
                </a:tc>
                <a:tc>
                  <a:txBody>
                    <a:bodyPr/>
                    <a:lstStyle/>
                    <a:p>
                      <a:pPr indent="0"/>
                      <a:r>
                        <a:rPr lang="en-US" sz="1100">
                          <a:effectLst/>
                        </a:rPr>
                        <a:t>77.59</a:t>
                      </a:r>
                      <a:endParaRPr lang="en-US" sz="1000">
                        <a:effectLst/>
                        <a:latin typeface="Calibri"/>
                        <a:ea typeface="Batang"/>
                        <a:cs typeface="Times New Roman"/>
                      </a:endParaRPr>
                    </a:p>
                  </a:txBody>
                  <a:tcPr marL="68580" marR="68580" marT="0" marB="0"/>
                </a:tc>
                <a:tc>
                  <a:txBody>
                    <a:bodyPr/>
                    <a:lstStyle/>
                    <a:p>
                      <a:pPr indent="0"/>
                      <a:r>
                        <a:rPr lang="en-US" sz="1100" dirty="0">
                          <a:effectLst/>
                        </a:rPr>
                        <a:t>0.77</a:t>
                      </a:r>
                      <a:endParaRPr lang="en-US" sz="1000" dirty="0">
                        <a:effectLst/>
                        <a:latin typeface="Calibri"/>
                        <a:ea typeface="Batang"/>
                        <a:cs typeface="Times New Roman"/>
                      </a:endParaRPr>
                    </a:p>
                  </a:txBody>
                  <a:tcPr marL="68580" marR="68580" marT="0" marB="0" anchor="b"/>
                </a:tc>
                <a:tc>
                  <a:txBody>
                    <a:bodyPr/>
                    <a:lstStyle/>
                    <a:p>
                      <a:pPr indent="0"/>
                      <a:r>
                        <a:rPr lang="en-US" sz="1100">
                          <a:effectLst/>
                        </a:rPr>
                        <a:t>0.79</a:t>
                      </a:r>
                      <a:endParaRPr lang="en-US" sz="1000">
                        <a:effectLst/>
                        <a:latin typeface="Calibri"/>
                        <a:ea typeface="Batang"/>
                        <a:cs typeface="Times New Roman"/>
                      </a:endParaRPr>
                    </a:p>
                  </a:txBody>
                  <a:tcPr marL="68580" marR="68580" marT="0" marB="0" anchor="b"/>
                </a:tc>
                <a:tc>
                  <a:txBody>
                    <a:bodyPr/>
                    <a:lstStyle/>
                    <a:p>
                      <a:pPr indent="0"/>
                      <a:r>
                        <a:rPr lang="en-US" sz="1100">
                          <a:effectLst/>
                        </a:rPr>
                        <a:t>0.87</a:t>
                      </a:r>
                      <a:endParaRPr lang="en-US" sz="1000">
                        <a:effectLst/>
                        <a:latin typeface="Calibri"/>
                        <a:ea typeface="Batang"/>
                        <a:cs typeface="Times New Roman"/>
                      </a:endParaRPr>
                    </a:p>
                  </a:txBody>
                  <a:tcPr marL="68580" marR="68580" marT="0" marB="0" anchor="b"/>
                </a:tc>
              </a:tr>
              <a:tr h="0">
                <a:tc>
                  <a:txBody>
                    <a:bodyPr/>
                    <a:lstStyle/>
                    <a:p>
                      <a:pPr indent="0"/>
                      <a:r>
                        <a:rPr lang="en-US" sz="1100">
                          <a:effectLst/>
                        </a:rPr>
                        <a:t>4</a:t>
                      </a:r>
                      <a:endParaRPr lang="en-US" sz="1000">
                        <a:effectLst/>
                        <a:latin typeface="Calibri"/>
                        <a:ea typeface="Batang"/>
                        <a:cs typeface="Times New Roman"/>
                      </a:endParaRPr>
                    </a:p>
                  </a:txBody>
                  <a:tcPr marL="68580" marR="68580" marT="0" marB="0"/>
                </a:tc>
                <a:tc>
                  <a:txBody>
                    <a:bodyPr/>
                    <a:lstStyle/>
                    <a:p>
                      <a:pPr indent="0"/>
                      <a:r>
                        <a:rPr lang="en-US" sz="1100">
                          <a:effectLst/>
                        </a:rPr>
                        <a:t>F6:Volume(cm</a:t>
                      </a:r>
                      <a:r>
                        <a:rPr lang="en-US" sz="1100" baseline="30000">
                          <a:effectLst/>
                        </a:rPr>
                        <a:t>3</a:t>
                      </a:r>
                      <a:r>
                        <a:rPr lang="en-US" sz="1100">
                          <a:effectLst/>
                        </a:rPr>
                        <a:t>)</a:t>
                      </a:r>
                      <a:endParaRPr lang="en-US" sz="1000">
                        <a:effectLst/>
                        <a:latin typeface="Calibri"/>
                        <a:ea typeface="Batang"/>
                        <a:cs typeface="Times New Roman"/>
                      </a:endParaRPr>
                    </a:p>
                  </a:txBody>
                  <a:tcPr marL="68580" marR="68580" marT="0" marB="0"/>
                </a:tc>
                <a:tc>
                  <a:txBody>
                    <a:bodyPr/>
                    <a:lstStyle/>
                    <a:p>
                      <a:pPr indent="0"/>
                      <a:r>
                        <a:rPr lang="en-US" sz="1100">
                          <a:effectLst/>
                        </a:rPr>
                        <a:t>71.55</a:t>
                      </a:r>
                      <a:endParaRPr lang="en-US" sz="1000">
                        <a:effectLst/>
                        <a:latin typeface="Calibri"/>
                        <a:ea typeface="Batang"/>
                        <a:cs typeface="Times New Roman"/>
                      </a:endParaRPr>
                    </a:p>
                  </a:txBody>
                  <a:tcPr marL="68580" marR="68580" marT="0" marB="0"/>
                </a:tc>
                <a:tc>
                  <a:txBody>
                    <a:bodyPr/>
                    <a:lstStyle/>
                    <a:p>
                      <a:pPr indent="0"/>
                      <a:r>
                        <a:rPr lang="en-US" sz="1100">
                          <a:effectLst/>
                        </a:rPr>
                        <a:t>0.57</a:t>
                      </a:r>
                      <a:endParaRPr lang="en-US" sz="1000">
                        <a:effectLst/>
                        <a:latin typeface="Calibri"/>
                        <a:ea typeface="Batang"/>
                        <a:cs typeface="Times New Roman"/>
                      </a:endParaRPr>
                    </a:p>
                  </a:txBody>
                  <a:tcPr marL="68580" marR="68580" marT="0" marB="0" anchor="b"/>
                </a:tc>
                <a:tc>
                  <a:txBody>
                    <a:bodyPr/>
                    <a:lstStyle/>
                    <a:p>
                      <a:pPr indent="0"/>
                      <a:r>
                        <a:rPr lang="en-US" sz="1100">
                          <a:effectLst/>
                        </a:rPr>
                        <a:t>0.88</a:t>
                      </a:r>
                      <a:endParaRPr lang="en-US" sz="1000">
                        <a:effectLst/>
                        <a:latin typeface="Calibri"/>
                        <a:ea typeface="Batang"/>
                        <a:cs typeface="Times New Roman"/>
                      </a:endParaRPr>
                    </a:p>
                  </a:txBody>
                  <a:tcPr marL="68580" marR="68580" marT="0" marB="0" anchor="b"/>
                </a:tc>
                <a:tc>
                  <a:txBody>
                    <a:bodyPr/>
                    <a:lstStyle/>
                    <a:p>
                      <a:pPr indent="0"/>
                      <a:r>
                        <a:rPr lang="en-US" sz="1100" dirty="0">
                          <a:effectLst/>
                        </a:rPr>
                        <a:t>0.91</a:t>
                      </a:r>
                      <a:endParaRPr lang="en-US" sz="1000" dirty="0">
                        <a:effectLst/>
                        <a:latin typeface="Calibri"/>
                        <a:ea typeface="Batang"/>
                        <a:cs typeface="Times New Roman"/>
                      </a:endParaRPr>
                    </a:p>
                  </a:txBody>
                  <a:tcPr marL="68580" marR="68580" marT="0" marB="0" anchor="b"/>
                </a:tc>
              </a:tr>
            </a:tbl>
          </a:graphicData>
        </a:graphic>
      </p:graphicFrame>
      <p:sp>
        <p:nvSpPr>
          <p:cNvPr id="228" name="Rectangle 8"/>
          <p:cNvSpPr>
            <a:spLocks/>
          </p:cNvSpPr>
          <p:nvPr/>
        </p:nvSpPr>
        <p:spPr bwMode="auto">
          <a:xfrm>
            <a:off x="38584271" y="5715000"/>
            <a:ext cx="4481902" cy="512762"/>
          </a:xfrm>
          <a:prstGeom prst="rect">
            <a:avLst/>
          </a:prstGeom>
          <a:solidFill>
            <a:schemeClr val="tx2">
              <a:lumMod val="50000"/>
              <a:lumOff val="50000"/>
            </a:schemeClr>
          </a:solidFill>
          <a:ln>
            <a:noFill/>
          </a:ln>
          <a:extLst/>
        </p:spPr>
        <p:txBody>
          <a:bodyPr lIns="0" tIns="0" rIns="7758" bIns="0"/>
          <a:lstStyle/>
          <a:p>
            <a:pPr marL="7938" defTabSz="182563"/>
            <a:r>
              <a:rPr lang="en-US" sz="2800" b="1" dirty="0" smtClean="0">
                <a:solidFill>
                  <a:srgbClr val="FFC000"/>
                </a:solidFill>
                <a:latin typeface="Arial" pitchFamily="34" charset="0"/>
                <a:cs typeface="Arial" pitchFamily="34" charset="0"/>
                <a:sym typeface="Verdana" pitchFamily="34" charset="0"/>
              </a:rPr>
              <a:t> Semantic Features </a:t>
            </a:r>
            <a:r>
              <a:rPr lang="en-US" sz="2800" b="1" i="1" baseline="30000" dirty="0" smtClean="0">
                <a:solidFill>
                  <a:srgbClr val="FFC000"/>
                </a:solidFill>
                <a:latin typeface="Arial" pitchFamily="34" charset="0"/>
                <a:cs typeface="Arial" pitchFamily="34" charset="0"/>
                <a:sym typeface="Verdana" pitchFamily="34" charset="0"/>
              </a:rPr>
              <a:t>+%</a:t>
            </a:r>
            <a:r>
              <a:rPr lang="en-US" sz="2800" b="1" dirty="0" smtClean="0">
                <a:solidFill>
                  <a:srgbClr val="FFC000"/>
                </a:solidFill>
                <a:latin typeface="Arial" pitchFamily="34" charset="0"/>
                <a:cs typeface="Arial" pitchFamily="34" charset="0"/>
                <a:sym typeface="Verdana" pitchFamily="34" charset="0"/>
              </a:rPr>
              <a:t>:</a:t>
            </a:r>
            <a:endParaRPr lang="en-US" sz="2800" b="1" dirty="0">
              <a:solidFill>
                <a:srgbClr val="FFC000"/>
              </a:solidFill>
              <a:latin typeface="Arial" pitchFamily="34" charset="0"/>
              <a:cs typeface="Arial" pitchFamily="34" charset="0"/>
              <a:sym typeface="Verdana" pitchFamily="34" charset="0"/>
            </a:endParaRPr>
          </a:p>
        </p:txBody>
      </p:sp>
      <p:sp>
        <p:nvSpPr>
          <p:cNvPr id="229" name="TextBox 2102"/>
          <p:cNvSpPr txBox="1">
            <a:spLocks noChangeArrowheads="1"/>
          </p:cNvSpPr>
          <p:nvPr/>
        </p:nvSpPr>
        <p:spPr bwMode="auto">
          <a:xfrm>
            <a:off x="346075" y="13030200"/>
            <a:ext cx="99409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smtClean="0">
                <a:latin typeface="Arial" panose="020B0604020202020204" pitchFamily="34" charset="0"/>
                <a:cs typeface="Arial" pitchFamily="34" charset="0"/>
              </a:rPr>
              <a:t>Cohort Identification</a:t>
            </a:r>
            <a:r>
              <a:rPr lang="en-US" sz="2000" b="1" i="1" baseline="30000" dirty="0" smtClean="0">
                <a:latin typeface="Arial" panose="020B0604020202020204" pitchFamily="34" charset="0"/>
                <a:cs typeface="Arial" pitchFamily="34" charset="0"/>
              </a:rPr>
              <a:t>$</a:t>
            </a:r>
            <a:r>
              <a:rPr lang="en-US" sz="2000" b="1" dirty="0" smtClean="0">
                <a:latin typeface="Arial" panose="020B0604020202020204" pitchFamily="34" charset="0"/>
                <a:cs typeface="Arial" pitchFamily="34" charset="0"/>
              </a:rPr>
              <a:t>. </a:t>
            </a:r>
            <a:r>
              <a:rPr lang="en-US" sz="2000" dirty="0">
                <a:latin typeface="Arial" panose="020B0604020202020204" pitchFamily="34" charset="0"/>
                <a:cs typeface="Arial" panose="020B0604020202020204" pitchFamily="34" charset="0"/>
              </a:rPr>
              <a:t>Based on the CT screening results (negative vs. positive) from the baseline and two follow-up visits, we identified four distinct incident lung cancer case cohorts (CCs).  Two of the case cohorts developed lung cancer following one (CC1) or two (CC2) prior positive screens that were not considered to indicate lung cancer (CC1/2=192).  CC1 patients had a positive screen at T0 then developed lung cancer at T1; CC2 had positive screens at T0 and T1 then developed lung cancer at T2.  The other two case cohorts developed lung cancer following one (CC3) or two (CC4) negative screens (CC3/4=125).  CC3 had a negative screen at T0 then developed lung cancer at T1; CC4 had negative screens at T0 and T1 then developed lung cancer at T2.  The prevalent cases (PCs) were diagnosed with lung cancer at baseline (N=297).</a:t>
            </a:r>
            <a:r>
              <a:rPr lang="en-US" sz="2000" b="1"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230" name="TextBox 38"/>
          <p:cNvSpPr txBox="1">
            <a:spLocks noChangeArrowheads="1"/>
          </p:cNvSpPr>
          <p:nvPr/>
        </p:nvSpPr>
        <p:spPr bwMode="auto">
          <a:xfrm>
            <a:off x="6886191" y="22723938"/>
            <a:ext cx="29823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i="1" dirty="0" smtClean="0">
                <a:latin typeface="Arial" pitchFamily="34" charset="0"/>
                <a:cs typeface="Arial" pitchFamily="34" charset="0"/>
              </a:rPr>
              <a:t>$ (in preparation) Schabath et.al</a:t>
            </a:r>
          </a:p>
        </p:txBody>
      </p:sp>
      <p:pic>
        <p:nvPicPr>
          <p:cNvPr id="231" name="Picture 9" descr="\\hlm\data\home\balaguy$\Desktop\temp-NLST\case147-pic1.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85248" y="8082798"/>
            <a:ext cx="1114748" cy="1055604"/>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6" descr="\\hlm\data\home\balaguy$\Desktop\temp-NLST\case12-sample-pic6-Y1999.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31766" y="8739174"/>
            <a:ext cx="2088034" cy="1319226"/>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p:cNvSpPr/>
          <p:nvPr/>
        </p:nvSpPr>
        <p:spPr bwMode="auto">
          <a:xfrm>
            <a:off x="2153785" y="8839199"/>
            <a:ext cx="360815" cy="319005"/>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rgbClr val="000000"/>
              </a:solidFill>
              <a:effectLst/>
              <a:latin typeface="Lucida Grande" charset="0"/>
              <a:ea typeface="ヒラギノ角ゴ ProN W3" charset="-128"/>
              <a:cs typeface="ヒラギノ角ゴ ProN W3" charset="-128"/>
              <a:sym typeface="Lucida Grande" charset="0"/>
            </a:endParaRPr>
          </a:p>
        </p:txBody>
      </p:sp>
      <p:sp>
        <p:nvSpPr>
          <p:cNvPr id="233" name="Right Arrow 232"/>
          <p:cNvSpPr/>
          <p:nvPr/>
        </p:nvSpPr>
        <p:spPr bwMode="auto">
          <a:xfrm>
            <a:off x="7924800" y="8761058"/>
            <a:ext cx="360815" cy="319005"/>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rgbClr val="000000"/>
              </a:solidFill>
              <a:effectLst/>
              <a:latin typeface="Lucida Grande" charset="0"/>
              <a:ea typeface="ヒラギノ角ゴ ProN W3" charset="-128"/>
              <a:cs typeface="ヒラギノ角ゴ ProN W3" charset="-128"/>
              <a:sym typeface="Lucida Grande" charset="0"/>
            </a:endParaRPr>
          </a:p>
        </p:txBody>
      </p:sp>
      <p:sp>
        <p:nvSpPr>
          <p:cNvPr id="234" name="Right Arrow 233"/>
          <p:cNvSpPr/>
          <p:nvPr/>
        </p:nvSpPr>
        <p:spPr bwMode="auto">
          <a:xfrm>
            <a:off x="6209876" y="8779931"/>
            <a:ext cx="360815" cy="319005"/>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rgbClr val="000000"/>
              </a:solidFill>
              <a:effectLst/>
              <a:latin typeface="Lucida Grande" charset="0"/>
              <a:ea typeface="ヒラギノ角ゴ ProN W3" charset="-128"/>
              <a:cs typeface="ヒラギノ角ゴ ProN W3" charset="-128"/>
              <a:sym typeface="Lucida Grande" charset="0"/>
            </a:endParaRPr>
          </a:p>
        </p:txBody>
      </p:sp>
      <p:pic>
        <p:nvPicPr>
          <p:cNvPr id="245" name="Picture 24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1277600" y="7922451"/>
            <a:ext cx="2146450" cy="2152500"/>
          </a:xfrm>
          <a:prstGeom prst="rect">
            <a:avLst/>
          </a:prstGeom>
        </p:spPr>
      </p:pic>
      <p:pic>
        <p:nvPicPr>
          <p:cNvPr id="246" name="Picture 4" descr="http://medical-password.99k.org/images/philips_ct2_pwkt.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4975511" y="7981683"/>
            <a:ext cx="2954159" cy="1997610"/>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479815" y="8010845"/>
            <a:ext cx="2932867" cy="1951690"/>
          </a:xfrm>
          <a:prstGeom prst="rect">
            <a:avLst/>
          </a:prstGeom>
        </p:spPr>
      </p:pic>
      <p:pic>
        <p:nvPicPr>
          <p:cNvPr id="248" name="Picture 24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218832" y="7840394"/>
            <a:ext cx="2485285" cy="1967517"/>
          </a:xfrm>
          <a:prstGeom prst="rect">
            <a:avLst/>
          </a:prstGeom>
        </p:spPr>
      </p:pic>
      <p:sp>
        <p:nvSpPr>
          <p:cNvPr id="249" name="TextBox 248"/>
          <p:cNvSpPr txBox="1"/>
          <p:nvPr/>
        </p:nvSpPr>
        <p:spPr>
          <a:xfrm>
            <a:off x="11049000" y="10238601"/>
            <a:ext cx="3253425" cy="230832"/>
          </a:xfrm>
          <a:prstGeom prst="rect">
            <a:avLst/>
          </a:prstGeom>
          <a:noFill/>
        </p:spPr>
        <p:txBody>
          <a:bodyPr wrap="square" rtlCol="0">
            <a:spAutoFit/>
          </a:bodyPr>
          <a:lstStyle/>
          <a:p>
            <a:r>
              <a:rPr lang="en-US" sz="900" b="1" dirty="0" smtClean="0"/>
              <a:t>Above</a:t>
            </a:r>
            <a:r>
              <a:rPr lang="en-US" sz="900" dirty="0" smtClean="0"/>
              <a:t>: Tissue Characterization Phantom</a:t>
            </a:r>
            <a:r>
              <a:rPr lang="en-US" sz="900" dirty="0"/>
              <a:t>, </a:t>
            </a:r>
            <a:r>
              <a:rPr lang="en-US" sz="900" dirty="0" err="1"/>
              <a:t>Gammex</a:t>
            </a:r>
            <a:r>
              <a:rPr lang="en-US" sz="900" dirty="0"/>
              <a:t> 467</a:t>
            </a:r>
          </a:p>
        </p:txBody>
      </p:sp>
      <p:sp>
        <p:nvSpPr>
          <p:cNvPr id="250" name="TextBox 249"/>
          <p:cNvSpPr txBox="1"/>
          <p:nvPr/>
        </p:nvSpPr>
        <p:spPr>
          <a:xfrm>
            <a:off x="16078200" y="10287000"/>
            <a:ext cx="5715000" cy="230832"/>
          </a:xfrm>
          <a:prstGeom prst="rect">
            <a:avLst/>
          </a:prstGeom>
          <a:noFill/>
        </p:spPr>
        <p:txBody>
          <a:bodyPr wrap="square" rtlCol="0">
            <a:spAutoFit/>
          </a:bodyPr>
          <a:lstStyle/>
          <a:p>
            <a:r>
              <a:rPr lang="en-US" sz="900" b="1" dirty="0" smtClean="0"/>
              <a:t>Above</a:t>
            </a:r>
            <a:r>
              <a:rPr lang="en-US" sz="900" dirty="0" smtClean="0"/>
              <a:t> (Left to Right): CT scanners (Phillips Brilliance, Siemens Sensation 64 and GE Discovery STE)</a:t>
            </a:r>
            <a:endParaRPr lang="en-US" sz="900" dirty="0"/>
          </a:p>
        </p:txBody>
      </p:sp>
      <p:graphicFrame>
        <p:nvGraphicFramePr>
          <p:cNvPr id="251" name="Table 250"/>
          <p:cNvGraphicFramePr>
            <a:graphicFrameLocks noGrp="1"/>
          </p:cNvGraphicFramePr>
          <p:nvPr>
            <p:extLst>
              <p:ext uri="{D42A27DB-BD31-4B8C-83A1-F6EECF244321}">
                <p14:modId xmlns:p14="http://schemas.microsoft.com/office/powerpoint/2010/main" val="2832983393"/>
              </p:ext>
            </p:extLst>
          </p:nvPr>
        </p:nvGraphicFramePr>
        <p:xfrm>
          <a:off x="14020801" y="11593033"/>
          <a:ext cx="7122620" cy="1082040"/>
        </p:xfrm>
        <a:graphic>
          <a:graphicData uri="http://schemas.openxmlformats.org/drawingml/2006/table">
            <a:tbl>
              <a:tblPr>
                <a:tableStyleId>{5C22544A-7EE6-4342-B048-85BDC9FD1C3A}</a:tableStyleId>
              </a:tblPr>
              <a:tblGrid>
                <a:gridCol w="664641"/>
                <a:gridCol w="1286500"/>
                <a:gridCol w="1222813"/>
                <a:gridCol w="1350188"/>
                <a:gridCol w="1044485"/>
                <a:gridCol w="1553993"/>
              </a:tblGrid>
              <a:tr h="106680">
                <a:tc>
                  <a:txBody>
                    <a:bodyPr/>
                    <a:lstStyle/>
                    <a:p>
                      <a:pPr algn="l" fontAlgn="b"/>
                      <a:r>
                        <a:rPr lang="en-US" sz="1200" b="1" u="none" strike="noStrike" dirty="0">
                          <a:effectLst/>
                        </a:rPr>
                        <a:t>Modality </a:t>
                      </a:r>
                      <a:endParaRPr lang="en-US" sz="1200" b="1" i="0" u="none" strike="noStrike" dirty="0">
                        <a:solidFill>
                          <a:srgbClr val="000000"/>
                        </a:solidFill>
                        <a:effectLst/>
                        <a:latin typeface="Calibri"/>
                      </a:endParaRPr>
                    </a:p>
                  </a:txBody>
                  <a:tcPr marL="7620" marR="7620" marT="7620" marB="0" anchor="b">
                    <a:solidFill>
                      <a:schemeClr val="accent4">
                        <a:lumMod val="60000"/>
                        <a:lumOff val="40000"/>
                      </a:schemeClr>
                    </a:solidFill>
                  </a:tcPr>
                </a:tc>
                <a:tc>
                  <a:txBody>
                    <a:bodyPr/>
                    <a:lstStyle/>
                    <a:p>
                      <a:pPr algn="l" fontAlgn="b"/>
                      <a:r>
                        <a:rPr lang="en-US" sz="1200" b="1" u="none" strike="noStrike" dirty="0">
                          <a:effectLst/>
                        </a:rPr>
                        <a:t>Slice Thickness, mm</a:t>
                      </a:r>
                      <a:endParaRPr lang="en-US" sz="1200" b="1" i="0" u="none" strike="noStrike" dirty="0">
                        <a:solidFill>
                          <a:srgbClr val="000000"/>
                        </a:solidFill>
                        <a:effectLst/>
                        <a:latin typeface="Calibri"/>
                      </a:endParaRPr>
                    </a:p>
                  </a:txBody>
                  <a:tcPr marL="7620" marR="7620" marT="7620" marB="0" anchor="b">
                    <a:solidFill>
                      <a:schemeClr val="accent4">
                        <a:lumMod val="60000"/>
                        <a:lumOff val="40000"/>
                      </a:schemeClr>
                    </a:solidFill>
                  </a:tcPr>
                </a:tc>
                <a:tc>
                  <a:txBody>
                    <a:bodyPr/>
                    <a:lstStyle/>
                    <a:p>
                      <a:pPr algn="l" fontAlgn="b"/>
                      <a:r>
                        <a:rPr lang="en-US" sz="1200" b="1" u="none" strike="noStrike" dirty="0">
                          <a:effectLst/>
                        </a:rPr>
                        <a:t>Row Spacing, mm</a:t>
                      </a:r>
                      <a:endParaRPr lang="en-US" sz="1200" b="1" i="0" u="none" strike="noStrike" dirty="0">
                        <a:solidFill>
                          <a:srgbClr val="000000"/>
                        </a:solidFill>
                        <a:effectLst/>
                        <a:latin typeface="Calibri"/>
                      </a:endParaRPr>
                    </a:p>
                  </a:txBody>
                  <a:tcPr marL="7620" marR="7620" marT="7620" marB="0" anchor="b">
                    <a:solidFill>
                      <a:schemeClr val="accent4">
                        <a:lumMod val="60000"/>
                        <a:lumOff val="40000"/>
                      </a:schemeClr>
                    </a:solidFill>
                  </a:tcPr>
                </a:tc>
                <a:tc>
                  <a:txBody>
                    <a:bodyPr/>
                    <a:lstStyle/>
                    <a:p>
                      <a:pPr algn="l" fontAlgn="b"/>
                      <a:r>
                        <a:rPr lang="en-US" sz="1200" b="1" u="none" strike="noStrike" dirty="0">
                          <a:effectLst/>
                        </a:rPr>
                        <a:t>Column Spacing, mm</a:t>
                      </a:r>
                      <a:endParaRPr lang="en-US" sz="1200" b="1" i="0" u="none" strike="noStrike" dirty="0">
                        <a:solidFill>
                          <a:srgbClr val="000000"/>
                        </a:solidFill>
                        <a:effectLst/>
                        <a:latin typeface="Calibri"/>
                      </a:endParaRPr>
                    </a:p>
                  </a:txBody>
                  <a:tcPr marL="7620" marR="7620" marT="7620" marB="0" anchor="b">
                    <a:solidFill>
                      <a:schemeClr val="accent4">
                        <a:lumMod val="60000"/>
                        <a:lumOff val="40000"/>
                      </a:schemeClr>
                    </a:solidFill>
                  </a:tcPr>
                </a:tc>
                <a:tc>
                  <a:txBody>
                    <a:bodyPr/>
                    <a:lstStyle/>
                    <a:p>
                      <a:pPr algn="l" fontAlgn="b"/>
                      <a:r>
                        <a:rPr lang="en-US" sz="1200" b="1" u="none" strike="noStrike" dirty="0" err="1">
                          <a:effectLst/>
                        </a:rPr>
                        <a:t>kVp</a:t>
                      </a:r>
                      <a:endParaRPr lang="en-US" sz="1200" b="1" i="0" u="none" strike="noStrike" dirty="0">
                        <a:solidFill>
                          <a:srgbClr val="000000"/>
                        </a:solidFill>
                        <a:effectLst/>
                        <a:latin typeface="Calibri"/>
                      </a:endParaRPr>
                    </a:p>
                  </a:txBody>
                  <a:tcPr marL="7620" marR="7620" marT="7620" marB="0" anchor="b">
                    <a:solidFill>
                      <a:schemeClr val="accent4">
                        <a:lumMod val="60000"/>
                        <a:lumOff val="40000"/>
                      </a:schemeClr>
                    </a:solidFill>
                  </a:tcPr>
                </a:tc>
                <a:tc>
                  <a:txBody>
                    <a:bodyPr/>
                    <a:lstStyle/>
                    <a:p>
                      <a:pPr algn="l" fontAlgn="b"/>
                      <a:r>
                        <a:rPr lang="en-US" sz="1200" b="1" u="none" strike="noStrike" dirty="0">
                          <a:effectLst/>
                        </a:rPr>
                        <a:t>X-Ray Tube Current, mA </a:t>
                      </a:r>
                      <a:endParaRPr lang="en-US" sz="1200" b="1" i="0" u="none" strike="noStrike" dirty="0">
                        <a:solidFill>
                          <a:srgbClr val="000000"/>
                        </a:solidFill>
                        <a:effectLst/>
                        <a:latin typeface="Calibri"/>
                      </a:endParaRPr>
                    </a:p>
                  </a:txBody>
                  <a:tcPr marL="7620" marR="7620" marT="7620" marB="0" anchor="b">
                    <a:solidFill>
                      <a:schemeClr val="accent4">
                        <a:lumMod val="60000"/>
                        <a:lumOff val="40000"/>
                      </a:schemeClr>
                    </a:solidFill>
                  </a:tcPr>
                </a:tc>
              </a:tr>
              <a:tr h="182880">
                <a:tc>
                  <a:txBody>
                    <a:bodyPr/>
                    <a:lstStyle/>
                    <a:p>
                      <a:pPr algn="l" fontAlgn="b"/>
                      <a:r>
                        <a:rPr lang="en-US" sz="1100" b="1" u="none" strike="noStrike" dirty="0">
                          <a:solidFill>
                            <a:srgbClr val="FF0000"/>
                          </a:solidFill>
                          <a:effectLst/>
                        </a:rPr>
                        <a:t>GE</a:t>
                      </a:r>
                      <a:endParaRPr lang="en-US" sz="1100" b="1" i="0" u="none" strike="noStrike" dirty="0">
                        <a:solidFill>
                          <a:srgbClr val="FF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3.27</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0.97</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0.977</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100, 120</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a:effectLst/>
                        </a:rPr>
                        <a:t>110,  80</a:t>
                      </a:r>
                      <a:endParaRPr lang="en-US" sz="1100" b="0" i="0" u="none" strike="noStrike">
                        <a:solidFill>
                          <a:srgbClr val="000000"/>
                        </a:solidFill>
                        <a:effectLst/>
                        <a:latin typeface="Calibri"/>
                      </a:endParaRPr>
                    </a:p>
                  </a:txBody>
                  <a:tcPr marL="7620" marR="7620" marT="7620" marB="0" anchor="b">
                    <a:solidFill>
                      <a:schemeClr val="accent1">
                        <a:lumMod val="40000"/>
                        <a:lumOff val="60000"/>
                      </a:schemeClr>
                    </a:solidFill>
                  </a:tcPr>
                </a:tc>
              </a:tr>
              <a:tr h="182880">
                <a:tc>
                  <a:txBody>
                    <a:bodyPr/>
                    <a:lstStyle/>
                    <a:p>
                      <a:pPr algn="l" fontAlgn="b"/>
                      <a:r>
                        <a:rPr lang="en-US" sz="1100" b="1" u="none" strike="noStrike" dirty="0">
                          <a:solidFill>
                            <a:srgbClr val="FF0000"/>
                          </a:solidFill>
                          <a:effectLst/>
                        </a:rPr>
                        <a:t>Phillips</a:t>
                      </a:r>
                      <a:endParaRPr lang="en-US" sz="1100" b="1" i="0" u="none" strike="noStrike" dirty="0">
                        <a:solidFill>
                          <a:srgbClr val="FF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3</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0.844</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0.844</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90, 120, 140</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203</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r>
              <a:tr h="327660">
                <a:tc>
                  <a:txBody>
                    <a:bodyPr/>
                    <a:lstStyle/>
                    <a:p>
                      <a:pPr algn="l" fontAlgn="b"/>
                      <a:r>
                        <a:rPr lang="en-US" sz="1100" b="1" u="none" strike="noStrike" dirty="0">
                          <a:solidFill>
                            <a:srgbClr val="FF0000"/>
                          </a:solidFill>
                          <a:effectLst/>
                        </a:rPr>
                        <a:t>Siemens</a:t>
                      </a:r>
                      <a:endParaRPr lang="en-US" sz="1100" b="1" i="0" u="none" strike="noStrike" dirty="0">
                        <a:solidFill>
                          <a:srgbClr val="FF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3</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0.742</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0.742</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80,  100, 120, 140</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b"/>
                      <a:r>
                        <a:rPr lang="en-US" sz="1100" u="none" strike="noStrike" dirty="0">
                          <a:effectLst/>
                        </a:rPr>
                        <a:t>402, 404, 414, 375</a:t>
                      </a:r>
                      <a:endParaRPr lang="en-US" sz="1100" b="0" i="0" u="none" strike="noStrike" dirty="0">
                        <a:solidFill>
                          <a:srgbClr val="000000"/>
                        </a:solidFill>
                        <a:effectLst/>
                        <a:latin typeface="Calibri"/>
                      </a:endParaRPr>
                    </a:p>
                  </a:txBody>
                  <a:tcPr marL="7620" marR="7620" marT="7620" marB="0" anchor="b">
                    <a:solidFill>
                      <a:schemeClr val="accent1">
                        <a:lumMod val="40000"/>
                        <a:lumOff val="60000"/>
                      </a:schemeClr>
                    </a:solidFill>
                  </a:tcPr>
                </a:tc>
              </a:tr>
            </a:tbl>
          </a:graphicData>
        </a:graphic>
      </p:graphicFrame>
      <p:pic>
        <p:nvPicPr>
          <p:cNvPr id="2901" name="Picture 85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841048" y="10828735"/>
            <a:ext cx="3762152" cy="275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0" name="Rectangle 3"/>
          <p:cNvSpPr>
            <a:spLocks/>
          </p:cNvSpPr>
          <p:nvPr/>
        </p:nvSpPr>
        <p:spPr bwMode="auto">
          <a:xfrm>
            <a:off x="10949780" y="10790559"/>
            <a:ext cx="10843419" cy="944242"/>
          </a:xfrm>
          <a:prstGeom prst="rect">
            <a:avLst/>
          </a:prstGeom>
          <a:noFill/>
          <a:ln w="25400" cmpd="dbl">
            <a:noFill/>
            <a:prstDash val="dash"/>
            <a:round/>
            <a:headEnd/>
            <a:tailEnd/>
          </a:ln>
        </p:spPr>
        <p:txBody>
          <a:bodyPr lIns="0" tIns="0" rIns="0" bIns="0"/>
          <a:lstStyle/>
          <a:p>
            <a:r>
              <a:rPr lang="en-US" sz="1800" b="1" dirty="0" smtClean="0">
                <a:latin typeface="Arial" pitchFamily="34" charset="0"/>
                <a:cs typeface="Arial" pitchFamily="34" charset="0"/>
              </a:rPr>
              <a:t>Experimental Setup: </a:t>
            </a:r>
            <a:r>
              <a:rPr lang="en-US" sz="1800" dirty="0" smtClean="0">
                <a:latin typeface="Arial" pitchFamily="34" charset="0"/>
                <a:cs typeface="Arial" pitchFamily="34" charset="0"/>
              </a:rPr>
              <a:t>The tissue phantoms were scanned on three scanners with three different voltages. Due to scanner setting limitations tube currents were matched to close range between scanners.</a:t>
            </a:r>
            <a:endParaRPr lang="en-US" sz="1800" dirty="0">
              <a:latin typeface="Arial" pitchFamily="34" charset="0"/>
              <a:cs typeface="Arial" pitchFamily="34" charset="0"/>
            </a:endParaRPr>
          </a:p>
          <a:p>
            <a:r>
              <a:rPr lang="en-US" sz="1800" dirty="0" smtClean="0">
                <a:latin typeface="Arial" pitchFamily="34" charset="0"/>
                <a:cs typeface="Arial" pitchFamily="34" charset="0"/>
              </a:rPr>
              <a:t> </a:t>
            </a:r>
            <a:endParaRPr lang="en-US" sz="1800" dirty="0">
              <a:latin typeface="Arial" pitchFamily="34" charset="0"/>
              <a:cs typeface="Arial" pitchFamily="34" charset="0"/>
            </a:endParaRPr>
          </a:p>
        </p:txBody>
      </p:sp>
      <p:sp>
        <p:nvSpPr>
          <p:cNvPr id="261" name="Rectangle 3"/>
          <p:cNvSpPr>
            <a:spLocks/>
          </p:cNvSpPr>
          <p:nvPr/>
        </p:nvSpPr>
        <p:spPr bwMode="auto">
          <a:xfrm>
            <a:off x="11014932" y="13133388"/>
            <a:ext cx="9405763" cy="1141783"/>
          </a:xfrm>
          <a:prstGeom prst="rect">
            <a:avLst/>
          </a:prstGeom>
          <a:noFill/>
          <a:ln w="25400" cmpd="dbl">
            <a:noFill/>
            <a:prstDash val="dash"/>
            <a:round/>
            <a:headEnd/>
            <a:tailEnd/>
          </a:ln>
        </p:spPr>
        <p:txBody>
          <a:bodyPr lIns="0" tIns="0" rIns="0" bIns="0"/>
          <a:lstStyle/>
          <a:p>
            <a:r>
              <a:rPr lang="en-US" sz="1800" b="1" dirty="0" smtClean="0">
                <a:latin typeface="Arial" pitchFamily="34" charset="0"/>
                <a:cs typeface="Arial" pitchFamily="34" charset="0"/>
              </a:rPr>
              <a:t>Results: </a:t>
            </a:r>
            <a:r>
              <a:rPr lang="en-US" sz="1800" dirty="0" smtClean="0">
                <a:latin typeface="Arial" pitchFamily="34" charset="0"/>
                <a:cs typeface="Arial" pitchFamily="34" charset="0"/>
              </a:rPr>
              <a:t>About 31 features had coefficient of variation (CV) less than 10% , 10 feature in the range of 10 to 20%CV, while about 178 features have CV over 20% for different KVP’s and scanners. </a:t>
            </a:r>
            <a:endParaRPr lang="en-US" sz="1800" dirty="0">
              <a:latin typeface="Arial" pitchFamily="34" charset="0"/>
              <a:cs typeface="Arial" pitchFamily="34" charset="0"/>
            </a:endParaRPr>
          </a:p>
          <a:p>
            <a:endParaRPr lang="en-US" sz="1800" dirty="0">
              <a:latin typeface="Arial" pitchFamily="34" charset="0"/>
              <a:cs typeface="Arial" pitchFamily="34" charset="0"/>
            </a:endParaRPr>
          </a:p>
          <a:p>
            <a:r>
              <a:rPr lang="en-US" sz="1800" dirty="0" smtClean="0">
                <a:latin typeface="Arial" pitchFamily="34" charset="0"/>
                <a:cs typeface="Arial" pitchFamily="34" charset="0"/>
              </a:rPr>
              <a:t> </a:t>
            </a:r>
            <a:endParaRPr lang="en-US" sz="1800" dirty="0">
              <a:latin typeface="Arial" pitchFamily="34" charset="0"/>
              <a:cs typeface="Arial" pitchFamily="34" charset="0"/>
            </a:endParaRPr>
          </a:p>
        </p:txBody>
      </p:sp>
      <p:sp>
        <p:nvSpPr>
          <p:cNvPr id="262" name="TextBox 261"/>
          <p:cNvSpPr txBox="1"/>
          <p:nvPr/>
        </p:nvSpPr>
        <p:spPr>
          <a:xfrm>
            <a:off x="15072170" y="12815264"/>
            <a:ext cx="5715000" cy="230832"/>
          </a:xfrm>
          <a:prstGeom prst="rect">
            <a:avLst/>
          </a:prstGeom>
          <a:noFill/>
        </p:spPr>
        <p:txBody>
          <a:bodyPr wrap="square" rtlCol="0">
            <a:spAutoFit/>
          </a:bodyPr>
          <a:lstStyle/>
          <a:p>
            <a:r>
              <a:rPr lang="en-US" sz="900" b="1" dirty="0" smtClean="0"/>
              <a:t>Above</a:t>
            </a:r>
            <a:r>
              <a:rPr lang="en-US" sz="900" dirty="0" smtClean="0"/>
              <a:t> </a:t>
            </a:r>
            <a:r>
              <a:rPr lang="en-US" sz="900" b="1" dirty="0" smtClean="0"/>
              <a:t>&amp; Right</a:t>
            </a:r>
            <a:r>
              <a:rPr lang="en-US" sz="900" dirty="0" smtClean="0"/>
              <a:t>: CT scanners setting and </a:t>
            </a:r>
            <a:r>
              <a:rPr lang="en-US" sz="900" dirty="0" err="1" smtClean="0"/>
              <a:t>Phatoms</a:t>
            </a:r>
            <a:r>
              <a:rPr lang="en-US" sz="900" dirty="0" smtClean="0"/>
              <a:t> scanned at different KVPs</a:t>
            </a:r>
            <a:endParaRPr lang="en-US" sz="900" dirty="0"/>
          </a:p>
        </p:txBody>
      </p:sp>
      <p:sp>
        <p:nvSpPr>
          <p:cNvPr id="263" name="TextBox 38"/>
          <p:cNvSpPr txBox="1">
            <a:spLocks noChangeArrowheads="1"/>
          </p:cNvSpPr>
          <p:nvPr/>
        </p:nvSpPr>
        <p:spPr bwMode="auto">
          <a:xfrm>
            <a:off x="21841048" y="13915975"/>
            <a:ext cx="3218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200" b="1" i="1" dirty="0">
                <a:solidFill>
                  <a:schemeClr val="tx1"/>
                </a:solidFill>
                <a:latin typeface="Arial" pitchFamily="34" charset="0"/>
                <a:cs typeface="Arial" pitchFamily="34" charset="0"/>
                <a:sym typeface="Verdana" pitchFamily="34" charset="0"/>
              </a:rPr>
              <a:t>+&amp;</a:t>
            </a:r>
            <a:r>
              <a:rPr lang="en-US" sz="1200" i="1" dirty="0" smtClean="0">
                <a:latin typeface="Arial" pitchFamily="34" charset="0"/>
                <a:cs typeface="Arial" pitchFamily="34" charset="0"/>
              </a:rPr>
              <a:t> Contributions: Drs. Budzevich &amp; Moros</a:t>
            </a:r>
            <a:endParaRPr lang="en-US" sz="1400" i="1" dirty="0" smtClean="0">
              <a:latin typeface="Arial" pitchFamily="34" charset="0"/>
              <a:cs typeface="Arial" pitchFamily="34" charset="0"/>
            </a:endParaRPr>
          </a:p>
        </p:txBody>
      </p:sp>
      <p:pic>
        <p:nvPicPr>
          <p:cNvPr id="264" name="Picture 263" descr="I:\YB_Moff_F\Res-Moffitt-Yb\Radiomics-All\Proj_all\CT-Recon-EdMoros\PhantonStudy_All\binAnal_Phant\BarPlot_CV_CatN_PixexIntensity-Histogram_C4_jpg.jpg"/>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907711" y="14097000"/>
            <a:ext cx="3189289" cy="1481064"/>
          </a:xfrm>
          <a:prstGeom prst="rect">
            <a:avLst/>
          </a:prstGeom>
          <a:noFill/>
          <a:ln>
            <a:noFill/>
          </a:ln>
        </p:spPr>
      </p:pic>
      <p:pic>
        <p:nvPicPr>
          <p:cNvPr id="265" name="Picture 2" descr="I:\YB_Moff_F\Res-Moffitt-Yb\Radiomics-All\Proj_all\CT-Recon-EdMoros\PhantonStudy_All\binAnal_Phant\bin_Ge_Siem\BarPlot_GE-Discovery-STE_CV_CatN_Pixel-Intensity-Histogram_C4_jpg.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3868400" y="14080139"/>
            <a:ext cx="3593972" cy="1567759"/>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3" descr="I:\YB_Moff_F\Res-Moffitt-Yb\Radiomics-All\Proj_all\CT-Recon-EdMoros\PhantonStudy_All\binAnal_Phant\bin_Ge_Siem\BarPlot_Siemens-Sensation64-B31f_CV_CatN_Pixel-Intensity-Histogram_C4_jpg.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7297400" y="14054475"/>
            <a:ext cx="3489770" cy="1693261"/>
          </a:xfrm>
          <a:prstGeom prst="rect">
            <a:avLst/>
          </a:prstGeom>
          <a:noFill/>
          <a:extLst>
            <a:ext uri="{909E8E84-426E-40DD-AFC4-6F175D3DCCD1}">
              <a14:hiddenFill xmlns:a14="http://schemas.microsoft.com/office/drawing/2010/main">
                <a:solidFill>
                  <a:srgbClr val="FFFFFF"/>
                </a:solidFill>
              </a14:hiddenFill>
            </a:ext>
          </a:extLst>
        </p:spPr>
      </p:pic>
      <p:sp>
        <p:nvSpPr>
          <p:cNvPr id="267" name="TextBox 31"/>
          <p:cNvSpPr txBox="1">
            <a:spLocks noChangeArrowheads="1"/>
          </p:cNvSpPr>
          <p:nvPr/>
        </p:nvSpPr>
        <p:spPr bwMode="auto">
          <a:xfrm>
            <a:off x="10872243" y="15747736"/>
            <a:ext cx="11073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b="1" dirty="0" smtClean="0">
                <a:latin typeface="Arial" pitchFamily="34" charset="0"/>
                <a:cs typeface="Arial" pitchFamily="34" charset="0"/>
              </a:rPr>
              <a:t>Figure Above</a:t>
            </a:r>
            <a:r>
              <a:rPr lang="en-US" sz="1400" dirty="0" smtClean="0">
                <a:latin typeface="Arial" pitchFamily="34" charset="0"/>
                <a:cs typeface="Arial" pitchFamily="34" charset="0"/>
              </a:rPr>
              <a:t>. CV across different tube voltages (KVP) for features related to Pixel Intensity for Phillips, GE and Siemens scanner.  </a:t>
            </a:r>
            <a:endParaRPr lang="en-US" sz="1400" dirty="0">
              <a:latin typeface="Arial" pitchFamily="34" charset="0"/>
              <a:cs typeface="Arial" pitchFamily="34" charset="0"/>
            </a:endParaRPr>
          </a:p>
        </p:txBody>
      </p:sp>
      <p:graphicFrame>
        <p:nvGraphicFramePr>
          <p:cNvPr id="270" name="Table 269"/>
          <p:cNvGraphicFramePr>
            <a:graphicFrameLocks noGrp="1"/>
          </p:cNvGraphicFramePr>
          <p:nvPr>
            <p:extLst>
              <p:ext uri="{D42A27DB-BD31-4B8C-83A1-F6EECF244321}">
                <p14:modId xmlns:p14="http://schemas.microsoft.com/office/powerpoint/2010/main" val="2560764442"/>
              </p:ext>
            </p:extLst>
          </p:nvPr>
        </p:nvGraphicFramePr>
        <p:xfrm>
          <a:off x="26974800" y="25222200"/>
          <a:ext cx="9753601" cy="3728650"/>
        </p:xfrm>
        <a:graphic>
          <a:graphicData uri="http://schemas.openxmlformats.org/drawingml/2006/table">
            <a:tbl>
              <a:tblPr firstRow="1" bandRow="1">
                <a:tableStyleId>{5C22544A-7EE6-4342-B048-85BDC9FD1C3A}</a:tableStyleId>
              </a:tblPr>
              <a:tblGrid>
                <a:gridCol w="1549507"/>
                <a:gridCol w="1367349"/>
                <a:gridCol w="1367349"/>
                <a:gridCol w="1367349"/>
                <a:gridCol w="1367349"/>
                <a:gridCol w="1367349"/>
                <a:gridCol w="1367349"/>
              </a:tblGrid>
              <a:tr h="384180">
                <a:tc>
                  <a:txBody>
                    <a:bodyPr/>
                    <a:lstStyle/>
                    <a:p>
                      <a:pPr algn="l" fontAlgn="b"/>
                      <a:r>
                        <a:rPr lang="en-US" sz="1400" b="1" i="0" u="none" strike="noStrike" baseline="0" dirty="0">
                          <a:solidFill>
                            <a:srgbClr val="000000"/>
                          </a:solidFill>
                          <a:effectLst/>
                          <a:latin typeface="Arial" panose="020B0604020202020204" pitchFamily="34" charset="0"/>
                        </a:rPr>
                        <a:t>Classifier </a:t>
                      </a:r>
                    </a:p>
                  </a:txBody>
                  <a:tcPr marL="12700" marR="12700" marT="12700" marB="0" anchor="b"/>
                </a:tc>
                <a:tc>
                  <a:txBody>
                    <a:bodyPr/>
                    <a:lstStyle/>
                    <a:p>
                      <a:pPr algn="l" fontAlgn="b"/>
                      <a:r>
                        <a:rPr lang="en-US" sz="1400" b="1" i="0" u="none" strike="noStrike" baseline="0">
                          <a:solidFill>
                            <a:srgbClr val="000000"/>
                          </a:solidFill>
                          <a:effectLst/>
                          <a:latin typeface="Arial" panose="020B0604020202020204" pitchFamily="34" charset="0"/>
                        </a:rPr>
                        <a:t>Features </a:t>
                      </a:r>
                    </a:p>
                  </a:txBody>
                  <a:tcPr marL="12700" marR="12700" marT="12700" marB="0" anchor="b"/>
                </a:tc>
                <a:tc>
                  <a:txBody>
                    <a:bodyPr/>
                    <a:lstStyle/>
                    <a:p>
                      <a:pPr algn="l" fontAlgn="b"/>
                      <a:r>
                        <a:rPr lang="en-US" sz="1400" b="1" i="0" u="none" strike="noStrike" baseline="0">
                          <a:solidFill>
                            <a:srgbClr val="000000"/>
                          </a:solidFill>
                          <a:effectLst/>
                          <a:latin typeface="Arial" panose="020B0604020202020204" pitchFamily="34" charset="0"/>
                        </a:rPr>
                        <a:t># </a:t>
                      </a:r>
                    </a:p>
                  </a:txBody>
                  <a:tcPr marL="12700" marR="12700" marT="12700" marB="0" anchor="b"/>
                </a:tc>
                <a:tc>
                  <a:txBody>
                    <a:bodyPr/>
                    <a:lstStyle/>
                    <a:p>
                      <a:pPr algn="l" fontAlgn="b"/>
                      <a:r>
                        <a:rPr lang="en-US" sz="1400" b="1" i="0" u="none" strike="noStrike" baseline="0">
                          <a:solidFill>
                            <a:srgbClr val="000000"/>
                          </a:solidFill>
                          <a:effectLst/>
                          <a:latin typeface="Arial" panose="020B0604020202020204" pitchFamily="34" charset="0"/>
                        </a:rPr>
                        <a:t>Avg Accy </a:t>
                      </a:r>
                    </a:p>
                  </a:txBody>
                  <a:tcPr marL="12700" marR="12700" marT="12700" marB="0" anchor="b"/>
                </a:tc>
                <a:tc>
                  <a:txBody>
                    <a:bodyPr/>
                    <a:lstStyle/>
                    <a:p>
                      <a:pPr algn="l" fontAlgn="b"/>
                      <a:r>
                        <a:rPr lang="en-US" sz="1400" b="1" i="0" u="none" strike="noStrike" baseline="0">
                          <a:solidFill>
                            <a:srgbClr val="000000"/>
                          </a:solidFill>
                          <a:effectLst/>
                          <a:latin typeface="Arial" panose="020B0604020202020204" pitchFamily="34" charset="0"/>
                        </a:rPr>
                        <a:t>LQ Accy </a:t>
                      </a:r>
                    </a:p>
                  </a:txBody>
                  <a:tcPr marL="12700" marR="12700" marT="12700" marB="0" anchor="b"/>
                </a:tc>
                <a:tc>
                  <a:txBody>
                    <a:bodyPr/>
                    <a:lstStyle/>
                    <a:p>
                      <a:pPr algn="l" fontAlgn="b"/>
                      <a:r>
                        <a:rPr lang="en-US" sz="1400" b="1" i="0" u="none" strike="noStrike" baseline="0">
                          <a:solidFill>
                            <a:srgbClr val="000000"/>
                          </a:solidFill>
                          <a:effectLst/>
                          <a:latin typeface="Arial" panose="020B0604020202020204" pitchFamily="34" charset="0"/>
                        </a:rPr>
                        <a:t>UQ Accy </a:t>
                      </a:r>
                    </a:p>
                  </a:txBody>
                  <a:tcPr marL="12700" marR="12700" marT="12700" marB="0" anchor="b"/>
                </a:tc>
                <a:tc>
                  <a:txBody>
                    <a:bodyPr/>
                    <a:lstStyle/>
                    <a:p>
                      <a:pPr algn="l" fontAlgn="b"/>
                      <a:r>
                        <a:rPr lang="en-US" sz="1400" b="1" i="0" u="none" strike="noStrike" baseline="0" dirty="0">
                          <a:solidFill>
                            <a:srgbClr val="000000"/>
                          </a:solidFill>
                          <a:effectLst/>
                          <a:latin typeface="Arial" panose="020B0604020202020204" pitchFamily="34" charset="0"/>
                        </a:rPr>
                        <a:t>AUC </a:t>
                      </a:r>
                    </a:p>
                  </a:txBody>
                  <a:tcPr marL="12700" marR="12700" marT="12700" marB="0" anchor="b"/>
                </a:tc>
              </a:tr>
              <a:tr h="384180">
                <a:tc>
                  <a:txBody>
                    <a:bodyPr/>
                    <a:lstStyle/>
                    <a:p>
                      <a:pPr algn="l" fontAlgn="b"/>
                      <a:r>
                        <a:rPr lang="en-US" sz="1400" b="0" i="0" u="none" strike="noStrike" baseline="0">
                          <a:solidFill>
                            <a:srgbClr val="000000"/>
                          </a:solidFill>
                          <a:effectLst/>
                          <a:latin typeface="Arial" panose="020B0604020202020204" pitchFamily="34" charset="0"/>
                        </a:rPr>
                        <a:t>Decision Tree  </a:t>
                      </a:r>
                    </a:p>
                  </a:txBody>
                  <a:tcPr marL="12700" marR="12700" marT="12700" marB="0" anchor="b"/>
                </a:tc>
                <a:tc>
                  <a:txBody>
                    <a:bodyPr/>
                    <a:lstStyle/>
                    <a:p>
                      <a:pPr algn="l" fontAlgn="b"/>
                      <a:r>
                        <a:rPr lang="en-US" sz="1400" b="0" i="0" u="none" strike="noStrike" baseline="0">
                          <a:solidFill>
                            <a:srgbClr val="000000"/>
                          </a:solidFill>
                          <a:effectLst/>
                          <a:latin typeface="Arial" panose="020B0604020202020204" pitchFamily="34" charset="0"/>
                        </a:rPr>
                        <a:t>Top 5 Relief-f</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77.50%</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65%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90%</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0.712 </a:t>
                      </a:r>
                    </a:p>
                  </a:txBody>
                  <a:tcPr marL="12700" marR="12700" marT="12700" marB="0" anchor="b"/>
                </a:tc>
              </a:tr>
              <a:tr h="384180">
                <a:tc>
                  <a:txBody>
                    <a:bodyPr/>
                    <a:lstStyle/>
                    <a:p>
                      <a:pPr algn="l" fontAlgn="b"/>
                      <a:r>
                        <a:rPr lang="en-US" sz="1400" b="0" i="0" u="none" strike="noStrike" baseline="0" dirty="0">
                          <a:solidFill>
                            <a:srgbClr val="000000"/>
                          </a:solidFill>
                          <a:effectLst/>
                          <a:latin typeface="Arial" panose="020B0604020202020204" pitchFamily="34" charset="0"/>
                        </a:rPr>
                        <a:t>Decision Tree </a:t>
                      </a:r>
                    </a:p>
                  </a:txBody>
                  <a:tcPr marL="12700" marR="12700" marT="12700" marB="0" anchor="b"/>
                </a:tc>
                <a:tc>
                  <a:txBody>
                    <a:bodyPr/>
                    <a:lstStyle/>
                    <a:p>
                      <a:pPr algn="l" fontAlgn="b"/>
                      <a:r>
                        <a:rPr lang="en-US" sz="1400" b="0" i="0" u="none" strike="noStrike" baseline="0">
                          <a:solidFill>
                            <a:srgbClr val="000000"/>
                          </a:solidFill>
                          <a:effectLst/>
                          <a:latin typeface="Arial" panose="020B0604020202020204" pitchFamily="34" charset="0"/>
                        </a:rPr>
                        <a:t>Top 10 Relief-f</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10</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70%</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65%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75%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0.732</a:t>
                      </a:r>
                    </a:p>
                  </a:txBody>
                  <a:tcPr marL="12700" marR="12700" marT="12700" marB="0" anchor="b"/>
                </a:tc>
              </a:tr>
              <a:tr h="384180">
                <a:tc>
                  <a:txBody>
                    <a:bodyPr/>
                    <a:lstStyle/>
                    <a:p>
                      <a:pPr algn="l" fontAlgn="b"/>
                      <a:r>
                        <a:rPr lang="en-US" sz="1400" b="0" i="0" u="none" strike="noStrike" baseline="0">
                          <a:solidFill>
                            <a:srgbClr val="000000"/>
                          </a:solidFill>
                          <a:effectLst/>
                          <a:latin typeface="Arial" panose="020B0604020202020204" pitchFamily="34" charset="0"/>
                        </a:rPr>
                        <a:t>Rules </a:t>
                      </a:r>
                    </a:p>
                  </a:txBody>
                  <a:tcPr marL="12700" marR="12700" marT="12700" marB="0" anchor="b"/>
                </a:tc>
                <a:tc>
                  <a:txBody>
                    <a:bodyPr/>
                    <a:lstStyle/>
                    <a:p>
                      <a:pPr algn="l" fontAlgn="b"/>
                      <a:r>
                        <a:rPr lang="en-US" sz="1400" b="0" i="0" u="none" strike="noStrike" baseline="0">
                          <a:solidFill>
                            <a:srgbClr val="000000"/>
                          </a:solidFill>
                          <a:effectLst/>
                          <a:latin typeface="Arial" panose="020B0604020202020204" pitchFamily="34" charset="0"/>
                        </a:rPr>
                        <a:t>All</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219</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62.50%</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65%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60%</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0.729</a:t>
                      </a:r>
                    </a:p>
                  </a:txBody>
                  <a:tcPr marL="12700" marR="12700" marT="12700" marB="0" anchor="b"/>
                </a:tc>
              </a:tr>
              <a:tr h="455227">
                <a:tc>
                  <a:txBody>
                    <a:bodyPr/>
                    <a:lstStyle/>
                    <a:p>
                      <a:pPr algn="l" fontAlgn="b"/>
                      <a:r>
                        <a:rPr lang="en-US" sz="1400" b="0" i="0" u="none" strike="noStrike" baseline="0">
                          <a:solidFill>
                            <a:srgbClr val="000000"/>
                          </a:solidFill>
                          <a:effectLst/>
                          <a:latin typeface="Arial" panose="020B0604020202020204" pitchFamily="34" charset="0"/>
                        </a:rPr>
                        <a:t>Rules </a:t>
                      </a:r>
                    </a:p>
                  </a:txBody>
                  <a:tcPr marL="12700" marR="12700" marT="12700" marB="0" anchor="b"/>
                </a:tc>
                <a:tc>
                  <a:txBody>
                    <a:bodyPr/>
                    <a:lstStyle/>
                    <a:p>
                      <a:pPr algn="l" fontAlgn="b"/>
                      <a:r>
                        <a:rPr lang="en-US" sz="1400" b="0" i="0" u="none" strike="noStrike" baseline="0">
                          <a:solidFill>
                            <a:srgbClr val="000000"/>
                          </a:solidFill>
                          <a:effectLst/>
                          <a:latin typeface="Arial" panose="020B0604020202020204" pitchFamily="34" charset="0"/>
                        </a:rPr>
                        <a:t>All Top 5 Relief-f</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75%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65%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85%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0.661</a:t>
                      </a:r>
                    </a:p>
                  </a:txBody>
                  <a:tcPr marL="12700" marR="12700" marT="12700" marB="0" anchor="b"/>
                </a:tc>
              </a:tr>
              <a:tr h="455227">
                <a:tc>
                  <a:txBody>
                    <a:bodyPr/>
                    <a:lstStyle/>
                    <a:p>
                      <a:pPr algn="l" fontAlgn="b"/>
                      <a:r>
                        <a:rPr lang="en-US" sz="1400" b="0" i="0" u="none" strike="noStrike" baseline="0">
                          <a:solidFill>
                            <a:srgbClr val="000000"/>
                          </a:solidFill>
                          <a:effectLst/>
                          <a:latin typeface="Arial" panose="020B0604020202020204" pitchFamily="34" charset="0"/>
                        </a:rPr>
                        <a:t>Naive Bayes </a:t>
                      </a:r>
                    </a:p>
                  </a:txBody>
                  <a:tcPr marL="12700" marR="12700" marT="12700" marB="0" anchor="b"/>
                </a:tc>
                <a:tc>
                  <a:txBody>
                    <a:bodyPr/>
                    <a:lstStyle/>
                    <a:p>
                      <a:pPr algn="l" fontAlgn="b"/>
                      <a:r>
                        <a:rPr lang="en-US" sz="1400" b="0" i="0" u="none" strike="noStrike" baseline="0">
                          <a:solidFill>
                            <a:srgbClr val="000000"/>
                          </a:solidFill>
                          <a:effectLst/>
                          <a:latin typeface="Arial" panose="020B0604020202020204" pitchFamily="34" charset="0"/>
                        </a:rPr>
                        <a:t>All Top 10 Relief-f</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10</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65%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55%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75%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0.52</a:t>
                      </a:r>
                    </a:p>
                  </a:txBody>
                  <a:tcPr marL="12700" marR="12700" marT="12700" marB="0" anchor="b"/>
                </a:tc>
              </a:tr>
              <a:tr h="897296">
                <a:tc>
                  <a:txBody>
                    <a:bodyPr/>
                    <a:lstStyle/>
                    <a:p>
                      <a:pPr algn="l" fontAlgn="b"/>
                      <a:r>
                        <a:rPr lang="en-US" sz="1400" b="0" i="0" u="none" strike="noStrike" baseline="0">
                          <a:solidFill>
                            <a:srgbClr val="000000"/>
                          </a:solidFill>
                          <a:effectLst/>
                          <a:latin typeface="Arial" panose="020B0604020202020204" pitchFamily="34" charset="0"/>
                        </a:rPr>
                        <a:t>Naive Bayes </a:t>
                      </a:r>
                    </a:p>
                  </a:txBody>
                  <a:tcPr marL="12700" marR="12700" marT="12700" marB="0" anchor="b"/>
                </a:tc>
                <a:tc>
                  <a:txBody>
                    <a:bodyPr/>
                    <a:lstStyle/>
                    <a:p>
                      <a:pPr algn="l" fontAlgn="b"/>
                      <a:r>
                        <a:rPr lang="en-US" sz="1400" b="0" i="0" u="none" strike="noStrike" baseline="0">
                          <a:solidFill>
                            <a:srgbClr val="000000"/>
                          </a:solidFill>
                          <a:effectLst/>
                          <a:latin typeface="Arial" panose="020B0604020202020204" pitchFamily="34" charset="0"/>
                        </a:rPr>
                        <a:t>Manual &amp; Ensemble test-retest (.85) Top 5 RF  </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60%</a:t>
                      </a:r>
                    </a:p>
                  </a:txBody>
                  <a:tcPr marL="12700" marR="12700" marT="12700" marB="0" anchor="b"/>
                </a:tc>
                <a:tc>
                  <a:txBody>
                    <a:bodyPr/>
                    <a:lstStyle/>
                    <a:p>
                      <a:pPr algn="r" fontAlgn="b"/>
                      <a:r>
                        <a:rPr lang="en-US" sz="1400" b="0" i="0" u="none" strike="noStrike" baseline="0" dirty="0">
                          <a:solidFill>
                            <a:srgbClr val="000000"/>
                          </a:solidFill>
                          <a:effectLst/>
                          <a:latin typeface="Arial" panose="020B0604020202020204" pitchFamily="34" charset="0"/>
                        </a:rPr>
                        <a:t>45%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75%</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0.64</a:t>
                      </a:r>
                    </a:p>
                  </a:txBody>
                  <a:tcPr marL="12700" marR="12700" marT="12700" marB="0" anchor="b"/>
                </a:tc>
              </a:tr>
              <a:tr h="384180">
                <a:tc>
                  <a:txBody>
                    <a:bodyPr/>
                    <a:lstStyle/>
                    <a:p>
                      <a:pPr algn="l" fontAlgn="b"/>
                      <a:r>
                        <a:rPr lang="en-US" sz="1400" b="0" i="0" u="none" strike="noStrike" baseline="0">
                          <a:solidFill>
                            <a:srgbClr val="000000"/>
                          </a:solidFill>
                          <a:effectLst/>
                          <a:latin typeface="Arial" panose="020B0604020202020204" pitchFamily="34" charset="0"/>
                        </a:rPr>
                        <a:t>SVM</a:t>
                      </a:r>
                    </a:p>
                  </a:txBody>
                  <a:tcPr marL="12700" marR="12700" marT="12700" marB="0" anchor="b"/>
                </a:tc>
                <a:tc>
                  <a:txBody>
                    <a:bodyPr/>
                    <a:lstStyle/>
                    <a:p>
                      <a:pPr algn="l" fontAlgn="b"/>
                      <a:r>
                        <a:rPr lang="en-US" sz="1400" b="0" i="0" u="none" strike="noStrike" baseline="0">
                          <a:solidFill>
                            <a:srgbClr val="000000"/>
                          </a:solidFill>
                          <a:effectLst/>
                          <a:latin typeface="Arial" panose="020B0604020202020204" pitchFamily="34" charset="0"/>
                        </a:rPr>
                        <a:t>All</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219</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57.50%</a:t>
                      </a:r>
                    </a:p>
                  </a:txBody>
                  <a:tcPr marL="12700" marR="12700" marT="12700" marB="0" anchor="b"/>
                </a:tc>
                <a:tc>
                  <a:txBody>
                    <a:bodyPr/>
                    <a:lstStyle/>
                    <a:p>
                      <a:pPr algn="r" fontAlgn="b"/>
                      <a:r>
                        <a:rPr lang="en-US" sz="1400" b="0" i="0" u="none" strike="noStrike" baseline="0" dirty="0">
                          <a:solidFill>
                            <a:srgbClr val="000000"/>
                          </a:solidFill>
                          <a:effectLst/>
                          <a:latin typeface="Arial" panose="020B0604020202020204" pitchFamily="34" charset="0"/>
                        </a:rPr>
                        <a:t>60%</a:t>
                      </a:r>
                    </a:p>
                  </a:txBody>
                  <a:tcPr marL="12700" marR="12700" marT="12700" marB="0" anchor="b"/>
                </a:tc>
                <a:tc>
                  <a:txBody>
                    <a:bodyPr/>
                    <a:lstStyle/>
                    <a:p>
                      <a:pPr algn="r" fontAlgn="b"/>
                      <a:r>
                        <a:rPr lang="en-US" sz="1400" b="0" i="0" u="none" strike="noStrike" baseline="0">
                          <a:solidFill>
                            <a:srgbClr val="000000"/>
                          </a:solidFill>
                          <a:effectLst/>
                          <a:latin typeface="Arial" panose="020B0604020202020204" pitchFamily="34" charset="0"/>
                        </a:rPr>
                        <a:t>55%</a:t>
                      </a:r>
                    </a:p>
                  </a:txBody>
                  <a:tcPr marL="12700" marR="12700" marT="12700" marB="0" anchor="b"/>
                </a:tc>
                <a:tc>
                  <a:txBody>
                    <a:bodyPr/>
                    <a:lstStyle/>
                    <a:p>
                      <a:pPr algn="r" fontAlgn="b"/>
                      <a:r>
                        <a:rPr lang="en-US" sz="1400" b="0" i="0" u="none" strike="noStrike" baseline="0" dirty="0">
                          <a:solidFill>
                            <a:srgbClr val="000000"/>
                          </a:solidFill>
                          <a:effectLst/>
                          <a:latin typeface="Arial" panose="020B0604020202020204" pitchFamily="34" charset="0"/>
                        </a:rPr>
                        <a:t>0.575</a:t>
                      </a:r>
                    </a:p>
                  </a:txBody>
                  <a:tcPr marL="12700" marR="12700" marT="12700" marB="0" anchor="b"/>
                </a:tc>
              </a:tr>
            </a:tbl>
          </a:graphicData>
        </a:graphic>
      </p:graphicFrame>
      <p:sp>
        <p:nvSpPr>
          <p:cNvPr id="272" name="TextBox 52"/>
          <p:cNvSpPr txBox="1">
            <a:spLocks noChangeArrowheads="1"/>
          </p:cNvSpPr>
          <p:nvPr/>
        </p:nvSpPr>
        <p:spPr bwMode="auto">
          <a:xfrm>
            <a:off x="27034022" y="29625205"/>
            <a:ext cx="104782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smtClean="0">
                <a:latin typeface="Arial" panose="020B0604020202020204" pitchFamily="34" charset="0"/>
                <a:cs typeface="Arial" pitchFamily="34" charset="0"/>
              </a:rPr>
              <a:t>Above Table</a:t>
            </a:r>
            <a:r>
              <a:rPr lang="en-US" sz="2000" dirty="0" smtClean="0">
                <a:latin typeface="Arial" pitchFamily="34" charset="0"/>
                <a:cs typeface="Arial" pitchFamily="34" charset="0"/>
              </a:rPr>
              <a:t>: </a:t>
            </a:r>
            <a:r>
              <a:rPr lang="en-US" sz="2000" dirty="0">
                <a:latin typeface="Arial" panose="020B0604020202020204" pitchFamily="34" charset="0"/>
                <a:cs typeface="Arial" panose="020B0604020202020204" pitchFamily="34" charset="0"/>
              </a:rPr>
              <a:t>Summary </a:t>
            </a:r>
            <a:r>
              <a:rPr lang="en-US" sz="2000" dirty="0" smtClean="0">
                <a:latin typeface="Arial" panose="020B0604020202020204" pitchFamily="34" charset="0"/>
                <a:cs typeface="Arial" panose="020B0604020202020204" pitchFamily="34" charset="0"/>
              </a:rPr>
              <a:t>of leave-one-out </a:t>
            </a:r>
            <a:r>
              <a:rPr lang="en-US" sz="2000" dirty="0">
                <a:latin typeface="Arial" panose="020B0604020202020204" pitchFamily="34" charset="0"/>
                <a:cs typeface="Arial" panose="020B0604020202020204" pitchFamily="34" charset="0"/>
              </a:rPr>
              <a:t>accuracy results containing the feature selection method, number of features, average accuracy, lower quartile accuracy, upper quartile accuracy, and area under the receiver operating curve. The top accuracy and AUC are </a:t>
            </a:r>
            <a:r>
              <a:rPr lang="en-US" sz="2000" dirty="0" smtClean="0">
                <a:latin typeface="Arial" panose="020B0604020202020204" pitchFamily="34" charset="0"/>
                <a:cs typeface="Arial" panose="020B0604020202020204" pitchFamily="34" charset="0"/>
              </a:rPr>
              <a:t>bold. The LQ represents Lower Quartile, UQ represents Upper quartile.</a:t>
            </a:r>
            <a:endParaRPr lang="en-US" sz="2000" dirty="0">
              <a:latin typeface="Arial" pitchFamily="34" charset="0"/>
              <a:cs typeface="Arial" pitchFamily="34" charset="0"/>
            </a:endParaRPr>
          </a:p>
        </p:txBody>
      </p:sp>
      <p:pic>
        <p:nvPicPr>
          <p:cNvPr id="275" name="Picture 274" descr="I:\YB_Moff_F\Res-Moffitt-Yb\Radiomics-All\code-All\Imgf_bins\bin_cls_DastFeat\WF_PD_SD_F58_cnt3_mat_jpeg.jpg"/>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6101000" y="20497800"/>
            <a:ext cx="4038600" cy="1822887"/>
          </a:xfrm>
          <a:prstGeom prst="rect">
            <a:avLst/>
          </a:prstGeom>
          <a:noFill/>
          <a:ln>
            <a:noFill/>
          </a:ln>
        </p:spPr>
      </p:pic>
      <p:sp>
        <p:nvSpPr>
          <p:cNvPr id="276" name="TextBox 43"/>
          <p:cNvSpPr txBox="1">
            <a:spLocks noChangeArrowheads="1"/>
          </p:cNvSpPr>
          <p:nvPr/>
        </p:nvSpPr>
        <p:spPr bwMode="auto">
          <a:xfrm>
            <a:off x="38584271" y="6477000"/>
            <a:ext cx="1181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a:latin typeface="Arial" pitchFamily="34" charset="0"/>
                <a:cs typeface="Arial" pitchFamily="34" charset="0"/>
              </a:rPr>
              <a:t>Objective</a:t>
            </a:r>
            <a:r>
              <a:rPr lang="en-US" sz="2000" dirty="0" smtClean="0">
                <a:latin typeface="Arial" pitchFamily="34" charset="0"/>
                <a:cs typeface="Arial" pitchFamily="34" charset="0"/>
              </a:rPr>
              <a:t>: The conventionally observed  </a:t>
            </a:r>
            <a:r>
              <a:rPr lang="en-US" sz="2000" dirty="0" err="1" smtClean="0">
                <a:latin typeface="Arial" pitchFamily="34" charset="0"/>
                <a:cs typeface="Arial" pitchFamily="34" charset="0"/>
              </a:rPr>
              <a:t>radialogical</a:t>
            </a:r>
            <a:r>
              <a:rPr lang="en-US" sz="2000" dirty="0" smtClean="0">
                <a:latin typeface="Arial" pitchFamily="34" charset="0"/>
                <a:cs typeface="Arial" pitchFamily="34" charset="0"/>
              </a:rPr>
              <a:t> characteristics in a CT Lung images are referred to </a:t>
            </a:r>
            <a:r>
              <a:rPr lang="en-US" sz="2000" smtClean="0">
                <a:latin typeface="Arial" pitchFamily="34" charset="0"/>
                <a:cs typeface="Arial" pitchFamily="34" charset="0"/>
              </a:rPr>
              <a:t>as semantic </a:t>
            </a:r>
            <a:r>
              <a:rPr lang="en-US" sz="2000" dirty="0" smtClean="0">
                <a:latin typeface="Arial" pitchFamily="34" charset="0"/>
                <a:cs typeface="Arial" pitchFamily="34" charset="0"/>
              </a:rPr>
              <a:t>features. We have converged on 25 most relevant features to describe the lung lesion and developed a semantic scoring scheme on a five point scale.   </a:t>
            </a:r>
            <a:endParaRPr lang="en-US" sz="2000" dirty="0">
              <a:latin typeface="Arial" pitchFamily="34" charset="0"/>
              <a:cs typeface="Arial" pitchFamily="34" charset="0"/>
            </a:endParaRPr>
          </a:p>
        </p:txBody>
      </p:sp>
      <p:sp>
        <p:nvSpPr>
          <p:cNvPr id="278" name="TextBox 43"/>
          <p:cNvSpPr txBox="1">
            <a:spLocks noChangeArrowheads="1"/>
          </p:cNvSpPr>
          <p:nvPr/>
        </p:nvSpPr>
        <p:spPr bwMode="auto">
          <a:xfrm>
            <a:off x="38547674" y="8014055"/>
            <a:ext cx="11811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smtClean="0">
                <a:latin typeface="Arial" pitchFamily="34" charset="0"/>
                <a:cs typeface="Arial" pitchFamily="34" charset="0"/>
              </a:rPr>
              <a:t>Features</a:t>
            </a:r>
            <a:r>
              <a:rPr lang="en-US" sz="2000" dirty="0" smtClean="0">
                <a:latin typeface="Arial" pitchFamily="34" charset="0"/>
                <a:cs typeface="Arial" pitchFamily="34" charset="0"/>
              </a:rPr>
              <a:t>: We have developed 25 semantic features which is broadly categorized into five groups: </a:t>
            </a:r>
          </a:p>
          <a:p>
            <a:pPr marL="457200" indent="-457200" eaLnBrk="1" hangingPunct="1">
              <a:buAutoNum type="alphaLcParenR"/>
            </a:pPr>
            <a:r>
              <a:rPr lang="en-US" sz="2000" dirty="0" smtClean="0">
                <a:latin typeface="Arial" pitchFamily="34" charset="0"/>
                <a:cs typeface="Arial" pitchFamily="34" charset="0"/>
              </a:rPr>
              <a:t>Tumor (16): </a:t>
            </a:r>
          </a:p>
          <a:p>
            <a:pPr eaLnBrk="1" hangingPunct="1"/>
            <a:r>
              <a:rPr lang="en-US" sz="2000" dirty="0">
                <a:latin typeface="Arial" pitchFamily="34" charset="0"/>
                <a:cs typeface="Arial" pitchFamily="34" charset="0"/>
              </a:rPr>
              <a:t>	</a:t>
            </a:r>
            <a:r>
              <a:rPr lang="en-US" sz="2000" dirty="0" smtClean="0">
                <a:latin typeface="Arial" pitchFamily="34" charset="0"/>
                <a:cs typeface="Arial" pitchFamily="34" charset="0"/>
              </a:rPr>
              <a:t>Space localization (4): Location, Distribution, Fissure/Pleural attachment.</a:t>
            </a:r>
          </a:p>
          <a:p>
            <a:pPr eaLnBrk="1" hangingPunct="1"/>
            <a:r>
              <a:rPr lang="en-US" sz="2000" dirty="0">
                <a:latin typeface="Arial" pitchFamily="34" charset="0"/>
                <a:cs typeface="Arial" pitchFamily="34" charset="0"/>
              </a:rPr>
              <a:t>	</a:t>
            </a:r>
            <a:r>
              <a:rPr lang="en-US" sz="2000" dirty="0" smtClean="0">
                <a:latin typeface="Arial" pitchFamily="34" charset="0"/>
                <a:cs typeface="Arial" pitchFamily="34" charset="0"/>
              </a:rPr>
              <a:t>Size (1)</a:t>
            </a:r>
          </a:p>
          <a:p>
            <a:pPr eaLnBrk="1" hangingPunct="1"/>
            <a:r>
              <a:rPr lang="en-US" sz="2000" dirty="0">
                <a:latin typeface="Arial" pitchFamily="34" charset="0"/>
                <a:cs typeface="Arial" pitchFamily="34" charset="0"/>
              </a:rPr>
              <a:t>	</a:t>
            </a:r>
            <a:r>
              <a:rPr lang="en-US" sz="2000" dirty="0" smtClean="0">
                <a:latin typeface="Arial" pitchFamily="34" charset="0"/>
                <a:cs typeface="Arial" pitchFamily="34" charset="0"/>
              </a:rPr>
              <a:t>Shape (4): </a:t>
            </a:r>
            <a:r>
              <a:rPr lang="en-US" sz="2000" dirty="0" err="1" smtClean="0">
                <a:latin typeface="Arial" pitchFamily="34" charset="0"/>
                <a:cs typeface="Arial" pitchFamily="34" charset="0"/>
              </a:rPr>
              <a:t>Sphericity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Lobulation</a:t>
            </a:r>
            <a:r>
              <a:rPr lang="en-US" sz="2000" dirty="0" smtClean="0">
                <a:latin typeface="Arial" pitchFamily="34" charset="0"/>
                <a:cs typeface="Arial" pitchFamily="34" charset="0"/>
              </a:rPr>
              <a:t>, Concavity, Irregularity.</a:t>
            </a:r>
          </a:p>
          <a:p>
            <a:pPr eaLnBrk="1" hangingPunct="1"/>
            <a:r>
              <a:rPr lang="en-US" sz="2000" dirty="0" smtClean="0">
                <a:latin typeface="Arial" pitchFamily="34" charset="0"/>
                <a:cs typeface="Arial" pitchFamily="34" charset="0"/>
              </a:rPr>
              <a:t>b) Margin (2): </a:t>
            </a:r>
          </a:p>
          <a:p>
            <a:pPr lvl="1" indent="0" eaLnBrk="1" hangingPunct="1"/>
            <a:r>
              <a:rPr lang="en-US" sz="2000" dirty="0" smtClean="0">
                <a:latin typeface="Arial" pitchFamily="34" charset="0"/>
                <a:cs typeface="Arial" pitchFamily="34" charset="0"/>
              </a:rPr>
              <a:t>Border definition, </a:t>
            </a:r>
            <a:r>
              <a:rPr lang="en-US" sz="2000" dirty="0" err="1" smtClean="0">
                <a:latin typeface="Arial" pitchFamily="34" charset="0"/>
                <a:cs typeface="Arial" pitchFamily="34" charset="0"/>
              </a:rPr>
              <a:t>Spiculation</a:t>
            </a:r>
            <a:endParaRPr lang="en-US" sz="2000" dirty="0" smtClean="0">
              <a:latin typeface="Arial" pitchFamily="34" charset="0"/>
              <a:cs typeface="Arial" pitchFamily="34" charset="0"/>
            </a:endParaRPr>
          </a:p>
          <a:p>
            <a:pPr eaLnBrk="1" hangingPunct="1"/>
            <a:r>
              <a:rPr lang="en-US" sz="2000" dirty="0" smtClean="0">
                <a:latin typeface="Arial" pitchFamily="34" charset="0"/>
                <a:cs typeface="Arial" pitchFamily="34" charset="0"/>
              </a:rPr>
              <a:t>c) Density (5):</a:t>
            </a:r>
          </a:p>
          <a:p>
            <a:pPr eaLnBrk="1" hangingPunct="1"/>
            <a:r>
              <a:rPr lang="en-US" sz="2000" dirty="0" smtClean="0">
                <a:latin typeface="Arial" pitchFamily="34" charset="0"/>
                <a:cs typeface="Arial" pitchFamily="34" charset="0"/>
              </a:rPr>
              <a:t>	Texture, Air space, Air </a:t>
            </a:r>
            <a:r>
              <a:rPr lang="en-US" sz="2000" dirty="0" err="1" smtClean="0">
                <a:latin typeface="Arial" pitchFamily="34" charset="0"/>
                <a:cs typeface="Arial" pitchFamily="34" charset="0"/>
              </a:rPr>
              <a:t>bronchogram</a:t>
            </a:r>
            <a:r>
              <a:rPr lang="en-US" sz="2000" dirty="0" smtClean="0">
                <a:latin typeface="Arial" pitchFamily="34" charset="0"/>
                <a:cs typeface="Arial" pitchFamily="34" charset="0"/>
              </a:rPr>
              <a:t>, Calcification, Enhancement </a:t>
            </a:r>
            <a:r>
              <a:rPr lang="en-US" sz="2000" dirty="0" err="1" smtClean="0">
                <a:latin typeface="Arial" pitchFamily="34" charset="0"/>
                <a:cs typeface="Arial" pitchFamily="34" charset="0"/>
              </a:rPr>
              <a:t>heterogenity</a:t>
            </a:r>
            <a:r>
              <a:rPr lang="en-US" sz="2000" dirty="0">
                <a:latin typeface="Arial" pitchFamily="34" charset="0"/>
                <a:cs typeface="Arial" pitchFamily="34" charset="0"/>
              </a:rPr>
              <a:t>	</a:t>
            </a:r>
            <a:endParaRPr lang="en-US" sz="2000" dirty="0" smtClean="0">
              <a:latin typeface="Arial" pitchFamily="34" charset="0"/>
              <a:cs typeface="Arial" pitchFamily="34" charset="0"/>
            </a:endParaRPr>
          </a:p>
          <a:p>
            <a:pPr eaLnBrk="1" hangingPunct="1"/>
            <a:r>
              <a:rPr lang="en-US" sz="2000" dirty="0" smtClean="0">
                <a:latin typeface="Arial" pitchFamily="34" charset="0"/>
                <a:cs typeface="Arial" pitchFamily="34" charset="0"/>
              </a:rPr>
              <a:t>d) Surrounding tissue (5):</a:t>
            </a:r>
          </a:p>
          <a:p>
            <a:pPr eaLnBrk="1" hangingPunct="1"/>
            <a:r>
              <a:rPr lang="en-US" sz="2000" dirty="0">
                <a:latin typeface="Arial" pitchFamily="34" charset="0"/>
                <a:cs typeface="Arial" pitchFamily="34" charset="0"/>
              </a:rPr>
              <a:t>	</a:t>
            </a:r>
            <a:r>
              <a:rPr lang="en-US" sz="2000" dirty="0" smtClean="0">
                <a:latin typeface="Arial" pitchFamily="34" charset="0"/>
                <a:cs typeface="Arial" pitchFamily="34" charset="0"/>
              </a:rPr>
              <a:t>Pleural retraction, Vascular convergence, Thickened adjacent </a:t>
            </a:r>
            <a:r>
              <a:rPr lang="en-US" sz="2000" dirty="0" err="1" smtClean="0">
                <a:latin typeface="Arial" pitchFamily="34" charset="0"/>
                <a:cs typeface="Arial" pitchFamily="34" charset="0"/>
              </a:rPr>
              <a:t>bronchovascular</a:t>
            </a:r>
            <a:r>
              <a:rPr lang="en-US" sz="2000" dirty="0" smtClean="0">
                <a:latin typeface="Arial" pitchFamily="34" charset="0"/>
                <a:cs typeface="Arial" pitchFamily="34" charset="0"/>
              </a:rPr>
              <a:t> bundle, 	Emphysema/Fibrosis periphery.</a:t>
            </a:r>
          </a:p>
          <a:p>
            <a:pPr eaLnBrk="1" hangingPunct="1"/>
            <a:endParaRPr lang="en-US" sz="2000" dirty="0" smtClean="0">
              <a:latin typeface="Arial" pitchFamily="34" charset="0"/>
              <a:cs typeface="Arial" pitchFamily="34" charset="0"/>
            </a:endParaRPr>
          </a:p>
          <a:p>
            <a:pPr eaLnBrk="1" hangingPunct="1"/>
            <a:r>
              <a:rPr lang="en-US" sz="2000" dirty="0" smtClean="0">
                <a:latin typeface="Arial" pitchFamily="34" charset="0"/>
                <a:cs typeface="Arial" pitchFamily="34" charset="0"/>
              </a:rPr>
              <a:t>e) Associated findings (4):</a:t>
            </a:r>
          </a:p>
          <a:p>
            <a:pPr eaLnBrk="1" hangingPunct="1"/>
            <a:r>
              <a:rPr lang="en-US" sz="2000" dirty="0">
                <a:latin typeface="Arial" pitchFamily="34" charset="0"/>
                <a:cs typeface="Arial" pitchFamily="34" charset="0"/>
              </a:rPr>
              <a:t>	</a:t>
            </a:r>
            <a:r>
              <a:rPr lang="en-US" sz="2000" dirty="0" smtClean="0">
                <a:latin typeface="Arial" pitchFamily="34" charset="0"/>
                <a:cs typeface="Arial" pitchFamily="34" charset="0"/>
              </a:rPr>
              <a:t>Nodules in primary tumor lobe, Nodules in non-tumor lobes, Lymphadenopathy, Vascular 	invasion.</a:t>
            </a:r>
          </a:p>
          <a:p>
            <a:pPr eaLnBrk="1" hangingPunct="1"/>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279" name="TextBox 38"/>
          <p:cNvSpPr txBox="1">
            <a:spLocks noChangeArrowheads="1"/>
          </p:cNvSpPr>
          <p:nvPr/>
        </p:nvSpPr>
        <p:spPr bwMode="auto">
          <a:xfrm>
            <a:off x="38676261" y="17782589"/>
            <a:ext cx="65706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i="1" dirty="0" smtClean="0">
                <a:latin typeface="Arial" pitchFamily="34" charset="0"/>
                <a:cs typeface="Arial" pitchFamily="34" charset="0"/>
              </a:rPr>
              <a:t>+% (in Review): Hua et.al, J. Thor. </a:t>
            </a:r>
            <a:r>
              <a:rPr lang="en-US" sz="1400" i="1" dirty="0" err="1" smtClean="0">
                <a:latin typeface="Arial" pitchFamily="34" charset="0"/>
                <a:cs typeface="Arial" pitchFamily="34" charset="0"/>
              </a:rPr>
              <a:t>Onc</a:t>
            </a:r>
            <a:r>
              <a:rPr lang="en-US" sz="1400" i="1" dirty="0" smtClean="0">
                <a:latin typeface="Arial" pitchFamily="34" charset="0"/>
                <a:cs typeface="Arial" pitchFamily="34" charset="0"/>
              </a:rPr>
              <a:t>. </a:t>
            </a:r>
            <a:endParaRPr lang="en-US" sz="2000" i="1" dirty="0">
              <a:latin typeface="Arial" pitchFamily="34" charset="0"/>
              <a:cs typeface="Arial" pitchFamily="34" charset="0"/>
            </a:endParaRPr>
          </a:p>
        </p:txBody>
      </p:sp>
      <p:sp>
        <p:nvSpPr>
          <p:cNvPr id="280" name="TextBox 43"/>
          <p:cNvSpPr txBox="1">
            <a:spLocks noChangeArrowheads="1"/>
          </p:cNvSpPr>
          <p:nvPr/>
        </p:nvSpPr>
        <p:spPr bwMode="auto">
          <a:xfrm>
            <a:off x="38584271" y="13304169"/>
            <a:ext cx="483067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smtClean="0">
                <a:latin typeface="Arial" pitchFamily="34" charset="0"/>
                <a:cs typeface="Arial" pitchFamily="34" charset="0"/>
              </a:rPr>
              <a:t>Experimental Setup &amp; Results</a:t>
            </a:r>
            <a:r>
              <a:rPr lang="en-US" sz="2000" dirty="0" smtClean="0">
                <a:latin typeface="Arial" pitchFamily="34" charset="0"/>
                <a:cs typeface="Arial" pitchFamily="34" charset="0"/>
              </a:rPr>
              <a:t>: </a:t>
            </a:r>
          </a:p>
          <a:p>
            <a:pPr eaLnBrk="1" hangingPunct="1"/>
            <a:endParaRPr lang="en-US" sz="2000" dirty="0" smtClean="0">
              <a:latin typeface="Arial" pitchFamily="34" charset="0"/>
              <a:cs typeface="Arial" pitchFamily="34" charset="0"/>
            </a:endParaRPr>
          </a:p>
          <a:p>
            <a:pPr marL="342900" indent="-342900" eaLnBrk="1" hangingPunct="1">
              <a:buFont typeface="Arial" panose="020B0604020202020204" pitchFamily="34" charset="0"/>
              <a:buChar char="•"/>
            </a:pPr>
            <a:r>
              <a:rPr lang="en-US" sz="2000" dirty="0" smtClean="0">
                <a:latin typeface="Arial" pitchFamily="34" charset="0"/>
                <a:cs typeface="Arial" pitchFamily="34" charset="0"/>
              </a:rPr>
              <a:t>We used 109 non small cell Lung cancer samples with Adenocarcinomas to score the semantic features. </a:t>
            </a:r>
          </a:p>
          <a:p>
            <a:pPr eaLnBrk="1" hangingPunct="1"/>
            <a:endParaRPr lang="en-US" sz="2000" dirty="0">
              <a:latin typeface="Arial" pitchFamily="34" charset="0"/>
              <a:cs typeface="Arial" pitchFamily="34" charset="0"/>
            </a:endParaRPr>
          </a:p>
          <a:p>
            <a:pPr marL="342900" indent="-342900" eaLnBrk="1" hangingPunct="1">
              <a:buFont typeface="Arial" panose="020B0604020202020204" pitchFamily="34" charset="0"/>
              <a:buChar char="•"/>
            </a:pPr>
            <a:r>
              <a:rPr lang="en-US" sz="2000" dirty="0" smtClean="0">
                <a:latin typeface="Arial" pitchFamily="34" charset="0"/>
                <a:cs typeface="Arial" pitchFamily="34" charset="0"/>
              </a:rPr>
              <a:t>Using the survival plots (Kaplan-Meier) we have found significance for three semantic features: Pleural attachment (P &lt; 0.01), Lymphadenopathy (P =0.03) and Air-</a:t>
            </a:r>
            <a:r>
              <a:rPr lang="en-US" sz="2000" dirty="0" err="1" smtClean="0">
                <a:latin typeface="Arial" pitchFamily="34" charset="0"/>
                <a:cs typeface="Arial" pitchFamily="34" charset="0"/>
              </a:rPr>
              <a:t>Bronchogram</a:t>
            </a:r>
            <a:r>
              <a:rPr lang="en-US" sz="2000" dirty="0" smtClean="0">
                <a:latin typeface="Arial" pitchFamily="34" charset="0"/>
                <a:cs typeface="Arial" pitchFamily="34" charset="0"/>
              </a:rPr>
              <a:t> (p=0.02).</a:t>
            </a:r>
            <a:endParaRPr lang="en-US" sz="2000" dirty="0">
              <a:latin typeface="Arial" pitchFamily="34" charset="0"/>
              <a:cs typeface="Arial" pitchFamily="34" charset="0"/>
            </a:endParaRPr>
          </a:p>
        </p:txBody>
      </p:sp>
      <p:pic>
        <p:nvPicPr>
          <p:cNvPr id="282" name="Picture 2" descr="F:\Wang_F_drive\Lung\all-new\019.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3549886" y="14139541"/>
            <a:ext cx="260826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3" descr="F:\Wang_F_drive\Lung\all-new\024.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6539150" y="14116051"/>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84" name="TextBox 38"/>
          <p:cNvSpPr txBox="1">
            <a:spLocks noChangeArrowheads="1"/>
          </p:cNvSpPr>
          <p:nvPr/>
        </p:nvSpPr>
        <p:spPr bwMode="auto">
          <a:xfrm>
            <a:off x="43549887" y="17185481"/>
            <a:ext cx="68453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b="1" i="1" dirty="0" smtClean="0">
                <a:latin typeface="Arial" pitchFamily="34" charset="0"/>
                <a:cs typeface="Arial" pitchFamily="34" charset="0"/>
              </a:rPr>
              <a:t>Above</a:t>
            </a:r>
            <a:r>
              <a:rPr lang="en-US" sz="1400" i="1" dirty="0" smtClean="0">
                <a:latin typeface="Arial" pitchFamily="34" charset="0"/>
                <a:cs typeface="Arial" pitchFamily="34" charset="0"/>
              </a:rPr>
              <a:t>. Kaplan-Meier survival plots for Pleural attachment &amp; </a:t>
            </a:r>
            <a:r>
              <a:rPr lang="en-US" sz="1400" i="1" dirty="0" err="1" smtClean="0">
                <a:latin typeface="Arial" pitchFamily="34" charset="0"/>
                <a:cs typeface="Arial" pitchFamily="34" charset="0"/>
              </a:rPr>
              <a:t>Lympho-adenopathy</a:t>
            </a:r>
            <a:r>
              <a:rPr lang="en-US" sz="1400" i="1" dirty="0" smtClean="0">
                <a:latin typeface="Arial" pitchFamily="34" charset="0"/>
                <a:cs typeface="Arial" pitchFamily="34" charset="0"/>
              </a:rPr>
              <a:t> features are shown to be significant in adenocarcinomas. </a:t>
            </a:r>
            <a:endParaRPr lang="en-US" sz="1400" i="1" dirty="0">
              <a:latin typeface="Arial" pitchFamily="34" charset="0"/>
              <a:cs typeface="Arial" pitchFamily="34" charset="0"/>
            </a:endParaRPr>
          </a:p>
        </p:txBody>
      </p:sp>
      <p:sp>
        <p:nvSpPr>
          <p:cNvPr id="286" name="TextBox 285"/>
          <p:cNvSpPr txBox="1"/>
          <p:nvPr/>
        </p:nvSpPr>
        <p:spPr>
          <a:xfrm>
            <a:off x="543008" y="25057908"/>
            <a:ext cx="9282171" cy="5847755"/>
          </a:xfrm>
          <a:prstGeom prst="rect">
            <a:avLst/>
          </a:prstGeom>
          <a:noFill/>
        </p:spPr>
        <p:txBody>
          <a:bodyPr wrap="square">
            <a:spAutoFit/>
          </a:bodyPr>
          <a:lstStyle/>
          <a:p>
            <a:pPr>
              <a:defRPr/>
            </a:pPr>
            <a:r>
              <a:rPr lang="en-US" sz="2000" b="1" dirty="0">
                <a:latin typeface="Arial" pitchFamily="34" charset="0"/>
                <a:cs typeface="Arial" pitchFamily="34" charset="0"/>
              </a:rPr>
              <a:t>Approach</a:t>
            </a:r>
            <a:r>
              <a:rPr lang="en-US" sz="2000" dirty="0">
                <a:latin typeface="Arial" pitchFamily="34" charset="0"/>
                <a:cs typeface="Arial" pitchFamily="34" charset="0"/>
              </a:rPr>
              <a:t>: </a:t>
            </a:r>
          </a:p>
          <a:p>
            <a:pPr marL="285750" indent="-285750">
              <a:buFont typeface="Arial" pitchFamily="34" charset="0"/>
              <a:buChar char="•"/>
              <a:defRPr/>
            </a:pPr>
            <a:r>
              <a:rPr lang="en-US" sz="2000" dirty="0">
                <a:latin typeface="Arial" pitchFamily="34" charset="0"/>
                <a:cs typeface="Arial" pitchFamily="34" charset="0"/>
              </a:rPr>
              <a:t>The new designed lung field segmentation also includes bronchial tree segmentation and vascular tree segmentation.</a:t>
            </a:r>
          </a:p>
          <a:p>
            <a:pPr>
              <a:defRPr/>
            </a:pPr>
            <a:r>
              <a:rPr lang="en-US" sz="2000" dirty="0">
                <a:latin typeface="Arial" pitchFamily="34" charset="0"/>
                <a:cs typeface="Arial" pitchFamily="34" charset="0"/>
              </a:rPr>
              <a:t> </a:t>
            </a:r>
          </a:p>
          <a:p>
            <a:pPr marL="285750" indent="-285750">
              <a:buFont typeface="Arial" pitchFamily="34" charset="0"/>
              <a:buChar char="•"/>
              <a:defRPr/>
            </a:pPr>
            <a:r>
              <a:rPr lang="en-US" sz="2000" dirty="0">
                <a:latin typeface="Arial" pitchFamily="34" charset="0"/>
                <a:cs typeface="Arial" pitchFamily="34" charset="0"/>
              </a:rPr>
              <a:t>After getting the pure Lung field segmentation, the next step is to divide the lung field into 8 sub-volumes (1-level division), 32 sub-volumes (2-level division) in order to extract texture features for each sub-volumes. (The level of division depends on the need). </a:t>
            </a:r>
          </a:p>
          <a:p>
            <a:pPr marL="285750" indent="-285750">
              <a:buFont typeface="Arial" pitchFamily="34" charset="0"/>
              <a:buChar char="•"/>
              <a:defRPr/>
            </a:pPr>
            <a:endParaRPr lang="en-US" sz="2000" dirty="0">
              <a:latin typeface="Arial" pitchFamily="34" charset="0"/>
              <a:cs typeface="Arial" pitchFamily="34" charset="0"/>
            </a:endParaRPr>
          </a:p>
          <a:p>
            <a:pPr marL="285750" indent="-285750">
              <a:buFont typeface="Arial" pitchFamily="34" charset="0"/>
              <a:buChar char="•"/>
              <a:defRPr/>
            </a:pPr>
            <a:r>
              <a:rPr lang="en-US" sz="2000" dirty="0">
                <a:latin typeface="Arial" pitchFamily="34" charset="0"/>
                <a:cs typeface="Arial" pitchFamily="34" charset="0"/>
              </a:rPr>
              <a:t>This division process is trivial, (for each region (ex: left lung field), locate the center of the region first and draw a Z-plane and Y-plane separately</a:t>
            </a:r>
            <a:r>
              <a:rPr lang="en-US" sz="2000" dirty="0" smtClean="0">
                <a:latin typeface="Arial" pitchFamily="34" charset="0"/>
                <a:cs typeface="Arial" pitchFamily="34" charset="0"/>
              </a:rPr>
              <a:t>).</a:t>
            </a:r>
          </a:p>
          <a:p>
            <a:pPr marL="285750" indent="-285750">
              <a:buFont typeface="Arial" pitchFamily="34" charset="0"/>
              <a:buChar char="•"/>
              <a:defRPr/>
            </a:pPr>
            <a:endParaRPr lang="en-US" sz="2000" dirty="0" smtClean="0">
              <a:latin typeface="Arial" pitchFamily="34" charset="0"/>
              <a:cs typeface="Arial" pitchFamily="34" charset="0"/>
            </a:endParaRPr>
          </a:p>
          <a:p>
            <a:pPr marL="285750" indent="-285750">
              <a:buFont typeface="Arial" pitchFamily="34" charset="0"/>
              <a:buChar char="•"/>
              <a:defRPr/>
            </a:pPr>
            <a:r>
              <a:rPr lang="en-US" sz="2000" dirty="0">
                <a:latin typeface="Arial" pitchFamily="34" charset="0"/>
                <a:cs typeface="Arial" pitchFamily="34" charset="0"/>
              </a:rPr>
              <a:t>Extract features for each sub-volume. 180 texture features for each region includes: histogram, wavelet decomposition, laws feature, co-occurrence, run-length features. Shape features were not included.</a:t>
            </a:r>
            <a:br>
              <a:rPr lang="en-US" sz="2000" dirty="0">
                <a:latin typeface="Arial" pitchFamily="34" charset="0"/>
                <a:cs typeface="Arial" pitchFamily="34" charset="0"/>
              </a:rPr>
            </a:br>
            <a:endParaRPr lang="en-US" sz="2000" dirty="0">
              <a:latin typeface="Arial" pitchFamily="34" charset="0"/>
              <a:cs typeface="Arial" pitchFamily="34" charset="0"/>
            </a:endParaRPr>
          </a:p>
          <a:p>
            <a:pPr marL="285750" indent="-285750">
              <a:buFont typeface="Arial" pitchFamily="34" charset="0"/>
              <a:buChar char="•"/>
              <a:defRPr/>
            </a:pPr>
            <a:r>
              <a:rPr lang="en-US" sz="2000" dirty="0">
                <a:latin typeface="Arial" pitchFamily="34" charset="0"/>
                <a:cs typeface="Arial" pitchFamily="34" charset="0"/>
              </a:rPr>
              <a:t>Obtain natural range for each feature and reproducibility.</a:t>
            </a:r>
            <a:endParaRPr lang="en-US" sz="1400" dirty="0">
              <a:latin typeface="Arial" pitchFamily="34" charset="0"/>
              <a:cs typeface="Arial" pitchFamily="34" charset="0"/>
            </a:endParaRPr>
          </a:p>
          <a:p>
            <a:pPr>
              <a:defRPr/>
            </a:pPr>
            <a:endParaRPr lang="en-US" sz="2000" dirty="0">
              <a:latin typeface="Arial" pitchFamily="34" charset="0"/>
              <a:cs typeface="Arial" pitchFamily="34" charset="0"/>
            </a:endParaRPr>
          </a:p>
          <a:p>
            <a:pPr>
              <a:defRPr/>
            </a:pPr>
            <a:endParaRPr lang="en-US" sz="1400" dirty="0">
              <a:latin typeface="Arial" pitchFamily="34" charset="0"/>
              <a:cs typeface="Arial" pitchFamily="34" charset="0"/>
            </a:endParaRPr>
          </a:p>
        </p:txBody>
      </p:sp>
      <p:sp>
        <p:nvSpPr>
          <p:cNvPr id="287" name="TextBox 223"/>
          <p:cNvSpPr txBox="1">
            <a:spLocks noChangeArrowheads="1"/>
          </p:cNvSpPr>
          <p:nvPr/>
        </p:nvSpPr>
        <p:spPr bwMode="auto">
          <a:xfrm>
            <a:off x="495428" y="23973770"/>
            <a:ext cx="96203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2000" b="1" dirty="0">
                <a:latin typeface="Arial" pitchFamily="34" charset="0"/>
                <a:cs typeface="Arial" pitchFamily="34" charset="0"/>
              </a:rPr>
              <a:t>Objective</a:t>
            </a:r>
            <a:r>
              <a:rPr lang="en-US" sz="2000" dirty="0">
                <a:latin typeface="Arial" pitchFamily="34" charset="0"/>
                <a:cs typeface="Arial" pitchFamily="34" charset="0"/>
              </a:rPr>
              <a:t>: We intend to study the quantitative image features characteristics across the normal lung. This will also provide a base line set to study the repeatability of the quantitative features. </a:t>
            </a:r>
          </a:p>
        </p:txBody>
      </p:sp>
      <p:grpSp>
        <p:nvGrpSpPr>
          <p:cNvPr id="288" name="Group 2104"/>
          <p:cNvGrpSpPr>
            <a:grpSpLocks/>
          </p:cNvGrpSpPr>
          <p:nvPr/>
        </p:nvGrpSpPr>
        <p:grpSpPr bwMode="auto">
          <a:xfrm>
            <a:off x="1989874" y="30403800"/>
            <a:ext cx="4639526" cy="1896070"/>
            <a:chOff x="317500" y="5287963"/>
            <a:chExt cx="6794500" cy="2752725"/>
          </a:xfrm>
        </p:grpSpPr>
        <p:pic>
          <p:nvPicPr>
            <p:cNvPr id="289"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17500" y="5287963"/>
              <a:ext cx="2301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619375" y="5287963"/>
              <a:ext cx="23685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87925" y="5287963"/>
              <a:ext cx="21240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2" name="Rectangle 8"/>
          <p:cNvSpPr>
            <a:spLocks/>
          </p:cNvSpPr>
          <p:nvPr/>
        </p:nvSpPr>
        <p:spPr bwMode="auto">
          <a:xfrm>
            <a:off x="609599" y="23221910"/>
            <a:ext cx="8795346" cy="486799"/>
          </a:xfrm>
          <a:prstGeom prst="rect">
            <a:avLst/>
          </a:prstGeom>
          <a:solidFill>
            <a:schemeClr val="tx2">
              <a:lumMod val="50000"/>
              <a:lumOff val="50000"/>
            </a:schemeClr>
          </a:solidFill>
          <a:ln>
            <a:noFill/>
          </a:ln>
          <a:extLst/>
        </p:spPr>
        <p:txBody>
          <a:bodyPr lIns="0" tIns="0" rIns="7758" bIns="0"/>
          <a:lstStyle/>
          <a:p>
            <a:pPr marL="7938" defTabSz="182563"/>
            <a:r>
              <a:rPr lang="en-US" sz="2800" b="1" dirty="0" smtClean="0">
                <a:solidFill>
                  <a:srgbClr val="FFC000"/>
                </a:solidFill>
                <a:latin typeface="Arial" pitchFamily="34" charset="0"/>
                <a:cs typeface="Arial" pitchFamily="34" charset="0"/>
                <a:sym typeface="Verdana" pitchFamily="34" charset="0"/>
              </a:rPr>
              <a:t>	Normal Lung Characterization </a:t>
            </a:r>
            <a:r>
              <a:rPr lang="en-US" sz="2800" b="1" i="1" baseline="30000" dirty="0" smtClean="0">
                <a:solidFill>
                  <a:srgbClr val="FFC000"/>
                </a:solidFill>
                <a:latin typeface="Arial" pitchFamily="34" charset="0"/>
                <a:cs typeface="Arial" pitchFamily="34" charset="0"/>
                <a:sym typeface="Verdana" pitchFamily="34" charset="0"/>
              </a:rPr>
              <a:t>%%</a:t>
            </a:r>
            <a:r>
              <a:rPr lang="en-US" sz="2000" dirty="0" smtClean="0">
                <a:solidFill>
                  <a:srgbClr val="FFC000"/>
                </a:solidFill>
                <a:latin typeface="Arial" pitchFamily="34" charset="0"/>
                <a:cs typeface="Arial" pitchFamily="34" charset="0"/>
                <a:sym typeface="Verdana" pitchFamily="34" charset="0"/>
              </a:rPr>
              <a:t>:</a:t>
            </a:r>
            <a:endParaRPr lang="en-US" sz="2000" dirty="0">
              <a:solidFill>
                <a:srgbClr val="FFC000"/>
              </a:solidFill>
              <a:latin typeface="Arial" pitchFamily="34" charset="0"/>
              <a:cs typeface="Arial" pitchFamily="34" charset="0"/>
              <a:sym typeface="Verdana" pitchFamily="34" charset="0"/>
            </a:endParaRPr>
          </a:p>
        </p:txBody>
      </p:sp>
      <p:sp>
        <p:nvSpPr>
          <p:cNvPr id="293" name="TextBox 38"/>
          <p:cNvSpPr txBox="1">
            <a:spLocks noChangeArrowheads="1"/>
          </p:cNvSpPr>
          <p:nvPr/>
        </p:nvSpPr>
        <p:spPr bwMode="auto">
          <a:xfrm>
            <a:off x="924440" y="32406909"/>
            <a:ext cx="4609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200" i="1" dirty="0" smtClean="0">
                <a:latin typeface="Arial" pitchFamily="34" charset="0"/>
                <a:cs typeface="Arial" pitchFamily="34" charset="0"/>
              </a:rPr>
              <a:t>%% (in collaboration with) Chinese Academy of Sciences.</a:t>
            </a:r>
          </a:p>
        </p:txBody>
      </p:sp>
      <p:sp>
        <p:nvSpPr>
          <p:cNvPr id="294" name="TextBox 2106"/>
          <p:cNvSpPr txBox="1">
            <a:spLocks noChangeArrowheads="1"/>
          </p:cNvSpPr>
          <p:nvPr/>
        </p:nvSpPr>
        <p:spPr bwMode="auto">
          <a:xfrm>
            <a:off x="7138547" y="31784290"/>
            <a:ext cx="26727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400" b="1" dirty="0" smtClean="0">
                <a:latin typeface="Arial" pitchFamily="34" charset="0"/>
                <a:cs typeface="Arial" pitchFamily="34" charset="0"/>
              </a:rPr>
              <a:t>Left</a:t>
            </a:r>
            <a:r>
              <a:rPr lang="en-US" sz="1400" dirty="0" smtClean="0">
                <a:latin typeface="Arial" pitchFamily="34" charset="0"/>
                <a:cs typeface="Arial" pitchFamily="34" charset="0"/>
              </a:rPr>
              <a:t>: Different views of the lung filed segmentation.</a:t>
            </a:r>
            <a:endParaRPr lang="en-US" sz="1400" dirty="0">
              <a:latin typeface="Arial" pitchFamily="34" charset="0"/>
              <a:cs typeface="Arial" pitchFamily="34" charset="0"/>
            </a:endParaRPr>
          </a:p>
        </p:txBody>
      </p:sp>
      <p:sp>
        <p:nvSpPr>
          <p:cNvPr id="295" name="TextBox 38"/>
          <p:cNvSpPr txBox="1">
            <a:spLocks noChangeArrowheads="1"/>
          </p:cNvSpPr>
          <p:nvPr/>
        </p:nvSpPr>
        <p:spPr bwMode="auto">
          <a:xfrm>
            <a:off x="26674323" y="18513623"/>
            <a:ext cx="65706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900">
                <a:solidFill>
                  <a:srgbClr val="000000"/>
                </a:solidFill>
                <a:latin typeface="Lucida Grande"/>
                <a:ea typeface="ヒラギノ角ゴ ProN W3"/>
                <a:cs typeface="ヒラギノ角ゴ ProN W3"/>
                <a:sym typeface="Lucida Grande"/>
              </a:defRPr>
            </a:lvl1pPr>
            <a:lvl2pPr marL="742950" indent="-285750" eaLnBrk="0" hangingPunct="0">
              <a:defRPr sz="8900">
                <a:solidFill>
                  <a:srgbClr val="000000"/>
                </a:solidFill>
                <a:latin typeface="Lucida Grande"/>
                <a:ea typeface="ヒラギノ角ゴ ProN W3"/>
                <a:cs typeface="ヒラギノ角ゴ ProN W3"/>
                <a:sym typeface="Lucida Grande"/>
              </a:defRPr>
            </a:lvl2pPr>
            <a:lvl3pPr marL="1143000" indent="-228600" eaLnBrk="0" hangingPunct="0">
              <a:defRPr sz="8900">
                <a:solidFill>
                  <a:srgbClr val="000000"/>
                </a:solidFill>
                <a:latin typeface="Lucida Grande"/>
                <a:ea typeface="ヒラギノ角ゴ ProN W3"/>
                <a:cs typeface="ヒラギノ角ゴ ProN W3"/>
                <a:sym typeface="Lucida Grande"/>
              </a:defRPr>
            </a:lvl3pPr>
            <a:lvl4pPr marL="1600200" indent="-228600" eaLnBrk="0" hangingPunct="0">
              <a:defRPr sz="8900">
                <a:solidFill>
                  <a:srgbClr val="000000"/>
                </a:solidFill>
                <a:latin typeface="Lucida Grande"/>
                <a:ea typeface="ヒラギノ角ゴ ProN W3"/>
                <a:cs typeface="ヒラギノ角ゴ ProN W3"/>
                <a:sym typeface="Lucida Grande"/>
              </a:defRPr>
            </a:lvl4pPr>
            <a:lvl5pPr marL="2057400" indent="-228600" eaLnBrk="0" hangingPunct="0">
              <a:defRPr sz="8900">
                <a:solidFill>
                  <a:srgbClr val="000000"/>
                </a:solidFill>
                <a:latin typeface="Lucida Grande"/>
                <a:ea typeface="ヒラギノ角ゴ ProN W3"/>
                <a:cs typeface="ヒラギノ角ゴ ProN W3"/>
                <a:sym typeface="Lucida Grande"/>
              </a:defRPr>
            </a:lvl5pPr>
            <a:lvl6pPr marL="25146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6pPr>
            <a:lvl7pPr marL="29718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7pPr>
            <a:lvl8pPr marL="34290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8pPr>
            <a:lvl9pPr marL="3886200" indent="-228600" eaLnBrk="0" fontAlgn="base" hangingPunct="0">
              <a:spcBef>
                <a:spcPct val="0"/>
              </a:spcBef>
              <a:spcAft>
                <a:spcPct val="0"/>
              </a:spcAft>
              <a:defRPr sz="8900">
                <a:solidFill>
                  <a:srgbClr val="000000"/>
                </a:solidFill>
                <a:latin typeface="Lucida Grande"/>
                <a:ea typeface="ヒラギノ角ゴ ProN W3"/>
                <a:cs typeface="ヒラギノ角ゴ ProN W3"/>
                <a:sym typeface="Lucida Grande"/>
              </a:defRPr>
            </a:lvl9pPr>
          </a:lstStyle>
          <a:p>
            <a:pPr eaLnBrk="1" hangingPunct="1"/>
            <a:r>
              <a:rPr lang="en-US" sz="1200" i="1" dirty="0" smtClean="0">
                <a:latin typeface="Arial" pitchFamily="34" charset="0"/>
                <a:cs typeface="Arial" pitchFamily="34" charset="0"/>
              </a:rPr>
              <a:t>+$</a:t>
            </a:r>
            <a:r>
              <a:rPr lang="en-US" sz="1400" i="1" dirty="0" smtClean="0">
                <a:latin typeface="Arial" pitchFamily="34" charset="0"/>
                <a:cs typeface="Arial" pitchFamily="34" charset="0"/>
              </a:rPr>
              <a:t> (in Review): Grove et.al, J. Thor. </a:t>
            </a:r>
            <a:r>
              <a:rPr lang="en-US" sz="1400" i="1" dirty="0" err="1" smtClean="0">
                <a:latin typeface="Arial" pitchFamily="34" charset="0"/>
                <a:cs typeface="Arial" pitchFamily="34" charset="0"/>
              </a:rPr>
              <a:t>Onc</a:t>
            </a:r>
            <a:r>
              <a:rPr lang="en-US" sz="1400" i="1" dirty="0" smtClean="0">
                <a:latin typeface="Arial" pitchFamily="34" charset="0"/>
                <a:cs typeface="Arial" pitchFamily="34" charset="0"/>
              </a:rPr>
              <a:t>. </a:t>
            </a:r>
            <a:endParaRPr lang="en-US" sz="2000" i="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randombar(horizontal)">
                                      <p:cBhvr>
                                        <p:cTn id="7"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600" b="0" i="0" u="none" strike="noStrike" cap="none" normalizeH="0" baseline="0">
            <a:ln>
              <a:noFill/>
            </a:ln>
            <a:solidFill>
              <a:srgbClr val="000000"/>
            </a:solidFill>
            <a:effectLst/>
            <a:latin typeface="Lucida Grande" charset="0"/>
            <a:ea typeface="ヒラギノ角ゴ ProN W3" charset="-128"/>
            <a:cs typeface="ヒラギノ角ゴ ProN W3" charset="-128"/>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600" b="0" i="0" u="none" strike="noStrike" cap="none" normalizeH="0" baseline="0">
            <a:ln>
              <a:noFill/>
            </a:ln>
            <a:solidFill>
              <a:srgbClr val="000000"/>
            </a:solidFill>
            <a:effectLst/>
            <a:latin typeface="Lucida Grande" charset="0"/>
            <a:ea typeface="ヒラギノ角ゴ ProN W3" charset="-128"/>
            <a:cs typeface="ヒラギノ角ゴ ProN W3" charset="-128"/>
            <a:sym typeface="Lucida Grande"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6336</TotalTime>
  <Pages>0</Pages>
  <Words>2425</Words>
  <Characters>0</Characters>
  <Application>Microsoft Office PowerPoint</Application>
  <PresentationFormat>Custom</PresentationFormat>
  <Lines>0</Lines>
  <Paragraphs>280</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Alexander Anderson</dc:creator>
  <cp:lastModifiedBy>WIN764BIT</cp:lastModifiedBy>
  <cp:revision>203</cp:revision>
  <cp:lastPrinted>2014-03-19T20:23:29Z</cp:lastPrinted>
  <dcterms:created xsi:type="dcterms:W3CDTF">2010-10-28T21:43:44Z</dcterms:created>
  <dcterms:modified xsi:type="dcterms:W3CDTF">2014-04-18T21:39:34Z</dcterms:modified>
</cp:coreProperties>
</file>