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21031200"/>
  <p:notesSz cx="6858000" cy="9144000"/>
  <p:defaultTextStyle>
    <a:defPPr>
      <a:defRPr lang="en-US"/>
    </a:defPPr>
    <a:lvl1pPr algn="l" defTabSz="3332163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1665288" indent="-1208088" algn="l" defTabSz="3332163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3332163" indent="-2417763" algn="l" defTabSz="3332163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4999038" indent="-3627438" algn="l" defTabSz="3332163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6665913" indent="-4837113" algn="l" defTabSz="3332163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23" d="100"/>
          <a:sy n="23" d="100"/>
        </p:scale>
        <p:origin x="-1358" y="-53"/>
      </p:cViewPr>
      <p:guideLst>
        <p:guide orient="horz" pos="66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533305"/>
            <a:ext cx="27980640" cy="45080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1917680"/>
            <a:ext cx="23042880" cy="5374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66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33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0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67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3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00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667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3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A969-73D9-4858-AF89-F789735F9E0E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4D40-4E11-4878-B450-7EDD5697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9281-6CC9-4EE3-BC70-42D100F9E245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DABA-A4E0-461D-AE6C-CB884184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842224"/>
            <a:ext cx="7406640" cy="179446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42224"/>
            <a:ext cx="21671280" cy="179446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E624-BBC6-4DFC-85B7-A7F3F98A7561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AA90-6B6A-4830-A1E5-40CE8F473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47CD-4D1A-463B-AA4E-8A15420D8961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1575-7E3D-4EAE-ABA7-792B1F02B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2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3514496"/>
            <a:ext cx="27980640" cy="4177030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8913922"/>
            <a:ext cx="27980640" cy="4600574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668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3362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500044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6725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3407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0088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667698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3451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9C3B-FE36-44A0-BEF4-7567887C4EC2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FDA6-AECD-4D6B-8D46-E6C18FABB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0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4907281"/>
            <a:ext cx="14538960" cy="13879620"/>
          </a:xfrm>
        </p:spPr>
        <p:txBody>
          <a:bodyPr/>
          <a:lstStyle>
            <a:lvl1pPr>
              <a:defRPr sz="10200"/>
            </a:lvl1pPr>
            <a:lvl2pPr>
              <a:defRPr sz="87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4907281"/>
            <a:ext cx="14538960" cy="13879620"/>
          </a:xfrm>
        </p:spPr>
        <p:txBody>
          <a:bodyPr/>
          <a:lstStyle>
            <a:lvl1pPr>
              <a:defRPr sz="10200"/>
            </a:lvl1pPr>
            <a:lvl2pPr>
              <a:defRPr sz="87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F144-14A4-4A33-9DDC-689524457252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C282-8451-4EBC-90CA-8EB1418C7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8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4707679"/>
            <a:ext cx="14544677" cy="1961937"/>
          </a:xfrm>
        </p:spPr>
        <p:txBody>
          <a:bodyPr anchor="b"/>
          <a:lstStyle>
            <a:lvl1pPr marL="0" indent="0">
              <a:buNone/>
              <a:defRPr sz="8700" b="1"/>
            </a:lvl1pPr>
            <a:lvl2pPr marL="1666814" indent="0">
              <a:buNone/>
              <a:defRPr sz="7300" b="1"/>
            </a:lvl2pPr>
            <a:lvl3pPr marL="3333628" indent="0">
              <a:buNone/>
              <a:defRPr sz="6600" b="1"/>
            </a:lvl3pPr>
            <a:lvl4pPr marL="5000442" indent="0">
              <a:buNone/>
              <a:defRPr sz="5800" b="1"/>
            </a:lvl4pPr>
            <a:lvl5pPr marL="6667256" indent="0">
              <a:buNone/>
              <a:defRPr sz="5800" b="1"/>
            </a:lvl5pPr>
            <a:lvl6pPr marL="8334070" indent="0">
              <a:buNone/>
              <a:defRPr sz="5800" b="1"/>
            </a:lvl6pPr>
            <a:lvl7pPr marL="10000884" indent="0">
              <a:buNone/>
              <a:defRPr sz="5800" b="1"/>
            </a:lvl7pPr>
            <a:lvl8pPr marL="11667698" indent="0">
              <a:buNone/>
              <a:defRPr sz="5800" b="1"/>
            </a:lvl8pPr>
            <a:lvl9pPr marL="13334512" indent="0">
              <a:buNone/>
              <a:defRPr sz="5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6669617"/>
            <a:ext cx="14544677" cy="12117283"/>
          </a:xfrm>
        </p:spPr>
        <p:txBody>
          <a:bodyPr/>
          <a:lstStyle>
            <a:lvl1pPr>
              <a:defRPr sz="8700"/>
            </a:lvl1pPr>
            <a:lvl2pPr>
              <a:defRPr sz="7300"/>
            </a:lvl2pPr>
            <a:lvl3pPr>
              <a:defRPr sz="66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707679"/>
            <a:ext cx="14550390" cy="1961937"/>
          </a:xfrm>
        </p:spPr>
        <p:txBody>
          <a:bodyPr anchor="b"/>
          <a:lstStyle>
            <a:lvl1pPr marL="0" indent="0">
              <a:buNone/>
              <a:defRPr sz="8700" b="1"/>
            </a:lvl1pPr>
            <a:lvl2pPr marL="1666814" indent="0">
              <a:buNone/>
              <a:defRPr sz="7300" b="1"/>
            </a:lvl2pPr>
            <a:lvl3pPr marL="3333628" indent="0">
              <a:buNone/>
              <a:defRPr sz="6600" b="1"/>
            </a:lvl3pPr>
            <a:lvl4pPr marL="5000442" indent="0">
              <a:buNone/>
              <a:defRPr sz="5800" b="1"/>
            </a:lvl4pPr>
            <a:lvl5pPr marL="6667256" indent="0">
              <a:buNone/>
              <a:defRPr sz="5800" b="1"/>
            </a:lvl5pPr>
            <a:lvl6pPr marL="8334070" indent="0">
              <a:buNone/>
              <a:defRPr sz="5800" b="1"/>
            </a:lvl6pPr>
            <a:lvl7pPr marL="10000884" indent="0">
              <a:buNone/>
              <a:defRPr sz="5800" b="1"/>
            </a:lvl7pPr>
            <a:lvl8pPr marL="11667698" indent="0">
              <a:buNone/>
              <a:defRPr sz="5800" b="1"/>
            </a:lvl8pPr>
            <a:lvl9pPr marL="13334512" indent="0">
              <a:buNone/>
              <a:defRPr sz="5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669617"/>
            <a:ext cx="14550390" cy="12117283"/>
          </a:xfrm>
        </p:spPr>
        <p:txBody>
          <a:bodyPr/>
          <a:lstStyle>
            <a:lvl1pPr>
              <a:defRPr sz="8700"/>
            </a:lvl1pPr>
            <a:lvl2pPr>
              <a:defRPr sz="7300"/>
            </a:lvl2pPr>
            <a:lvl3pPr>
              <a:defRPr sz="66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3B2F-5770-48B1-AE30-06E388149E77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284C-5741-48BE-AB08-75C51FD3C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5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69D-3C71-4093-B488-9093AE6DF31E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A029-A440-4E4F-A779-76AF5ADA8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1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A684-E7B9-4D0D-B8F3-687915E9E204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C799-FDE4-467D-AEE7-FC6B336AD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837353"/>
            <a:ext cx="10829927" cy="3563620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37355"/>
            <a:ext cx="18402300" cy="17949546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7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4400975"/>
            <a:ext cx="10829927" cy="14385926"/>
          </a:xfrm>
        </p:spPr>
        <p:txBody>
          <a:bodyPr/>
          <a:lstStyle>
            <a:lvl1pPr marL="0" indent="0">
              <a:buNone/>
              <a:defRPr sz="5100"/>
            </a:lvl1pPr>
            <a:lvl2pPr marL="1666814" indent="0">
              <a:buNone/>
              <a:defRPr sz="4400"/>
            </a:lvl2pPr>
            <a:lvl3pPr marL="3333628" indent="0">
              <a:buNone/>
              <a:defRPr sz="3600"/>
            </a:lvl3pPr>
            <a:lvl4pPr marL="5000442" indent="0">
              <a:buNone/>
              <a:defRPr sz="3300"/>
            </a:lvl4pPr>
            <a:lvl5pPr marL="6667256" indent="0">
              <a:buNone/>
              <a:defRPr sz="3300"/>
            </a:lvl5pPr>
            <a:lvl6pPr marL="8334070" indent="0">
              <a:buNone/>
              <a:defRPr sz="3300"/>
            </a:lvl6pPr>
            <a:lvl7pPr marL="10000884" indent="0">
              <a:buNone/>
              <a:defRPr sz="3300"/>
            </a:lvl7pPr>
            <a:lvl8pPr marL="11667698" indent="0">
              <a:buNone/>
              <a:defRPr sz="3300"/>
            </a:lvl8pPr>
            <a:lvl9pPr marL="13334512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26CA1-E5A7-40FE-BEC6-2A75E8C36498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1125-1644-443F-A691-42E018BD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4721841"/>
            <a:ext cx="19751040" cy="1737996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879177"/>
            <a:ext cx="19751040" cy="12618720"/>
          </a:xfrm>
        </p:spPr>
        <p:txBody>
          <a:bodyPr rtlCol="0">
            <a:normAutofit/>
          </a:bodyPr>
          <a:lstStyle>
            <a:lvl1pPr marL="0" indent="0">
              <a:buNone/>
              <a:defRPr sz="11700"/>
            </a:lvl1pPr>
            <a:lvl2pPr marL="1666814" indent="0">
              <a:buNone/>
              <a:defRPr sz="10200"/>
            </a:lvl2pPr>
            <a:lvl3pPr marL="3333628" indent="0">
              <a:buNone/>
              <a:defRPr sz="8700"/>
            </a:lvl3pPr>
            <a:lvl4pPr marL="5000442" indent="0">
              <a:buNone/>
              <a:defRPr sz="7300"/>
            </a:lvl4pPr>
            <a:lvl5pPr marL="6667256" indent="0">
              <a:buNone/>
              <a:defRPr sz="7300"/>
            </a:lvl5pPr>
            <a:lvl6pPr marL="8334070" indent="0">
              <a:buNone/>
              <a:defRPr sz="7300"/>
            </a:lvl6pPr>
            <a:lvl7pPr marL="10000884" indent="0">
              <a:buNone/>
              <a:defRPr sz="7300"/>
            </a:lvl7pPr>
            <a:lvl8pPr marL="11667698" indent="0">
              <a:buNone/>
              <a:defRPr sz="7300"/>
            </a:lvl8pPr>
            <a:lvl9pPr marL="13334512" indent="0">
              <a:buNone/>
              <a:defRPr sz="7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6459837"/>
            <a:ext cx="19751040" cy="2468243"/>
          </a:xfrm>
        </p:spPr>
        <p:txBody>
          <a:bodyPr/>
          <a:lstStyle>
            <a:lvl1pPr marL="0" indent="0">
              <a:buNone/>
              <a:defRPr sz="5100"/>
            </a:lvl1pPr>
            <a:lvl2pPr marL="1666814" indent="0">
              <a:buNone/>
              <a:defRPr sz="4400"/>
            </a:lvl2pPr>
            <a:lvl3pPr marL="3333628" indent="0">
              <a:buNone/>
              <a:defRPr sz="3600"/>
            </a:lvl3pPr>
            <a:lvl4pPr marL="5000442" indent="0">
              <a:buNone/>
              <a:defRPr sz="3300"/>
            </a:lvl4pPr>
            <a:lvl5pPr marL="6667256" indent="0">
              <a:buNone/>
              <a:defRPr sz="3300"/>
            </a:lvl5pPr>
            <a:lvl6pPr marL="8334070" indent="0">
              <a:buNone/>
              <a:defRPr sz="3300"/>
            </a:lvl6pPr>
            <a:lvl7pPr marL="10000884" indent="0">
              <a:buNone/>
              <a:defRPr sz="3300"/>
            </a:lvl7pPr>
            <a:lvl8pPr marL="11667698" indent="0">
              <a:buNone/>
              <a:defRPr sz="3300"/>
            </a:lvl8pPr>
            <a:lvl9pPr marL="13334512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13EE-C950-45AE-8DAE-98BED7A46ACA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66CA-40C2-4923-BE9B-2BB0A0679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0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38" y="842963"/>
            <a:ext cx="296259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3363" tIns="166681" rIns="333363" bIns="166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238" y="4906963"/>
            <a:ext cx="29625925" cy="138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3363" tIns="166681" rIns="333363" bIns="166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238" y="19492913"/>
            <a:ext cx="7680325" cy="1119187"/>
          </a:xfrm>
          <a:prstGeom prst="rect">
            <a:avLst/>
          </a:prstGeom>
        </p:spPr>
        <p:txBody>
          <a:bodyPr vert="horz" lIns="333363" tIns="166681" rIns="333363" bIns="166681" rtlCol="0" anchor="ctr"/>
          <a:lstStyle>
            <a:lvl1pPr algn="l" defTabSz="3333628" fontAlgn="auto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3FCD1C-135F-4DF3-9E0E-CB52A1F99F0A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438" y="19492913"/>
            <a:ext cx="10423525" cy="1119187"/>
          </a:xfrm>
          <a:prstGeom prst="rect">
            <a:avLst/>
          </a:prstGeom>
        </p:spPr>
        <p:txBody>
          <a:bodyPr vert="horz" lIns="333363" tIns="166681" rIns="333363" bIns="166681" rtlCol="0" anchor="ctr"/>
          <a:lstStyle>
            <a:lvl1pPr algn="ctr" defTabSz="3333628" fontAlgn="auto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838" y="19492913"/>
            <a:ext cx="7680325" cy="1119187"/>
          </a:xfrm>
          <a:prstGeom prst="rect">
            <a:avLst/>
          </a:prstGeom>
        </p:spPr>
        <p:txBody>
          <a:bodyPr vert="horz" lIns="333363" tIns="166681" rIns="333363" bIns="166681" rtlCol="0" anchor="ctr"/>
          <a:lstStyle>
            <a:lvl1pPr algn="r" defTabSz="3333628" fontAlgn="auto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2D4028-DF2A-4E80-A59D-BBEEFD0D8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32163" rtl="0" eaLnBrk="0" fontAlgn="base" hangingPunct="0">
        <a:spcBef>
          <a:spcPct val="0"/>
        </a:spcBef>
        <a:spcAft>
          <a:spcPct val="0"/>
        </a:spcAft>
        <a:defRPr sz="16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332163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2pPr>
      <a:lvl3pPr algn="ctr" defTabSz="3332163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3pPr>
      <a:lvl4pPr algn="ctr" defTabSz="3332163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4pPr>
      <a:lvl5pPr algn="ctr" defTabSz="3332163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5pPr>
      <a:lvl6pPr marL="457200" algn="ctr" defTabSz="3332163" rtl="0" fontAlgn="base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6pPr>
      <a:lvl7pPr marL="914400" algn="ctr" defTabSz="3332163" rtl="0" fontAlgn="base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7pPr>
      <a:lvl8pPr marL="1371600" algn="ctr" defTabSz="3332163" rtl="0" fontAlgn="base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8pPr>
      <a:lvl9pPr marL="1828800" algn="ctr" defTabSz="3332163" rtl="0" fontAlgn="base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9pPr>
    </p:titleStyle>
    <p:bodyStyle>
      <a:lvl1pPr marL="1249363" indent="-1249363" algn="l" defTabSz="3332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08275" indent="-1041400" algn="l" defTabSz="3332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65600" indent="-831850" algn="l" defTabSz="3332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5832475" indent="-831850" algn="l" defTabSz="3332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99350" indent="-831850" algn="l" defTabSz="3332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67477" indent="-833407" algn="l" defTabSz="3333628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34291" indent="-833407" algn="l" defTabSz="3333628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01105" indent="-833407" algn="l" defTabSz="3333628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167919" indent="-833407" algn="l" defTabSz="3333628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66814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33628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00442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67256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34070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00884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7698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34512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8852413" y="457200"/>
            <a:ext cx="158363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latin typeface="Arial" charset="0"/>
              </a:rPr>
              <a:t>Data Acquisition Work </a:t>
            </a:r>
            <a:r>
              <a:rPr lang="en-US" altLang="en-US" sz="6000" b="1" dirty="0">
                <a:latin typeface="Arial" charset="0"/>
              </a:rPr>
              <a:t>Group</a:t>
            </a:r>
          </a:p>
          <a:p>
            <a:pPr algn="ctr" eaLnBrk="1" hangingPunct="1"/>
            <a:r>
              <a:rPr lang="en-US" altLang="en-US" sz="4800" b="1" i="1" dirty="0" smtClean="0">
                <a:latin typeface="Arial" charset="0"/>
              </a:rPr>
              <a:t>Co-Chairs Paul E. </a:t>
            </a:r>
            <a:r>
              <a:rPr lang="en-US" altLang="en-US" sz="4800" b="1" i="1" dirty="0" err="1" smtClean="0">
                <a:latin typeface="Arial" charset="0"/>
              </a:rPr>
              <a:t>Kinahan</a:t>
            </a:r>
            <a:r>
              <a:rPr lang="en-US" altLang="en-US" sz="4800" b="1" i="1" dirty="0" smtClean="0">
                <a:latin typeface="Arial" charset="0"/>
              </a:rPr>
              <a:t> </a:t>
            </a:r>
            <a:r>
              <a:rPr lang="en-US" altLang="en-US" sz="4800" b="1" i="1" dirty="0">
                <a:latin typeface="Arial" charset="0"/>
              </a:rPr>
              <a:t>and </a:t>
            </a:r>
            <a:r>
              <a:rPr lang="en-US" altLang="en-US" sz="4800" b="1" i="1" dirty="0" smtClean="0">
                <a:latin typeface="Arial" charset="0"/>
              </a:rPr>
              <a:t>Thomas L. Chenevert</a:t>
            </a:r>
            <a:r>
              <a:rPr lang="en-US" altLang="en-US" sz="4800" b="1" dirty="0" smtClean="0">
                <a:latin typeface="Arial" charset="0"/>
              </a:rPr>
              <a:t> </a:t>
            </a:r>
            <a:endParaRPr lang="en-US" altLang="en-US" sz="4800" b="1" dirty="0">
              <a:latin typeface="Arial" charset="0"/>
            </a:endParaRPr>
          </a:p>
        </p:txBody>
      </p:sp>
      <p:sp>
        <p:nvSpPr>
          <p:cNvPr id="2052" name="TextBox 7"/>
          <p:cNvSpPr txBox="1">
            <a:spLocks noChangeAspect="1"/>
          </p:cNvSpPr>
          <p:nvPr/>
        </p:nvSpPr>
        <p:spPr bwMode="auto">
          <a:xfrm>
            <a:off x="1669230" y="2144440"/>
            <a:ext cx="7551738" cy="709613"/>
          </a:xfrm>
          <a:prstGeom prst="rect">
            <a:avLst/>
          </a:prstGeom>
          <a:noFill/>
          <a:ln>
            <a:noFill/>
          </a:ln>
          <a:extLst/>
        </p:spPr>
        <p:txBody>
          <a:bodyPr lIns="77367" tIns="38684" rIns="77367" bIns="38684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accent1"/>
                </a:solidFill>
              </a:rPr>
              <a:t>2013-14 </a:t>
            </a:r>
            <a:r>
              <a:rPr lang="en-US" sz="4000" b="1" dirty="0" smtClean="0">
                <a:solidFill>
                  <a:schemeClr val="accent1"/>
                </a:solidFill>
              </a:rPr>
              <a:t>DAWG Milestone </a:t>
            </a:r>
            <a:r>
              <a:rPr lang="en-US" sz="4000" b="1" dirty="0">
                <a:solidFill>
                  <a:schemeClr val="accent1"/>
                </a:solidFill>
              </a:rPr>
              <a:t>Chart</a:t>
            </a:r>
          </a:p>
        </p:txBody>
      </p:sp>
      <p:sp>
        <p:nvSpPr>
          <p:cNvPr id="2053" name="TextBox 8"/>
          <p:cNvSpPr txBox="1">
            <a:spLocks noChangeAspect="1"/>
          </p:cNvSpPr>
          <p:nvPr/>
        </p:nvSpPr>
        <p:spPr bwMode="auto">
          <a:xfrm>
            <a:off x="274638" y="9669463"/>
            <a:ext cx="10972800" cy="2601891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367" tIns="38684" rIns="77367" bIns="38684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</a:rPr>
              <a:t>Diffusion MRI Demonstration Project:</a:t>
            </a:r>
          </a:p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</a:rPr>
              <a:t>Gradient Non Linearity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rgbClr val="FFFF00"/>
                </a:solidFill>
              </a:rPr>
              <a:t>Dariya Malyarenko, David </a:t>
            </a:r>
            <a:r>
              <a:rPr lang="en-US" sz="2800" dirty="0" err="1" smtClean="0">
                <a:solidFill>
                  <a:srgbClr val="FFFF00"/>
                </a:solidFill>
              </a:rPr>
              <a:t>Newitt</a:t>
            </a:r>
            <a:r>
              <a:rPr lang="en-US" sz="2800" dirty="0" smtClean="0">
                <a:solidFill>
                  <a:srgbClr val="FFFF00"/>
                </a:solidFill>
              </a:rPr>
              <a:t>, Nola Hylton, Wei Huang, Alina Tudorica, Robert Mulkern, Fiona </a:t>
            </a:r>
            <a:r>
              <a:rPr lang="en-US" sz="2800" dirty="0" err="1" smtClean="0">
                <a:solidFill>
                  <a:srgbClr val="FFFF00"/>
                </a:solidFill>
              </a:rPr>
              <a:t>Fennessy</a:t>
            </a:r>
            <a:r>
              <a:rPr lang="en-US" sz="2800" dirty="0" smtClean="0">
                <a:solidFill>
                  <a:srgbClr val="FFFF00"/>
                </a:solidFill>
              </a:rPr>
              <a:t>, Karl </a:t>
            </a:r>
            <a:r>
              <a:rPr lang="en-US" sz="2800" dirty="0" err="1" smtClean="0">
                <a:solidFill>
                  <a:srgbClr val="FFFF00"/>
                </a:solidFill>
              </a:rPr>
              <a:t>Helmer</a:t>
            </a:r>
            <a:r>
              <a:rPr lang="en-US" sz="2800" dirty="0" smtClean="0">
                <a:solidFill>
                  <a:srgbClr val="FFFF00"/>
                </a:solidFill>
              </a:rPr>
              <a:t>, Michael Jacobs, Lori </a:t>
            </a:r>
            <a:r>
              <a:rPr lang="en-US" sz="2800" dirty="0" err="1" smtClean="0">
                <a:solidFill>
                  <a:srgbClr val="FFFF00"/>
                </a:solidFill>
              </a:rPr>
              <a:t>Arlinghaus</a:t>
            </a:r>
            <a:r>
              <a:rPr lang="en-US" sz="2800" dirty="0" smtClean="0">
                <a:solidFill>
                  <a:srgbClr val="FFFF00"/>
                </a:solidFill>
              </a:rPr>
              <a:t>, Thomas Yankeelov and Thomas Chenevert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239713" y="12218015"/>
            <a:ext cx="10790237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u="sng" dirty="0" smtClean="0"/>
              <a:t>Purpose</a:t>
            </a:r>
          </a:p>
          <a:p>
            <a:pPr algn="just" eaLnBrk="1" hangingPunct="1"/>
            <a:r>
              <a:rPr lang="en-US" sz="2400" dirty="0" smtClean="0"/>
              <a:t>To evaluate MRI gradient </a:t>
            </a:r>
            <a:r>
              <a:rPr lang="en-US" sz="2400" dirty="0"/>
              <a:t>non </a:t>
            </a:r>
            <a:r>
              <a:rPr lang="en-US" sz="2400" dirty="0" smtClean="0"/>
              <a:t>linearity </a:t>
            </a:r>
            <a:r>
              <a:rPr lang="en-US" sz="2400" dirty="0"/>
              <a:t>(GNL</a:t>
            </a:r>
            <a:r>
              <a:rPr lang="en-US" sz="2400" dirty="0" smtClean="0"/>
              <a:t>)</a:t>
            </a:r>
            <a:r>
              <a:rPr lang="en-US" sz="2400" dirty="0"/>
              <a:t> bias </a:t>
            </a:r>
            <a:r>
              <a:rPr lang="en-US" sz="2400" dirty="0" smtClean="0"/>
              <a:t>in ADC measurements using an empiric procedure to characterize bias across diverse clinical MRI platforms</a:t>
            </a:r>
            <a:endParaRPr lang="en-US" sz="2400" dirty="0"/>
          </a:p>
          <a:p>
            <a:pPr algn="just" eaLnBrk="1" hangingPunct="1"/>
            <a:r>
              <a:rPr lang="en-US" sz="3200" b="1" u="sng" dirty="0" smtClean="0"/>
              <a:t>Methods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A 26cm “long-tube” ice-water DWI phantom and support stage were constructed to for ADC measurements along X-axis (right-left) and Z-axis (superior-inferior) at Y=0  elevation (anterior-posterior)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To extend GNL measurements over a 300mm wide X- and Z-range, the phantom was positioned at 3 right-left and 3 superior-inferior offsets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Three </a:t>
            </a:r>
            <a:r>
              <a:rPr lang="en-US" sz="2400" dirty="0" err="1" smtClean="0"/>
              <a:t>ortho</a:t>
            </a:r>
            <a:r>
              <a:rPr lang="en-US" sz="2400" dirty="0" smtClean="0"/>
              <a:t>-axes DWI were individually recorded </a:t>
            </a:r>
            <a:r>
              <a:rPr lang="en-US" sz="2400" dirty="0"/>
              <a:t>for </a:t>
            </a:r>
            <a:r>
              <a:rPr lang="en-US" sz="2400" dirty="0" smtClean="0"/>
              <a:t>b=750 and 1500 s/mm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GNL data were acquired at 7 QIN sites on 8 platforms (GE, Philips, and Siemens)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algn="just" eaLnBrk="1" hangingPunct="1"/>
            <a:endParaRPr lang="en-US" sz="2400" dirty="0"/>
          </a:p>
        </p:txBody>
      </p:sp>
      <p:sp>
        <p:nvSpPr>
          <p:cNvPr id="2070" name="TextBox 8"/>
          <p:cNvSpPr txBox="1">
            <a:spLocks noChangeAspect="1"/>
          </p:cNvSpPr>
          <p:nvPr/>
        </p:nvSpPr>
        <p:spPr bwMode="auto">
          <a:xfrm>
            <a:off x="11373908" y="15966774"/>
            <a:ext cx="10582275" cy="217100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367" tIns="38684" rIns="77367" bIns="38684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</a:rPr>
              <a:t>PET/CT Protocol variations and scanner calibration drift</a:t>
            </a:r>
          </a:p>
          <a:p>
            <a:pPr algn="ctr" eaLnBrk="1" hangingPunct="1"/>
            <a:r>
              <a:rPr lang="en-US" sz="2800" dirty="0" smtClean="0">
                <a:solidFill>
                  <a:srgbClr val="FFFF00"/>
                </a:solidFill>
              </a:rPr>
              <a:t>Paul Kinahan, Darrin Byrd, Rebecca </a:t>
            </a:r>
            <a:r>
              <a:rPr lang="en-US" sz="2800" dirty="0" err="1" smtClean="0">
                <a:solidFill>
                  <a:srgbClr val="FFFF00"/>
                </a:solidFill>
              </a:rPr>
              <a:t>Christopfel</a:t>
            </a:r>
            <a:r>
              <a:rPr lang="en-US" sz="2800" dirty="0" smtClean="0">
                <a:solidFill>
                  <a:srgbClr val="FFFF00"/>
                </a:solidFill>
              </a:rPr>
              <a:t>, John Sunderland, Martin Lodge, Chip </a:t>
            </a:r>
            <a:r>
              <a:rPr lang="en-US" sz="2800" dirty="0" err="1" smtClean="0">
                <a:solidFill>
                  <a:srgbClr val="FFFF00"/>
                </a:solidFill>
              </a:rPr>
              <a:t>Laymon</a:t>
            </a:r>
            <a:r>
              <a:rPr lang="en-US" sz="2800" dirty="0" smtClean="0">
                <a:solidFill>
                  <a:srgbClr val="FFFF00"/>
                </a:solidFill>
              </a:rPr>
              <a:t>,  Eduardo </a:t>
            </a:r>
            <a:r>
              <a:rPr lang="en-US" sz="2800" dirty="0" err="1" smtClean="0">
                <a:solidFill>
                  <a:srgbClr val="FFFF00"/>
                </a:solidFill>
              </a:rPr>
              <a:t>Moros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dirty="0" err="1" smtClean="0">
                <a:solidFill>
                  <a:srgbClr val="FFFF00"/>
                </a:solidFill>
              </a:rPr>
              <a:t>Sedek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Nehmeh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2" y="2724150"/>
            <a:ext cx="10974388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7" y="16649700"/>
            <a:ext cx="9144000" cy="3767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1373908" y="2332272"/>
            <a:ext cx="10790237" cy="1363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u="sng" dirty="0" smtClean="0"/>
              <a:t>Results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Circular ROIs in the center of the measurement tube as a function of offset from </a:t>
            </a:r>
            <a:r>
              <a:rPr lang="en-US" sz="2400" dirty="0" err="1" smtClean="0"/>
              <a:t>isocenter</a:t>
            </a:r>
            <a:r>
              <a:rPr lang="en-US" sz="2400" dirty="0" smtClean="0"/>
              <a:t> indicate that </a:t>
            </a:r>
            <a:r>
              <a:rPr lang="en-US" sz="2400" dirty="0"/>
              <a:t>a</a:t>
            </a:r>
            <a:r>
              <a:rPr lang="en-US" sz="2400" dirty="0" smtClean="0"/>
              <a:t>ll </a:t>
            </a:r>
            <a:r>
              <a:rPr lang="en-US" sz="2400" dirty="0"/>
              <a:t>MRI platforms </a:t>
            </a:r>
            <a:r>
              <a:rPr lang="en-US" sz="2400" dirty="0" smtClean="0"/>
              <a:t>exhibit ADC bias </a:t>
            </a:r>
            <a:r>
              <a:rPr lang="en-US" sz="2400" dirty="0"/>
              <a:t>in excess </a:t>
            </a:r>
            <a:r>
              <a:rPr lang="en-US" sz="2400" dirty="0" smtClean="0"/>
              <a:t>of </a:t>
            </a:r>
            <a:r>
              <a:rPr lang="en-US" sz="2400" dirty="0"/>
              <a:t>measurement </a:t>
            </a:r>
            <a:r>
              <a:rPr lang="en-US" sz="2400" dirty="0" smtClean="0"/>
              <a:t>error (defined as ROI </a:t>
            </a:r>
            <a:r>
              <a:rPr lang="en-US" sz="2400" dirty="0" err="1" smtClean="0"/>
              <a:t>stdev</a:t>
            </a:r>
            <a:r>
              <a:rPr lang="en-US" sz="2400" dirty="0" smtClean="0"/>
              <a:t>) for offsets greater </a:t>
            </a:r>
            <a:r>
              <a:rPr lang="en-US" sz="2400" dirty="0"/>
              <a:t>than 40-50mm</a:t>
            </a:r>
            <a:r>
              <a:rPr lang="en-US" sz="2400" dirty="0" smtClean="0"/>
              <a:t>.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Bias vs location patterns resemble those predicted by spherical-harmonic description of gradient coil fields, although curvature varied with MRI manufacturer and model.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Bias plots are largely symmetric, although slight asymmetry due to interaction with local shim was observed.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Incremental bias offset due to interaction with the imaging gradients (</a:t>
            </a:r>
            <a:r>
              <a:rPr lang="en-US" sz="2400" dirty="0" err="1" smtClean="0"/>
              <a:t>eg</a:t>
            </a:r>
            <a:r>
              <a:rPr lang="en-US" sz="2400" dirty="0" smtClean="0"/>
              <a:t>. slice-selection) was also observed.</a:t>
            </a:r>
          </a:p>
          <a:p>
            <a:pPr algn="just" eaLnBrk="1" hangingPunct="1"/>
            <a:endParaRPr lang="en-US" sz="2400" dirty="0" smtClean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400" dirty="0"/>
          </a:p>
          <a:p>
            <a:pPr algn="just" eaLnBrk="1" hangingPunct="1"/>
            <a:endParaRPr lang="en-US" sz="2400" dirty="0"/>
          </a:p>
          <a:p>
            <a:pPr algn="just" eaLnBrk="1" hangingPunct="1"/>
            <a:r>
              <a:rPr lang="en-US" sz="3200" b="1" u="sng" dirty="0" smtClean="0">
                <a:sym typeface="Wingdings" pitchFamily="2" charset="2"/>
              </a:rPr>
              <a:t>Discussion </a:t>
            </a:r>
            <a:r>
              <a:rPr lang="en-US" sz="3200" b="1" u="sng" dirty="0">
                <a:sym typeface="Wingdings" pitchFamily="2" charset="2"/>
              </a:rPr>
              <a:t>and </a:t>
            </a:r>
            <a:r>
              <a:rPr lang="en-US" sz="3200" b="1" u="sng" dirty="0" smtClean="0">
                <a:sym typeface="Wingdings" pitchFamily="2" charset="2"/>
              </a:rPr>
              <a:t>Conclusions</a:t>
            </a:r>
          </a:p>
          <a:p>
            <a:pPr algn="just" eaLnBrk="1" hangingPunct="1"/>
            <a:r>
              <a:rPr lang="en-US" sz="2400" dirty="0">
                <a:sym typeface="Wingdings" pitchFamily="2" charset="2"/>
              </a:rPr>
              <a:t>The implemented protocol for multi-scanner bias evaluation provides a useful solution for empiric description of potential instrumental bias in multi-center clinical </a:t>
            </a:r>
            <a:r>
              <a:rPr lang="en-US" sz="2400" dirty="0" smtClean="0">
                <a:sym typeface="Wingdings" pitchFamily="2" charset="2"/>
              </a:rPr>
              <a:t>trials.  The  measurements </a:t>
            </a:r>
            <a:r>
              <a:rPr lang="en-US" sz="2400" dirty="0">
                <a:sym typeface="Wingdings" pitchFamily="2" charset="2"/>
              </a:rPr>
              <a:t>confirm gradient nonlinearity as a significant source of ADC map bias on clinical </a:t>
            </a:r>
            <a:r>
              <a:rPr lang="en-US" sz="2400" dirty="0" smtClean="0">
                <a:sym typeface="Wingdings" pitchFamily="2" charset="2"/>
              </a:rPr>
              <a:t>scanners across vendor </a:t>
            </a:r>
            <a:r>
              <a:rPr lang="en-US" sz="2400" dirty="0">
                <a:sym typeface="Wingdings" pitchFamily="2" charset="2"/>
              </a:rPr>
              <a:t>platform with </a:t>
            </a:r>
            <a:r>
              <a:rPr lang="en-US" sz="2400" dirty="0" smtClean="0">
                <a:sym typeface="Wingdings" pitchFamily="2" charset="2"/>
              </a:rPr>
              <a:t>some minor contributions from local shim </a:t>
            </a:r>
            <a:r>
              <a:rPr lang="en-US" sz="2400" dirty="0">
                <a:sym typeface="Wingdings" pitchFamily="2" charset="2"/>
              </a:rPr>
              <a:t>and imaging cross-terms.  The extent of bias is dependent on gradient coil design and diffusion gradient direction</a:t>
            </a:r>
            <a:r>
              <a:rPr lang="en-US" sz="2400" dirty="0" smtClean="0">
                <a:sym typeface="Wingdings" pitchFamily="2" charset="2"/>
              </a:rPr>
              <a:t>.  These measures can form the basis for GNL bias removal algorithms.</a:t>
            </a:r>
            <a:endParaRPr lang="en-US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6538913"/>
            <a:ext cx="914400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1353800" y="18410297"/>
            <a:ext cx="107902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u="sng" dirty="0" smtClean="0"/>
              <a:t>Purpose</a:t>
            </a:r>
          </a:p>
          <a:p>
            <a:pPr algn="just" eaLnBrk="1" hangingPunct="1"/>
            <a:r>
              <a:rPr lang="en-US" sz="2400" dirty="0" smtClean="0"/>
              <a:t>To address </a:t>
            </a:r>
            <a:r>
              <a:rPr lang="en-US" sz="2400" dirty="0"/>
              <a:t>two of important parameters that effect single-center and multi-center PET/CT </a:t>
            </a:r>
            <a:r>
              <a:rPr lang="en-US" sz="2400" dirty="0" smtClean="0"/>
              <a:t>variability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sz="2400" dirty="0" smtClean="0"/>
              <a:t>Protocol variations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canner </a:t>
            </a:r>
            <a:r>
              <a:rPr lang="en-US" sz="2400" dirty="0"/>
              <a:t>calibration drift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2860000" y="2399229"/>
            <a:ext cx="9749160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u="sng" dirty="0" smtClean="0"/>
              <a:t>Methods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Surveyed acquisition and processing protocols the </a:t>
            </a:r>
            <a:r>
              <a:rPr lang="en-US" sz="2400" dirty="0"/>
              <a:t>QIN sites that participate in clinical trials using PET/CT </a:t>
            </a:r>
            <a:r>
              <a:rPr lang="en-US" sz="2400" dirty="0" smtClean="0"/>
              <a:t>imaging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Obtained access to ACRIN and ACRIN-CQIE </a:t>
            </a:r>
            <a:r>
              <a:rPr lang="en-US" sz="2400" dirty="0"/>
              <a:t>acquisition and processing protocols</a:t>
            </a:r>
            <a:endParaRPr lang="en-US" sz="2400" dirty="0" smtClean="0"/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Tested and distributed NIST-traceable calibration sources for PET/CT to QIN sites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400" dirty="0" smtClean="0"/>
              <a:t>In process of collecting stability data for ~ 1 year at multiple QIN sites</a:t>
            </a:r>
          </a:p>
          <a:p>
            <a:pPr algn="just" eaLnBrk="1" hangingPunct="1"/>
            <a:endParaRPr lang="en-US" sz="2400" dirty="0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3169240" y="10111613"/>
            <a:ext cx="88347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b="1" u="sng" dirty="0" smtClean="0">
                <a:sym typeface="Wingdings" pitchFamily="2" charset="2"/>
              </a:rPr>
              <a:t>Results</a:t>
            </a:r>
            <a:endParaRPr lang="en-US" sz="3200" b="1" u="sng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sym typeface="Wingdings" pitchFamily="2" charset="2"/>
              </a:rPr>
              <a:t>Initial calibration stability results (below) indicate site-specific variations, but these results are subject to verification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190200" y="5824527"/>
            <a:ext cx="9285728" cy="4225330"/>
            <a:chOff x="23101299" y="6858000"/>
            <a:chExt cx="9285728" cy="42253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01299" y="6858000"/>
              <a:ext cx="5486401" cy="32207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10471" y="6858001"/>
              <a:ext cx="3250445" cy="334011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101300" y="10160000"/>
              <a:ext cx="548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/>
                <a:t>Concept of the cross-calibration 'kit' using an NIST-traceable standard for a dose calibrator standard and a 4.5 cm PET/CT phantom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83000" y="10350500"/>
              <a:ext cx="3304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Images of the phantom</a:t>
              </a:r>
              <a:endParaRPr lang="en-US" sz="1800" dirty="0"/>
            </a:p>
          </p:txBody>
        </p:sp>
      </p:grp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2860000" y="18336161"/>
            <a:ext cx="9144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b="1" u="sng" dirty="0" smtClean="0">
                <a:sym typeface="Wingdings" pitchFamily="2" charset="2"/>
              </a:rPr>
              <a:t>Discussion </a:t>
            </a:r>
            <a:r>
              <a:rPr lang="en-US" sz="3200" b="1" u="sng" dirty="0">
                <a:sym typeface="Wingdings" pitchFamily="2" charset="2"/>
              </a:rPr>
              <a:t>and Conclusions</a:t>
            </a:r>
            <a:endParaRPr lang="en-US" sz="3200" dirty="0">
              <a:sym typeface="Wingdings" pitchFamily="2" charset="2"/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sz="2400" dirty="0" smtClean="0"/>
              <a:t>The survey of acquisition protocols has been completed and is undergoing analysis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sz="2400" dirty="0" smtClean="0"/>
              <a:t>The PET/CT calibration data acquisition project is underway and is already indicating different stability patterns between sites, although verification is still needed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33776" y="11668146"/>
            <a:ext cx="8848019" cy="64713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544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WIN764BIT</cp:lastModifiedBy>
  <cp:revision>62</cp:revision>
  <dcterms:created xsi:type="dcterms:W3CDTF">2014-02-21T17:40:15Z</dcterms:created>
  <dcterms:modified xsi:type="dcterms:W3CDTF">2014-04-18T21:20:08Z</dcterms:modified>
</cp:coreProperties>
</file>