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55" r:id="rId4"/>
  </p:sldMasterIdLst>
  <p:notesMasterIdLst>
    <p:notesMasterId r:id="rId6"/>
  </p:notesMasterIdLst>
  <p:handoutMasterIdLst>
    <p:handoutMasterId r:id="rId7"/>
  </p:handoutMasterIdLst>
  <p:sldIdLst>
    <p:sldId id="286" r:id="rId5"/>
  </p:sldIdLst>
  <p:sldSz cx="32918400" cy="210312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20">
          <p15:clr>
            <a:srgbClr val="A4A3A4"/>
          </p15:clr>
        </p15:guide>
        <p15:guide id="2" orient="horz" pos="184">
          <p15:clr>
            <a:srgbClr val="A4A3A4"/>
          </p15:clr>
        </p15:guide>
        <p15:guide id="3" orient="horz" pos="12880">
          <p15:clr>
            <a:srgbClr val="A4A3A4"/>
          </p15:clr>
        </p15:guide>
        <p15:guide id="4" orient="horz">
          <p15:clr>
            <a:srgbClr val="A4A3A4"/>
          </p15:clr>
        </p15:guide>
        <p15:guide id="5" pos="437">
          <p15:clr>
            <a:srgbClr val="A4A3A4"/>
          </p15:clr>
        </p15:guide>
        <p15:guide id="6" pos="20303">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406" autoAdjust="0"/>
    <p:restoredTop sz="92929" autoAdjust="0"/>
  </p:normalViewPr>
  <p:slideViewPr>
    <p:cSldViewPr snapToGrid="0" snapToObjects="1" showGuides="1">
      <p:cViewPr>
        <p:scale>
          <a:sx n="60" d="100"/>
          <a:sy n="60" d="100"/>
        </p:scale>
        <p:origin x="2443" y="2534"/>
      </p:cViewPr>
      <p:guideLst>
        <p:guide orient="horz" pos="2120"/>
        <p:guide orient="horz" pos="184"/>
        <p:guide orient="horz" pos="12880"/>
        <p:guide orient="horz"/>
        <p:guide pos="437"/>
        <p:guide pos="203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3" d="100"/>
        <a:sy n="163" d="100"/>
      </p:scale>
      <p:origin x="0" y="0"/>
    </p:cViewPr>
  </p:sorterViewPr>
  <p:notesViewPr>
    <p:cSldViewPr snapToGrid="0" snapToObjects="1" showGuides="1">
      <p:cViewPr varScale="1">
        <p:scale>
          <a:sx n="126" d="100"/>
          <a:sy n="126" d="100"/>
        </p:scale>
        <p:origin x="-384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o%20O\Desktop\JHU\QIBA%20Round%202\test%20case%20liv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042760279965002E-2"/>
          <c:y val="4.0318001135718373E-2"/>
          <c:w val="0.92026629483814526"/>
          <c:h val="0.86156532392565044"/>
        </c:manualLayout>
      </c:layout>
      <c:scatterChart>
        <c:scatterStyle val="lineMarker"/>
        <c:varyColors val="0"/>
        <c:ser>
          <c:idx val="0"/>
          <c:order val="0"/>
          <c:tx>
            <c:strRef>
              <c:f>Sheet2!$A$29</c:f>
              <c:strCache>
                <c:ptCount val="1"/>
                <c:pt idx="0">
                  <c:v>SUV absolute difference</c:v>
                </c:pt>
              </c:strCache>
            </c:strRef>
          </c:tx>
          <c:spPr>
            <a:ln w="50800"/>
          </c:spPr>
          <c:xVal>
            <c:numRef>
              <c:f>Sheet2!$B$28:$P$28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Sheet2!$B$29:$P$29</c:f>
              <c:numCache>
                <c:formatCode>General</c:formatCode>
                <c:ptCount val="15"/>
                <c:pt idx="0">
                  <c:v>0.44</c:v>
                </c:pt>
                <c:pt idx="1">
                  <c:v>0.39000000000000012</c:v>
                </c:pt>
                <c:pt idx="2">
                  <c:v>0.4300000000000001</c:v>
                </c:pt>
                <c:pt idx="3">
                  <c:v>0.32000000000000012</c:v>
                </c:pt>
                <c:pt idx="4">
                  <c:v>0.4</c:v>
                </c:pt>
                <c:pt idx="5">
                  <c:v>0.31000000000000011</c:v>
                </c:pt>
                <c:pt idx="6">
                  <c:v>0.4</c:v>
                </c:pt>
                <c:pt idx="7">
                  <c:v>0.41000000000000009</c:v>
                </c:pt>
                <c:pt idx="8">
                  <c:v>0.31000000000000011</c:v>
                </c:pt>
                <c:pt idx="9">
                  <c:v>0.41000000000000009</c:v>
                </c:pt>
                <c:pt idx="10">
                  <c:v>0.77000000000000024</c:v>
                </c:pt>
                <c:pt idx="11">
                  <c:v>0.3600000000000001</c:v>
                </c:pt>
                <c:pt idx="12">
                  <c:v>0.29000000000000009</c:v>
                </c:pt>
                <c:pt idx="13">
                  <c:v>0.35000000000000009</c:v>
                </c:pt>
                <c:pt idx="14">
                  <c:v>0.4</c:v>
                </c:pt>
              </c:numCache>
            </c:numRef>
          </c:yVal>
          <c:smooth val="0"/>
        </c:ser>
        <c:ser>
          <c:idx val="1"/>
          <c:order val="1"/>
          <c:tx>
            <c:strRef>
              <c:f>Sheet2!$A$30</c:f>
              <c:strCache>
                <c:ptCount val="1"/>
                <c:pt idx="0">
                  <c:v>SUV percent difference</c:v>
                </c:pt>
              </c:strCache>
            </c:strRef>
          </c:tx>
          <c:spPr>
            <a:ln w="50800"/>
          </c:spPr>
          <c:marker>
            <c:symbol val="square"/>
            <c:size val="7"/>
          </c:marker>
          <c:xVal>
            <c:numRef>
              <c:f>Sheet2!$B$28:$P$28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Sheet2!$B$30:$P$30</c:f>
              <c:numCache>
                <c:formatCode>General</c:formatCode>
                <c:ptCount val="15"/>
                <c:pt idx="0">
                  <c:v>0.22</c:v>
                </c:pt>
                <c:pt idx="1">
                  <c:v>0.2</c:v>
                </c:pt>
                <c:pt idx="2">
                  <c:v>0.22</c:v>
                </c:pt>
                <c:pt idx="3">
                  <c:v>0.17</c:v>
                </c:pt>
                <c:pt idx="4">
                  <c:v>0.2</c:v>
                </c:pt>
                <c:pt idx="5">
                  <c:v>0.17</c:v>
                </c:pt>
                <c:pt idx="6">
                  <c:v>0.21000000000000005</c:v>
                </c:pt>
                <c:pt idx="7">
                  <c:v>0.22</c:v>
                </c:pt>
                <c:pt idx="8">
                  <c:v>0.17</c:v>
                </c:pt>
                <c:pt idx="9">
                  <c:v>0.22</c:v>
                </c:pt>
                <c:pt idx="10">
                  <c:v>0.26</c:v>
                </c:pt>
                <c:pt idx="11">
                  <c:v>0.2</c:v>
                </c:pt>
                <c:pt idx="12">
                  <c:v>0.16</c:v>
                </c:pt>
                <c:pt idx="13">
                  <c:v>0.19</c:v>
                </c:pt>
                <c:pt idx="14">
                  <c:v>0.21000000000000005</c:v>
                </c:pt>
              </c:numCache>
            </c:numRef>
          </c:yVal>
          <c:smooth val="0"/>
        </c:ser>
        <c:ser>
          <c:idx val="2"/>
          <c:order val="2"/>
          <c:tx>
            <c:strRef>
              <c:f>Sheet2!$A$31</c:f>
              <c:strCache>
                <c:ptCount val="1"/>
                <c:pt idx="0">
                  <c:v>SUL absolute difference</c:v>
                </c:pt>
              </c:strCache>
            </c:strRef>
          </c:tx>
          <c:spPr>
            <a:ln w="50800"/>
          </c:spPr>
          <c:xVal>
            <c:numRef>
              <c:f>Sheet2!$B$28:$P$28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Sheet2!$B$31:$P$31</c:f>
              <c:numCache>
                <c:formatCode>General</c:formatCode>
                <c:ptCount val="15"/>
                <c:pt idx="0">
                  <c:v>0.3000000000000001</c:v>
                </c:pt>
                <c:pt idx="1">
                  <c:v>0.28000000000000008</c:v>
                </c:pt>
                <c:pt idx="2">
                  <c:v>0.29000000000000009</c:v>
                </c:pt>
                <c:pt idx="3">
                  <c:v>0.23</c:v>
                </c:pt>
                <c:pt idx="4">
                  <c:v>0.27</c:v>
                </c:pt>
                <c:pt idx="5">
                  <c:v>0.18000000000000005</c:v>
                </c:pt>
                <c:pt idx="6">
                  <c:v>0.3000000000000001</c:v>
                </c:pt>
                <c:pt idx="7">
                  <c:v>0.29000000000000009</c:v>
                </c:pt>
                <c:pt idx="8">
                  <c:v>0.19</c:v>
                </c:pt>
                <c:pt idx="9">
                  <c:v>0.26</c:v>
                </c:pt>
                <c:pt idx="10">
                  <c:v>0.46</c:v>
                </c:pt>
                <c:pt idx="11">
                  <c:v>0.24000000000000005</c:v>
                </c:pt>
                <c:pt idx="12">
                  <c:v>0.16</c:v>
                </c:pt>
                <c:pt idx="13">
                  <c:v>0.24000000000000005</c:v>
                </c:pt>
                <c:pt idx="14">
                  <c:v>0.3000000000000001</c:v>
                </c:pt>
              </c:numCache>
            </c:numRef>
          </c:yVal>
          <c:smooth val="0"/>
        </c:ser>
        <c:ser>
          <c:idx val="3"/>
          <c:order val="3"/>
          <c:tx>
            <c:strRef>
              <c:f>Sheet2!$A$32</c:f>
              <c:strCache>
                <c:ptCount val="1"/>
                <c:pt idx="0">
                  <c:v>SUL percent difference</c:v>
                </c:pt>
              </c:strCache>
            </c:strRef>
          </c:tx>
          <c:spPr>
            <a:ln w="50800"/>
          </c:spPr>
          <c:marker>
            <c:symbol val="circle"/>
            <c:size val="7"/>
            <c:spPr>
              <a:solidFill>
                <a:srgbClr val="7030A0"/>
              </a:solidFill>
              <a:ln w="38100"/>
            </c:spPr>
          </c:marker>
          <c:xVal>
            <c:numRef>
              <c:f>Sheet2!$B$28:$P$28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Sheet2!$B$32:$P$32</c:f>
              <c:numCache>
                <c:formatCode>General</c:formatCode>
                <c:ptCount val="15"/>
                <c:pt idx="0">
                  <c:v>0.21000000000000005</c:v>
                </c:pt>
                <c:pt idx="1">
                  <c:v>0.2</c:v>
                </c:pt>
                <c:pt idx="2">
                  <c:v>0.21000000000000005</c:v>
                </c:pt>
                <c:pt idx="3">
                  <c:v>0.17</c:v>
                </c:pt>
                <c:pt idx="4">
                  <c:v>0.19</c:v>
                </c:pt>
                <c:pt idx="5">
                  <c:v>0.14000000000000001</c:v>
                </c:pt>
                <c:pt idx="6">
                  <c:v>0.21000000000000005</c:v>
                </c:pt>
                <c:pt idx="7">
                  <c:v>0.24000000000000005</c:v>
                </c:pt>
                <c:pt idx="8">
                  <c:v>0.15000000000000005</c:v>
                </c:pt>
                <c:pt idx="9">
                  <c:v>0.19</c:v>
                </c:pt>
                <c:pt idx="10">
                  <c:v>0.23</c:v>
                </c:pt>
                <c:pt idx="11">
                  <c:v>0.18000000000000005</c:v>
                </c:pt>
                <c:pt idx="12">
                  <c:v>0.12000000000000002</c:v>
                </c:pt>
                <c:pt idx="13">
                  <c:v>0.18000000000000005</c:v>
                </c:pt>
                <c:pt idx="14">
                  <c:v>0.21000000000000005</c:v>
                </c:pt>
              </c:numCache>
            </c:numRef>
          </c:yVal>
          <c:smooth val="0"/>
        </c:ser>
        <c:dLbls>
          <c:showLegendKey val="0"/>
          <c:showVal val="0"/>
          <c:showCatName val="0"/>
          <c:showSerName val="0"/>
          <c:showPercent val="0"/>
          <c:showBubbleSize val="0"/>
        </c:dLbls>
        <c:axId val="123522432"/>
        <c:axId val="126486016"/>
      </c:scatterChart>
      <c:valAx>
        <c:axId val="123522432"/>
        <c:scaling>
          <c:orientation val="minMax"/>
          <c:max val="15"/>
        </c:scaling>
        <c:delete val="0"/>
        <c:axPos val="b"/>
        <c:numFmt formatCode="General" sourceLinked="1"/>
        <c:majorTickMark val="out"/>
        <c:minorTickMark val="none"/>
        <c:tickLblPos val="nextTo"/>
        <c:txPr>
          <a:bodyPr/>
          <a:lstStyle/>
          <a:p>
            <a:pPr>
              <a:defRPr sz="1800" b="1">
                <a:latin typeface="+mj-lt"/>
              </a:defRPr>
            </a:pPr>
            <a:endParaRPr lang="en-US"/>
          </a:p>
        </c:txPr>
        <c:crossAx val="126486016"/>
        <c:crosses val="autoZero"/>
        <c:crossBetween val="midCat"/>
        <c:majorUnit val="1"/>
        <c:minorUnit val="1"/>
      </c:valAx>
      <c:valAx>
        <c:axId val="126486016"/>
        <c:scaling>
          <c:orientation val="minMax"/>
          <c:max val="1"/>
        </c:scaling>
        <c:delete val="0"/>
        <c:axPos val="l"/>
        <c:majorGridlines/>
        <c:numFmt formatCode="General" sourceLinked="1"/>
        <c:majorTickMark val="out"/>
        <c:minorTickMark val="none"/>
        <c:tickLblPos val="nextTo"/>
        <c:txPr>
          <a:bodyPr/>
          <a:lstStyle/>
          <a:p>
            <a:pPr>
              <a:defRPr sz="1600" b="1">
                <a:latin typeface="+mj-lt"/>
              </a:defRPr>
            </a:pPr>
            <a:endParaRPr lang="en-US"/>
          </a:p>
        </c:txPr>
        <c:crossAx val="123522432"/>
        <c:crosses val="autoZero"/>
        <c:crossBetween val="midCat"/>
        <c:majorUnit val="0.1"/>
        <c:minorUnit val="0.05"/>
      </c:valAx>
    </c:plotArea>
    <c:legend>
      <c:legendPos val="r"/>
      <c:layout>
        <c:manualLayout>
          <c:xMode val="edge"/>
          <c:yMode val="edge"/>
          <c:x val="8.2138888888888886E-2"/>
          <c:y val="4.3755753356917344E-2"/>
          <c:w val="0.4758828933981859"/>
          <c:h val="0.31070942774488958"/>
        </c:manualLayout>
      </c:layout>
      <c:overlay val="0"/>
      <c:spPr>
        <a:solidFill>
          <a:schemeClr val="bg1"/>
        </a:solidFill>
      </c:spPr>
      <c:txPr>
        <a:bodyPr/>
        <a:lstStyle/>
        <a:p>
          <a:pPr>
            <a:defRPr sz="2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17078304647422599"/>
          <c:y val="8.085461686172303E-2"/>
          <c:w val="0.80498791269512471"/>
          <c:h val="0.90121810593347951"/>
        </c:manualLayout>
      </c:layout>
      <c:scatterChart>
        <c:scatterStyle val="lineMarker"/>
        <c:varyColors val="0"/>
        <c:ser>
          <c:idx val="1"/>
          <c:order val="0"/>
          <c:tx>
            <c:v>Baseline SUV</c:v>
          </c:tx>
          <c:spPr>
            <a:ln>
              <a:solidFill>
                <a:srgbClr val="0070C0"/>
              </a:solidFill>
            </a:ln>
          </c:spPr>
          <c:marker>
            <c:symbol val="circle"/>
            <c:size val="9"/>
            <c:spPr>
              <a:solidFill>
                <a:schemeClr val="tx2">
                  <a:lumMod val="60000"/>
                  <a:lumOff val="40000"/>
                </a:schemeClr>
              </a:solidFill>
              <a:ln>
                <a:solidFill>
                  <a:srgbClr val="0070C0"/>
                </a:solidFill>
              </a:ln>
            </c:spPr>
          </c:marker>
          <c:yVal>
            <c:numRef>
              <c:f>Sheet1!$A$1:$A$15</c:f>
              <c:numCache>
                <c:formatCode>General</c:formatCode>
                <c:ptCount val="15"/>
                <c:pt idx="0">
                  <c:v>1.52</c:v>
                </c:pt>
                <c:pt idx="1">
                  <c:v>1.55</c:v>
                </c:pt>
                <c:pt idx="2">
                  <c:v>1.5</c:v>
                </c:pt>
                <c:pt idx="3">
                  <c:v>1.51</c:v>
                </c:pt>
                <c:pt idx="4">
                  <c:v>1.58</c:v>
                </c:pt>
                <c:pt idx="5">
                  <c:v>1.5</c:v>
                </c:pt>
                <c:pt idx="6">
                  <c:v>1.5</c:v>
                </c:pt>
                <c:pt idx="7">
                  <c:v>1.47</c:v>
                </c:pt>
                <c:pt idx="8">
                  <c:v>1.54</c:v>
                </c:pt>
                <c:pt idx="9">
                  <c:v>1.49</c:v>
                </c:pt>
                <c:pt idx="10">
                  <c:v>2.19</c:v>
                </c:pt>
                <c:pt idx="11">
                  <c:v>1.47</c:v>
                </c:pt>
                <c:pt idx="12">
                  <c:v>1.51</c:v>
                </c:pt>
                <c:pt idx="13">
                  <c:v>1.49</c:v>
                </c:pt>
                <c:pt idx="14">
                  <c:v>1.54</c:v>
                </c:pt>
              </c:numCache>
            </c:numRef>
          </c:yVal>
          <c:smooth val="0"/>
        </c:ser>
        <c:ser>
          <c:idx val="2"/>
          <c:order val="1"/>
          <c:tx>
            <c:v>FU SUV</c:v>
          </c:tx>
          <c:spPr>
            <a:ln>
              <a:solidFill>
                <a:srgbClr val="C00000"/>
              </a:solidFill>
            </a:ln>
          </c:spPr>
          <c:marker>
            <c:symbol val="square"/>
            <c:size val="9"/>
            <c:spPr>
              <a:solidFill>
                <a:srgbClr val="C00000"/>
              </a:solidFill>
              <a:ln>
                <a:solidFill>
                  <a:srgbClr val="C00000"/>
                </a:solidFill>
              </a:ln>
            </c:spPr>
          </c:marker>
          <c:yVal>
            <c:numRef>
              <c:f>Sheet1!$B$1:$B$15</c:f>
              <c:numCache>
                <c:formatCode>General</c:formatCode>
                <c:ptCount val="15"/>
                <c:pt idx="0">
                  <c:v>1.96</c:v>
                </c:pt>
                <c:pt idx="1">
                  <c:v>1.94</c:v>
                </c:pt>
                <c:pt idx="2">
                  <c:v>1.93</c:v>
                </c:pt>
                <c:pt idx="3">
                  <c:v>1.83</c:v>
                </c:pt>
                <c:pt idx="4">
                  <c:v>1.98</c:v>
                </c:pt>
                <c:pt idx="5">
                  <c:v>1.81</c:v>
                </c:pt>
                <c:pt idx="6">
                  <c:v>1.9</c:v>
                </c:pt>
                <c:pt idx="7">
                  <c:v>1.8800000000000001</c:v>
                </c:pt>
                <c:pt idx="8">
                  <c:v>1.85</c:v>
                </c:pt>
                <c:pt idx="9">
                  <c:v>1.9</c:v>
                </c:pt>
                <c:pt idx="10">
                  <c:v>2.96</c:v>
                </c:pt>
                <c:pt idx="11">
                  <c:v>1.83</c:v>
                </c:pt>
                <c:pt idx="12">
                  <c:v>1.8</c:v>
                </c:pt>
                <c:pt idx="13">
                  <c:v>1.84</c:v>
                </c:pt>
                <c:pt idx="14">
                  <c:v>1.91</c:v>
                </c:pt>
              </c:numCache>
            </c:numRef>
          </c:yVal>
          <c:smooth val="0"/>
        </c:ser>
        <c:dLbls>
          <c:showLegendKey val="0"/>
          <c:showVal val="0"/>
          <c:showCatName val="0"/>
          <c:showSerName val="0"/>
          <c:showPercent val="0"/>
          <c:showBubbleSize val="0"/>
        </c:dLbls>
        <c:axId val="126508032"/>
        <c:axId val="126538880"/>
      </c:scatterChart>
      <c:valAx>
        <c:axId val="126508032"/>
        <c:scaling>
          <c:orientation val="minMax"/>
          <c:max val="15"/>
        </c:scaling>
        <c:delete val="0"/>
        <c:axPos val="b"/>
        <c:numFmt formatCode="#,##0" sourceLinked="0"/>
        <c:majorTickMark val="out"/>
        <c:minorTickMark val="none"/>
        <c:tickLblPos val="nextTo"/>
        <c:crossAx val="126538880"/>
        <c:crosses val="autoZero"/>
        <c:crossBetween val="midCat"/>
        <c:majorUnit val="1"/>
        <c:minorUnit val="1"/>
      </c:valAx>
      <c:valAx>
        <c:axId val="126538880"/>
        <c:scaling>
          <c:orientation val="minMax"/>
        </c:scaling>
        <c:delete val="0"/>
        <c:axPos val="l"/>
        <c:majorGridlines/>
        <c:numFmt formatCode="#,##0.0" sourceLinked="0"/>
        <c:majorTickMark val="out"/>
        <c:minorTickMark val="none"/>
        <c:tickLblPos val="nextTo"/>
        <c:crossAx val="126508032"/>
        <c:crossesAt val="0"/>
        <c:crossBetween val="midCat"/>
      </c:valAx>
    </c:plotArea>
    <c:legend>
      <c:legendPos val="r"/>
      <c:layout>
        <c:manualLayout>
          <c:xMode val="edge"/>
          <c:yMode val="edge"/>
          <c:x val="8.645793736989775E-2"/>
          <c:y val="6.0933575610740975E-2"/>
          <c:w val="0.23943965517241392"/>
          <c:h val="0.16568826973551384"/>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FA1CCF-677F-5D44-A30B-8E97F7814CAD}" type="datetimeFigureOut">
              <a:rPr lang="en-US" smtClean="0"/>
              <a:pPr/>
              <a:t>4/18/2014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B3F0C-FCD2-CA43-A7FD-2C5F15668D42}" type="slidenum">
              <a:rPr lang="en-US" smtClean="0"/>
              <a:pPr/>
              <a:t>‹#›</a:t>
            </a:fld>
            <a:endParaRPr lang="en-US"/>
          </a:p>
        </p:txBody>
      </p:sp>
    </p:spTree>
    <p:extLst>
      <p:ext uri="{BB962C8B-B14F-4D97-AF65-F5344CB8AC3E}">
        <p14:creationId xmlns:p14="http://schemas.microsoft.com/office/powerpoint/2010/main" val="1843229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4/18/2014</a:t>
            </a:fld>
            <a:endParaRPr lang="en-US" dirty="0"/>
          </a:p>
        </p:txBody>
      </p:sp>
      <p:sp>
        <p:nvSpPr>
          <p:cNvPr id="4" name="Slide Image Placeholder 3"/>
          <p:cNvSpPr>
            <a:spLocks noGrp="1" noRot="1" noChangeAspect="1"/>
          </p:cNvSpPr>
          <p:nvPr>
            <p:ph type="sldImg" idx="2"/>
          </p:nvPr>
        </p:nvSpPr>
        <p:spPr>
          <a:xfrm>
            <a:off x="746125" y="685800"/>
            <a:ext cx="5365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56185141"/>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6125" y="685800"/>
            <a:ext cx="53657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6730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49446" y="292101"/>
            <a:ext cx="24007482" cy="924983"/>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78144" y="3836149"/>
            <a:ext cx="7542611"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9" y="3353142"/>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85800" y="730250"/>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778933"/>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91758" y="906913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8690377" y="3831077"/>
            <a:ext cx="7536656"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8690378" y="3353142"/>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693757" y="3836149"/>
            <a:ext cx="7536656"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687800" y="3348070"/>
            <a:ext cx="7543800"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4693565" y="3353142"/>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4693565" y="3836149"/>
            <a:ext cx="7535264"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4689297" y="9107613"/>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4748336" y="9590618"/>
            <a:ext cx="7539038"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4693565" y="16395203"/>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4685523" y="16888035"/>
            <a:ext cx="7539038"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78144" y="9552381"/>
            <a:ext cx="7542611"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449446" y="2034964"/>
            <a:ext cx="23999226" cy="81788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449446" y="1217084"/>
            <a:ext cx="23999226" cy="81788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3" y="3836149"/>
            <a:ext cx="10193459"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7" y="3353142"/>
            <a:ext cx="10179845"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30250"/>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778933"/>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91754" y="11467756"/>
            <a:ext cx="1019464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3" y="11005264"/>
            <a:ext cx="10179845"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12" y="13610976"/>
            <a:ext cx="1017865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12" y="13133041"/>
            <a:ext cx="10178651"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5" y="3841220"/>
            <a:ext cx="1017865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11" y="3353142"/>
            <a:ext cx="10184606"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10" y="3353142"/>
            <a:ext cx="10182023"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10" y="3836149"/>
            <a:ext cx="10182023"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10" y="10984751"/>
            <a:ext cx="10182023"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6" y="11467756"/>
            <a:ext cx="10185797"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10" y="16395203"/>
            <a:ext cx="10182023"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10" y="16878211"/>
            <a:ext cx="10185797"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58" name="Title 1"/>
          <p:cNvSpPr>
            <a:spLocks noGrp="1"/>
          </p:cNvSpPr>
          <p:nvPr>
            <p:ph type="title" hasCustomPrompt="1"/>
          </p:nvPr>
        </p:nvSpPr>
        <p:spPr>
          <a:xfrm>
            <a:off x="4449446" y="292101"/>
            <a:ext cx="24007482" cy="924983"/>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59" name="Text Placeholder 76"/>
          <p:cNvSpPr>
            <a:spLocks noGrp="1"/>
          </p:cNvSpPr>
          <p:nvPr>
            <p:ph type="body" sz="quarter" idx="150" hasCustomPrompt="1"/>
          </p:nvPr>
        </p:nvSpPr>
        <p:spPr>
          <a:xfrm>
            <a:off x="4449446" y="2034964"/>
            <a:ext cx="23999226" cy="81788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6" y="1217084"/>
            <a:ext cx="23999226" cy="81788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4" y="3836149"/>
            <a:ext cx="754261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9" y="3353142"/>
            <a:ext cx="7536656" cy="531993"/>
          </a:xfrm>
          <a:prstGeom prst="rect">
            <a:avLst/>
          </a:prstGeom>
          <a:solidFill>
            <a:schemeClr val="tx2"/>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30250"/>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778933"/>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76949" y="9531629"/>
            <a:ext cx="754380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8" y="9069136"/>
            <a:ext cx="7537847"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2" y="3831077"/>
            <a:ext cx="15540036"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5" y="3353142"/>
            <a:ext cx="15540038"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0375" y="13936346"/>
            <a:ext cx="15540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4" y="13453341"/>
            <a:ext cx="15540038"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93565" y="3353142"/>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93565" y="3836149"/>
            <a:ext cx="7535264"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7" y="9107613"/>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48336" y="9590618"/>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5" y="16395203"/>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4" y="17251811"/>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449446" y="292101"/>
            <a:ext cx="24007482" cy="924983"/>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449446" y="2034964"/>
            <a:ext cx="23999226" cy="81788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6" y="1217084"/>
            <a:ext cx="23999226" cy="81788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ghlighted right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4" y="3836149"/>
            <a:ext cx="754261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9" y="3353142"/>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30250"/>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778933"/>
            <a:ext cx="3314700" cy="160655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76949" y="9531629"/>
            <a:ext cx="754380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8" y="906913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7" y="3831077"/>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5" y="3353142"/>
            <a:ext cx="15540038"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8690377" y="9531629"/>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7" y="9069376"/>
            <a:ext cx="15540038"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8690377" y="15006201"/>
            <a:ext cx="15540035"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8690377" y="15489206"/>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7" y="3353142"/>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85523" y="3836149"/>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5" y="18064352"/>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93566" y="18547359"/>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449446" y="292101"/>
            <a:ext cx="24007482" cy="924983"/>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449446" y="2034964"/>
            <a:ext cx="23999226" cy="81788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6" y="1217084"/>
            <a:ext cx="23999226" cy="81788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3" y="14618275"/>
            <a:ext cx="7542611"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6843088"/>
            <a:ext cx="5128260" cy="3052394"/>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260232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9"/>
          <p:cNvSpPr>
            <a:spLocks noChangeArrowheads="1"/>
          </p:cNvSpPr>
          <p:nvPr/>
        </p:nvSpPr>
        <p:spPr bwMode="auto">
          <a:xfrm>
            <a:off x="0" y="3070093"/>
            <a:ext cx="32918400" cy="97367"/>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5" name="Rectangle 35"/>
          <p:cNvSpPr>
            <a:spLocks noChangeArrowheads="1"/>
          </p:cNvSpPr>
          <p:nvPr/>
        </p:nvSpPr>
        <p:spPr bwMode="auto">
          <a:xfrm>
            <a:off x="24688800"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0"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7" name="Rectangle 33"/>
          <p:cNvSpPr>
            <a:spLocks noChangeArrowheads="1"/>
          </p:cNvSpPr>
          <p:nvPr/>
        </p:nvSpPr>
        <p:spPr bwMode="auto">
          <a:xfrm>
            <a:off x="16687800"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5" name="Rectangle 33"/>
          <p:cNvSpPr>
            <a:spLocks noChangeArrowheads="1"/>
          </p:cNvSpPr>
          <p:nvPr/>
        </p:nvSpPr>
        <p:spPr bwMode="auto">
          <a:xfrm>
            <a:off x="691754"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 name="Text Placeholder 1"/>
          <p:cNvSpPr>
            <a:spLocks noGrp="1"/>
          </p:cNvSpPr>
          <p:nvPr>
            <p:ph type="body" idx="1"/>
          </p:nvPr>
        </p:nvSpPr>
        <p:spPr>
          <a:xfrm>
            <a:off x="1646240" y="4907891"/>
            <a:ext cx="29625926" cy="138793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itle Placeholder 2"/>
          <p:cNvSpPr>
            <a:spLocks noGrp="1"/>
          </p:cNvSpPr>
          <p:nvPr>
            <p:ph type="title"/>
          </p:nvPr>
        </p:nvSpPr>
        <p:spPr>
          <a:xfrm>
            <a:off x="1646240" y="842830"/>
            <a:ext cx="29625926" cy="35052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06705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5" y="3359150"/>
            <a:ext cx="10189028"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070093"/>
            <a:ext cx="32918400" cy="97367"/>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6" y="20593052"/>
            <a:ext cx="1885950" cy="254574"/>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8" name="Rectangle 33"/>
          <p:cNvSpPr>
            <a:spLocks noChangeArrowheads="1"/>
          </p:cNvSpPr>
          <p:nvPr/>
        </p:nvSpPr>
        <p:spPr bwMode="auto">
          <a:xfrm>
            <a:off x="11362906" y="3359150"/>
            <a:ext cx="10189028"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9" name="Rectangle 33"/>
          <p:cNvSpPr>
            <a:spLocks noChangeArrowheads="1"/>
          </p:cNvSpPr>
          <p:nvPr/>
        </p:nvSpPr>
        <p:spPr bwMode="auto">
          <a:xfrm>
            <a:off x="22040006" y="3359150"/>
            <a:ext cx="10189028"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60" name="Group 59"/>
          <p:cNvGrpSpPr/>
          <p:nvPr/>
        </p:nvGrpSpPr>
        <p:grpSpPr>
          <a:xfrm>
            <a:off x="-7475301" y="20090599"/>
            <a:ext cx="6982115" cy="710237"/>
            <a:chOff x="44242388" y="28054064"/>
            <a:chExt cx="9771398" cy="1111671"/>
          </a:xfrm>
        </p:grpSpPr>
        <p:sp>
          <p:nvSpPr>
            <p:cNvPr id="61" name="Rounded Rectangle 6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70833" y="28172249"/>
              <a:ext cx="914400" cy="914398"/>
            </a:xfrm>
            <a:prstGeom prst="rect">
              <a:avLst/>
            </a:prstGeom>
            <a:noFill/>
          </p:spPr>
        </p:pic>
        <p:sp>
          <p:nvSpPr>
            <p:cNvPr id="63" name="TextBox 62"/>
            <p:cNvSpPr txBox="1"/>
            <p:nvPr userDrawn="1"/>
          </p:nvSpPr>
          <p:spPr>
            <a:xfrm>
              <a:off x="45342600" y="28154090"/>
              <a:ext cx="8671186" cy="1011645"/>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sp>
        <p:nvSpPr>
          <p:cNvPr id="71" name="Rectangle 70"/>
          <p:cNvSpPr/>
          <p:nvPr/>
        </p:nvSpPr>
        <p:spPr>
          <a:xfrm>
            <a:off x="33166598" y="0"/>
            <a:ext cx="7537847" cy="2103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72" name="Picture 2"/>
          <p:cNvPicPr>
            <a:picLocks noChangeAspect="1" noChangeArrowheads="1"/>
          </p:cNvPicPr>
          <p:nvPr/>
        </p:nvPicPr>
        <p:blipFill>
          <a:blip r:embed="rId5" cstate="print"/>
          <a:srcRect/>
          <a:stretch>
            <a:fillRect/>
          </a:stretch>
        </p:blipFill>
        <p:spPr bwMode="auto">
          <a:xfrm>
            <a:off x="37223084" y="9926691"/>
            <a:ext cx="2974836" cy="1634508"/>
          </a:xfrm>
          <a:prstGeom prst="rect">
            <a:avLst/>
          </a:prstGeom>
          <a:noFill/>
          <a:ln w="9525">
            <a:noFill/>
            <a:miter lim="800000"/>
            <a:headEnd/>
            <a:tailEnd/>
          </a:ln>
          <a:effectLst/>
        </p:spPr>
      </p:pic>
      <p:pic>
        <p:nvPicPr>
          <p:cNvPr id="73" name="Picture 2"/>
          <p:cNvPicPr>
            <a:picLocks noChangeAspect="1" noChangeArrowheads="1"/>
          </p:cNvPicPr>
          <p:nvPr/>
        </p:nvPicPr>
        <p:blipFill>
          <a:blip r:embed="rId6" cstate="print"/>
          <a:srcRect/>
          <a:stretch>
            <a:fillRect/>
          </a:stretch>
        </p:blipFill>
        <p:spPr bwMode="auto">
          <a:xfrm>
            <a:off x="39840561" y="8063179"/>
            <a:ext cx="442913" cy="279929"/>
          </a:xfrm>
          <a:prstGeom prst="rect">
            <a:avLst/>
          </a:prstGeom>
          <a:noFill/>
          <a:ln w="9525">
            <a:solidFill>
              <a:schemeClr val="tx1"/>
            </a:solidFill>
            <a:miter lim="800000"/>
            <a:headEnd/>
            <a:tailEnd/>
          </a:ln>
          <a:effectLst/>
        </p:spPr>
      </p:pic>
      <p:sp>
        <p:nvSpPr>
          <p:cNvPr id="74" name="TextBox 73"/>
          <p:cNvSpPr txBox="1"/>
          <p:nvPr/>
        </p:nvSpPr>
        <p:spPr>
          <a:xfrm>
            <a:off x="33251510" y="19705887"/>
            <a:ext cx="6870215" cy="1390234"/>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75" name="Straight Connector 74"/>
          <p:cNvCxnSpPr/>
          <p:nvPr/>
        </p:nvCxnSpPr>
        <p:spPr>
          <a:xfrm>
            <a:off x="33146945" y="19706100"/>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3166598" y="2890573"/>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06705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070093"/>
            <a:ext cx="32918400" cy="97367"/>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6" y="20593052"/>
            <a:ext cx="1885950" cy="254574"/>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24688800" y="3359150"/>
            <a:ext cx="7543800"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5" y="3359150"/>
            <a:ext cx="15543611"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8" name="Rectangle 27"/>
          <p:cNvSpPr/>
          <p:nvPr/>
        </p:nvSpPr>
        <p:spPr>
          <a:xfrm>
            <a:off x="-7801791" y="-12520"/>
            <a:ext cx="7537847" cy="2103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29" name="Rectangle 28"/>
          <p:cNvSpPr/>
          <p:nvPr/>
        </p:nvSpPr>
        <p:spPr>
          <a:xfrm>
            <a:off x="-7777865" y="14695158"/>
            <a:ext cx="7513920" cy="4965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grpSp>
        <p:nvGrpSpPr>
          <p:cNvPr id="47" name="Group 46"/>
          <p:cNvGrpSpPr/>
          <p:nvPr/>
        </p:nvGrpSpPr>
        <p:grpSpPr>
          <a:xfrm>
            <a:off x="-7475301" y="20090598"/>
            <a:ext cx="6982115" cy="710244"/>
            <a:chOff x="44242388" y="28054064"/>
            <a:chExt cx="9771398" cy="1111682"/>
          </a:xfrm>
        </p:grpSpPr>
        <p:sp>
          <p:nvSpPr>
            <p:cNvPr id="48" name="Rounded Rectangle 4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70833" y="28172249"/>
              <a:ext cx="914400" cy="914398"/>
            </a:xfrm>
            <a:prstGeom prst="rect">
              <a:avLst/>
            </a:prstGeom>
            <a:noFill/>
          </p:spPr>
        </p:pic>
        <p:sp>
          <p:nvSpPr>
            <p:cNvPr id="50" name="TextBox 49"/>
            <p:cNvSpPr txBox="1"/>
            <p:nvPr userDrawn="1"/>
          </p:nvSpPr>
          <p:spPr>
            <a:xfrm>
              <a:off x="45342600" y="28154101"/>
              <a:ext cx="8671186" cy="1011645"/>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51" name="Straight Connector 50"/>
          <p:cNvCxnSpPr/>
          <p:nvPr/>
        </p:nvCxnSpPr>
        <p:spPr>
          <a:xfrm>
            <a:off x="-7801791" y="7996237"/>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166598" y="0"/>
            <a:ext cx="7537847" cy="2103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22" name="Picture 2"/>
          <p:cNvPicPr>
            <a:picLocks noChangeAspect="1" noChangeArrowheads="1"/>
          </p:cNvPicPr>
          <p:nvPr/>
        </p:nvPicPr>
        <p:blipFill>
          <a:blip r:embed="rId5" cstate="print"/>
          <a:srcRect/>
          <a:stretch>
            <a:fillRect/>
          </a:stretch>
        </p:blipFill>
        <p:spPr bwMode="auto">
          <a:xfrm>
            <a:off x="37223084" y="9926691"/>
            <a:ext cx="2974836" cy="1634508"/>
          </a:xfrm>
          <a:prstGeom prst="rect">
            <a:avLst/>
          </a:prstGeom>
          <a:noFill/>
          <a:ln w="9525">
            <a:noFill/>
            <a:miter lim="800000"/>
            <a:headEnd/>
            <a:tailEnd/>
          </a:ln>
          <a:effectLst/>
        </p:spPr>
      </p:pic>
      <p:pic>
        <p:nvPicPr>
          <p:cNvPr id="23" name="Picture 2"/>
          <p:cNvPicPr>
            <a:picLocks noChangeAspect="1" noChangeArrowheads="1"/>
          </p:cNvPicPr>
          <p:nvPr/>
        </p:nvPicPr>
        <p:blipFill>
          <a:blip r:embed="rId6" cstate="print"/>
          <a:srcRect/>
          <a:stretch>
            <a:fillRect/>
          </a:stretch>
        </p:blipFill>
        <p:spPr bwMode="auto">
          <a:xfrm>
            <a:off x="39840561" y="8063179"/>
            <a:ext cx="442913" cy="279929"/>
          </a:xfrm>
          <a:prstGeom prst="rect">
            <a:avLst/>
          </a:prstGeom>
          <a:noFill/>
          <a:ln w="9525">
            <a:solidFill>
              <a:schemeClr val="tx1"/>
            </a:solidFill>
            <a:miter lim="800000"/>
            <a:headEnd/>
            <a:tailEnd/>
          </a:ln>
          <a:effectLst/>
        </p:spPr>
      </p:pic>
      <p:sp>
        <p:nvSpPr>
          <p:cNvPr id="24" name="TextBox 23"/>
          <p:cNvSpPr txBox="1"/>
          <p:nvPr/>
        </p:nvSpPr>
        <p:spPr>
          <a:xfrm>
            <a:off x="33251510" y="19705887"/>
            <a:ext cx="6870215" cy="1390234"/>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25" name="Straight Connector 24"/>
          <p:cNvCxnSpPr/>
          <p:nvPr/>
        </p:nvCxnSpPr>
        <p:spPr>
          <a:xfrm>
            <a:off x="33146945" y="19706100"/>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3166598" y="2890573"/>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06705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5" y="3359150"/>
            <a:ext cx="31543229" cy="1708785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070093"/>
            <a:ext cx="32918400" cy="97367"/>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6" y="20593052"/>
            <a:ext cx="1885950" cy="254574"/>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692150" y="3359150"/>
            <a:ext cx="7543800" cy="17087850"/>
          </a:xfrm>
          <a:prstGeom prst="rect">
            <a:avLst/>
          </a:prstGeom>
          <a:solidFill>
            <a:schemeClr val="accent1">
              <a:lumMod val="20000"/>
              <a:lumOff val="80000"/>
            </a:schemeClr>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7" name="Rectangle 26"/>
          <p:cNvSpPr/>
          <p:nvPr/>
        </p:nvSpPr>
        <p:spPr>
          <a:xfrm>
            <a:off x="-7801791" y="-12520"/>
            <a:ext cx="7537847" cy="2103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28" name="Rectangle 27"/>
          <p:cNvSpPr/>
          <p:nvPr/>
        </p:nvSpPr>
        <p:spPr>
          <a:xfrm>
            <a:off x="-7777865" y="14695158"/>
            <a:ext cx="7513920" cy="4965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grpSp>
        <p:nvGrpSpPr>
          <p:cNvPr id="46" name="Group 45"/>
          <p:cNvGrpSpPr/>
          <p:nvPr/>
        </p:nvGrpSpPr>
        <p:grpSpPr>
          <a:xfrm>
            <a:off x="-7475301" y="20090598"/>
            <a:ext cx="6982115" cy="710244"/>
            <a:chOff x="44242388" y="28054064"/>
            <a:chExt cx="9771398" cy="1111682"/>
          </a:xfrm>
        </p:grpSpPr>
        <p:sp>
          <p:nvSpPr>
            <p:cNvPr id="47" name="Rounded Rectangle 4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70833" y="28172249"/>
              <a:ext cx="914400" cy="914398"/>
            </a:xfrm>
            <a:prstGeom prst="rect">
              <a:avLst/>
            </a:prstGeom>
            <a:noFill/>
          </p:spPr>
        </p:pic>
        <p:sp>
          <p:nvSpPr>
            <p:cNvPr id="49" name="TextBox 48"/>
            <p:cNvSpPr txBox="1"/>
            <p:nvPr userDrawn="1"/>
          </p:nvSpPr>
          <p:spPr>
            <a:xfrm>
              <a:off x="45342600" y="28154101"/>
              <a:ext cx="8671186" cy="1011645"/>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50" name="Straight Connector 49"/>
          <p:cNvCxnSpPr/>
          <p:nvPr/>
        </p:nvCxnSpPr>
        <p:spPr>
          <a:xfrm>
            <a:off x="-7801791" y="7996237"/>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3166598" y="0"/>
            <a:ext cx="7537847" cy="21031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21" name="Picture 2"/>
          <p:cNvPicPr>
            <a:picLocks noChangeAspect="1" noChangeArrowheads="1"/>
          </p:cNvPicPr>
          <p:nvPr/>
        </p:nvPicPr>
        <p:blipFill>
          <a:blip r:embed="rId5" cstate="print"/>
          <a:srcRect/>
          <a:stretch>
            <a:fillRect/>
          </a:stretch>
        </p:blipFill>
        <p:spPr bwMode="auto">
          <a:xfrm>
            <a:off x="37223084" y="9926691"/>
            <a:ext cx="2974836" cy="1634508"/>
          </a:xfrm>
          <a:prstGeom prst="rect">
            <a:avLst/>
          </a:prstGeom>
          <a:noFill/>
          <a:ln w="9525">
            <a:noFill/>
            <a:miter lim="800000"/>
            <a:headEnd/>
            <a:tailEnd/>
          </a:ln>
          <a:effectLst/>
        </p:spPr>
      </p:pic>
      <p:pic>
        <p:nvPicPr>
          <p:cNvPr id="22" name="Picture 2"/>
          <p:cNvPicPr>
            <a:picLocks noChangeAspect="1" noChangeArrowheads="1"/>
          </p:cNvPicPr>
          <p:nvPr/>
        </p:nvPicPr>
        <p:blipFill>
          <a:blip r:embed="rId6" cstate="print"/>
          <a:srcRect/>
          <a:stretch>
            <a:fillRect/>
          </a:stretch>
        </p:blipFill>
        <p:spPr bwMode="auto">
          <a:xfrm>
            <a:off x="39840561" y="8063179"/>
            <a:ext cx="442913" cy="279929"/>
          </a:xfrm>
          <a:prstGeom prst="rect">
            <a:avLst/>
          </a:prstGeom>
          <a:noFill/>
          <a:ln w="9525">
            <a:solidFill>
              <a:schemeClr val="tx1"/>
            </a:solidFill>
            <a:miter lim="800000"/>
            <a:headEnd/>
            <a:tailEnd/>
          </a:ln>
          <a:effectLst/>
        </p:spPr>
      </p:pic>
      <p:sp>
        <p:nvSpPr>
          <p:cNvPr id="23" name="TextBox 22"/>
          <p:cNvSpPr txBox="1"/>
          <p:nvPr/>
        </p:nvSpPr>
        <p:spPr>
          <a:xfrm>
            <a:off x="33251510" y="19705887"/>
            <a:ext cx="6870215" cy="1390234"/>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24" name="Straight Connector 23"/>
          <p:cNvCxnSpPr/>
          <p:nvPr/>
        </p:nvCxnSpPr>
        <p:spPr>
          <a:xfrm>
            <a:off x="33146945" y="19706100"/>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166598" y="2890573"/>
            <a:ext cx="7537847" cy="1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6"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chart" Target="../charts/chart1.xml"/><Relationship Id="rId4" Type="http://schemas.openxmlformats.org/officeDocument/2006/relationships/image" Target="../media/image5.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33"/>
          <p:cNvSpPr>
            <a:spLocks noGrp="1"/>
          </p:cNvSpPr>
          <p:nvPr>
            <p:ph type="body" sz="quarter" idx="23"/>
          </p:nvPr>
        </p:nvSpPr>
        <p:spPr>
          <a:xfrm>
            <a:off x="24662761" y="3501858"/>
            <a:ext cx="7536656" cy="5426485"/>
          </a:xfrm>
        </p:spPr>
        <p:txBody>
          <a:bodyPr/>
          <a:lstStyle/>
          <a:p>
            <a:r>
              <a:rPr lang="en-US" dirty="0"/>
              <a:t>A small clinical trial has been designed between QIN site </a:t>
            </a:r>
            <a:r>
              <a:rPr lang="en-US" dirty="0" smtClean="0"/>
              <a:t>JHU, </a:t>
            </a:r>
            <a:r>
              <a:rPr lang="en-US" dirty="0"/>
              <a:t>the U of Pittsburgh QIN, and the Adult Brain Tumor Consortium.  In this trial, QIN methods and </a:t>
            </a:r>
            <a:r>
              <a:rPr lang="en-US" dirty="0" smtClean="0"/>
              <a:t>data/analysis </a:t>
            </a:r>
            <a:r>
              <a:rPr lang="en-US" dirty="0"/>
              <a:t>sharing will be used to determine the role and performance of FLT PET in imaging cell cycle effects of </a:t>
            </a:r>
            <a:r>
              <a:rPr lang="en-US" dirty="0" err="1"/>
              <a:t>mibefradil</a:t>
            </a:r>
            <a:r>
              <a:rPr lang="en-US" dirty="0"/>
              <a:t>. </a:t>
            </a:r>
            <a:r>
              <a:rPr lang="en-US" dirty="0" smtClean="0"/>
              <a:t>A test-retest </a:t>
            </a:r>
            <a:r>
              <a:rPr lang="en-US" dirty="0"/>
              <a:t>study will be included using FLT, to provide valuable data on reproducibility of the image analysis methods and the biology imaged in the study.  </a:t>
            </a:r>
            <a:r>
              <a:rPr lang="en-US" dirty="0" smtClean="0"/>
              <a:t>This will </a:t>
            </a:r>
            <a:r>
              <a:rPr lang="en-US" dirty="0"/>
              <a:t>be without intervening therapy being performed.  The study schema is shown below.  While only a 10 patient (30 </a:t>
            </a:r>
            <a:r>
              <a:rPr lang="en-US" dirty="0" smtClean="0"/>
              <a:t>scan) </a:t>
            </a:r>
            <a:r>
              <a:rPr lang="en-US" dirty="0"/>
              <a:t>trial, the support from industry and the ABTC should make this a valuable exploratory undertaking in which QIN members are helping drive a key imaging component of a clinical trial of an innovative brain tumor therapy.   The study is entitled:  </a:t>
            </a:r>
            <a:endParaRPr lang="en-US" dirty="0" smtClean="0"/>
          </a:p>
          <a:p>
            <a:r>
              <a:rPr lang="en-US" b="1" dirty="0" smtClean="0"/>
              <a:t>A </a:t>
            </a:r>
            <a:r>
              <a:rPr lang="en-US" b="1" dirty="0"/>
              <a:t>Phase I Open Label Safety Study to Evaluate the Pharmacokinetic Profile </a:t>
            </a:r>
            <a:r>
              <a:rPr lang="en-US" b="1" dirty="0" smtClean="0"/>
              <a:t>and Tolerance </a:t>
            </a:r>
            <a:r>
              <a:rPr lang="en-US" b="1" dirty="0"/>
              <a:t>of </a:t>
            </a:r>
            <a:r>
              <a:rPr lang="en-US" b="1" dirty="0" err="1"/>
              <a:t>Mibefradil</a:t>
            </a:r>
            <a:r>
              <a:rPr lang="en-US" b="1" dirty="0"/>
              <a:t> Dose Finding in Subjects with Recurrent </a:t>
            </a:r>
            <a:r>
              <a:rPr lang="en-US" b="1" dirty="0" smtClean="0"/>
              <a:t>High-Grade </a:t>
            </a:r>
            <a:r>
              <a:rPr lang="en-US" b="1" dirty="0" err="1" smtClean="0"/>
              <a:t>Glioma</a:t>
            </a:r>
            <a:r>
              <a:rPr lang="en-US" b="1" dirty="0" smtClean="0"/>
              <a:t> </a:t>
            </a:r>
            <a:r>
              <a:rPr lang="en-US" b="1" dirty="0"/>
              <a:t>Undergoing Standard, Repeated </a:t>
            </a:r>
            <a:r>
              <a:rPr lang="en-US" b="1" dirty="0" err="1"/>
              <a:t>Temozolomide</a:t>
            </a:r>
            <a:r>
              <a:rPr lang="en-US" b="1" dirty="0"/>
              <a:t> Treatment</a:t>
            </a:r>
            <a:endParaRPr lang="en-US" b="1" dirty="0" smtClean="0"/>
          </a:p>
          <a:p>
            <a:pPr indent="127000" algn="just"/>
            <a:endParaRPr lang="en-US" dirty="0" smtClean="0"/>
          </a:p>
        </p:txBody>
      </p:sp>
      <p:sp>
        <p:nvSpPr>
          <p:cNvPr id="96" name="Title 95"/>
          <p:cNvSpPr>
            <a:spLocks noGrp="1"/>
          </p:cNvSpPr>
          <p:nvPr>
            <p:ph type="title"/>
          </p:nvPr>
        </p:nvSpPr>
        <p:spPr>
          <a:xfrm>
            <a:off x="8204199" y="327948"/>
            <a:ext cx="16967201" cy="804603"/>
          </a:xfrm>
        </p:spPr>
        <p:txBody>
          <a:bodyPr wrap="square">
            <a:spAutoFit/>
          </a:bodyPr>
          <a:lstStyle/>
          <a:p>
            <a:r>
              <a:rPr lang="en-US" sz="4800" dirty="0" smtClean="0">
                <a:solidFill>
                  <a:schemeClr val="tx1"/>
                </a:solidFill>
                <a:cs typeface="Arial" pitchFamily="34" charset="0"/>
              </a:rPr>
              <a:t>Clinical Trials Design and Development Working Group</a:t>
            </a:r>
            <a:endParaRPr lang="en-US" sz="4800" dirty="0">
              <a:solidFill>
                <a:srgbClr val="000000"/>
              </a:solidFill>
              <a:cs typeface="Arial" pitchFamily="34" charset="0"/>
            </a:endParaRPr>
          </a:p>
        </p:txBody>
      </p:sp>
      <p:sp>
        <p:nvSpPr>
          <p:cNvPr id="97" name="Text Placeholder 96"/>
          <p:cNvSpPr>
            <a:spLocks noGrp="1"/>
          </p:cNvSpPr>
          <p:nvPr>
            <p:ph type="body" sz="quarter" idx="10"/>
          </p:nvPr>
        </p:nvSpPr>
        <p:spPr>
          <a:xfrm>
            <a:off x="678144" y="3616021"/>
            <a:ext cx="7542611" cy="7593232"/>
          </a:xfrm>
        </p:spPr>
        <p:txBody>
          <a:bodyPr/>
          <a:lstStyle/>
          <a:p>
            <a:r>
              <a:rPr lang="en-US" sz="2400" dirty="0"/>
              <a:t>The overall goals of the CTDDWG are </a:t>
            </a:r>
            <a:r>
              <a:rPr lang="en-US" sz="2400" dirty="0" smtClean="0"/>
              <a:t>to:</a:t>
            </a:r>
          </a:p>
          <a:p>
            <a:endParaRPr lang="en-US" dirty="0"/>
          </a:p>
          <a:p>
            <a:pPr marL="342900" indent="-342900">
              <a:buFont typeface="+mj-lt"/>
              <a:buAutoNum type="arabicPeriod"/>
              <a:tabLst>
                <a:tab pos="342900" algn="l"/>
                <a:tab pos="400050" algn="l"/>
                <a:tab pos="514350" algn="l"/>
              </a:tabLst>
            </a:pPr>
            <a:r>
              <a:rPr lang="en-US" sz="2000" dirty="0" smtClean="0"/>
              <a:t>Identify </a:t>
            </a:r>
            <a:r>
              <a:rPr lang="en-US" sz="2000" dirty="0"/>
              <a:t>challenges and opportunities in clinical cancer </a:t>
            </a:r>
            <a:r>
              <a:rPr lang="en-US" sz="2000" dirty="0" smtClean="0"/>
              <a:t>imaging        trial design and development, notably trials using quantitative imaging; </a:t>
            </a:r>
          </a:p>
          <a:p>
            <a:pPr marL="342900" indent="-342900">
              <a:buFont typeface="+mj-lt"/>
              <a:buAutoNum type="arabicPeriod"/>
              <a:tabLst>
                <a:tab pos="342900" algn="l"/>
                <a:tab pos="400050" algn="l"/>
                <a:tab pos="514350" algn="l"/>
              </a:tabLst>
            </a:pPr>
            <a:endParaRPr lang="en-US" sz="800" dirty="0" smtClean="0"/>
          </a:p>
          <a:p>
            <a:pPr marL="342900" indent="-342900">
              <a:buFont typeface="+mj-lt"/>
              <a:buAutoNum type="arabicPeriod"/>
              <a:tabLst>
                <a:tab pos="342900" algn="l"/>
                <a:tab pos="400050" algn="l"/>
                <a:tab pos="514350" algn="l"/>
              </a:tabLst>
            </a:pPr>
            <a:r>
              <a:rPr lang="en-US" sz="2000" dirty="0" smtClean="0"/>
              <a:t>Identify </a:t>
            </a:r>
            <a:r>
              <a:rPr lang="en-US" sz="2000" dirty="0"/>
              <a:t>and test potential best practices for clinical trial design, analysis and </a:t>
            </a:r>
            <a:r>
              <a:rPr lang="en-US" sz="2000" dirty="0" smtClean="0"/>
              <a:t>reporting; </a:t>
            </a:r>
          </a:p>
          <a:p>
            <a:pPr marL="342900" indent="-342900">
              <a:buFont typeface="+mj-lt"/>
              <a:buAutoNum type="arabicPeriod"/>
              <a:tabLst>
                <a:tab pos="342900" algn="l"/>
                <a:tab pos="400050" algn="l"/>
                <a:tab pos="514350" algn="l"/>
              </a:tabLst>
            </a:pPr>
            <a:endParaRPr lang="en-US" sz="800" dirty="0"/>
          </a:p>
          <a:p>
            <a:pPr marL="342900" indent="-342900">
              <a:buFont typeface="+mj-lt"/>
              <a:buAutoNum type="arabicPeriod"/>
              <a:tabLst>
                <a:tab pos="342900" algn="l"/>
                <a:tab pos="400050" algn="l"/>
                <a:tab pos="514350" algn="l"/>
              </a:tabLst>
            </a:pPr>
            <a:r>
              <a:rPr lang="en-US" sz="2000" dirty="0" smtClean="0"/>
              <a:t>Through </a:t>
            </a:r>
            <a:r>
              <a:rPr lang="en-US" sz="2000" dirty="0"/>
              <a:t>collaborations with the other QIN working groups, facilitate introduction of QIN developed methods into clinical imaging </a:t>
            </a:r>
            <a:r>
              <a:rPr lang="en-US" sz="2000" dirty="0" smtClean="0"/>
              <a:t>trials; </a:t>
            </a:r>
          </a:p>
          <a:p>
            <a:pPr marL="342900" indent="-342900">
              <a:buFont typeface="+mj-lt"/>
              <a:buAutoNum type="arabicPeriod"/>
              <a:tabLst>
                <a:tab pos="342900" algn="l"/>
                <a:tab pos="400050" algn="l"/>
                <a:tab pos="514350" algn="l"/>
              </a:tabLst>
            </a:pPr>
            <a:endParaRPr lang="en-US" sz="800" dirty="0"/>
          </a:p>
          <a:p>
            <a:pPr marL="342900" indent="-342900">
              <a:buFont typeface="+mj-lt"/>
              <a:buAutoNum type="arabicPeriod"/>
              <a:tabLst>
                <a:tab pos="342900" algn="l"/>
                <a:tab pos="400050" algn="l"/>
                <a:tab pos="514350" algn="l"/>
              </a:tabLst>
            </a:pPr>
            <a:r>
              <a:rPr lang="en-US" sz="2000" dirty="0" smtClean="0"/>
              <a:t>Disseminate </a:t>
            </a:r>
            <a:r>
              <a:rPr lang="en-US" sz="2000" dirty="0"/>
              <a:t>best clinical trial design and development </a:t>
            </a:r>
            <a:r>
              <a:rPr lang="en-US" sz="2000" dirty="0" smtClean="0"/>
              <a:t>methods through </a:t>
            </a:r>
            <a:r>
              <a:rPr lang="en-US" sz="2000" dirty="0"/>
              <a:t>publications and </a:t>
            </a:r>
            <a:r>
              <a:rPr lang="en-US" sz="2000" dirty="0" smtClean="0"/>
              <a:t>guidelines;</a:t>
            </a:r>
          </a:p>
          <a:p>
            <a:pPr marL="342900" indent="-342900">
              <a:buFont typeface="+mj-lt"/>
              <a:buAutoNum type="arabicPeriod"/>
              <a:tabLst>
                <a:tab pos="342900" algn="l"/>
                <a:tab pos="400050" algn="l"/>
                <a:tab pos="514350" algn="l"/>
              </a:tabLst>
            </a:pPr>
            <a:endParaRPr lang="en-US" sz="800" dirty="0" smtClean="0"/>
          </a:p>
          <a:p>
            <a:pPr marL="342900" indent="-342900">
              <a:buFont typeface="+mj-lt"/>
              <a:buAutoNum type="arabicPeriod"/>
              <a:tabLst>
                <a:tab pos="342900" algn="l"/>
                <a:tab pos="400050" algn="l"/>
                <a:tab pos="514350" algn="l"/>
              </a:tabLst>
            </a:pPr>
            <a:r>
              <a:rPr lang="en-US" sz="2000" dirty="0" smtClean="0"/>
              <a:t>Facilitate </a:t>
            </a:r>
            <a:r>
              <a:rPr lang="en-US" sz="2000" dirty="0"/>
              <a:t>interactions with cooperative groups and other </a:t>
            </a:r>
            <a:r>
              <a:rPr lang="en-US" sz="2000" dirty="0" smtClean="0"/>
              <a:t> organizations </a:t>
            </a:r>
            <a:r>
              <a:rPr lang="en-US" sz="2000" dirty="0"/>
              <a:t>interested in quantitative imaging by direct and continued </a:t>
            </a:r>
            <a:r>
              <a:rPr lang="en-US" sz="2000" dirty="0" smtClean="0"/>
              <a:t>engagement/cross-membership </a:t>
            </a:r>
            <a:r>
              <a:rPr lang="en-US" sz="2000" dirty="0"/>
              <a:t>including introduction of quantitative imaging network methods into multicenter </a:t>
            </a:r>
            <a:r>
              <a:rPr lang="en-US" sz="2000" dirty="0" smtClean="0"/>
              <a:t>clinical trials</a:t>
            </a:r>
            <a:r>
              <a:rPr lang="en-US" sz="2000" dirty="0"/>
              <a:t> </a:t>
            </a:r>
            <a:r>
              <a:rPr lang="en-US" sz="2000" dirty="0" smtClean="0"/>
              <a:t>and</a:t>
            </a:r>
          </a:p>
          <a:p>
            <a:pPr marL="342900" indent="-342900">
              <a:buFont typeface="+mj-lt"/>
              <a:buAutoNum type="arabicPeriod"/>
              <a:tabLst>
                <a:tab pos="342900" algn="l"/>
                <a:tab pos="400050" algn="l"/>
                <a:tab pos="514350" algn="l"/>
              </a:tabLst>
            </a:pPr>
            <a:endParaRPr lang="en-US" sz="800" dirty="0"/>
          </a:p>
          <a:p>
            <a:pPr marL="342900" indent="-342900">
              <a:buFont typeface="+mj-lt"/>
              <a:buAutoNum type="arabicPeriod"/>
              <a:tabLst>
                <a:tab pos="342900" algn="l"/>
                <a:tab pos="400050" algn="l"/>
                <a:tab pos="514350" algn="l"/>
              </a:tabLst>
            </a:pPr>
            <a:r>
              <a:rPr lang="en-US" sz="2000" dirty="0" smtClean="0"/>
              <a:t>Help </a:t>
            </a:r>
            <a:r>
              <a:rPr lang="en-US" sz="2000" dirty="0"/>
              <a:t>export relevant and mature QIN methods to clinical practice settings as </a:t>
            </a:r>
            <a:r>
              <a:rPr lang="en-US" sz="2000" dirty="0" smtClean="0"/>
              <a:t>appropriate</a:t>
            </a:r>
            <a:r>
              <a:rPr lang="en-US" sz="2000" dirty="0"/>
              <a:t>. </a:t>
            </a:r>
          </a:p>
        </p:txBody>
      </p:sp>
      <p:sp>
        <p:nvSpPr>
          <p:cNvPr id="98" name="Text Placeholder 97"/>
          <p:cNvSpPr>
            <a:spLocks noGrp="1"/>
          </p:cNvSpPr>
          <p:nvPr>
            <p:ph type="body" sz="quarter" idx="11"/>
          </p:nvPr>
        </p:nvSpPr>
        <p:spPr>
          <a:xfrm>
            <a:off x="693151" y="3071349"/>
            <a:ext cx="7572493" cy="562771"/>
          </a:xfrm>
        </p:spPr>
        <p:txBody>
          <a:bodyPr/>
          <a:lstStyle/>
          <a:p>
            <a:r>
              <a:rPr lang="en-US" sz="2800" dirty="0" smtClean="0"/>
              <a:t>Goals</a:t>
            </a:r>
            <a:endParaRPr lang="en-US" sz="2800" dirty="0"/>
          </a:p>
        </p:txBody>
      </p:sp>
      <p:sp>
        <p:nvSpPr>
          <p:cNvPr id="105" name="Text Placeholder 104"/>
          <p:cNvSpPr>
            <a:spLocks noGrp="1"/>
          </p:cNvSpPr>
          <p:nvPr>
            <p:ph type="body" sz="quarter" idx="24"/>
          </p:nvPr>
        </p:nvSpPr>
        <p:spPr>
          <a:xfrm>
            <a:off x="8685615" y="3083382"/>
            <a:ext cx="15586587" cy="562771"/>
          </a:xfrm>
        </p:spPr>
        <p:txBody>
          <a:bodyPr/>
          <a:lstStyle/>
          <a:p>
            <a:r>
              <a:rPr lang="en-US" sz="2800" dirty="0"/>
              <a:t>Deliverable Time Line</a:t>
            </a:r>
          </a:p>
        </p:txBody>
      </p:sp>
      <p:sp>
        <p:nvSpPr>
          <p:cNvPr id="106" name="Text Placeholder 105"/>
          <p:cNvSpPr>
            <a:spLocks noGrp="1"/>
          </p:cNvSpPr>
          <p:nvPr>
            <p:ph type="body" sz="quarter" idx="25"/>
          </p:nvPr>
        </p:nvSpPr>
        <p:spPr>
          <a:xfrm>
            <a:off x="24692173" y="3071349"/>
            <a:ext cx="7554488" cy="562771"/>
          </a:xfrm>
        </p:spPr>
        <p:txBody>
          <a:bodyPr/>
          <a:lstStyle/>
          <a:p>
            <a:r>
              <a:rPr lang="en-US" sz="2800" dirty="0" smtClean="0"/>
              <a:t>Lessons/Opportunities/Conclusions</a:t>
            </a:r>
          </a:p>
        </p:txBody>
      </p:sp>
      <p:sp>
        <p:nvSpPr>
          <p:cNvPr id="110" name="Text Placeholder 109"/>
          <p:cNvSpPr>
            <a:spLocks noGrp="1"/>
          </p:cNvSpPr>
          <p:nvPr>
            <p:ph type="body" sz="quarter" idx="29"/>
          </p:nvPr>
        </p:nvSpPr>
        <p:spPr>
          <a:xfrm>
            <a:off x="24692173" y="18664621"/>
            <a:ext cx="7535264" cy="439660"/>
          </a:xfrm>
        </p:spPr>
        <p:txBody>
          <a:bodyPr/>
          <a:lstStyle/>
          <a:p>
            <a:r>
              <a:rPr lang="en-US" sz="2000" dirty="0" smtClean="0"/>
              <a:t>Acknowledgements</a:t>
            </a:r>
            <a:endParaRPr lang="en-US" sz="2000" dirty="0"/>
          </a:p>
        </p:txBody>
      </p:sp>
      <p:sp>
        <p:nvSpPr>
          <p:cNvPr id="111" name="Text Placeholder 110"/>
          <p:cNvSpPr>
            <a:spLocks noGrp="1"/>
          </p:cNvSpPr>
          <p:nvPr>
            <p:ph type="body" sz="quarter" idx="30"/>
          </p:nvPr>
        </p:nvSpPr>
        <p:spPr>
          <a:xfrm>
            <a:off x="24694958" y="19016140"/>
            <a:ext cx="7539038" cy="1493100"/>
          </a:xfrm>
        </p:spPr>
        <p:txBody>
          <a:bodyPr/>
          <a:lstStyle/>
          <a:p>
            <a:r>
              <a:rPr lang="en-US" sz="1400" dirty="0" smtClean="0"/>
              <a:t>We acknowledge the following collaborators for their contributions to the results above.</a:t>
            </a:r>
          </a:p>
          <a:p>
            <a:pPr algn="just"/>
            <a:r>
              <a:rPr lang="en-US" sz="1400" dirty="0" smtClean="0"/>
              <a:t>Joo Hyun O, M.D., Jeff Leal, BA, Radiological </a:t>
            </a:r>
            <a:r>
              <a:rPr lang="en-US" sz="1400" dirty="0"/>
              <a:t>Society of North America (RSNA) and the Quantitative Imaging Biomarkers Alliance (</a:t>
            </a:r>
            <a:r>
              <a:rPr lang="en-US" sz="1400" dirty="0" smtClean="0"/>
              <a:t>QIBA), Image </a:t>
            </a:r>
            <a:r>
              <a:rPr lang="en-US" sz="1400" dirty="0"/>
              <a:t>Response Assessment Team (IRAT) Laboratory, Johns Hopkins School of </a:t>
            </a:r>
            <a:r>
              <a:rPr lang="en-US" sz="1400" dirty="0" smtClean="0"/>
              <a:t>Medicine NCI P30CA006973;                           NIH/NCI 1U01CA140204-01A2; NIH </a:t>
            </a:r>
            <a:r>
              <a:rPr lang="en-US" sz="1400" dirty="0"/>
              <a:t>HHSN268201000050C (13A</a:t>
            </a:r>
            <a:r>
              <a:rPr lang="en-US" sz="1400" dirty="0" smtClean="0"/>
              <a:t>)</a:t>
            </a:r>
            <a:endParaRPr lang="en-US" sz="1400" dirty="0"/>
          </a:p>
        </p:txBody>
      </p:sp>
      <p:sp>
        <p:nvSpPr>
          <p:cNvPr id="150" name="Text Placeholder 149"/>
          <p:cNvSpPr>
            <a:spLocks noGrp="1"/>
          </p:cNvSpPr>
          <p:nvPr>
            <p:ph type="body" sz="quarter" idx="150"/>
          </p:nvPr>
        </p:nvSpPr>
        <p:spPr>
          <a:xfrm>
            <a:off x="7992542" y="1423436"/>
            <a:ext cx="17432876" cy="1503031"/>
          </a:xfrm>
        </p:spPr>
        <p:txBody>
          <a:bodyPr>
            <a:noAutofit/>
          </a:bodyPr>
          <a:lstStyle/>
          <a:p>
            <a:pPr defTabSz="2861246"/>
            <a:r>
              <a:rPr lang="en-US" altLang="zh-CN" sz="2400" b="1" i="1" baseline="30000" dirty="0" smtClean="0">
                <a:solidFill>
                  <a:srgbClr val="000000"/>
                </a:solidFill>
                <a:ea typeface="PMingLiU" charset="0"/>
                <a:cs typeface="PMingLiU" charset="0"/>
              </a:rPr>
              <a:t>*</a:t>
            </a:r>
            <a:r>
              <a:rPr lang="en-US" altLang="zh-CN" sz="2400" b="1" i="1" dirty="0" smtClean="0">
                <a:solidFill>
                  <a:srgbClr val="000000"/>
                </a:solidFill>
                <a:ea typeface="PMingLiU" charset="0"/>
                <a:cs typeface="PMingLiU" charset="0"/>
              </a:rPr>
              <a:t>Richard L. Wahl, M.D. (chair), John Buatti, M.D. (co-chair, incoming chair), Brenda Kurland, </a:t>
            </a:r>
            <a:r>
              <a:rPr lang="en-US" altLang="zh-CN" sz="2400" b="1" i="1" dirty="0" err="1" smtClean="0">
                <a:solidFill>
                  <a:srgbClr val="000000"/>
                </a:solidFill>
                <a:ea typeface="PMingLiU" charset="0"/>
                <a:cs typeface="PMingLiU" charset="0"/>
              </a:rPr>
              <a:t>Ph.D</a:t>
            </a:r>
            <a:r>
              <a:rPr lang="en-US" altLang="zh-CN" sz="2400" b="1" i="1" dirty="0" smtClean="0">
                <a:solidFill>
                  <a:srgbClr val="000000"/>
                </a:solidFill>
                <a:ea typeface="PMingLiU" charset="0"/>
                <a:cs typeface="PMingLiU" charset="0"/>
              </a:rPr>
              <a:t> (incoming co-chair), </a:t>
            </a:r>
          </a:p>
          <a:p>
            <a:pPr defTabSz="2861246"/>
            <a:r>
              <a:rPr lang="en-US" altLang="zh-CN" sz="2400" b="1" i="1" dirty="0" smtClean="0">
                <a:solidFill>
                  <a:srgbClr val="000000"/>
                </a:solidFill>
                <a:ea typeface="PMingLiU" charset="0"/>
                <a:cs typeface="PMingLiU" charset="0"/>
              </a:rPr>
              <a:t>James M. Mountz, M.D., Ph.D., Daniel Rubin, M.D., Ph.D., </a:t>
            </a:r>
          </a:p>
          <a:p>
            <a:pPr defTabSz="2861246"/>
            <a:r>
              <a:rPr lang="en-US" sz="2400" b="1" i="1" dirty="0" smtClean="0">
                <a:solidFill>
                  <a:srgbClr val="000000"/>
                </a:solidFill>
                <a:ea typeface="PMingLiU" charset="0"/>
              </a:rPr>
              <a:t>Christopher Ryan, M.D, Edward Eikman, M.D., Elizabeth Gerstner, M.D, Frank S. Lieberman, M.D. </a:t>
            </a:r>
            <a:r>
              <a:rPr lang="en-US" sz="2400" dirty="0" smtClean="0"/>
              <a:t>E</a:t>
            </a:r>
            <a:endParaRPr lang="en-US" sz="2400" dirty="0"/>
          </a:p>
        </p:txBody>
      </p:sp>
      <p:pic>
        <p:nvPicPr>
          <p:cNvPr id="68" name="Picture 170" descr="medicine-brand"/>
          <p:cNvPicPr>
            <a:picLocks noGrp="1" noChangeArrowheads="1"/>
          </p:cNvPicPr>
          <p:nvPr>
            <p:ph type="pic" sz="quarter" idx="15"/>
          </p:nvPr>
        </p:nvPicPr>
        <p:blipFill>
          <a:blip r:embed="rId3" cstate="print">
            <a:extLst>
              <a:ext uri="{28A0092B-C50C-407E-A947-70E740481C1C}">
                <a14:useLocalDpi xmlns:a14="http://schemas.microsoft.com/office/drawing/2010/main" val="0"/>
              </a:ext>
            </a:extLst>
          </a:blip>
          <a:srcRect l="-13379" r="-13379"/>
          <a:stretch>
            <a:fillRect/>
          </a:stretch>
        </p:blipFill>
        <p:spPr bwMode="auto">
          <a:xfrm>
            <a:off x="2561356" y="184395"/>
            <a:ext cx="3369733" cy="163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Placeholder 149"/>
          <p:cNvSpPr>
            <a:spLocks noGrp="1"/>
          </p:cNvSpPr>
          <p:nvPr>
            <p:ph type="body" sz="quarter" idx="150"/>
          </p:nvPr>
        </p:nvSpPr>
        <p:spPr>
          <a:xfrm>
            <a:off x="304803" y="1798739"/>
            <a:ext cx="7915952" cy="868308"/>
          </a:xfrm>
        </p:spPr>
        <p:txBody>
          <a:bodyPr>
            <a:noAutofit/>
          </a:bodyPr>
          <a:lstStyle/>
          <a:p>
            <a:pPr defTabSz="2861246"/>
            <a:r>
              <a:rPr lang="en-US" sz="1600" b="1" dirty="0" smtClean="0">
                <a:solidFill>
                  <a:srgbClr val="000000"/>
                </a:solidFill>
              </a:rPr>
              <a:t>The </a:t>
            </a:r>
            <a:r>
              <a:rPr lang="en-US" sz="1600" b="1" dirty="0">
                <a:solidFill>
                  <a:srgbClr val="000000"/>
                </a:solidFill>
              </a:rPr>
              <a:t>Russell H. Morgan </a:t>
            </a:r>
            <a:r>
              <a:rPr lang="en-US" sz="1600" b="1" dirty="0">
                <a:solidFill>
                  <a:srgbClr val="000000"/>
                </a:solidFill>
                <a:cs typeface="Times New Roman" charset="0"/>
              </a:rPr>
              <a:t>Department of Radiology and Radiological </a:t>
            </a:r>
            <a:r>
              <a:rPr lang="en-US" sz="1600" b="1" dirty="0" smtClean="0">
                <a:solidFill>
                  <a:srgbClr val="000000"/>
                </a:solidFill>
                <a:cs typeface="Times New Roman" charset="0"/>
              </a:rPr>
              <a:t>Science, and  </a:t>
            </a:r>
          </a:p>
          <a:p>
            <a:pPr defTabSz="2861246"/>
            <a:r>
              <a:rPr lang="en-US" sz="1600" b="1" dirty="0" smtClean="0">
                <a:solidFill>
                  <a:srgbClr val="000000"/>
                </a:solidFill>
                <a:cs typeface="Times New Roman" charset="0"/>
              </a:rPr>
              <a:t>Sidney Kimmel Comprehensive Cancer Center, </a:t>
            </a:r>
          </a:p>
          <a:p>
            <a:pPr defTabSz="2861246"/>
            <a:r>
              <a:rPr lang="en-US" sz="1600" b="1" dirty="0" smtClean="0">
                <a:solidFill>
                  <a:srgbClr val="000000"/>
                </a:solidFill>
                <a:cs typeface="Times New Roman" charset="0"/>
              </a:rPr>
              <a:t>Johns </a:t>
            </a:r>
            <a:r>
              <a:rPr lang="en-US" sz="1600" b="1" dirty="0">
                <a:solidFill>
                  <a:srgbClr val="000000"/>
                </a:solidFill>
                <a:cs typeface="Times New Roman" charset="0"/>
              </a:rPr>
              <a:t>Hopkins University, Baltimore, MD, </a:t>
            </a:r>
            <a:r>
              <a:rPr lang="en-US" sz="1600" b="1" dirty="0" smtClean="0">
                <a:solidFill>
                  <a:srgbClr val="000000"/>
                </a:solidFill>
                <a:cs typeface="Times New Roman" charset="0"/>
              </a:rPr>
              <a:t>USA</a:t>
            </a:r>
            <a:endParaRPr lang="en-US" sz="1600" b="1" dirty="0">
              <a:solidFill>
                <a:srgbClr val="000000"/>
              </a:solidFill>
              <a:cs typeface="Times New Roman" charset="0"/>
            </a:endParaRPr>
          </a:p>
        </p:txBody>
      </p:sp>
      <p:sp>
        <p:nvSpPr>
          <p:cNvPr id="36" name="Text Placeholder 3"/>
          <p:cNvSpPr>
            <a:spLocks noGrp="1"/>
          </p:cNvSpPr>
          <p:nvPr>
            <p:ph type="body" sz="half" idx="4294967295"/>
          </p:nvPr>
        </p:nvSpPr>
        <p:spPr>
          <a:xfrm>
            <a:off x="16687800" y="15481354"/>
            <a:ext cx="2448046" cy="502920"/>
          </a:xfrm>
          <a:prstGeom prst="rect">
            <a:avLst/>
          </a:prstGeom>
        </p:spPr>
        <p:txBody>
          <a:bodyPr>
            <a:normAutofit/>
          </a:bodyPr>
          <a:lstStyle/>
          <a:p>
            <a:pPr marL="0" indent="0" algn="ctr">
              <a:buNone/>
            </a:pPr>
            <a:r>
              <a:rPr lang="en-US" sz="1400" dirty="0" smtClean="0"/>
              <a:t>.</a:t>
            </a:r>
            <a:endParaRPr lang="en-US" sz="1400" dirty="0"/>
          </a:p>
        </p:txBody>
      </p:sp>
      <p:sp>
        <p:nvSpPr>
          <p:cNvPr id="3" name="Text Placeholder 2"/>
          <p:cNvSpPr>
            <a:spLocks noGrp="1"/>
          </p:cNvSpPr>
          <p:nvPr>
            <p:ph type="body" sz="quarter" idx="23"/>
          </p:nvPr>
        </p:nvSpPr>
        <p:spPr>
          <a:xfrm>
            <a:off x="16735546" y="8741820"/>
            <a:ext cx="7536656" cy="606704"/>
          </a:xfrm>
        </p:spPr>
        <p:txBody>
          <a:bodyPr/>
          <a:lstStyle/>
          <a:p>
            <a:pPr indent="127000" algn="just">
              <a:tabLst>
                <a:tab pos="4351338" algn="l"/>
              </a:tabLst>
            </a:pPr>
            <a:endParaRPr lang="en-US" dirty="0"/>
          </a:p>
        </p:txBody>
      </p:sp>
      <p:sp>
        <p:nvSpPr>
          <p:cNvPr id="54" name="Text Placeholder 112"/>
          <p:cNvSpPr>
            <a:spLocks noGrp="1"/>
          </p:cNvSpPr>
          <p:nvPr>
            <p:ph type="body" sz="quarter" idx="96"/>
          </p:nvPr>
        </p:nvSpPr>
        <p:spPr>
          <a:xfrm>
            <a:off x="8700554" y="10121147"/>
            <a:ext cx="7253124" cy="7482432"/>
          </a:xfrm>
        </p:spPr>
        <p:txBody>
          <a:bodyPr/>
          <a:lstStyle/>
          <a:p>
            <a:r>
              <a:rPr lang="en-US" sz="1600" dirty="0" smtClean="0"/>
              <a:t>To </a:t>
            </a:r>
            <a:r>
              <a:rPr lang="en-US" sz="1600" dirty="0"/>
              <a:t>determine what component of variability there is in the reader/workstation/lesion selection elements of quantitative assessments of treatment </a:t>
            </a:r>
            <a:r>
              <a:rPr lang="en-US" sz="1600" dirty="0" smtClean="0"/>
              <a:t>response</a:t>
            </a:r>
          </a:p>
          <a:p>
            <a:endParaRPr lang="en-US" sz="900" dirty="0"/>
          </a:p>
          <a:p>
            <a:r>
              <a:rPr lang="en-US" sz="1600" dirty="0" smtClean="0"/>
              <a:t>Sub-study</a:t>
            </a:r>
            <a:r>
              <a:rPr lang="en-US" sz="1600" dirty="0"/>
              <a:t>: To determine the </a:t>
            </a:r>
            <a:r>
              <a:rPr lang="en-US" sz="1600" dirty="0" smtClean="0"/>
              <a:t>variability </a:t>
            </a:r>
            <a:r>
              <a:rPr lang="en-US" sz="1600" dirty="0"/>
              <a:t>in measurement of FDG uptake in normal liver background in identical human PET studies analyzed by differing readers, software and performance sites</a:t>
            </a:r>
            <a:r>
              <a:rPr lang="en-US" sz="1600" dirty="0" smtClean="0"/>
              <a:t>.</a:t>
            </a:r>
          </a:p>
          <a:p>
            <a:endParaRPr lang="en-US" sz="900" dirty="0"/>
          </a:p>
          <a:p>
            <a:r>
              <a:rPr lang="en-US" sz="1600" dirty="0"/>
              <a:t>In PERCIST 1.0 liver activity in a 3 cm sphere in the liver is used to assess noise, study comparability, and establish a patient-specific disease threshold.  </a:t>
            </a:r>
          </a:p>
          <a:p>
            <a:endParaRPr lang="en-US" sz="900" dirty="0" smtClean="0"/>
          </a:p>
          <a:p>
            <a:r>
              <a:rPr lang="en-US" sz="1600" dirty="0" smtClean="0"/>
              <a:t>Workstation </a:t>
            </a:r>
            <a:r>
              <a:rPr lang="en-US" sz="1600" dirty="0"/>
              <a:t>software from 8 different vendors were used for the quantification</a:t>
            </a:r>
            <a:r>
              <a:rPr lang="en-US" sz="1600" dirty="0" smtClean="0"/>
              <a:t>. </a:t>
            </a:r>
            <a:r>
              <a:rPr lang="en-US" sz="1600" dirty="0"/>
              <a:t>The standard uptake value (SUV) and SUV corrected for lean body mass (SUL) were measured using local standard </a:t>
            </a:r>
            <a:r>
              <a:rPr lang="en-US" sz="1600" dirty="0" smtClean="0"/>
              <a:t>approaches</a:t>
            </a:r>
            <a:endParaRPr lang="en-US" sz="800" dirty="0"/>
          </a:p>
          <a:p>
            <a:endParaRPr lang="en-US" sz="800" dirty="0" smtClean="0"/>
          </a:p>
          <a:p>
            <a:pPr algn="just"/>
            <a:r>
              <a:rPr lang="en-US" sz="2000" dirty="0" smtClean="0"/>
              <a:t>A </a:t>
            </a:r>
            <a:r>
              <a:rPr lang="en-US" sz="2000" dirty="0"/>
              <a:t>test case, both before and after therapy, from JHU Image Response Assessment Team (IRAT) </a:t>
            </a:r>
            <a:r>
              <a:rPr lang="en-US" sz="2000" dirty="0" smtClean="0"/>
              <a:t>Lab:</a:t>
            </a:r>
            <a:endParaRPr lang="en-US" sz="2000" dirty="0"/>
          </a:p>
          <a:p>
            <a:pPr algn="just"/>
            <a:r>
              <a:rPr lang="en-US" sz="2000" dirty="0"/>
              <a:t>Liver measurements of the paired test case </a:t>
            </a:r>
            <a:r>
              <a:rPr lang="en-US" sz="2000" dirty="0" smtClean="0"/>
              <a:t>checked 30 </a:t>
            </a:r>
            <a:r>
              <a:rPr lang="en-US" sz="2000" dirty="0"/>
              <a:t>paired cases of pre- and post-treatment FDG PET/CT studies distributed from the IRAT </a:t>
            </a:r>
            <a:r>
              <a:rPr lang="en-US" sz="2000" dirty="0" smtClean="0"/>
              <a:t>Lab; 2 </a:t>
            </a:r>
            <a:r>
              <a:rPr lang="en-US" sz="2000" dirty="0"/>
              <a:t>experienced radiologists (nuclear medicine specialists) at each site asked to independently </a:t>
            </a:r>
            <a:r>
              <a:rPr lang="en-US" sz="2000" dirty="0" smtClean="0"/>
              <a:t>assess; Formatted </a:t>
            </a:r>
            <a:r>
              <a:rPr lang="en-US" sz="2000" dirty="0"/>
              <a:t>reading forms </a:t>
            </a:r>
            <a:r>
              <a:rPr lang="en-US" sz="2000" dirty="0" smtClean="0"/>
              <a:t>to </a:t>
            </a:r>
            <a:r>
              <a:rPr lang="en-US" sz="2000" dirty="0"/>
              <a:t>record the tumor and background </a:t>
            </a:r>
            <a:r>
              <a:rPr lang="en-US" sz="2000" dirty="0" smtClean="0"/>
              <a:t>measurements </a:t>
            </a:r>
            <a:endParaRPr lang="en-US" sz="2000" dirty="0"/>
          </a:p>
          <a:p>
            <a:pPr marL="457200" indent="-457200" algn="just">
              <a:tabLst>
                <a:tab pos="744538" algn="l"/>
              </a:tabLst>
            </a:pPr>
            <a:endParaRPr lang="en-US" sz="800" dirty="0" smtClean="0"/>
          </a:p>
          <a:p>
            <a:pPr marL="457200" indent="-457200">
              <a:tabLst>
                <a:tab pos="744538" algn="l"/>
              </a:tabLst>
            </a:pPr>
            <a:r>
              <a:rPr lang="en-US" sz="1600" b="1" dirty="0" smtClean="0"/>
              <a:t>QIN sites:  JHU, Iowa, Pittsburgh, Stanford, U of </a:t>
            </a:r>
            <a:r>
              <a:rPr lang="en-US" sz="1600" b="1" dirty="0" err="1" smtClean="0"/>
              <a:t>Washiongton</a:t>
            </a:r>
            <a:r>
              <a:rPr lang="en-US" sz="1600" b="1" dirty="0" smtClean="0"/>
              <a:t>, H. Lee Moffitt  and other non QIN US and international sites. </a:t>
            </a: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006"/>
          <a:stretch/>
        </p:blipFill>
        <p:spPr bwMode="auto">
          <a:xfrm>
            <a:off x="8745441" y="3634120"/>
            <a:ext cx="15486159" cy="516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Text Placeholder 100"/>
          <p:cNvSpPr>
            <a:spLocks noGrp="1"/>
          </p:cNvSpPr>
          <p:nvPr>
            <p:ph type="body" sz="quarter" idx="20"/>
          </p:nvPr>
        </p:nvSpPr>
        <p:spPr>
          <a:xfrm>
            <a:off x="8690379" y="8786963"/>
            <a:ext cx="7537847" cy="562771"/>
          </a:xfrm>
        </p:spPr>
        <p:txBody>
          <a:bodyPr/>
          <a:lstStyle/>
          <a:p>
            <a:r>
              <a:rPr lang="en-US" sz="2800" dirty="0" smtClean="0"/>
              <a:t>Specific Projects</a:t>
            </a:r>
            <a:endParaRPr lang="en-US" sz="2800" dirty="0"/>
          </a:p>
        </p:txBody>
      </p:sp>
      <p:sp>
        <p:nvSpPr>
          <p:cNvPr id="63" name="Text Placeholder 100"/>
          <p:cNvSpPr>
            <a:spLocks noGrp="1"/>
          </p:cNvSpPr>
          <p:nvPr>
            <p:ph type="body" sz="quarter" idx="20"/>
          </p:nvPr>
        </p:nvSpPr>
        <p:spPr>
          <a:xfrm>
            <a:off x="16693753" y="8801142"/>
            <a:ext cx="7537847" cy="562771"/>
          </a:xfrm>
        </p:spPr>
        <p:txBody>
          <a:bodyPr/>
          <a:lstStyle/>
          <a:p>
            <a:r>
              <a:rPr lang="en-US" sz="2800" dirty="0" smtClean="0"/>
              <a:t>Specific Projects</a:t>
            </a:r>
            <a:endParaRPr lang="en-US" sz="2800" dirty="0"/>
          </a:p>
        </p:txBody>
      </p:sp>
      <p:sp>
        <p:nvSpPr>
          <p:cNvPr id="11" name="Rectangle 10"/>
          <p:cNvSpPr/>
          <p:nvPr/>
        </p:nvSpPr>
        <p:spPr>
          <a:xfrm>
            <a:off x="16817710" y="14023408"/>
            <a:ext cx="7241883" cy="7349704"/>
          </a:xfrm>
          <a:prstGeom prst="rect">
            <a:avLst/>
          </a:prstGeom>
        </p:spPr>
        <p:txBody>
          <a:bodyPr wrap="square">
            <a:spAutoFit/>
          </a:bodyPr>
          <a:lstStyle/>
          <a:p>
            <a:pPr marL="457200" lvl="0" indent="-457200" algn="just">
              <a:spcBef>
                <a:spcPct val="20000"/>
              </a:spcBef>
              <a:tabLst>
                <a:tab pos="744538" algn="l"/>
              </a:tabLst>
            </a:pPr>
            <a:r>
              <a:rPr lang="en-US" sz="1800" b="1" dirty="0" smtClean="0">
                <a:solidFill>
                  <a:prstClr val="black"/>
                </a:solidFill>
                <a:latin typeface="Trebuchet MS" pitchFamily="34" charset="0"/>
              </a:rPr>
              <a:t>Milestone 1.2:</a:t>
            </a:r>
            <a:r>
              <a:rPr lang="en-US" sz="1800" b="1" i="1" dirty="0" smtClean="0">
                <a:solidFill>
                  <a:prstClr val="black"/>
                </a:solidFill>
                <a:latin typeface="Trebuchet MS" pitchFamily="34" charset="0"/>
              </a:rPr>
              <a:t> </a:t>
            </a:r>
            <a:r>
              <a:rPr lang="en-US" sz="1800" b="1" dirty="0" smtClean="0">
                <a:solidFill>
                  <a:prstClr val="black"/>
                </a:solidFill>
                <a:latin typeface="Trebuchet MS" pitchFamily="34" charset="0"/>
              </a:rPr>
              <a:t>CTDDWG contributions to CCR MS on Quantitative Imaging</a:t>
            </a:r>
            <a:endParaRPr lang="en-US" sz="1600" dirty="0" smtClean="0">
              <a:solidFill>
                <a:prstClr val="black"/>
              </a:solidFill>
              <a:latin typeface="Trebuchet MS" pitchFamily="34" charset="0"/>
            </a:endParaRPr>
          </a:p>
          <a:p>
            <a:pPr marL="457200" lvl="0" indent="-457200" algn="just">
              <a:spcBef>
                <a:spcPct val="20000"/>
              </a:spcBef>
              <a:buFont typeface="Arial" panose="020B0604020202020204" pitchFamily="34" charset="0"/>
              <a:buChar char="•"/>
              <a:tabLst>
                <a:tab pos="744538" algn="l"/>
              </a:tabLst>
            </a:pPr>
            <a:r>
              <a:rPr lang="en-US" sz="1600" dirty="0" smtClean="0">
                <a:solidFill>
                  <a:prstClr val="black"/>
                </a:solidFill>
                <a:latin typeface="Trebuchet MS" pitchFamily="34" charset="0"/>
              </a:rPr>
              <a:t>Text contributions provided, ready for submission to CCR. </a:t>
            </a:r>
          </a:p>
          <a:p>
            <a:pPr marL="457200" lvl="0" indent="-457200" algn="just">
              <a:spcBef>
                <a:spcPct val="20000"/>
              </a:spcBef>
              <a:buFont typeface="Arial" panose="020B0604020202020204" pitchFamily="34" charset="0"/>
              <a:buChar char="•"/>
              <a:tabLst>
                <a:tab pos="744538" algn="l"/>
              </a:tabLst>
            </a:pPr>
            <a:r>
              <a:rPr lang="en-US" sz="1600" dirty="0" smtClean="0">
                <a:solidFill>
                  <a:prstClr val="black"/>
                </a:solidFill>
                <a:latin typeface="Trebuchet MS" pitchFamily="34" charset="0"/>
              </a:rPr>
              <a:t>Contributions in related letter to editor, JCO by Mountz, status: in press</a:t>
            </a:r>
            <a:endParaRPr lang="en-US" sz="1600" dirty="0">
              <a:solidFill>
                <a:prstClr val="black"/>
              </a:solidFill>
              <a:latin typeface="Trebuchet MS" pitchFamily="34" charset="0"/>
            </a:endParaRPr>
          </a:p>
          <a:p>
            <a:pPr marL="457200" lvl="0" indent="-457200" algn="just">
              <a:spcBef>
                <a:spcPct val="20000"/>
              </a:spcBef>
              <a:tabLst>
                <a:tab pos="744538" algn="l"/>
              </a:tabLst>
            </a:pPr>
            <a:endParaRPr lang="en-US" sz="1600" dirty="0">
              <a:solidFill>
                <a:prstClr val="black"/>
              </a:solidFill>
              <a:latin typeface="Trebuchet MS" pitchFamily="34" charset="0"/>
            </a:endParaRPr>
          </a:p>
          <a:p>
            <a:pPr marL="465138" lvl="0" indent="-465138">
              <a:spcBef>
                <a:spcPct val="20000"/>
              </a:spcBef>
            </a:pPr>
            <a:r>
              <a:rPr lang="en-US" sz="1800" b="1" dirty="0">
                <a:latin typeface="Trebuchet MS" panose="020B0603020202020204" pitchFamily="34" charset="0"/>
              </a:rPr>
              <a:t>Milestone </a:t>
            </a:r>
            <a:r>
              <a:rPr lang="en-US" sz="1800" b="1" dirty="0" smtClean="0">
                <a:latin typeface="Trebuchet MS" panose="020B0603020202020204" pitchFamily="34" charset="0"/>
              </a:rPr>
              <a:t>1.3: </a:t>
            </a:r>
            <a:r>
              <a:rPr lang="en-US" sz="1800" b="1" dirty="0" smtClean="0">
                <a:solidFill>
                  <a:prstClr val="black"/>
                </a:solidFill>
                <a:latin typeface="Trebuchet MS" panose="020B0603020202020204" pitchFamily="34" charset="0"/>
              </a:rPr>
              <a:t>Develop Standards in Reporting Quantitative Imaging    MS</a:t>
            </a:r>
            <a:endParaRPr lang="en-US" sz="1600" dirty="0" smtClean="0">
              <a:solidFill>
                <a:prstClr val="black"/>
              </a:solidFill>
              <a:latin typeface="Trebuchet MS" pitchFamily="34" charset="0"/>
            </a:endParaRPr>
          </a:p>
          <a:p>
            <a:pPr marL="285750" lvl="0" indent="-285750">
              <a:spcBef>
                <a:spcPct val="20000"/>
              </a:spcBef>
              <a:buFont typeface="Arial" panose="020B0604020202020204" pitchFamily="34" charset="0"/>
              <a:buChar char="•"/>
            </a:pPr>
            <a:r>
              <a:rPr lang="en-US" sz="1600" dirty="0" smtClean="0">
                <a:solidFill>
                  <a:prstClr val="black"/>
                </a:solidFill>
                <a:latin typeface="Trebuchet MS" pitchFamily="34" charset="0"/>
              </a:rPr>
              <a:t>Status:  In progress.  Dr. Wahl has contacted authors of STARD MS to Assess process, several co-authors identified, </a:t>
            </a:r>
            <a:r>
              <a:rPr lang="en-US" sz="1600" dirty="0">
                <a:solidFill>
                  <a:prstClr val="black"/>
                </a:solidFill>
                <a:latin typeface="Trebuchet MS" pitchFamily="34" charset="0"/>
              </a:rPr>
              <a:t>l</a:t>
            </a:r>
            <a:r>
              <a:rPr lang="en-US" sz="1600" dirty="0" smtClean="0">
                <a:solidFill>
                  <a:prstClr val="black"/>
                </a:solidFill>
                <a:latin typeface="Trebuchet MS" pitchFamily="34" charset="0"/>
              </a:rPr>
              <a:t>inkage to data warehouse and Image archive a potentially critical element of the final product. This project has a parallel project on standardized reporting on which Dr. Eikman has developed sample reporting tools and processes. </a:t>
            </a:r>
          </a:p>
          <a:p>
            <a:pPr lvl="0">
              <a:spcBef>
                <a:spcPct val="20000"/>
              </a:spcBef>
            </a:pPr>
            <a:endParaRPr lang="en-US" sz="1600" dirty="0">
              <a:solidFill>
                <a:prstClr val="black"/>
              </a:solidFill>
              <a:latin typeface="Trebuchet MS" pitchFamily="34" charset="0"/>
            </a:endParaRPr>
          </a:p>
          <a:p>
            <a:pPr marL="465138" lvl="0" indent="-465138">
              <a:spcBef>
                <a:spcPct val="20000"/>
              </a:spcBef>
            </a:pPr>
            <a:r>
              <a:rPr lang="en-US" sz="1800" b="1" dirty="0" smtClean="0">
                <a:solidFill>
                  <a:prstClr val="black"/>
                </a:solidFill>
                <a:latin typeface="Trebuchet MS" pitchFamily="34" charset="0"/>
              </a:rPr>
              <a:t>Milestone 2.4: Explore Issues in deploying QIN Clinical Analysis software to the “cloud”</a:t>
            </a:r>
            <a:endParaRPr lang="en-US" sz="1600" dirty="0">
              <a:solidFill>
                <a:prstClr val="black"/>
              </a:solidFill>
              <a:latin typeface="Trebuchet MS" pitchFamily="34" charset="0"/>
            </a:endParaRPr>
          </a:p>
          <a:p>
            <a:pPr marL="285750" lvl="0" indent="-285750">
              <a:spcBef>
                <a:spcPct val="20000"/>
              </a:spcBef>
              <a:buFont typeface="Arial" panose="020B0604020202020204" pitchFamily="34" charset="0"/>
              <a:buChar char="•"/>
            </a:pPr>
            <a:r>
              <a:rPr lang="en-US" sz="1600" dirty="0" smtClean="0">
                <a:solidFill>
                  <a:prstClr val="black"/>
                </a:solidFill>
                <a:latin typeface="Trebuchet MS" pitchFamily="34" charset="0"/>
              </a:rPr>
              <a:t>Status:  Discussions have been ongoing. “Auto PERCIST” has been placed in a mini cloud and the software has been accessed by several QIN sites.  </a:t>
            </a:r>
          </a:p>
          <a:p>
            <a:pPr lvl="0">
              <a:spcBef>
                <a:spcPct val="20000"/>
              </a:spcBef>
            </a:pPr>
            <a:endParaRPr lang="en-US" sz="1600" dirty="0">
              <a:solidFill>
                <a:prstClr val="black"/>
              </a:solidFill>
              <a:latin typeface="Trebuchet MS" pitchFamily="34" charset="0"/>
            </a:endParaRPr>
          </a:p>
          <a:p>
            <a:pPr marL="465138" lvl="0" indent="-465138">
              <a:spcBef>
                <a:spcPct val="20000"/>
              </a:spcBef>
            </a:pPr>
            <a:r>
              <a:rPr lang="en-US" sz="1800" b="1" dirty="0" smtClean="0">
                <a:solidFill>
                  <a:prstClr val="black"/>
                </a:solidFill>
                <a:latin typeface="Trebuchet MS" pitchFamily="34" charset="0"/>
              </a:rPr>
              <a:t>Milestone 2.2: QIN engagement with one clinical trials group in single center Trial design</a:t>
            </a:r>
          </a:p>
          <a:p>
            <a:pPr lvl="0">
              <a:spcBef>
                <a:spcPct val="20000"/>
              </a:spcBef>
            </a:pPr>
            <a:r>
              <a:rPr lang="en-US" sz="1600" dirty="0" smtClean="0">
                <a:solidFill>
                  <a:prstClr val="black"/>
                </a:solidFill>
                <a:latin typeface="Trebuchet MS" pitchFamily="34" charset="0"/>
              </a:rPr>
              <a:t> </a:t>
            </a:r>
          </a:p>
          <a:p>
            <a:pPr lvl="0">
              <a:spcBef>
                <a:spcPct val="20000"/>
              </a:spcBef>
            </a:pPr>
            <a:endParaRPr lang="en-US" sz="1600" dirty="0">
              <a:solidFill>
                <a:prstClr val="black"/>
              </a:solidFill>
              <a:latin typeface="Trebuchet MS" pitchFamily="34" charset="0"/>
            </a:endParaRPr>
          </a:p>
          <a:p>
            <a:pPr lvl="0">
              <a:spcBef>
                <a:spcPct val="20000"/>
              </a:spcBef>
            </a:pPr>
            <a:r>
              <a:rPr lang="en-US" sz="1600" dirty="0">
                <a:solidFill>
                  <a:prstClr val="black"/>
                </a:solidFill>
                <a:latin typeface="Trebuchet MS" pitchFamily="34" charset="0"/>
              </a:rPr>
              <a:t> </a:t>
            </a:r>
            <a:r>
              <a:rPr lang="en-US" sz="1600" dirty="0" smtClean="0">
                <a:solidFill>
                  <a:prstClr val="black"/>
                </a:solidFill>
                <a:latin typeface="Trebuchet MS" pitchFamily="34" charset="0"/>
              </a:rPr>
              <a:t>      	</a:t>
            </a:r>
            <a:endParaRPr lang="en-US" sz="1600" dirty="0">
              <a:solidFill>
                <a:prstClr val="black"/>
              </a:solidFill>
              <a:latin typeface="Trebuchet MS" pitchFamily="34" charset="0"/>
            </a:endParaRPr>
          </a:p>
          <a:p>
            <a:pPr lvl="0">
              <a:spcBef>
                <a:spcPct val="20000"/>
              </a:spcBef>
            </a:pPr>
            <a:endParaRPr lang="en-US" sz="1200" dirty="0" smtClean="0">
              <a:solidFill>
                <a:prstClr val="black"/>
              </a:solidFill>
              <a:latin typeface="Trebuchet MS" pitchFamily="34" charset="0"/>
            </a:endParaRPr>
          </a:p>
          <a:p>
            <a:pPr lvl="0">
              <a:spcBef>
                <a:spcPct val="20000"/>
              </a:spcBef>
            </a:pPr>
            <a:endParaRPr lang="en-US" sz="1200" dirty="0">
              <a:solidFill>
                <a:prstClr val="black"/>
              </a:solidFill>
              <a:latin typeface="Trebuchet MS" pitchFamily="34" charset="0"/>
            </a:endParaRPr>
          </a:p>
        </p:txBody>
      </p:sp>
      <p:graphicFrame>
        <p:nvGraphicFramePr>
          <p:cNvPr id="64" name="Chart 63"/>
          <p:cNvGraphicFramePr/>
          <p:nvPr>
            <p:extLst>
              <p:ext uri="{D42A27DB-BD31-4B8C-83A1-F6EECF244321}">
                <p14:modId xmlns:p14="http://schemas.microsoft.com/office/powerpoint/2010/main" val="2678968778"/>
              </p:ext>
            </p:extLst>
          </p:nvPr>
        </p:nvGraphicFramePr>
        <p:xfrm>
          <a:off x="16766100" y="9531791"/>
          <a:ext cx="7475548" cy="3216380"/>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p:cNvSpPr/>
          <p:nvPr/>
        </p:nvSpPr>
        <p:spPr>
          <a:xfrm>
            <a:off x="16722962" y="12803368"/>
            <a:ext cx="7543800" cy="954107"/>
          </a:xfrm>
          <a:prstGeom prst="rect">
            <a:avLst/>
          </a:prstGeom>
        </p:spPr>
        <p:txBody>
          <a:bodyPr wrap="square">
            <a:spAutoFit/>
          </a:bodyPr>
          <a:lstStyle/>
          <a:p>
            <a:pPr marL="457200" indent="-457200" algn="just">
              <a:tabLst>
                <a:tab pos="744538" algn="l"/>
              </a:tabLst>
            </a:pPr>
            <a:r>
              <a:rPr lang="en-US" sz="1400" b="1" dirty="0"/>
              <a:t>SUV and SUL </a:t>
            </a:r>
            <a:r>
              <a:rPr lang="en-US" sz="1400" dirty="0"/>
              <a:t>measurements of the normal liver derived from the same set of FDG PET/CT </a:t>
            </a:r>
            <a:r>
              <a:rPr lang="en-US" sz="1400" dirty="0" smtClean="0"/>
              <a:t>images </a:t>
            </a:r>
            <a:r>
              <a:rPr lang="en-US" sz="1400" b="1" dirty="0" smtClean="0"/>
              <a:t>showed </a:t>
            </a:r>
            <a:r>
              <a:rPr lang="en-US" sz="1400" b="1" dirty="0"/>
              <a:t>generally similar</a:t>
            </a:r>
            <a:r>
              <a:rPr lang="en-US" sz="1400" dirty="0"/>
              <a:t>, but not consistently the same, </a:t>
            </a:r>
            <a:r>
              <a:rPr lang="en-US" sz="1400" dirty="0" smtClean="0"/>
              <a:t>values. Variance </a:t>
            </a:r>
            <a:r>
              <a:rPr lang="en-US" sz="1400" dirty="0"/>
              <a:t>is likely due to both human VOI selection methods and software differences. Relative % change is less affected than absolute change, and % change minimizes variance</a:t>
            </a:r>
            <a:r>
              <a:rPr lang="en-US" sz="1400" dirty="0" smtClean="0"/>
              <a:t>.</a:t>
            </a:r>
            <a:endParaRPr lang="en-US" sz="1400" dirty="0"/>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46930" y="11508052"/>
            <a:ext cx="371475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7">
            <a:extLst>
              <a:ext uri="{28A0092B-C50C-407E-A947-70E740481C1C}">
                <a14:useLocalDpi xmlns:a14="http://schemas.microsoft.com/office/drawing/2010/main" val="0"/>
              </a:ext>
            </a:extLst>
          </a:blip>
          <a:srcRect l="3480" r="2896" b="3228"/>
          <a:stretch/>
        </p:blipFill>
        <p:spPr bwMode="auto">
          <a:xfrm>
            <a:off x="24716162" y="8514616"/>
            <a:ext cx="7514060" cy="299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24768746" y="14784652"/>
            <a:ext cx="7324687" cy="3816429"/>
          </a:xfrm>
          <a:prstGeom prst="rect">
            <a:avLst/>
          </a:prstGeom>
        </p:spPr>
        <p:txBody>
          <a:bodyPr wrap="square">
            <a:spAutoFit/>
          </a:bodyPr>
          <a:lstStyle/>
          <a:p>
            <a:pPr algn="just"/>
            <a:r>
              <a:rPr lang="en-US" sz="1600" dirty="0" smtClean="0"/>
              <a:t>Interactions with ECOG- ACRIN have been ongoing on a regular basis.  Currently  the QIN methods used in </a:t>
            </a:r>
            <a:r>
              <a:rPr lang="en-US" sz="1600" b="1" dirty="0" smtClean="0"/>
              <a:t>Auto PERCIST are being considered for inclusion in a prospective trial of breast cancer</a:t>
            </a:r>
            <a:r>
              <a:rPr lang="en-US" sz="1600" dirty="0" smtClean="0"/>
              <a:t> </a:t>
            </a:r>
            <a:r>
              <a:rPr lang="en-US" sz="1600" dirty="0" err="1" smtClean="0"/>
              <a:t>neoadjuvant</a:t>
            </a:r>
            <a:r>
              <a:rPr lang="en-US" sz="1600" dirty="0" smtClean="0"/>
              <a:t> therapy.  While not yet complete, a pilot study from multiple sites has shown promise for the approach and we are optimistic  the trial will move forward in the next year.  There is active QIN engagement in this study design.</a:t>
            </a:r>
            <a:r>
              <a:rPr lang="en-US" sz="1800" dirty="0" smtClean="0"/>
              <a:t> </a:t>
            </a:r>
          </a:p>
          <a:p>
            <a:pPr algn="just"/>
            <a:endParaRPr lang="en-US" sz="800" dirty="0"/>
          </a:p>
          <a:p>
            <a:pPr algn="just"/>
            <a:r>
              <a:rPr lang="en-US" sz="1600" dirty="0" smtClean="0"/>
              <a:t>With new leadership coming on board for the QIN and the CTDDWG, an additional focus of the group will be on </a:t>
            </a:r>
            <a:r>
              <a:rPr lang="en-US" sz="1600" b="1" dirty="0" smtClean="0"/>
              <a:t>how to improve accrual</a:t>
            </a:r>
            <a:r>
              <a:rPr lang="en-US" sz="1600" dirty="0" smtClean="0"/>
              <a:t> to imaging trials.  There is a concern that imaging trials accrue poorly and the CTDDWG, including Dr. Kurland, plan to focus on this additional aspect of imaging research as milestones are further refined for the next year’s activities. </a:t>
            </a:r>
          </a:p>
          <a:p>
            <a:pPr algn="just"/>
            <a:endParaRPr lang="en-US" sz="800" dirty="0"/>
          </a:p>
          <a:p>
            <a:pPr algn="just"/>
            <a:r>
              <a:rPr lang="en-US" sz="1600" dirty="0" smtClean="0"/>
              <a:t>While we have not yet achieved all our milestones</a:t>
            </a:r>
            <a:r>
              <a:rPr lang="en-US" sz="1600" b="1" dirty="0" smtClean="0"/>
              <a:t>, CTDDWG has made considerable progress</a:t>
            </a:r>
            <a:r>
              <a:rPr lang="en-US" sz="1600" dirty="0" smtClean="0"/>
              <a:t> toward moving QIN methods into more efficient and effective clinical trials, including advanced imaging.  </a:t>
            </a:r>
            <a:endParaRPr lang="en-US" sz="1600" dirty="0"/>
          </a:p>
        </p:txBody>
      </p:sp>
      <p:sp>
        <p:nvSpPr>
          <p:cNvPr id="4" name="TextBox 3"/>
          <p:cNvSpPr txBox="1"/>
          <p:nvPr/>
        </p:nvSpPr>
        <p:spPr>
          <a:xfrm>
            <a:off x="1051317" y="11624528"/>
            <a:ext cx="6790358" cy="8802410"/>
          </a:xfrm>
          <a:prstGeom prst="rect">
            <a:avLst/>
          </a:prstGeom>
          <a:noFill/>
        </p:spPr>
        <p:txBody>
          <a:bodyPr wrap="square" rtlCol="0">
            <a:spAutoFit/>
          </a:bodyPr>
          <a:lstStyle/>
          <a:p>
            <a:pPr algn="just"/>
            <a:r>
              <a:rPr lang="en-US" sz="2200" dirty="0"/>
              <a:t>Progress toward these goals have been several fold including </a:t>
            </a:r>
            <a:r>
              <a:rPr lang="en-US" sz="2200" b="1" dirty="0"/>
              <a:t>pilot QIN testing</a:t>
            </a:r>
            <a:r>
              <a:rPr lang="en-US" sz="2200" dirty="0"/>
              <a:t> of reproducibility of FDG PET analyses among QIN sites, </a:t>
            </a:r>
            <a:r>
              <a:rPr lang="en-US" sz="2200" b="1" dirty="0"/>
              <a:t>contributions to manuscripts and letters to JCO</a:t>
            </a:r>
            <a:r>
              <a:rPr lang="en-US" sz="2200" dirty="0"/>
              <a:t> on the importance of incorporating imaging into clinical trials, </a:t>
            </a:r>
            <a:r>
              <a:rPr lang="en-US" sz="2200" b="1" dirty="0"/>
              <a:t>Identification of publication goals</a:t>
            </a:r>
            <a:r>
              <a:rPr lang="en-US" sz="2200" dirty="0"/>
              <a:t> including Standards in Reporting Quantitative Imaging (SIRQI) and a MS on QI in Radiation Oncology in the next year.  </a:t>
            </a:r>
            <a:endParaRPr lang="en-US" sz="2200" dirty="0" smtClean="0"/>
          </a:p>
          <a:p>
            <a:pPr algn="just"/>
            <a:endParaRPr lang="en-US" sz="2200" dirty="0"/>
          </a:p>
          <a:p>
            <a:pPr algn="just"/>
            <a:r>
              <a:rPr lang="en-US" sz="2200" dirty="0"/>
              <a:t>Additional tasks have been beginning to identify resources and barriers associated with placing </a:t>
            </a:r>
            <a:r>
              <a:rPr lang="en-US" sz="2200" b="1" dirty="0"/>
              <a:t>QIN tools</a:t>
            </a:r>
            <a:r>
              <a:rPr lang="en-US" sz="2200" dirty="0"/>
              <a:t> like </a:t>
            </a:r>
            <a:r>
              <a:rPr lang="en-US" sz="2200" b="1" i="1" dirty="0"/>
              <a:t>“Auto PERCIST”</a:t>
            </a:r>
            <a:r>
              <a:rPr lang="en-US" sz="2200" dirty="0"/>
              <a:t>  in the “cloud”.  QIN members have also worked to </a:t>
            </a:r>
            <a:r>
              <a:rPr lang="en-US" sz="2200" b="1" dirty="0"/>
              <a:t>initiate small clinical trials </a:t>
            </a:r>
            <a:r>
              <a:rPr lang="en-US" sz="2200" dirty="0"/>
              <a:t>including QIN sites, an example being a </a:t>
            </a:r>
            <a:r>
              <a:rPr lang="en-US" sz="2200" b="1" dirty="0"/>
              <a:t>partly-intra QIN trial</a:t>
            </a:r>
            <a:r>
              <a:rPr lang="en-US" sz="2200" dirty="0"/>
              <a:t> with FLT PET in brain tumor therapy assessment with a new treatment agent; this in an outreach effort with the Adult Brain Tumor Consortium.  QIN related methods are also being considered in a large prospective trial of breast cancer neo-adjuvant therapy being developed with ACRIN-ECOG.  </a:t>
            </a:r>
            <a:endParaRPr lang="en-US" sz="2200" dirty="0" smtClean="0"/>
          </a:p>
          <a:p>
            <a:pPr algn="just"/>
            <a:endParaRPr lang="en-US" sz="2200" dirty="0"/>
          </a:p>
          <a:p>
            <a:pPr algn="just"/>
            <a:r>
              <a:rPr lang="en-US" sz="2200" dirty="0" smtClean="0"/>
              <a:t>Thus</a:t>
            </a:r>
            <a:r>
              <a:rPr lang="en-US" sz="2200" dirty="0"/>
              <a:t>, the CTDDWG is working on several fronts to translate best practices and technologies from the QIN to small scale and larger scale clinical trials, ultimately </a:t>
            </a:r>
            <a:r>
              <a:rPr lang="en-US" sz="2200" b="1" dirty="0"/>
              <a:t>facilitating</a:t>
            </a:r>
            <a:r>
              <a:rPr lang="en-US" sz="2200" dirty="0"/>
              <a:t> the most relevant </a:t>
            </a:r>
            <a:r>
              <a:rPr lang="en-US" sz="2200" u="sng" dirty="0"/>
              <a:t>quantitative methods entry to clinical practice</a:t>
            </a:r>
            <a:r>
              <a:rPr lang="en-US" sz="2200" dirty="0"/>
              <a:t>. </a:t>
            </a:r>
          </a:p>
          <a:p>
            <a:r>
              <a:rPr lang="en-US" sz="1600" dirty="0"/>
              <a:t> </a:t>
            </a:r>
          </a:p>
        </p:txBody>
      </p:sp>
      <p:sp>
        <p:nvSpPr>
          <p:cNvPr id="8" name="TextBox 7"/>
          <p:cNvSpPr txBox="1"/>
          <p:nvPr/>
        </p:nvSpPr>
        <p:spPr>
          <a:xfrm>
            <a:off x="8768806" y="9394877"/>
            <a:ext cx="7184871" cy="830997"/>
          </a:xfrm>
          <a:prstGeom prst="rect">
            <a:avLst/>
          </a:prstGeom>
          <a:noFill/>
        </p:spPr>
        <p:txBody>
          <a:bodyPr wrap="square" rtlCol="0">
            <a:spAutoFit/>
          </a:bodyPr>
          <a:lstStyle/>
          <a:p>
            <a:r>
              <a:rPr lang="en-US" sz="2400" b="1" dirty="0"/>
              <a:t>Milestone</a:t>
            </a:r>
            <a:r>
              <a:rPr lang="en-US" sz="2400" dirty="0"/>
              <a:t> </a:t>
            </a:r>
            <a:r>
              <a:rPr lang="en-US" sz="2400" b="1" dirty="0"/>
              <a:t>1.1:</a:t>
            </a:r>
            <a:r>
              <a:rPr lang="en-US" sz="2400" i="1" dirty="0"/>
              <a:t> </a:t>
            </a:r>
            <a:r>
              <a:rPr lang="en-US" sz="2400" b="1" dirty="0"/>
              <a:t>QIN inclusive </a:t>
            </a:r>
            <a:r>
              <a:rPr lang="en-US" sz="2400" b="1" dirty="0" smtClean="0"/>
              <a:t>Test-Retest </a:t>
            </a:r>
            <a:r>
              <a:rPr lang="en-US" sz="2400" b="1" dirty="0"/>
              <a:t>study of PET/CT oncological quantification. </a:t>
            </a:r>
          </a:p>
        </p:txBody>
      </p:sp>
      <p:grpSp>
        <p:nvGrpSpPr>
          <p:cNvPr id="10" name="Group 9"/>
          <p:cNvGrpSpPr/>
          <p:nvPr/>
        </p:nvGrpSpPr>
        <p:grpSpPr>
          <a:xfrm>
            <a:off x="8810548" y="17603579"/>
            <a:ext cx="7459420" cy="2527748"/>
            <a:chOff x="8768806" y="17797343"/>
            <a:chExt cx="7459420" cy="2527748"/>
          </a:xfrm>
        </p:grpSpPr>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68806" y="18413285"/>
              <a:ext cx="3989794" cy="1911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7" name="Chart 56"/>
            <p:cNvGraphicFramePr/>
            <p:nvPr>
              <p:extLst>
                <p:ext uri="{D42A27DB-BD31-4B8C-83A1-F6EECF244321}">
                  <p14:modId xmlns:p14="http://schemas.microsoft.com/office/powerpoint/2010/main" val="1401454988"/>
                </p:ext>
              </p:extLst>
            </p:nvPr>
          </p:nvGraphicFramePr>
          <p:xfrm>
            <a:off x="12850387" y="18446700"/>
            <a:ext cx="3377839" cy="1804883"/>
          </p:xfrm>
          <a:graphic>
            <a:graphicData uri="http://schemas.openxmlformats.org/drawingml/2006/chart">
              <c:chart xmlns:c="http://schemas.openxmlformats.org/drawingml/2006/chart" xmlns:r="http://schemas.openxmlformats.org/officeDocument/2006/relationships" r:id="rId9"/>
            </a:graphicData>
          </a:graphic>
        </p:graphicFrame>
        <p:sp>
          <p:nvSpPr>
            <p:cNvPr id="9" name="TextBox 8"/>
            <p:cNvSpPr txBox="1"/>
            <p:nvPr/>
          </p:nvSpPr>
          <p:spPr>
            <a:xfrm>
              <a:off x="8768806" y="17797343"/>
              <a:ext cx="1219200" cy="461665"/>
            </a:xfrm>
            <a:prstGeom prst="rect">
              <a:avLst/>
            </a:prstGeom>
            <a:noFill/>
          </p:spPr>
          <p:txBody>
            <a:bodyPr wrap="square" rtlCol="0">
              <a:spAutoFit/>
            </a:bodyPr>
            <a:lstStyle/>
            <a:p>
              <a:r>
                <a:rPr lang="en-US" sz="2400" dirty="0" smtClean="0"/>
                <a:t>Results:</a:t>
              </a:r>
              <a:endParaRPr lang="en-US" sz="24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48x72-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4.xml><?xml version="1.0" encoding="utf-8"?>
<a:theme xmlns:a="http://schemas.openxmlformats.org/drawingml/2006/main" name="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PosterPresentations.com-48x72-Template-V2b</Template>
  <TotalTime>5007</TotalTime>
  <Words>1187</Words>
  <Application>Microsoft Office PowerPoint</Application>
  <PresentationFormat>Custom</PresentationFormat>
  <Paragraphs>72</Paragraphs>
  <Slides>1</Slides>
  <Notes>1</Notes>
  <HiddenSlides>0</HiddenSlides>
  <MMClips>0</MMClips>
  <ScaleCrop>false</ScaleCrop>
  <HeadingPairs>
    <vt:vector size="4" baseType="variant">
      <vt:variant>
        <vt:lpstr>Theme</vt:lpstr>
      </vt:variant>
      <vt:variant>
        <vt:i4>4</vt:i4>
      </vt:variant>
      <vt:variant>
        <vt:lpstr>Slide Titles</vt:lpstr>
      </vt:variant>
      <vt:variant>
        <vt:i4>1</vt:i4>
      </vt:variant>
    </vt:vector>
  </HeadingPairs>
  <TitlesOfParts>
    <vt:vector size="5" baseType="lpstr">
      <vt:lpstr>PosterPresentations.com-48x72-Template-V2b</vt:lpstr>
      <vt:lpstr>1_Classic 3 Columns</vt:lpstr>
      <vt:lpstr>Classic - Wide Center</vt:lpstr>
      <vt:lpstr>Right Highlight</vt:lpstr>
      <vt:lpstr>Clinical Trials Design and Development Working Group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WIN764BIT</cp:lastModifiedBy>
  <cp:revision>133</cp:revision>
  <cp:lastPrinted>2014-03-15T14:13:44Z</cp:lastPrinted>
  <dcterms:created xsi:type="dcterms:W3CDTF">2011-04-21T17:26:56Z</dcterms:created>
  <dcterms:modified xsi:type="dcterms:W3CDTF">2014-04-18T21:18:56Z</dcterms:modified>
</cp:coreProperties>
</file>