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5" r:id="rId5"/>
    <p:sldId id="271" r:id="rId6"/>
    <p:sldId id="267" r:id="rId7"/>
    <p:sldId id="264" r:id="rId8"/>
    <p:sldId id="269" r:id="rId9"/>
    <p:sldId id="268" r:id="rId10"/>
    <p:sldId id="263" r:id="rId11"/>
    <p:sldId id="258" r:id="rId12"/>
    <p:sldId id="266" r:id="rId13"/>
    <p:sldId id="259" r:id="rId14"/>
    <p:sldId id="260" r:id="rId15"/>
    <p:sldId id="26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39" d="100"/>
          <a:sy n="139" d="100"/>
        </p:scale>
        <p:origin x="-8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63A44-E448-49BC-859F-B611669C24B3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8CA7-275E-420E-A136-21F8F34FA6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621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63A44-E448-49BC-859F-B611669C24B3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8CA7-275E-420E-A136-21F8F34FA6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3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63A44-E448-49BC-859F-B611669C24B3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8CA7-275E-420E-A136-21F8F34FA6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584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63A44-E448-49BC-859F-B611669C24B3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8CA7-275E-420E-A136-21F8F34FA6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36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63A44-E448-49BC-859F-B611669C24B3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8CA7-275E-420E-A136-21F8F34FA6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09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63A44-E448-49BC-859F-B611669C24B3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8CA7-275E-420E-A136-21F8F34FA6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47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63A44-E448-49BC-859F-B611669C24B3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8CA7-275E-420E-A136-21F8F34FA6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67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63A44-E448-49BC-859F-B611669C24B3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8CA7-275E-420E-A136-21F8F34FA6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88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63A44-E448-49BC-859F-B611669C24B3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8CA7-275E-420E-A136-21F8F34FA6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95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63A44-E448-49BC-859F-B611669C24B3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8CA7-275E-420E-A136-21F8F34FA6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74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63A44-E448-49BC-859F-B611669C24B3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8CA7-275E-420E-A136-21F8F34FA6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04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63A44-E448-49BC-859F-B611669C24B3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68CA7-275E-420E-A136-21F8F34FA6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9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933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3200400"/>
            <a:ext cx="3581400" cy="3219450"/>
          </a:xfrm>
        </p:spPr>
        <p:txBody>
          <a:bodyPr>
            <a:normAutofit/>
          </a:bodyPr>
          <a:lstStyle/>
          <a:p>
            <a:r>
              <a:rPr lang="en-US" dirty="0" err="1" smtClean="0"/>
              <a:t>BioInformatics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</a:t>
            </a:r>
            <a:br>
              <a:rPr lang="en-US" dirty="0" smtClean="0"/>
            </a:br>
            <a:r>
              <a:rPr lang="en-US" dirty="0" smtClean="0"/>
              <a:t>Data</a:t>
            </a:r>
            <a:br>
              <a:rPr lang="en-US" dirty="0" smtClean="0"/>
            </a:br>
            <a:r>
              <a:rPr lang="en-US" dirty="0" smtClean="0"/>
              <a:t>Sharing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340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4648200"/>
            <a:ext cx="2209800" cy="2209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Preferred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segmentation measures have been used for grand challenge</a:t>
            </a:r>
          </a:p>
          <a:p>
            <a:pPr lvl="1"/>
            <a:r>
              <a:rPr lang="en-US" dirty="0" smtClean="0"/>
              <a:t>“Weigh in” on preferred segmentation measures</a:t>
            </a:r>
          </a:p>
          <a:p>
            <a:pPr lvl="1"/>
            <a:r>
              <a:rPr lang="en-US" dirty="0" smtClean="0"/>
              <a:t>Preferred measures for ‘soft’ segmentation</a:t>
            </a:r>
          </a:p>
          <a:p>
            <a:pPr lvl="1"/>
            <a:r>
              <a:rPr lang="en-US" dirty="0" smtClean="0"/>
              <a:t>Preferred measures for non-geometric data</a:t>
            </a:r>
          </a:p>
        </p:txBody>
      </p:sp>
    </p:spTree>
    <p:extLst>
      <p:ext uri="{BB962C8B-B14F-4D97-AF65-F5344CB8AC3E}">
        <p14:creationId xmlns:p14="http://schemas.microsoft.com/office/powerpoint/2010/main" val="3170437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4648200"/>
            <a:ext cx="2209800" cy="2209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Preferred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Preferred labels</a:t>
            </a:r>
          </a:p>
          <a:p>
            <a:pPr lvl="1"/>
            <a:r>
              <a:rPr lang="en-US" dirty="0" smtClean="0"/>
              <a:t>DICOM-</a:t>
            </a:r>
            <a:r>
              <a:rPr lang="en-US" dirty="0" err="1" smtClean="0"/>
              <a:t>Seg</a:t>
            </a:r>
            <a:r>
              <a:rPr lang="en-US" dirty="0" smtClean="0"/>
              <a:t> has some and should be preferred</a:t>
            </a:r>
          </a:p>
          <a:p>
            <a:pPr lvl="1"/>
            <a:r>
              <a:rPr lang="en-US" dirty="0" smtClean="0"/>
              <a:t>ID gaps in DICOM-</a:t>
            </a:r>
            <a:r>
              <a:rPr lang="en-US" dirty="0" err="1" smtClean="0"/>
              <a:t>Seg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032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Preferred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Methods and tools for assessing other types of measures like textures are nearly absent. Small group is forming to address this need.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790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Infrastructure for Decision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need to have infrastructure to ease pain of deploying decision support for clinical trials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4648200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882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Year Activities: Data 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use case for Segmentation Grand Challenge at MICCAI.</a:t>
            </a:r>
          </a:p>
          <a:p>
            <a:pPr lvl="1"/>
            <a:r>
              <a:rPr lang="en-US" dirty="0" smtClean="0"/>
              <a:t>To include both image data and ROI metadata with tissue labels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4648200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403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Support Use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Take TCGA data and simulate send from 2 or more ‘source sites’ using CTP to central site</a:t>
            </a:r>
          </a:p>
          <a:p>
            <a:r>
              <a:rPr lang="en-US" dirty="0" smtClean="0"/>
              <a:t>Central site receives, IDs trial, and executes series of steps on the images</a:t>
            </a:r>
          </a:p>
          <a:p>
            <a:r>
              <a:rPr lang="en-US" dirty="0" smtClean="0"/>
              <a:t>User(s) at each site view web page with ‘results’ of analysis</a:t>
            </a:r>
          </a:p>
          <a:p>
            <a:r>
              <a:rPr lang="en-US" dirty="0" smtClean="0"/>
              <a:t>Likely task is segmentation of pre-op tumor, and perhaps CBV or ADC or T2 texture predicting grade or MGMT or 1p19q or ??</a:t>
            </a:r>
            <a:endParaRPr lang="en-US" dirty="0"/>
          </a:p>
        </p:txBody>
      </p:sp>
      <p:sp>
        <p:nvSpPr>
          <p:cNvPr id="4" name="Left-Right Arrow 3"/>
          <p:cNvSpPr/>
          <p:nvPr/>
        </p:nvSpPr>
        <p:spPr>
          <a:xfrm>
            <a:off x="304800" y="6400800"/>
            <a:ext cx="8458200" cy="38100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“Stretch Goal”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467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Data Sharing: Mechanism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924800" cy="1066800"/>
          </a:xfrm>
        </p:spPr>
        <p:txBody>
          <a:bodyPr>
            <a:noAutofit/>
          </a:bodyPr>
          <a:lstStyle/>
          <a:p>
            <a:r>
              <a:rPr lang="en-US" dirty="0" smtClean="0"/>
              <a:t>QIN is strongly focused on data sharing (image and metadata</a:t>
            </a:r>
            <a:r>
              <a:rPr lang="en-US" dirty="0" smtClean="0"/>
              <a:t>)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34400" y="6248400"/>
            <a:ext cx="609600" cy="609600"/>
          </a:xfrm>
          <a:prstGeom prst="rect">
            <a:avLst/>
          </a:prstGeom>
        </p:spPr>
      </p:pic>
      <p:pic>
        <p:nvPicPr>
          <p:cNvPr id="6" name="Picture 5" descr="tcia-landing-home-2012-01-31-mo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362200"/>
            <a:ext cx="6023843" cy="4114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76400" y="2590800"/>
            <a:ext cx="3962400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http://www.cancerimagingarchive.net/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52442" y="3124200"/>
            <a:ext cx="28153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TCIA</a:t>
            </a:r>
            <a:r>
              <a:rPr lang="en-US" dirty="0"/>
              <a:t> is preferred </a:t>
            </a:r>
            <a:r>
              <a:rPr lang="en-US" dirty="0" smtClean="0"/>
              <a:t>archive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CTP</a:t>
            </a:r>
            <a:r>
              <a:rPr lang="en-US" dirty="0" smtClean="0"/>
              <a:t> </a:t>
            </a:r>
            <a:r>
              <a:rPr lang="en-US" dirty="0"/>
              <a:t>is preferred tool for De-ID and </a:t>
            </a:r>
            <a:r>
              <a:rPr lang="en-US" dirty="0" err="1"/>
              <a:t>Xfer</a:t>
            </a:r>
            <a:r>
              <a:rPr lang="en-US" dirty="0"/>
              <a:t> to </a:t>
            </a:r>
            <a:r>
              <a:rPr lang="en-US" dirty="0" smtClean="0"/>
              <a:t>TCIA for curation and sharing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87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Data Sharing: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Preferred format is DICOM</a:t>
            </a:r>
          </a:p>
          <a:p>
            <a:pPr lvl="1"/>
            <a:r>
              <a:rPr lang="en-US" dirty="0" smtClean="0"/>
              <a:t>For images of course</a:t>
            </a:r>
          </a:p>
          <a:p>
            <a:pPr lvl="1"/>
            <a:r>
              <a:rPr lang="en-US" dirty="0" smtClean="0"/>
              <a:t>For segmentation maps, DICOM-</a:t>
            </a:r>
            <a:r>
              <a:rPr lang="en-US" dirty="0" err="1" smtClean="0"/>
              <a:t>Seg</a:t>
            </a:r>
            <a:endParaRPr lang="en-US" dirty="0" smtClean="0"/>
          </a:p>
          <a:p>
            <a:pPr lvl="1"/>
            <a:r>
              <a:rPr lang="en-US" dirty="0" smtClean="0"/>
              <a:t>For contours, DICOM-RT</a:t>
            </a:r>
          </a:p>
          <a:p>
            <a:pPr lvl="1"/>
            <a:r>
              <a:rPr lang="en-US" dirty="0" smtClean="0"/>
              <a:t>(DCE group is using </a:t>
            </a:r>
            <a:r>
              <a:rPr lang="en-US" dirty="0" err="1" smtClean="0"/>
              <a:t>Matlab</a:t>
            </a:r>
            <a:r>
              <a:rPr lang="en-US" dirty="0" smtClean="0"/>
              <a:t> &amp; NRRD?)</a:t>
            </a:r>
          </a:p>
          <a:p>
            <a:pPr lvl="1"/>
            <a:r>
              <a:rPr lang="en-US" dirty="0" smtClean="0"/>
              <a:t>Tools are available to convert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4648200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573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1. Data Sharing Status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12 data sets in TCIA </a:t>
            </a:r>
            <a:r>
              <a:rPr lang="en-US" sz="2400" dirty="0" smtClean="0"/>
              <a:t>currently</a:t>
            </a:r>
            <a:endParaRPr lang="en-US" sz="2400" dirty="0" smtClean="0"/>
          </a:p>
        </p:txBody>
      </p:sp>
      <p:graphicFrame>
        <p:nvGraphicFramePr>
          <p:cNvPr id="2050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8995842"/>
              </p:ext>
            </p:extLst>
          </p:nvPr>
        </p:nvGraphicFramePr>
        <p:xfrm>
          <a:off x="685800" y="1524000"/>
          <a:ext cx="7415212" cy="400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Chart" r:id="rId3" imgW="7419784" imgH="4010025" progId="Excel.Chart.8">
                  <p:embed/>
                </p:oleObj>
              </mc:Choice>
              <mc:Fallback>
                <p:oleObj name="Chart" r:id="rId3" imgW="7419784" imgH="4010025" progId="Excel.Chart.8">
                  <p:embed/>
                  <p:pic>
                    <p:nvPicPr>
                      <p:cNvPr id="0" name="Char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524000"/>
                        <a:ext cx="7415212" cy="4008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109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Data Sharing Status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0897" y="6096000"/>
            <a:ext cx="8153400" cy="3809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dirty="0" smtClean="0"/>
              <a:t>MR </a:t>
            </a:r>
            <a:r>
              <a:rPr lang="en-US" sz="1600" dirty="0" smtClean="0"/>
              <a:t>(13), CT (5), PET/CT (5), PET (2</a:t>
            </a:r>
            <a:r>
              <a:rPr lang="en-US" sz="1600" dirty="0" smtClean="0"/>
              <a:t>)</a:t>
            </a:r>
            <a:endParaRPr lang="en-US" sz="16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848600" cy="3847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0" y="5447995"/>
            <a:ext cx="9028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[# subjects]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5109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MetaData</a:t>
            </a:r>
            <a:r>
              <a:rPr lang="en-US" dirty="0" smtClean="0"/>
              <a:t> 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While DICOM addresses image data, there is no good standard for clinical data—e.g. survival therapy, tumor type and grade</a:t>
            </a:r>
          </a:p>
          <a:p>
            <a:r>
              <a:rPr lang="en-US" dirty="0" smtClean="0"/>
              <a:t>BIDS Breakout group: We wish to collect the type of information like that that is used by each QIN. Please be sure to send a person to at least 1 BIDS break out session with this information.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547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smtClean="0"/>
              <a:t>Tool </a:t>
            </a:r>
            <a:r>
              <a:rPr lang="en-US" dirty="0" smtClean="0"/>
              <a:t>Sharing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600200" y="4191000"/>
            <a:ext cx="2057400" cy="838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License</a:t>
            </a:r>
            <a:endParaRPr lang="en-US" dirty="0"/>
          </a:p>
        </p:txBody>
      </p:sp>
      <p:pic>
        <p:nvPicPr>
          <p:cNvPr id="6" name="Picture 2" descr="https://chart.googleapis.com/chart?cht=p&amp;chs=345x150&amp;chl=Software%20App%20%5B26%5D%7CAlgorithm%3A%20Me%20%5B9%5D%7CProtocol%3A%20Wor%20%5B1%5D%7COther%20%5B5%5D&amp;chco=0000e0&amp;chd=e%3AokOCBjH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076450"/>
            <a:ext cx="4162425" cy="1809750"/>
          </a:xfrm>
          <a:prstGeom prst="rect">
            <a:avLst/>
          </a:prstGeom>
          <a:noFill/>
        </p:spPr>
      </p:pic>
      <p:pic>
        <p:nvPicPr>
          <p:cNvPr id="7" name="Picture 4" descr="https://chart.googleapis.com/chart?cht=bhs&amp;chs=345x180&amp;chbh=24%2C6&amp;chxt=x%2Cy&amp;chxl=0%3A%7C0%7C5%7C10%7C15%7C20%7C25%7C1%3A%7COther%7CMac%20OS%20X%7CWindows%7CUnix%2FLinux%7COS%20Independent&amp;chds=0%2C25&amp;chco=ff9900&amp;chxs=0%2C000000%2C12%2C0%2Clt%7C1%2C000000%2C12%2C1%2Clt&amp;chd=t%3A25%2C11%2C5%2C8%2C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8725" y="1866900"/>
            <a:ext cx="3724275" cy="1943100"/>
          </a:xfrm>
          <a:prstGeom prst="rect">
            <a:avLst/>
          </a:prstGeom>
          <a:noFill/>
        </p:spPr>
      </p:pic>
      <p:pic>
        <p:nvPicPr>
          <p:cNvPr id="8" name="Picture 6" descr="https://chart.googleapis.com/chart?cht=p&amp;chs=345x150&amp;chl=Commerically%20%20%5B6%5D%7CPublic%2C%20freel%20%5B3%5D%7CPublic%2C%20free%20%5B16%5D%7CNot%20publicly%20%20%5B4%5D%7COther%20%5B12%5D&amp;chco=d00000&amp;chd=e%3AJXErY-GPS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819650"/>
            <a:ext cx="4162425" cy="1809750"/>
          </a:xfrm>
          <a:prstGeom prst="rect">
            <a:avLst/>
          </a:prstGeom>
          <a:noFill/>
        </p:spPr>
      </p:pic>
      <p:pic>
        <p:nvPicPr>
          <p:cNvPr id="9" name="Picture 10" descr="https://chart.googleapis.com/chart?cht=p&amp;chs=345x150&amp;chl=FDA%20approved%20%20%5B3%5D%7CFor%20research%20%5B31%5D%7COther%20%5B7%5D&amp;chco=dcca02&amp;chd=e%3AErwYK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60620" y="4876800"/>
            <a:ext cx="4030980" cy="1752600"/>
          </a:xfrm>
          <a:prstGeom prst="rect">
            <a:avLst/>
          </a:prstGeom>
          <a:noFill/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6096000" y="4267200"/>
            <a:ext cx="18288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Maturity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752600" y="1295400"/>
            <a:ext cx="20574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181600" y="1371600"/>
            <a:ext cx="3657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Operating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System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053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Tool 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4525963"/>
          </a:xfrm>
        </p:spPr>
        <p:txBody>
          <a:bodyPr/>
          <a:lstStyle/>
          <a:p>
            <a:r>
              <a:rPr lang="en-US" dirty="0" smtClean="0"/>
              <a:t>Spans all major modalities except ultrasound and X-ray</a:t>
            </a:r>
          </a:p>
          <a:p>
            <a:r>
              <a:rPr lang="en-US" dirty="0" smtClean="0"/>
              <a:t>Predominantly vendor/hardware independent</a:t>
            </a:r>
          </a:p>
          <a:p>
            <a:r>
              <a:rPr lang="en-US" dirty="0" smtClean="0"/>
              <a:t>Wide array of capabilities</a:t>
            </a:r>
          </a:p>
        </p:txBody>
      </p:sp>
      <p:pic>
        <p:nvPicPr>
          <p:cNvPr id="26626" name="Picture 2" descr="https://chart.googleapis.com/chart?cht=bhs&amp;chs=345x840&amp;chbh=24%2C6&amp;chxt=x%2Cy&amp;chxl=0%3A%7C0%7C2%7C4%7C6%7C8%7C10%7C12%7C1%3A%7COther%7CValidation%2Fevalua...%7CTime%20domain%20analysis%7CTexture%20analysis%7CStatistical%20opera...%7CSurface%20analysis%7CSpatial%20transform...%7CShape%20analysis%7CResponse%20assessment%7CRadiomics%7CPhantom%7CNoise%20reduction%7CImage%20viewer%2Fvisu...%7CImage%20segmentation%7CImage%20registration%7CImage%20reconstruction%7CImage%20Quantitatio...%7CImage%20Quantitatio...%7CImage%20metadata%20ar...%7CImage%20archiving%7CImage%20annotation%7CGenomics%7CDe-identification%7CData%20mining%7CData%20collection%7CClinical%20decision...%7CClinical%20data%20man...&amp;chds=0%2C12&amp;chco=00d000&amp;chxs=0%2C000000%2C12%2C0%2Clt%7C1%2C000000%2C12%2C1%2Clt&amp;chd=t%3A7%2C10%2C11%2C7%2C6%2C2%2C11%2C5%2C9%2C8%2C7%2C2%2C3%2C7%2C7%2C1%2C3%2C4%2C7%2C2%2C3%2C3%2C6%2C4%2C5%2C7%2C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2890838" y="1062037"/>
            <a:ext cx="3286125" cy="8001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8053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Tool 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Whitepaper is being considered that would</a:t>
            </a:r>
          </a:p>
          <a:p>
            <a:pPr lvl="1"/>
            <a:r>
              <a:rPr lang="en-US" dirty="0" smtClean="0"/>
              <a:t>Characterize tool sharing today</a:t>
            </a:r>
          </a:p>
          <a:p>
            <a:pPr lvl="1"/>
            <a:r>
              <a:rPr lang="en-US" dirty="0" smtClean="0"/>
              <a:t>Define best ways to encourage tool sharing</a:t>
            </a:r>
          </a:p>
          <a:p>
            <a:pPr lvl="1"/>
            <a:r>
              <a:rPr lang="en-US" dirty="0" smtClean="0"/>
              <a:t>Define best ways to encourage joint tool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299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442</Words>
  <Application>Microsoft Office PowerPoint</Application>
  <PresentationFormat>On-screen Show (4:3)</PresentationFormat>
  <Paragraphs>58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Chart</vt:lpstr>
      <vt:lpstr>BioInformatics and Data Sharing</vt:lpstr>
      <vt:lpstr>1. Data Sharing: Mechanism</vt:lpstr>
      <vt:lpstr>1. Data Sharing: Format</vt:lpstr>
      <vt:lpstr>1. Data Sharing Status</vt:lpstr>
      <vt:lpstr>1. Data Sharing Status</vt:lpstr>
      <vt:lpstr>1. MetaData Sharing</vt:lpstr>
      <vt:lpstr>1. Tool Sharing</vt:lpstr>
      <vt:lpstr>1. Tool Sharing</vt:lpstr>
      <vt:lpstr>1. Tool Sharing</vt:lpstr>
      <vt:lpstr>2. Preferred Measures</vt:lpstr>
      <vt:lpstr>2. Preferred Measures</vt:lpstr>
      <vt:lpstr>2. Preferred Measures</vt:lpstr>
      <vt:lpstr>3. Infrastructure for Decision Support</vt:lpstr>
      <vt:lpstr>Next Year Activities: Data Sharing</vt:lpstr>
      <vt:lpstr>Decision Support Use Case</vt:lpstr>
    </vt:vector>
  </TitlesOfParts>
  <Company>Mayo Clinic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QIN: BIDS Efforts</dc:title>
  <dc:creator>Bradley J Erickson</dc:creator>
  <cp:lastModifiedBy>Freymann, John (NIH/NCI) [C]</cp:lastModifiedBy>
  <cp:revision>16</cp:revision>
  <dcterms:created xsi:type="dcterms:W3CDTF">2014-02-28T19:04:13Z</dcterms:created>
  <dcterms:modified xsi:type="dcterms:W3CDTF">2014-03-24T15:43:11Z</dcterms:modified>
</cp:coreProperties>
</file>