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5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A5CF-264B-49EC-8883-120C78093F9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072-003B-49EE-AADA-4132513D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A5CF-264B-49EC-8883-120C78093F9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072-003B-49EE-AADA-4132513D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A5CF-264B-49EC-8883-120C78093F9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072-003B-49EE-AADA-4132513D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A5CF-264B-49EC-8883-120C78093F9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072-003B-49EE-AADA-4132513D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A5CF-264B-49EC-8883-120C78093F9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072-003B-49EE-AADA-4132513D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A5CF-264B-49EC-8883-120C78093F9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072-003B-49EE-AADA-4132513D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A5CF-264B-49EC-8883-120C78093F9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072-003B-49EE-AADA-4132513D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A5CF-264B-49EC-8883-120C78093F9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072-003B-49EE-AADA-4132513D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A5CF-264B-49EC-8883-120C78093F9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072-003B-49EE-AADA-4132513D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A5CF-264B-49EC-8883-120C78093F9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072-003B-49EE-AADA-4132513D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A5CF-264B-49EC-8883-120C78093F9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072-003B-49EE-AADA-4132513D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6A5CF-264B-49EC-8883-120C78093F9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D072-003B-49EE-AADA-4132513D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DCE-MRI Data Analysis Challenge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24200"/>
            <a:ext cx="8305800" cy="297180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W Huang, Xin Li, Y Chen, Xia Li, M-C Chang, M Oborski, D Malyarenko, M Muzi, G Jajamovich, A Fedorov, A Tudorica, S Gupta, C Laymon, K Marro, H Dyvorne, J Miller, D Barboriak, T Chenevert, T Yankeelov, J Mountz, P Kinahan, R Kikinis, B Taouli, F Fennessy, J Kalpathy-Cramer</a:t>
            </a:r>
          </a:p>
          <a:p>
            <a:endParaRPr lang="en-US" sz="3400" dirty="0" smtClean="0">
              <a:solidFill>
                <a:schemeClr val="tx1"/>
              </a:solidFill>
            </a:endParaRPr>
          </a:p>
          <a:p>
            <a:r>
              <a:rPr lang="en-US" sz="5100" i="1" dirty="0" smtClean="0">
                <a:solidFill>
                  <a:srgbClr val="002060"/>
                </a:solidFill>
              </a:rPr>
              <a:t>OHSU, Vanderbilt </a:t>
            </a:r>
            <a:r>
              <a:rPr lang="en-US" sz="5100" i="1" dirty="0" err="1" smtClean="0">
                <a:solidFill>
                  <a:srgbClr val="002060"/>
                </a:solidFill>
              </a:rPr>
              <a:t>Univ</a:t>
            </a:r>
            <a:r>
              <a:rPr lang="en-US" sz="5100" i="1" dirty="0" smtClean="0">
                <a:solidFill>
                  <a:srgbClr val="002060"/>
                </a:solidFill>
              </a:rPr>
              <a:t>, </a:t>
            </a:r>
            <a:r>
              <a:rPr lang="en-US" sz="5100" i="1" dirty="0" err="1" smtClean="0">
                <a:solidFill>
                  <a:srgbClr val="002060"/>
                </a:solidFill>
              </a:rPr>
              <a:t>Univ</a:t>
            </a:r>
            <a:r>
              <a:rPr lang="en-US" sz="5100" i="1" dirty="0" smtClean="0">
                <a:solidFill>
                  <a:srgbClr val="002060"/>
                </a:solidFill>
              </a:rPr>
              <a:t> of Pitt, </a:t>
            </a:r>
            <a:r>
              <a:rPr lang="en-US" sz="5100" i="1" dirty="0" err="1" smtClean="0">
                <a:solidFill>
                  <a:srgbClr val="002060"/>
                </a:solidFill>
              </a:rPr>
              <a:t>Univ</a:t>
            </a:r>
            <a:r>
              <a:rPr lang="en-US" sz="5100" i="1" dirty="0" smtClean="0">
                <a:solidFill>
                  <a:srgbClr val="002060"/>
                </a:solidFill>
              </a:rPr>
              <a:t> of </a:t>
            </a:r>
            <a:r>
              <a:rPr lang="en-US" sz="5100" i="1" dirty="0" err="1" smtClean="0">
                <a:solidFill>
                  <a:srgbClr val="002060"/>
                </a:solidFill>
              </a:rPr>
              <a:t>Mich</a:t>
            </a:r>
            <a:r>
              <a:rPr lang="en-US" sz="5100" i="1" dirty="0" smtClean="0">
                <a:solidFill>
                  <a:srgbClr val="002060"/>
                </a:solidFill>
              </a:rPr>
              <a:t>, </a:t>
            </a:r>
            <a:r>
              <a:rPr lang="en-US" sz="5100" i="1" dirty="0" err="1" smtClean="0">
                <a:solidFill>
                  <a:srgbClr val="002060"/>
                </a:solidFill>
              </a:rPr>
              <a:t>Univ</a:t>
            </a:r>
            <a:r>
              <a:rPr lang="en-US" sz="5100" i="1" dirty="0" smtClean="0">
                <a:solidFill>
                  <a:srgbClr val="002060"/>
                </a:solidFill>
              </a:rPr>
              <a:t> of Wash, Mount Sinai, Brigham and Women’s Hospital, MGH, General Electric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Results – human breast DCE-MRI data</a:t>
            </a:r>
            <a:br>
              <a:rPr lang="en-US" sz="3200" b="1" dirty="0" smtClean="0"/>
            </a:br>
            <a:r>
              <a:rPr lang="en-US" sz="3200" dirty="0" smtClean="0"/>
              <a:t>Early Prediction of Pathologic Response </a:t>
            </a:r>
            <a:endParaRPr lang="en-US" sz="2800" dirty="0"/>
          </a:p>
        </p:txBody>
      </p:sp>
      <p:pic>
        <p:nvPicPr>
          <p:cNvPr id="4" name="Picture 3" descr="Fig.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28954"/>
            <a:ext cx="7894930" cy="5629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1219200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V1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1295400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V2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419600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V21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Results – human breast DCE-MRI data</a:t>
            </a:r>
            <a:br>
              <a:rPr lang="en-US" sz="3200" b="1" dirty="0" smtClean="0"/>
            </a:br>
            <a:r>
              <a:rPr lang="en-US" sz="3200" dirty="0" smtClean="0"/>
              <a:t>Early Prediction of Pathologic Response 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03" y="1143000"/>
            <a:ext cx="9003697" cy="547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Results – human breast DCE-MRI data</a:t>
            </a:r>
            <a:br>
              <a:rPr lang="en-US" sz="3200" b="1" dirty="0" smtClean="0"/>
            </a:br>
            <a:r>
              <a:rPr lang="en-US" sz="3200" dirty="0" smtClean="0"/>
              <a:t>Early Prediction of Pathologic Response </a:t>
            </a:r>
            <a:endParaRPr lang="en-US" sz="2800" dirty="0"/>
          </a:p>
        </p:txBody>
      </p:sp>
      <p:pic>
        <p:nvPicPr>
          <p:cNvPr id="4" name="Picture 3" descr="Fig.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009888" cy="4523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4680" y="6096000"/>
            <a:ext cx="500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Pathologic partial responder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Results – human breast DCE-MRI data</a:t>
            </a:r>
            <a:br>
              <a:rPr lang="en-US" sz="3200" b="1" dirty="0" smtClean="0"/>
            </a:br>
            <a:r>
              <a:rPr lang="en-US" sz="3200" dirty="0" smtClean="0"/>
              <a:t>Early Prediction of Pathologic Response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655574" y="6096000"/>
            <a:ext cx="5488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Pathologic complete responder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Fig.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" y="1173480"/>
            <a:ext cx="8936736" cy="451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Discussion and Conclusion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Considerable parameter variations were observed when shared breast DCE-MRI data sets were analyzed with different algorithms based on the TM, ETM, and SSM.</a:t>
            </a:r>
          </a:p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Variations are mostly systematic.</a:t>
            </a:r>
          </a:p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Nearly all algorithms provided good to excellent early prediction of breast cancer response to therapy using the </a:t>
            </a:r>
            <a:r>
              <a:rPr lang="en-US" sz="2400" dirty="0" err="1" smtClean="0"/>
              <a:t>K</a:t>
            </a:r>
            <a:r>
              <a:rPr lang="en-US" sz="2400" baseline="30000" dirty="0" err="1" smtClean="0"/>
              <a:t>trans</a:t>
            </a:r>
            <a:r>
              <a:rPr lang="en-US" sz="2400" dirty="0" smtClean="0"/>
              <a:t> and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ep</a:t>
            </a:r>
            <a:r>
              <a:rPr lang="en-US" sz="2400" dirty="0" smtClean="0"/>
              <a:t> parameters after the first therapy cycle and their percent changes, suggesting that the utility of DCE-MRI for assessment of therapy response is not diminished by inter-algorithm systematic variations.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84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DCE Subgroup Challenge #2:</a:t>
            </a:r>
            <a:br>
              <a:rPr lang="en-US" sz="3200" b="1" dirty="0" smtClean="0"/>
            </a:br>
            <a:r>
              <a:rPr lang="en-US" sz="3200" b="1" dirty="0" smtClean="0"/>
              <a:t>Errors </a:t>
            </a:r>
            <a:r>
              <a:rPr lang="en-US" sz="3200" b="1" dirty="0"/>
              <a:t>in Quantitative Image Analysis Due </a:t>
            </a:r>
            <a:r>
              <a:rPr lang="en-US" sz="3200" b="1" dirty="0" smtClean="0"/>
              <a:t>to</a:t>
            </a:r>
            <a:br>
              <a:rPr lang="en-US" sz="3200" b="1" dirty="0" smtClean="0"/>
            </a:br>
            <a:r>
              <a:rPr lang="en-US" sz="3200" b="1" dirty="0" smtClean="0"/>
              <a:t>Platform-Dependent </a:t>
            </a:r>
            <a:r>
              <a:rPr lang="en-US" sz="3200" b="1" dirty="0"/>
              <a:t>Image </a:t>
            </a:r>
            <a:r>
              <a:rPr lang="en-US" sz="3200" b="1" dirty="0" smtClean="0"/>
              <a:t>Scaling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4678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i="1" dirty="0"/>
              <a:t>Thomas L. Chenevert1, Dariya I. Malyarenko1, David Newitt2, Xin </a:t>
            </a:r>
            <a:r>
              <a:rPr lang="en-US" sz="2000" i="1" dirty="0" smtClean="0"/>
              <a:t>Li3,</a:t>
            </a:r>
          </a:p>
          <a:p>
            <a:pPr marL="0" indent="0" algn="ctr">
              <a:buNone/>
            </a:pPr>
            <a:r>
              <a:rPr lang="en-US" sz="2000" i="1" dirty="0" smtClean="0"/>
              <a:t>Mohan </a:t>
            </a:r>
            <a:r>
              <a:rPr lang="en-US" sz="2000" i="1" dirty="0"/>
              <a:t>Jayatilake3, Alina Tudorica3, </a:t>
            </a:r>
            <a:r>
              <a:rPr lang="en-US" sz="2000" i="1" dirty="0" err="1"/>
              <a:t>Andriy</a:t>
            </a:r>
            <a:r>
              <a:rPr lang="en-US" sz="2000" i="1" dirty="0"/>
              <a:t> Fedorov4, Ron Kikinis4,Tiffany Ting </a:t>
            </a:r>
            <a:r>
              <a:rPr lang="en-US" sz="2000" i="1" dirty="0" smtClean="0"/>
              <a:t>Liu5, Mark </a:t>
            </a:r>
            <a:r>
              <a:rPr lang="en-US" sz="2000" i="1" dirty="0"/>
              <a:t>Muzi6, Matthew </a:t>
            </a:r>
            <a:r>
              <a:rPr lang="en-US" sz="2000" i="1" dirty="0" smtClean="0"/>
              <a:t>J. Oborski7</a:t>
            </a:r>
            <a:r>
              <a:rPr lang="en-US" sz="2000" i="1" dirty="0"/>
              <a:t>, Charles M. Laymon7, </a:t>
            </a:r>
            <a:r>
              <a:rPr lang="en-US" sz="2000" i="1" dirty="0" smtClean="0"/>
              <a:t> Xia </a:t>
            </a:r>
            <a:r>
              <a:rPr lang="en-US" sz="2000" i="1" dirty="0"/>
              <a:t>Li8, Thomas Yankeelov8, Jayashree Kalpathy-Cramer9, James M. Mountz7, Paul E. </a:t>
            </a:r>
            <a:r>
              <a:rPr lang="en-US" sz="2000" i="1" dirty="0" smtClean="0"/>
              <a:t>Kinahan6, Daniel </a:t>
            </a:r>
            <a:r>
              <a:rPr lang="en-US" sz="2000" i="1" dirty="0"/>
              <a:t>L. Rubin5, Fiona Fennessy4, Wei Huang3, Nola Hylton2, and Brian D. Ross1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		1 University </a:t>
            </a:r>
            <a:r>
              <a:rPr lang="en-US" sz="1600" dirty="0"/>
              <a:t>of Michigan, Ann Arbor, MI</a:t>
            </a:r>
          </a:p>
          <a:p>
            <a:pPr marL="0" indent="0">
              <a:buNone/>
            </a:pPr>
            <a:r>
              <a:rPr lang="en-US" sz="1600" dirty="0" smtClean="0"/>
              <a:t>		2 University </a:t>
            </a:r>
            <a:r>
              <a:rPr lang="en-US" sz="1600" dirty="0"/>
              <a:t>of California San Francisco, San Francisco, CA</a:t>
            </a:r>
          </a:p>
          <a:p>
            <a:pPr marL="0" indent="0">
              <a:buNone/>
            </a:pPr>
            <a:r>
              <a:rPr lang="en-US" sz="1600" dirty="0" smtClean="0"/>
              <a:t>		3 Oregon </a:t>
            </a:r>
            <a:r>
              <a:rPr lang="en-US" sz="1600" dirty="0"/>
              <a:t>Health and Science University, Portland, OR</a:t>
            </a:r>
          </a:p>
          <a:p>
            <a:pPr marL="0" indent="0">
              <a:buNone/>
            </a:pPr>
            <a:r>
              <a:rPr lang="en-US" sz="1600" dirty="0" smtClean="0"/>
              <a:t>		4 Brigham </a:t>
            </a:r>
            <a:r>
              <a:rPr lang="en-US" sz="1600" dirty="0"/>
              <a:t>and Women’s Hospital and Harvard Medical School, Boston, MA</a:t>
            </a:r>
          </a:p>
          <a:p>
            <a:pPr marL="0" indent="0">
              <a:buNone/>
            </a:pPr>
            <a:r>
              <a:rPr lang="en-US" sz="1600" dirty="0" smtClean="0"/>
              <a:t>		5 Stanford </a:t>
            </a:r>
            <a:r>
              <a:rPr lang="en-US" sz="1600" dirty="0"/>
              <a:t>University, Stanford, CA</a:t>
            </a:r>
          </a:p>
          <a:p>
            <a:pPr marL="0" indent="0">
              <a:buNone/>
            </a:pPr>
            <a:r>
              <a:rPr lang="en-US" sz="1600" dirty="0" smtClean="0"/>
              <a:t>		6 University </a:t>
            </a:r>
            <a:r>
              <a:rPr lang="en-US" sz="1600" dirty="0"/>
              <a:t>of Washington, Seattle, WA</a:t>
            </a:r>
          </a:p>
          <a:p>
            <a:pPr marL="0" indent="0">
              <a:buNone/>
            </a:pPr>
            <a:r>
              <a:rPr lang="en-US" sz="1600" dirty="0" smtClean="0"/>
              <a:t>		7 University </a:t>
            </a:r>
            <a:r>
              <a:rPr lang="en-US" sz="1600" dirty="0"/>
              <a:t>of Pittsburgh, Pittsburgh, PA</a:t>
            </a:r>
          </a:p>
          <a:p>
            <a:pPr marL="0" indent="0">
              <a:buNone/>
            </a:pPr>
            <a:r>
              <a:rPr lang="en-US" sz="1600" dirty="0" smtClean="0"/>
              <a:t>		8 Vanderbilt </a:t>
            </a:r>
            <a:r>
              <a:rPr lang="en-US" sz="1600" dirty="0"/>
              <a:t>University, Nashville, TN</a:t>
            </a:r>
          </a:p>
          <a:p>
            <a:pPr marL="0" indent="0">
              <a:buNone/>
            </a:pPr>
            <a:r>
              <a:rPr lang="en-US" sz="1600" dirty="0" smtClean="0"/>
              <a:t>		9 Massachusetts </a:t>
            </a:r>
            <a:r>
              <a:rPr lang="en-US" sz="1600" dirty="0"/>
              <a:t>General Hospital, Boston, MA</a:t>
            </a:r>
          </a:p>
        </p:txBody>
      </p:sp>
    </p:spTree>
    <p:extLst>
      <p:ext uri="{BB962C8B-B14F-4D97-AF65-F5344CB8AC3E}">
        <p14:creationId xmlns:p14="http://schemas.microsoft.com/office/powerpoint/2010/main" val="40692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8991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Introduction</a:t>
            </a:r>
          </a:p>
          <a:p>
            <a:r>
              <a:rPr lang="en-US" sz="2800" b="1" dirty="0" smtClean="0"/>
              <a:t>QI built on premise that image </a:t>
            </a:r>
            <a:r>
              <a:rPr lang="en-US" sz="2800" b="1" dirty="0"/>
              <a:t>i</a:t>
            </a:r>
            <a:r>
              <a:rPr lang="en-US" sz="2800" b="1" dirty="0" smtClean="0"/>
              <a:t>ntensity infers biology</a:t>
            </a:r>
          </a:p>
          <a:p>
            <a:r>
              <a:rPr lang="en-US" sz="2800" b="1" dirty="0" smtClean="0"/>
              <a:t>Image scaling is numerical multiplication and shift of pixel intensities to best utilize digital storage bit-depth</a:t>
            </a:r>
          </a:p>
          <a:p>
            <a:r>
              <a:rPr lang="en-US" sz="2800" b="1" dirty="0"/>
              <a:t>A</a:t>
            </a:r>
            <a:r>
              <a:rPr lang="en-US" sz="2800" b="1" dirty="0" smtClean="0"/>
              <a:t>nalysis SW must account for image scaling (if applied) prior to quantitative analyses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Objective:</a:t>
            </a:r>
          </a:p>
          <a:p>
            <a:pPr marL="914400" indent="0">
              <a:buNone/>
            </a:pPr>
            <a:r>
              <a:rPr lang="en-US" sz="2800" b="1" i="1" dirty="0" smtClean="0"/>
              <a:t>Determine </a:t>
            </a:r>
            <a:r>
              <a:rPr lang="en-US" sz="2800" b="1" i="1" dirty="0"/>
              <a:t>the ability of various </a:t>
            </a:r>
            <a:r>
              <a:rPr lang="en-US" sz="2800" b="1" i="1" dirty="0" smtClean="0"/>
              <a:t>QI analysis software tools to </a:t>
            </a:r>
            <a:r>
              <a:rPr lang="en-US" sz="2800" b="1" i="1" dirty="0"/>
              <a:t>properly account for </a:t>
            </a:r>
            <a:r>
              <a:rPr lang="en-US" sz="2800" b="1" i="1" dirty="0" smtClean="0"/>
              <a:t>platform-specific image scaling</a:t>
            </a:r>
            <a:endParaRPr lang="en-US" sz="2800" b="1" i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80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3200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 smtClean="0"/>
              <a:t>Methods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b="1" dirty="0"/>
              <a:t>Phantom comprised constant signal “object 1” &amp; “object 2”, and variable signal “object 3” scanned on 4 scanners: Philips3T; GE1.5T; Siemens3T; </a:t>
            </a:r>
            <a:r>
              <a:rPr lang="en-US" sz="2200" b="1" dirty="0" smtClean="0"/>
              <a:t>GE3T</a:t>
            </a:r>
            <a:endParaRPr lang="en-US" sz="22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b="1" dirty="0"/>
              <a:t>Identical T1-weighted acquisition parameters were used across all scanners and hardware settings were held constant over 10 sequential series on each </a:t>
            </a:r>
            <a:r>
              <a:rPr lang="en-US" sz="2200" b="1" dirty="0" smtClean="0"/>
              <a:t>system</a:t>
            </a:r>
            <a:endParaRPr lang="en-US" sz="22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b="1" dirty="0"/>
              <a:t>Variable “object 3” was 0% </a:t>
            </a:r>
            <a:r>
              <a:rPr lang="en-US" sz="2200" b="1" dirty="0" err="1"/>
              <a:t>Gd</a:t>
            </a:r>
            <a:r>
              <a:rPr lang="en-US" sz="2200" b="1" dirty="0"/>
              <a:t> for series 1, 2, 3, 4; increased </a:t>
            </a:r>
            <a:r>
              <a:rPr lang="en-US" sz="2200" b="1" dirty="0" err="1"/>
              <a:t>Gd</a:t>
            </a:r>
            <a:r>
              <a:rPr lang="en-US" sz="2200" b="1" dirty="0"/>
              <a:t> for series 5, 6, 7; then held constant at 2% </a:t>
            </a:r>
            <a:r>
              <a:rPr lang="en-US" sz="2200" b="1" dirty="0" err="1"/>
              <a:t>Gd</a:t>
            </a:r>
            <a:r>
              <a:rPr lang="en-US" sz="2200" b="1" dirty="0"/>
              <a:t> for series 8, 9 and 10.  Objects 1 &amp; 2 were unchanged for all series and </a:t>
            </a:r>
            <a:r>
              <a:rPr lang="en-US" sz="2200" b="1" dirty="0" smtClean="0"/>
              <a:t>hardware </a:t>
            </a:r>
            <a:r>
              <a:rPr lang="en-US" sz="2200" b="1" dirty="0"/>
              <a:t>settings were constant across all </a:t>
            </a:r>
            <a:r>
              <a:rPr lang="en-US" sz="2200" b="1" dirty="0" smtClean="0"/>
              <a:t>series</a:t>
            </a:r>
            <a:endParaRPr lang="en-US" sz="2200" b="1" dirty="0"/>
          </a:p>
        </p:txBody>
      </p:sp>
      <p:pic>
        <p:nvPicPr>
          <p:cNvPr id="4" name="Picture 2" descr="S:\tlchenev\To_Fro_Dasha\Docs_bak\papers\Intensity_Scaling_TransOnc\Version2_asSubm20140207\Fig1AB.tif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24979" r="54517" b="25700"/>
          <a:stretch/>
        </p:blipFill>
        <p:spPr bwMode="auto">
          <a:xfrm>
            <a:off x="226576" y="2979892"/>
            <a:ext cx="2011680" cy="17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80" y="3886200"/>
            <a:ext cx="238042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19" y="3886200"/>
            <a:ext cx="237698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32" y="3886200"/>
            <a:ext cx="238042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5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" y="95756"/>
            <a:ext cx="4391604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Methods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Thirteen </a:t>
            </a:r>
            <a:r>
              <a:rPr lang="en-US" sz="2400" b="1" dirty="0"/>
              <a:t>software packages (“SW1” through “SW13”) available at QIN sites were used to measure SI vs </a:t>
            </a:r>
            <a:r>
              <a:rPr lang="en-US" sz="2400" b="1" dirty="0" smtClean="0"/>
              <a:t>series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Three </a:t>
            </a:r>
            <a:r>
              <a:rPr lang="en-US" sz="2400" b="1" dirty="0"/>
              <a:t>packages, known to be naive to vendor-specific image scaling were subsequently customized per MRI vendor (Philips) instructions to account for </a:t>
            </a:r>
            <a:r>
              <a:rPr lang="en-US" sz="2400" b="1" dirty="0" smtClean="0"/>
              <a:t>intensity scaling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These modified packages were </a:t>
            </a:r>
            <a:r>
              <a:rPr lang="en-US" sz="2400" b="1" dirty="0"/>
              <a:t>denoted </a:t>
            </a:r>
            <a:r>
              <a:rPr lang="en-US" sz="2400" b="1" dirty="0" smtClean="0"/>
              <a:t>“SW14</a:t>
            </a:r>
            <a:r>
              <a:rPr lang="en-US" sz="2400" b="1" dirty="0"/>
              <a:t>, SW15, </a:t>
            </a:r>
            <a:r>
              <a:rPr lang="en-US" sz="2400" b="1" dirty="0" smtClean="0"/>
              <a:t>SW16”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0501" r="1603" b="9827"/>
          <a:stretch/>
        </p:blipFill>
        <p:spPr bwMode="auto">
          <a:xfrm>
            <a:off x="602564" y="5978518"/>
            <a:ext cx="7246036" cy="650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32" y="204324"/>
            <a:ext cx="4676195" cy="552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8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534"/>
            <a:ext cx="8991600" cy="9555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Results</a:t>
            </a:r>
          </a:p>
          <a:p>
            <a:r>
              <a:rPr lang="en-US" sz="2400" b="1" dirty="0"/>
              <a:t>One analysis package “</a:t>
            </a:r>
            <a:r>
              <a:rPr lang="en-US" sz="2400" b="1" dirty="0" smtClean="0"/>
              <a:t>SW7” applied to </a:t>
            </a:r>
            <a:r>
              <a:rPr lang="en-US" sz="2400" b="1" dirty="0"/>
              <a:t>a</a:t>
            </a:r>
            <a:r>
              <a:rPr lang="en-US" sz="2400" b="1" dirty="0" smtClean="0"/>
              <a:t>ll image sources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600" y="838200"/>
            <a:ext cx="3657600" cy="2778210"/>
            <a:chOff x="533400" y="955590"/>
            <a:chExt cx="3657600" cy="277821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31732"/>
              <a:ext cx="3657600" cy="2702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260390" y="955590"/>
              <a:ext cx="249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Image Source: Philips 3T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48200" y="873210"/>
            <a:ext cx="3657600" cy="2746378"/>
            <a:chOff x="4648200" y="873210"/>
            <a:chExt cx="3657600" cy="274637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914400"/>
              <a:ext cx="3657600" cy="2705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360164" y="873210"/>
              <a:ext cx="22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Image Source: GE 1.5T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9600" y="3783228"/>
            <a:ext cx="3657600" cy="2864055"/>
            <a:chOff x="609600" y="3783228"/>
            <a:chExt cx="3657600" cy="286405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810000"/>
              <a:ext cx="3657600" cy="2837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194486" y="3783228"/>
              <a:ext cx="26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Image Source: Siemens 3T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8200" y="3742470"/>
            <a:ext cx="3657600" cy="2886930"/>
            <a:chOff x="4724400" y="3692610"/>
            <a:chExt cx="3657600" cy="288693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733800"/>
              <a:ext cx="3657600" cy="2845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674783" y="3692610"/>
              <a:ext cx="2107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Image Source: GE 3T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54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Purpose</a:t>
            </a:r>
          </a:p>
          <a:p>
            <a:pPr lvl="1"/>
            <a:r>
              <a:rPr lang="en-US" sz="2400" dirty="0" smtClean="0"/>
              <a:t>To evaluate variations in DCE-MRI assessment of cancer therapy response when different pharmacokinetic data analysis algorithms/software packages are used.</a:t>
            </a:r>
          </a:p>
          <a:p>
            <a:r>
              <a:rPr lang="en-US" b="1" dirty="0" smtClean="0"/>
              <a:t>Methods</a:t>
            </a:r>
          </a:p>
          <a:p>
            <a:pPr lvl="1"/>
            <a:r>
              <a:rPr lang="en-US" sz="2400" dirty="0" smtClean="0"/>
              <a:t>20 breast DCE-MRI data sets from 10 OHSU subjects shared: pre-therapy and after one cycle of </a:t>
            </a:r>
            <a:r>
              <a:rPr lang="en-US" sz="2400" dirty="0" err="1" smtClean="0"/>
              <a:t>neoadjuvant</a:t>
            </a:r>
            <a:r>
              <a:rPr lang="en-US" sz="2400" dirty="0" smtClean="0"/>
              <a:t> chemotherapy.</a:t>
            </a:r>
          </a:p>
          <a:p>
            <a:pPr lvl="1"/>
            <a:r>
              <a:rPr lang="en-US" sz="2400" dirty="0" smtClean="0"/>
              <a:t>12 algorithms/software packages from 7 QIN sites: 6 </a:t>
            </a:r>
            <a:r>
              <a:rPr lang="en-US" sz="2400" dirty="0" err="1" smtClean="0"/>
              <a:t>Tofts</a:t>
            </a:r>
            <a:r>
              <a:rPr lang="en-US" sz="2400" dirty="0" smtClean="0"/>
              <a:t> model (TM), 4 extended TM (ETM), and 2 Shutter-Speed model (SSM).</a:t>
            </a:r>
          </a:p>
          <a:p>
            <a:pPr lvl="1"/>
            <a:r>
              <a:rPr lang="en-US" sz="2400" dirty="0" smtClean="0"/>
              <a:t>Fixed inputs: tumor ROI definitions, AIF, and T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QIBA digital reference object (DRO) simulated DCE-MRI data were used to validate TM algorithms.</a:t>
            </a:r>
          </a:p>
          <a:p>
            <a:pPr lvl="1"/>
            <a:r>
              <a:rPr lang="en-US" sz="2400" dirty="0" smtClean="0"/>
              <a:t>Results from the 12 algorithms were correlated with pathologic response end points.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534"/>
            <a:ext cx="8991600" cy="8196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Results</a:t>
            </a:r>
          </a:p>
          <a:p>
            <a:r>
              <a:rPr lang="en-US" sz="2400" b="1" dirty="0" smtClean="0"/>
              <a:t>All analysis packages applied to one image source “Philips 3T”</a:t>
            </a:r>
            <a:endParaRPr lang="en-US" sz="2000" b="1" dirty="0" smtClean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657600" cy="266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04103"/>
            <a:ext cx="3657600" cy="266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5" y="3810000"/>
            <a:ext cx="3657600" cy="266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3611700"/>
            <a:ext cx="48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Caveats: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Variable image scaling happens on series-by-series and “image-type” basis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Single-series dynamic scans will all have the same scale factors, thus can be ignored if only relative signal change is measured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Unfortunately, essentially all T1-mapping require multiple series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Even </a:t>
            </a:r>
            <a:r>
              <a:rPr lang="en-US" dirty="0" smtClean="0"/>
              <a:t>pre-</a:t>
            </a:r>
            <a:r>
              <a:rPr lang="en-US" dirty="0" err="1" smtClean="0"/>
              <a:t>gd</a:t>
            </a:r>
            <a:r>
              <a:rPr lang="en-US" dirty="0" smtClean="0"/>
              <a:t> </a:t>
            </a:r>
            <a:r>
              <a:rPr lang="en-US" dirty="0"/>
              <a:t>vs </a:t>
            </a:r>
            <a:r>
              <a:rPr lang="en-US" dirty="0" smtClean="0"/>
              <a:t>post-</a:t>
            </a:r>
            <a:r>
              <a:rPr lang="en-US" dirty="0" err="1" smtClean="0"/>
              <a:t>gd</a:t>
            </a:r>
            <a:r>
              <a:rPr lang="en-US" dirty="0" smtClean="0"/>
              <a:t> metrics span multiple series</a:t>
            </a:r>
          </a:p>
        </p:txBody>
      </p:sp>
    </p:spTree>
    <p:extLst>
      <p:ext uri="{BB962C8B-B14F-4D97-AF65-F5344CB8AC3E}">
        <p14:creationId xmlns:p14="http://schemas.microsoft.com/office/powerpoint/2010/main" val="41234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02"/>
            <a:ext cx="8229600" cy="58599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Conclusion and Discussion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763000" cy="571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Many (most) QI analysis </a:t>
            </a:r>
            <a:r>
              <a:rPr lang="en-US" sz="2400" dirty="0" err="1" smtClean="0"/>
              <a:t>sw</a:t>
            </a:r>
            <a:r>
              <a:rPr lang="en-US" sz="2400" dirty="0" smtClean="0"/>
              <a:t> packages are naïve to Philips image scaling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cquisition settings are often changed across multiple series (e.g. T1 via VFA), </a:t>
            </a:r>
            <a:r>
              <a:rPr lang="en-US" sz="2400" dirty="0" smtClean="0"/>
              <a:t>so</a:t>
            </a:r>
            <a:r>
              <a:rPr lang="en-US" sz="2400" dirty="0" smtClean="0"/>
              <a:t> </a:t>
            </a:r>
            <a:r>
              <a:rPr lang="en-US" sz="2400" dirty="0" smtClean="0"/>
              <a:t>the physics </a:t>
            </a:r>
            <a:r>
              <a:rPr lang="en-US" sz="2400" dirty="0"/>
              <a:t>of true signal change </a:t>
            </a:r>
            <a:r>
              <a:rPr lang="en-US" sz="2400" dirty="0" smtClean="0"/>
              <a:t>may </a:t>
            </a:r>
            <a:r>
              <a:rPr lang="en-US" sz="2400" dirty="0"/>
              <a:t>become indistinguishable from false change due to </a:t>
            </a:r>
            <a:r>
              <a:rPr lang="en-US" sz="2400" dirty="0" smtClean="0"/>
              <a:t>image scaling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demonstration </a:t>
            </a:r>
            <a:r>
              <a:rPr lang="en-US" sz="2400" dirty="0" smtClean="0"/>
              <a:t>project provides a simple procedure to detect presence of image scaling, and the ability analysis SW to properly “inverse scale” images prior to quantitative analysis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QI </a:t>
            </a:r>
            <a:r>
              <a:rPr lang="en-US" sz="2400" dirty="0" err="1" smtClean="0"/>
              <a:t>sw</a:t>
            </a:r>
            <a:r>
              <a:rPr lang="en-US" sz="2400" dirty="0" smtClean="0"/>
              <a:t> packages should be certified for all image sources to which the analysis is applied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Why scale images at all?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	</a:t>
            </a:r>
            <a:r>
              <a:rPr lang="en-US" sz="2000" i="1" dirty="0" smtClean="0"/>
              <a:t>Maintain or extend dynamic range – future work!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208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Results</a:t>
            </a:r>
            <a:br>
              <a:rPr lang="en-US" sz="3200" b="1" dirty="0" smtClean="0"/>
            </a:br>
            <a:r>
              <a:rPr lang="en-US" sz="2800" dirty="0" smtClean="0"/>
              <a:t>DRO Validation of </a:t>
            </a:r>
            <a:r>
              <a:rPr lang="en-US" sz="2800" dirty="0" err="1" smtClean="0"/>
              <a:t>Tofts</a:t>
            </a:r>
            <a:r>
              <a:rPr lang="en-US" sz="2800" dirty="0" smtClean="0"/>
              <a:t> Model Software Package</a:t>
            </a:r>
            <a:endParaRPr lang="en-US" sz="2800" dirty="0"/>
          </a:p>
        </p:txBody>
      </p:sp>
      <p:pic>
        <p:nvPicPr>
          <p:cNvPr id="4" name="Picture 3" descr="Fig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6858000" cy="3090672"/>
          </a:xfrm>
          <a:prstGeom prst="rect">
            <a:avLst/>
          </a:prstGeom>
        </p:spPr>
      </p:pic>
      <p:pic>
        <p:nvPicPr>
          <p:cNvPr id="6" name="Picture 5" descr="Fig.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191000"/>
            <a:ext cx="3482035" cy="2512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Results – human breast DCE-MRI data</a:t>
            </a:r>
            <a:br>
              <a:rPr lang="en-US" sz="3200" b="1" dirty="0" smtClean="0"/>
            </a:br>
            <a:r>
              <a:rPr lang="en-US" sz="3200" dirty="0" smtClean="0"/>
              <a:t>Variations among 12 software packages</a:t>
            </a:r>
            <a:endParaRPr lang="en-US" sz="2800" dirty="0"/>
          </a:p>
        </p:txBody>
      </p:sp>
      <p:pic>
        <p:nvPicPr>
          <p:cNvPr id="5" name="Picture 4" descr="Fig.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143000"/>
            <a:ext cx="5105399" cy="5609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Results – human breast DCE-MRI data</a:t>
            </a:r>
            <a:br>
              <a:rPr lang="en-US" sz="3200" b="1" dirty="0" smtClean="0"/>
            </a:br>
            <a:r>
              <a:rPr lang="en-US" sz="3200" dirty="0" smtClean="0"/>
              <a:t>Variations among 12 software packages</a:t>
            </a:r>
            <a:endParaRPr lang="en-US" sz="2800" dirty="0"/>
          </a:p>
        </p:txBody>
      </p:sp>
      <p:pic>
        <p:nvPicPr>
          <p:cNvPr id="4" name="Picture 3" descr="Fig.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1" y="1131783"/>
            <a:ext cx="5387279" cy="5640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Results – human breast DCE-MRI data</a:t>
            </a:r>
            <a:br>
              <a:rPr lang="en-US" sz="3200" b="1" dirty="0" smtClean="0"/>
            </a:br>
            <a:r>
              <a:rPr lang="en-US" sz="3200" dirty="0" smtClean="0"/>
              <a:t>Variations among 12 software packages</a:t>
            </a:r>
            <a:endParaRPr lang="en-US" sz="2800" dirty="0"/>
          </a:p>
        </p:txBody>
      </p:sp>
      <p:pic>
        <p:nvPicPr>
          <p:cNvPr id="5" name="Picture 4" descr="Fig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8528" y="1411224"/>
            <a:ext cx="5266944" cy="4035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Results – human breast DCE-MRI data</a:t>
            </a:r>
            <a:br>
              <a:rPr lang="en-US" sz="3200" b="1" dirty="0" smtClean="0"/>
            </a:br>
            <a:r>
              <a:rPr lang="en-US" sz="3200" dirty="0" smtClean="0"/>
              <a:t>Variations among 12 software packages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8749165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Results – human breast DCE-MRI data</a:t>
            </a:r>
            <a:br>
              <a:rPr lang="en-US" sz="3200" b="1" dirty="0" smtClean="0"/>
            </a:br>
            <a:r>
              <a:rPr lang="en-US" sz="3200" dirty="0" smtClean="0"/>
              <a:t>Concordance Analysis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1817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Results – human breast DCE-MRI data</a:t>
            </a:r>
            <a:br>
              <a:rPr lang="en-US" sz="3200" b="1" dirty="0" smtClean="0"/>
            </a:br>
            <a:r>
              <a:rPr lang="en-US" sz="3200" dirty="0" smtClean="0"/>
              <a:t>Concordance Analysis 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2971800"/>
            <a:ext cx="876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4038600"/>
            <a:ext cx="876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5029200"/>
            <a:ext cx="876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0"/>
            <a:ext cx="876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891</Words>
  <Application>Microsoft Office PowerPoint</Application>
  <PresentationFormat>On-screen Show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DCE-MRI Data Analysis Challenge</vt:lpstr>
      <vt:lpstr>PowerPoint Presentation</vt:lpstr>
      <vt:lpstr>Results DRO Validation of Tofts Model Software Package</vt:lpstr>
      <vt:lpstr>Results – human breast DCE-MRI data Variations among 12 software packages</vt:lpstr>
      <vt:lpstr>Results – human breast DCE-MRI data Variations among 12 software packages</vt:lpstr>
      <vt:lpstr>Results – human breast DCE-MRI data Variations among 12 software packages</vt:lpstr>
      <vt:lpstr>Results – human breast DCE-MRI data Variations among 12 software packages</vt:lpstr>
      <vt:lpstr>Results – human breast DCE-MRI data Concordance Analysis </vt:lpstr>
      <vt:lpstr>Results – human breast DCE-MRI data Concordance Analysis </vt:lpstr>
      <vt:lpstr>Results – human breast DCE-MRI data Early Prediction of Pathologic Response </vt:lpstr>
      <vt:lpstr>Results – human breast DCE-MRI data Early Prediction of Pathologic Response </vt:lpstr>
      <vt:lpstr>Results – human breast DCE-MRI data Early Prediction of Pathologic Response </vt:lpstr>
      <vt:lpstr>Results – human breast DCE-MRI data Early Prediction of Pathologic Response </vt:lpstr>
      <vt:lpstr>Discussion and Conclusion</vt:lpstr>
      <vt:lpstr>DCE Subgroup Challenge #2: Errors in Quantitative Image Analysis Due to Platform-Dependent Image Scaling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and Discussion</vt:lpstr>
    </vt:vector>
  </TitlesOfParts>
  <Company>OHSU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DCE-MRI Data Analysis Challenge</dc:title>
  <dc:creator>ITG</dc:creator>
  <cp:lastModifiedBy>tlchenev</cp:lastModifiedBy>
  <cp:revision>54</cp:revision>
  <dcterms:created xsi:type="dcterms:W3CDTF">2014-03-15T23:46:02Z</dcterms:created>
  <dcterms:modified xsi:type="dcterms:W3CDTF">2014-03-21T23:26:56Z</dcterms:modified>
</cp:coreProperties>
</file>