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2" saveSubsetFonts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  <p:sldId id="263" r:id="rId9"/>
    <p:sldId id="280" r:id="rId10"/>
    <p:sldId id="264" r:id="rId11"/>
    <p:sldId id="28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2" r:id="rId22"/>
    <p:sldId id="275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-14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notesMaster" Target="notesMasters/notesMaster1.xml"/><Relationship Id="rId28" Type="http://schemas.openxmlformats.org/officeDocument/2006/relationships/handoutMaster" Target="handoutMasters/handout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98D76-699E-DA48-9706-666EEE33E477}" type="datetimeFigureOut">
              <a:rPr lang="en-US" smtClean="0"/>
              <a:t>3/24/14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927042-4218-564F-9F39-56B3C0F8BE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7141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564DB847-A7C6-423F-B771-46A6092732E3}" type="datetimeFigureOut">
              <a:rPr lang="en-US"/>
              <a:pPr>
                <a:defRPr/>
              </a:pPr>
              <a:t>3/24/14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7FC56A9-71FA-49A8-A49B-73E0C4B6E0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1047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</a:t>
            </a:r>
            <a:r>
              <a:rPr lang="en-US" baseline="0" dirty="0" smtClean="0"/>
              <a:t> graph with correct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66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update</a:t>
            </a:r>
            <a:r>
              <a:rPr lang="en-US" baseline="0" dirty="0" smtClean="0"/>
              <a:t> graph with correct labels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FC56A9-71FA-49A8-A49B-73E0C4B6E024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746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Relationship Id="rId3" Type="http://schemas.openxmlformats.org/officeDocument/2006/relationships/image" Target="../media/image2.gi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gi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18864" y="1295400"/>
            <a:ext cx="8229600" cy="2057400"/>
          </a:xfrm>
          <a:prstGeom prst="roundRect">
            <a:avLst/>
          </a:prstGeom>
          <a:solidFill>
            <a:srgbClr val="3333B2"/>
          </a:solidFill>
          <a:ln>
            <a:solidFill>
              <a:srgbClr val="3333B2"/>
            </a:solidFill>
          </a:ln>
          <a:effectLst>
            <a:outerShdw blurRad="114300" dist="1524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0040" y="1447800"/>
            <a:ext cx="7772400" cy="8382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7664" y="2667000"/>
            <a:ext cx="6400800" cy="5334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19587" y="6479306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accent3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01000" y="6492875"/>
            <a:ext cx="11430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06CB4F1-E69D-4458-B775-B121381A0F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4290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PET-CT Working Group Update, , QIN F2F 2014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JKC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3820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/>
            </a:lvl1pPr>
            <a:lvl2pPr>
              <a:buSzPct val="60000"/>
              <a:buFontTx/>
              <a:buBlip>
                <a:blip r:embed="rId3"/>
              </a:buBlip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71563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PET-CT Working Group Update, QIN F2F 2014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BC7FEBF-A170-470C-A369-F0D066FB58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JKC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267200" cy="50593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800"/>
            </a:lvl1pPr>
            <a:lvl2pPr>
              <a:buSzPct val="60000"/>
              <a:buFontTx/>
              <a:buBlip>
                <a:blip r:embed="rId2"/>
              </a:buBlip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58546F-1E4E-426D-9940-5EB4B4A746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PET-CT Working Group Update, QIN F2F 2014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071563" y="6488113"/>
            <a:ext cx="3500437" cy="369887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schemeClr val="bg1"/>
                </a:solidFill>
                <a:latin typeface="+mn-lt"/>
                <a:cs typeface="+mn-cs"/>
              </a:rPr>
              <a:t>JKC</a:t>
            </a:r>
            <a:endParaRPr lang="en-US" sz="1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76400"/>
            <a:ext cx="4040188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906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76400"/>
            <a:ext cx="4041775" cy="4449763"/>
          </a:xfrm>
        </p:spPr>
        <p:txBody>
          <a:bodyPr/>
          <a:lstStyle>
            <a:lvl1pPr>
              <a:buSzPct val="60000"/>
              <a:buFontTx/>
              <a:buBlip>
                <a:blip r:embed="rId2"/>
              </a:buBlip>
              <a:defRPr sz="2400"/>
            </a:lvl1pPr>
            <a:lvl2pPr>
              <a:buSzPct val="60000"/>
              <a:buFontTx/>
              <a:buBlip>
                <a:blip r:embed="rId2"/>
              </a:buBlip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8392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PET-CT Working Group Update, QIN F2F 2014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F25B14B-C98E-4C14-96E7-18DD3A29C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762000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100000">
                <a:srgbClr val="3333B2"/>
              </a:gs>
            </a:gsLst>
            <a:lin ang="10800000" scaled="1"/>
            <a:tileRect/>
          </a:gradFill>
          <a:ln>
            <a:noFill/>
          </a:ln>
          <a:effectLst>
            <a:outerShdw blurRad="50800" dist="88900" dir="5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15400" cy="762000"/>
          </a:xfrm>
        </p:spPr>
        <p:txBody>
          <a:bodyPr/>
          <a:lstStyle>
            <a:lvl1pPr marL="182880" algn="l"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JKC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PET-CT Working Group Update, QIN F2F 2014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F8ABFDA-DAF0-4496-8136-3108F5781C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0" y="6477000"/>
            <a:ext cx="4572000" cy="381000"/>
          </a:xfrm>
          <a:prstGeom prst="rect">
            <a:avLst/>
          </a:prstGeom>
          <a:solidFill>
            <a:srgbClr val="3333B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477000"/>
            <a:ext cx="4572000" cy="381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1066800" y="6477000"/>
            <a:ext cx="3505200" cy="381000"/>
          </a:xfrm>
        </p:spPr>
        <p:txBody>
          <a:bodyPr anchor="ctr">
            <a:normAutofit/>
          </a:bodyPr>
          <a:lstStyle>
            <a:lvl1pPr algn="r">
              <a:buNone/>
              <a:defRPr lang="en-US" sz="1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JKC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4"/>
          </p:nvPr>
        </p:nvSpPr>
        <p:spPr>
          <a:xfrm>
            <a:off x="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5"/>
          </p:nvPr>
        </p:nvSpPr>
        <p:spPr>
          <a:xfrm>
            <a:off x="4572000" y="6492875"/>
            <a:ext cx="3505200" cy="365125"/>
          </a:xfrm>
        </p:spPr>
        <p:txBody>
          <a:bodyPr/>
          <a:lstStyle>
            <a:lvl1pPr algn="l"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PET-CT Working Group Update, QIN F2F 2014</a:t>
            </a:r>
          </a:p>
        </p:txBody>
      </p:sp>
      <p:sp>
        <p:nvSpPr>
          <p:cNvPr id="7" name="Slide Number Placeholder 8"/>
          <p:cNvSpPr>
            <a:spLocks noGrp="1"/>
          </p:cNvSpPr>
          <p:nvPr>
            <p:ph type="sldNum" sz="quarter" idx="16"/>
          </p:nvPr>
        </p:nvSpPr>
        <p:spPr>
          <a:xfrm>
            <a:off x="8077200" y="6492875"/>
            <a:ext cx="1066800" cy="365125"/>
          </a:xfrm>
        </p:spPr>
        <p:txBody>
          <a:bodyPr/>
          <a:lstStyle>
            <a:lvl1pPr>
              <a:defRPr baseline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7C05FB1-C35B-4870-BC50-C1BF2D042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3/27/2014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PET-CT Working Group Update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D6CB6DE-1033-4C2C-8280-139BC16F7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6.png"/><Relationship Id="rId5" Type="http://schemas.openxmlformats.org/officeDocument/2006/relationships/image" Target="../media/image7.emf"/><Relationship Id="rId6" Type="http://schemas.openxmlformats.org/officeDocument/2006/relationships/image" Target="../media/image8.emf"/><Relationship Id="rId7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gi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.gif"/><Relationship Id="rId5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3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PET/CT Working Group Update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187624" y="2319536"/>
            <a:ext cx="6400800" cy="5334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Jayashree Kalpathy-Cramer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dirty="0" smtClean="0"/>
              <a:t>Sandy </a:t>
            </a:r>
            <a:r>
              <a:rPr lang="en-US" sz="2400" dirty="0" err="1" smtClean="0"/>
              <a:t>Napel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z="4200" dirty="0" smtClean="0"/>
              <a:t>Dice coefficient</a:t>
            </a:r>
            <a:endParaRPr lang="en-US" sz="4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79512" y="980728"/>
            <a:ext cx="6048672" cy="4150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Font typeface="Gill Sans" charset="0"/>
              <a:buNone/>
              <a:defRPr/>
            </a:pPr>
            <a:r>
              <a:rPr lang="en-US" dirty="0" smtClean="0"/>
              <a:t>Dice (and </a:t>
            </a:r>
            <a:r>
              <a:rPr lang="en-US" dirty="0" err="1" smtClean="0"/>
              <a:t>Jaccard</a:t>
            </a:r>
            <a:r>
              <a:rPr lang="en-US" dirty="0" smtClean="0"/>
              <a:t>) coefficients most commonly used measures of spatial overlap for binary labels</a:t>
            </a:r>
          </a:p>
          <a:p>
            <a:pPr marL="762000" lvl="1" indent="0">
              <a:buFont typeface="Gill Sans" charset="0"/>
              <a:buNone/>
              <a:defRPr/>
            </a:pPr>
            <a:r>
              <a:rPr lang="en-US" dirty="0" smtClean="0"/>
              <a:t>symmetric</a:t>
            </a:r>
          </a:p>
          <a:p>
            <a:pPr marL="1206500" lvl="2" indent="0">
              <a:buFont typeface="Gill Sans" charset="0"/>
              <a:buNone/>
              <a:defRPr/>
            </a:pPr>
            <a:r>
              <a:rPr lang="en-US" dirty="0" smtClean="0"/>
              <a:t>over or under-segmentation errors are weighted equally</a:t>
            </a:r>
          </a:p>
          <a:p>
            <a:pPr marL="266700" indent="0">
              <a:buFont typeface="Gill Sans" charset="0"/>
              <a:buNone/>
              <a:defRPr/>
            </a:pPr>
            <a:r>
              <a:rPr lang="en-US" dirty="0" smtClean="0"/>
              <a:t>Spatial overlap measures depend on the size and shape of the object as well as the voxel size relative to the object size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5728" y="836712"/>
            <a:ext cx="2448272" cy="1632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92896"/>
            <a:ext cx="2483768" cy="665433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01008"/>
            <a:ext cx="2483768" cy="693520"/>
          </a:xfrm>
          <a:prstGeom prst="rect">
            <a:avLst/>
          </a:prstGeom>
        </p:spPr>
      </p:pic>
      <p:pic>
        <p:nvPicPr>
          <p:cNvPr id="15" name="Picture 14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4365104"/>
            <a:ext cx="1386880" cy="618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59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Hausdorff</a:t>
            </a:r>
            <a:r>
              <a:rPr lang="en-US" dirty="0"/>
              <a:t> Distance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Update, QIN F2F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04800" y="1066800"/>
            <a:ext cx="4195192" cy="505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2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3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indent="0">
              <a:buFontTx/>
              <a:buNone/>
              <a:defRPr/>
            </a:pPr>
            <a:r>
              <a:rPr lang="en-US" smtClean="0"/>
              <a:t>The Hausdorff Distance (HD) between A and G, h(A, G) is the maximum distance from any point in A to a point in G and is defined as</a:t>
            </a:r>
            <a:endParaRPr lang="en-US" dirty="0"/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556792"/>
            <a:ext cx="3276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053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Dice coefficients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7" name="Picture 3" descr="diceHistogram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4" r="-5224"/>
          <a:stretch>
            <a:fillRect/>
          </a:stretch>
        </p:blipFill>
        <p:spPr bwMode="auto">
          <a:xfrm>
            <a:off x="1619672" y="980728"/>
            <a:ext cx="5702996" cy="3442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7504" y="4365104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Garamond"/>
                <a:cs typeface="Garamond"/>
              </a:rPr>
              <a:t>Pairwise Dice coefficients were calculated between all segmentations for a given nodule</a:t>
            </a:r>
          </a:p>
          <a:p>
            <a:pPr algn="ctr"/>
            <a:r>
              <a:rPr lang="en-US" sz="2800" dirty="0" smtClean="0">
                <a:latin typeface="Garamond"/>
                <a:cs typeface="Garamond"/>
              </a:rPr>
              <a:t>Intra</a:t>
            </a:r>
            <a:r>
              <a:rPr lang="en-US" sz="2800" dirty="0">
                <a:latin typeface="Garamond"/>
                <a:cs typeface="Garamond"/>
              </a:rPr>
              <a:t>-algorithm agreement was much higher than inter-algorithm agreement (p &lt;0.05)</a:t>
            </a:r>
          </a:p>
        </p:txBody>
      </p:sp>
    </p:spTree>
    <p:extLst>
      <p:ext uri="{BB962C8B-B14F-4D97-AF65-F5344CB8AC3E}">
        <p14:creationId xmlns:p14="http://schemas.microsoft.com/office/powerpoint/2010/main" val="36844502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 coefficients by collection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7" name="Picture 4" descr="diceCollectio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224" r="-5224"/>
          <a:stretch>
            <a:fillRect/>
          </a:stretch>
        </p:blipFill>
        <p:spPr bwMode="auto">
          <a:xfrm>
            <a:off x="1475656" y="908720"/>
            <a:ext cx="6203487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6531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All pairwise dice coefficients (all runs, all algorithms by nodule) by collection </a:t>
            </a:r>
            <a:r>
              <a:rPr lang="en-US" sz="2800" dirty="0" smtClean="0">
                <a:latin typeface="Garamond"/>
                <a:cs typeface="Garamond"/>
              </a:rPr>
              <a:t>shows </a:t>
            </a:r>
            <a:r>
              <a:rPr lang="en-US" sz="2800" dirty="0">
                <a:latin typeface="Garamond"/>
                <a:cs typeface="Garamond"/>
              </a:rPr>
              <a:t>better agreement between algorithms on the phantom nodules (CUMC) than on clinical </a:t>
            </a:r>
            <a:r>
              <a:rPr lang="en-US" sz="2800" dirty="0" smtClean="0">
                <a:latin typeface="Garamond"/>
                <a:cs typeface="Garamond"/>
              </a:rPr>
              <a:t>data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6166804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581128"/>
            <a:ext cx="3979168" cy="1545035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Dice coefficient (all algorithms, all runs) of nodules in Stanford collection (ordered by volume left to right)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causes of </a:t>
            </a:r>
            <a:r>
              <a:rPr lang="en-US" dirty="0" smtClean="0"/>
              <a:t>variability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7" name="Picture 6" descr="stan_dic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3772310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al 7"/>
          <p:cNvSpPr/>
          <p:nvPr/>
        </p:nvSpPr>
        <p:spPr>
          <a:xfrm>
            <a:off x="3779912" y="1412776"/>
            <a:ext cx="271463" cy="1535112"/>
          </a:xfrm>
          <a:prstGeom prst="ellipse">
            <a:avLst/>
          </a:prstGeom>
          <a:noFill/>
          <a:ln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2" descr="volAlgLg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160" y="1124744"/>
            <a:ext cx="372986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Content Placeholder 1"/>
          <p:cNvSpPr txBox="1">
            <a:spLocks/>
          </p:cNvSpPr>
          <p:nvPr/>
        </p:nvSpPr>
        <p:spPr bwMode="auto">
          <a:xfrm>
            <a:off x="4644008" y="4581129"/>
            <a:ext cx="397916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4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60000"/>
              <a:buFontTx/>
              <a:buBlip>
                <a:blip r:embed="rId5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000" dirty="0" smtClean="0"/>
              <a:t>Estimated volume varies significantly by algorithm</a:t>
            </a:r>
          </a:p>
          <a:p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>
            <a:off x="4211960" y="2348880"/>
            <a:ext cx="504056" cy="288032"/>
          </a:xfrm>
          <a:prstGeom prst="rightArrow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02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869160"/>
            <a:ext cx="8382000" cy="125700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/>
              <a:t>Some nodules (e.g., </a:t>
            </a:r>
            <a:r>
              <a:rPr lang="en-US" dirty="0" err="1" smtClean="0"/>
              <a:t>Lg</a:t>
            </a:r>
            <a:r>
              <a:rPr lang="en-US" dirty="0" smtClean="0"/>
              <a:t> from the Stanford collection) </a:t>
            </a:r>
            <a:r>
              <a:rPr lang="en-US" dirty="0"/>
              <a:t>have high variability (typically heterogeneous)</a:t>
            </a:r>
          </a:p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Exploring causes of variability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7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2" y="1412776"/>
            <a:ext cx="89980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4225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Estimating Bias in phantom data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53" descr="cumcPhantomBias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285" r="-7285"/>
          <a:stretch>
            <a:fillRect/>
          </a:stretch>
        </p:blipFill>
        <p:spPr bwMode="auto">
          <a:xfrm>
            <a:off x="1547664" y="980728"/>
            <a:ext cx="6117045" cy="3692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0" y="4653136"/>
            <a:ext cx="9144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Bias (estimated-true volume) for CUMC-phantom nodules shows a difference between algorithms (ANOVA with blocking, p &lt;&lt;0.05)</a:t>
            </a:r>
          </a:p>
        </p:txBody>
      </p:sp>
    </p:spTree>
    <p:extLst>
      <p:ext uri="{BB962C8B-B14F-4D97-AF65-F5344CB8AC3E}">
        <p14:creationId xmlns:p14="http://schemas.microsoft.com/office/powerpoint/2010/main" val="3868844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4725144"/>
            <a:ext cx="8382000" cy="1401019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Patterns of bias are different in large vs. small nodules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Bias in small and large nodules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7" name="Picture 14375" descr="cumcBiasLar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3955177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cumcBiasSmal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823840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650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5157192"/>
            <a:ext cx="8382000" cy="11849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Algorithms are not perfectly deterministic (</a:t>
            </a:r>
            <a:r>
              <a:rPr lang="en-US" dirty="0" err="1" smtClean="0"/>
              <a:t>i.e</a:t>
            </a:r>
            <a:r>
              <a:rPr lang="en-US" dirty="0" smtClean="0"/>
              <a:t> different segmentations yield different volumes)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of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7" name="Picture 14377" descr="volAlgRep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08720"/>
            <a:ext cx="7213362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1639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5157192"/>
            <a:ext cx="8382000" cy="1184995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Dice coefficients between segmentations generated by a given algorithm vary between algorithms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Reproducibility of algorithms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8" name="Picture 3" descr="intraAlgDi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6192688" cy="3791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379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836712"/>
            <a:ext cx="8382000" cy="5059363"/>
          </a:xfrm>
        </p:spPr>
        <p:txBody>
          <a:bodyPr/>
          <a:lstStyle/>
          <a:p>
            <a:r>
              <a:rPr lang="en-US" dirty="0" smtClean="0"/>
              <a:t>Sub-group of the Image Analysis and Performance Metrics (IAPMWG) consisting of teams working in the areas of CT and PET</a:t>
            </a:r>
          </a:p>
          <a:p>
            <a:r>
              <a:rPr lang="en-US" dirty="0" smtClean="0"/>
              <a:t>Representation from </a:t>
            </a:r>
          </a:p>
          <a:p>
            <a:pPr lvl="1"/>
            <a:r>
              <a:rPr lang="en-US" sz="2000" dirty="0"/>
              <a:t>BWH</a:t>
            </a:r>
          </a:p>
          <a:p>
            <a:pPr lvl="1"/>
            <a:r>
              <a:rPr lang="en-US" sz="2000" dirty="0" smtClean="0"/>
              <a:t>Columbia University</a:t>
            </a:r>
          </a:p>
          <a:p>
            <a:pPr lvl="1"/>
            <a:r>
              <a:rPr lang="en-US" sz="2000" dirty="0"/>
              <a:t>Iowa</a:t>
            </a:r>
          </a:p>
          <a:p>
            <a:pPr lvl="1"/>
            <a:r>
              <a:rPr lang="en-US" sz="2000" dirty="0" smtClean="0"/>
              <a:t>MGH</a:t>
            </a:r>
          </a:p>
          <a:p>
            <a:pPr lvl="1"/>
            <a:r>
              <a:rPr lang="en-US" sz="2000" dirty="0" smtClean="0"/>
              <a:t>MSKCC</a:t>
            </a:r>
            <a:endParaRPr lang="en-US" sz="2000" dirty="0"/>
          </a:p>
          <a:p>
            <a:pPr lvl="1"/>
            <a:r>
              <a:rPr lang="en-US" sz="2000" dirty="0" smtClean="0"/>
              <a:t>Moffitt</a:t>
            </a:r>
            <a:endParaRPr lang="en-US" sz="2000" dirty="0"/>
          </a:p>
          <a:p>
            <a:pPr lvl="1"/>
            <a:r>
              <a:rPr lang="en-US" sz="2000" dirty="0" smtClean="0"/>
              <a:t>UPMC</a:t>
            </a:r>
          </a:p>
          <a:p>
            <a:pPr lvl="1"/>
            <a:r>
              <a:rPr lang="en-US" sz="2000" dirty="0" smtClean="0"/>
              <a:t>UW</a:t>
            </a:r>
          </a:p>
          <a:p>
            <a:pPr lvl="1"/>
            <a:r>
              <a:rPr lang="en-US" sz="2000" dirty="0" smtClean="0"/>
              <a:t>Stanford</a:t>
            </a:r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PET-CT Working Group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9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Catalog of CT segmentation tools</a:t>
            </a:r>
          </a:p>
          <a:p>
            <a:r>
              <a:rPr lang="en-US" dirty="0"/>
              <a:t>Feature extraction project: Assess impact of segmentations on features (shape, texture, intensity) implemented at different QIN </a:t>
            </a:r>
            <a:r>
              <a:rPr lang="en-US" dirty="0" smtClean="0"/>
              <a:t>sites</a:t>
            </a:r>
          </a:p>
          <a:p>
            <a:pPr lvl="1"/>
            <a:r>
              <a:rPr lang="en-US" dirty="0" smtClean="0"/>
              <a:t>Comparison of features by implementation</a:t>
            </a:r>
          </a:p>
          <a:p>
            <a:pPr lvl="1"/>
            <a:r>
              <a:rPr lang="en-US" dirty="0" smtClean="0"/>
              <a:t>Comparison by feature type 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Segmentation: Future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2430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Four (+?) phase challenge:</a:t>
            </a:r>
          </a:p>
          <a:p>
            <a:pPr lvl="1"/>
            <a:r>
              <a:rPr lang="en-US" dirty="0"/>
              <a:t>software phantom (DRO</a:t>
            </a:r>
            <a:r>
              <a:rPr lang="en-US" dirty="0" smtClean="0"/>
              <a:t>)</a:t>
            </a:r>
            <a:endParaRPr lang="en-US" dirty="0"/>
          </a:p>
          <a:p>
            <a:pPr lvl="1"/>
            <a:r>
              <a:rPr lang="en-US" dirty="0" smtClean="0"/>
              <a:t>hardware </a:t>
            </a:r>
            <a:r>
              <a:rPr lang="en-US" dirty="0"/>
              <a:t>phantom scanned at multiple </a:t>
            </a:r>
            <a:r>
              <a:rPr lang="en-US" dirty="0" smtClean="0"/>
              <a:t>sites</a:t>
            </a:r>
            <a:endParaRPr lang="en-US" dirty="0"/>
          </a:p>
          <a:p>
            <a:pPr lvl="1"/>
            <a:r>
              <a:rPr lang="en-US" dirty="0" smtClean="0"/>
              <a:t>segmenting </a:t>
            </a:r>
            <a:r>
              <a:rPr lang="en-US" dirty="0"/>
              <a:t>clinical data </a:t>
            </a:r>
            <a:endParaRPr lang="en-US" dirty="0" smtClean="0"/>
          </a:p>
          <a:p>
            <a:pPr lvl="1"/>
            <a:r>
              <a:rPr lang="en-US" dirty="0" smtClean="0"/>
              <a:t>correlating </a:t>
            </a:r>
            <a:r>
              <a:rPr lang="en-US" dirty="0"/>
              <a:t>PET with </a:t>
            </a:r>
            <a:r>
              <a:rPr lang="en-US" dirty="0" smtClean="0"/>
              <a:t>outcomes</a:t>
            </a:r>
          </a:p>
          <a:p>
            <a:pPr lvl="1"/>
            <a:r>
              <a:rPr lang="en-US" dirty="0" smtClean="0"/>
              <a:t>dynamic PET (MSKCC)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PET Segmentation 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615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12776"/>
            <a:ext cx="8568952" cy="3960440"/>
          </a:xfrm>
        </p:spPr>
        <p:txBody>
          <a:bodyPr/>
          <a:lstStyle/>
          <a:p>
            <a:r>
              <a:rPr lang="en-US" dirty="0" smtClean="0"/>
              <a:t>Generated </a:t>
            </a:r>
            <a:r>
              <a:rPr lang="en-US" dirty="0"/>
              <a:t>by UW/QIBA</a:t>
            </a:r>
          </a:p>
          <a:p>
            <a:r>
              <a:rPr lang="en-US" dirty="0"/>
              <a:t>7 QIN sites participated</a:t>
            </a:r>
          </a:p>
          <a:p>
            <a:r>
              <a:rPr lang="en-US" dirty="0"/>
              <a:t>UW,  Moffitt, Iowa, Stanford, Pittsburgh, CUMC, MSKCC</a:t>
            </a:r>
          </a:p>
          <a:p>
            <a:r>
              <a:rPr lang="en-US" dirty="0"/>
              <a:t>Software packages used included PMOD, Mirada Medical </a:t>
            </a:r>
            <a:r>
              <a:rPr lang="en-US" dirty="0" err="1"/>
              <a:t>RTx</a:t>
            </a:r>
            <a:r>
              <a:rPr lang="en-US" dirty="0"/>
              <a:t>, OSF tool, </a:t>
            </a:r>
            <a:r>
              <a:rPr lang="en-US" dirty="0" err="1"/>
              <a:t>RT_Image</a:t>
            </a:r>
            <a:r>
              <a:rPr lang="en-US" dirty="0"/>
              <a:t>, </a:t>
            </a:r>
            <a:r>
              <a:rPr lang="en-US" dirty="0" err="1"/>
              <a:t>CuFusion</a:t>
            </a:r>
            <a:r>
              <a:rPr lang="en-US" dirty="0"/>
              <a:t>, 3D </a:t>
            </a:r>
            <a:r>
              <a:rPr lang="en-US" dirty="0" smtClean="0"/>
              <a:t>Slicer, </a:t>
            </a:r>
            <a:r>
              <a:rPr lang="en-US" dirty="0" err="1" smtClean="0"/>
              <a:t>Osirix</a:t>
            </a:r>
            <a:r>
              <a:rPr lang="en-US" dirty="0" smtClean="0"/>
              <a:t>, Amide</a:t>
            </a:r>
          </a:p>
          <a:p>
            <a:r>
              <a:rPr lang="en-US" dirty="0"/>
              <a:t>After some effort, all sites were able to calculate the DRO SUV metrics correctly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Reference Object (DRO)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869" y="1124744"/>
            <a:ext cx="4157107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125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</a:t>
            </a:r>
            <a:r>
              <a:rPr lang="en-US" dirty="0" err="1" smtClean="0"/>
              <a:t>michallenges.org</a:t>
            </a:r>
            <a:r>
              <a:rPr lang="en-US" dirty="0" smtClean="0"/>
              <a:t> to distribute data and post challenge rules</a:t>
            </a:r>
          </a:p>
          <a:p>
            <a:r>
              <a:rPr lang="en-US" dirty="0" smtClean="0"/>
              <a:t>Exploring use of </a:t>
            </a:r>
            <a:r>
              <a:rPr lang="en-US" dirty="0" err="1" smtClean="0"/>
              <a:t>nciphub.org</a:t>
            </a:r>
            <a:r>
              <a:rPr lang="en-US" dirty="0" smtClean="0"/>
              <a:t> for challenges going forward</a:t>
            </a:r>
          </a:p>
          <a:p>
            <a:pPr lvl="1"/>
            <a:r>
              <a:rPr lang="en-US" dirty="0" smtClean="0"/>
              <a:t>PET segmentation challenge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512" y="3717032"/>
            <a:ext cx="4308265" cy="2520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3717032"/>
            <a:ext cx="4211960" cy="2689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460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282824"/>
            <a:ext cx="5904656" cy="3874368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Phase II: Hardware phantom scanned at 2+ sites (UI, UW)</a:t>
            </a:r>
          </a:p>
          <a:p>
            <a:pPr marL="0" indent="0">
              <a:buNone/>
            </a:pPr>
            <a:r>
              <a:rPr lang="en-US" sz="2800" dirty="0"/>
              <a:t>NEMA IEC Body Phantom Set™</a:t>
            </a:r>
          </a:p>
          <a:p>
            <a:pPr marL="0" indent="0">
              <a:buNone/>
            </a:pPr>
            <a:r>
              <a:rPr lang="en-US" sz="2800" dirty="0"/>
              <a:t>Model PET/IEC-BODY/P </a:t>
            </a:r>
          </a:p>
          <a:p>
            <a:pPr marL="0" indent="0">
              <a:buNone/>
            </a:pPr>
            <a:r>
              <a:rPr lang="en-US" sz="2800" dirty="0"/>
              <a:t>Four Image Sets per Site</a:t>
            </a:r>
          </a:p>
          <a:p>
            <a:pPr marL="0" indent="0">
              <a:buNone/>
            </a:pPr>
            <a:r>
              <a:rPr lang="en-US" sz="2800" dirty="0"/>
              <a:t>Generate accurate volumetric segmentations of the objects in the phantom </a:t>
            </a:r>
            <a:r>
              <a:rPr lang="en-US" sz="2800" dirty="0" smtClean="0"/>
              <a:t>scans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phantom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61" descr="phot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12776"/>
            <a:ext cx="2401888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0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212976"/>
            <a:ext cx="29972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07504" y="5085184"/>
            <a:ext cx="87129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+mn-lt"/>
                <a:cs typeface="+mn-cs"/>
              </a:rPr>
              <a:t>Calculate the following indices for each of the objects:  VOI volume,  Max, PEAK &amp; AVERAGE Concentration, Metabolic Tumor </a:t>
            </a:r>
            <a:r>
              <a:rPr lang="en-US" sz="2800" dirty="0" smtClean="0">
                <a:latin typeface="+mn-lt"/>
                <a:cs typeface="+mn-cs"/>
              </a:rPr>
              <a:t>Volume</a:t>
            </a:r>
            <a:endParaRPr lang="en-US" sz="2800" dirty="0"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7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</a:t>
            </a:r>
          </a:p>
          <a:p>
            <a:pPr lvl="1"/>
            <a:r>
              <a:rPr lang="en-US" dirty="0" smtClean="0"/>
              <a:t>Sandy </a:t>
            </a:r>
            <a:r>
              <a:rPr lang="en-US" dirty="0" err="1" smtClean="0"/>
              <a:t>Napel</a:t>
            </a:r>
            <a:r>
              <a:rPr lang="en-US" dirty="0" smtClean="0"/>
              <a:t>: WG chair</a:t>
            </a:r>
          </a:p>
          <a:p>
            <a:pPr lvl="1"/>
            <a:r>
              <a:rPr lang="en-US" dirty="0" smtClean="0"/>
              <a:t>Karen </a:t>
            </a:r>
            <a:r>
              <a:rPr lang="en-US" dirty="0" err="1" smtClean="0"/>
              <a:t>Kurdzeil</a:t>
            </a:r>
            <a:r>
              <a:rPr lang="en-US" dirty="0" smtClean="0"/>
              <a:t>: WG co-chair</a:t>
            </a:r>
          </a:p>
          <a:p>
            <a:r>
              <a:rPr lang="en-US" dirty="0" smtClean="0"/>
              <a:t>Milestones</a:t>
            </a:r>
          </a:p>
          <a:p>
            <a:pPr lvl="1"/>
            <a:r>
              <a:rPr lang="en-US" dirty="0" smtClean="0"/>
              <a:t>Tool Catalog</a:t>
            </a:r>
          </a:p>
          <a:p>
            <a:pPr lvl="1"/>
            <a:r>
              <a:rPr lang="en-US" dirty="0" smtClean="0"/>
              <a:t>PET segmentation challenges</a:t>
            </a:r>
          </a:p>
          <a:p>
            <a:pPr lvl="1"/>
            <a:r>
              <a:rPr lang="en-US" dirty="0" smtClean="0"/>
              <a:t>CT feature extraction challenges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972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b="1" dirty="0"/>
              <a:t>Multi-site algorithm comparison</a:t>
            </a:r>
          </a:p>
          <a:p>
            <a:r>
              <a:rPr lang="en-US" sz="3600" dirty="0"/>
              <a:t>Task: CT-based lung nodule segmentation</a:t>
            </a:r>
          </a:p>
          <a:p>
            <a:r>
              <a:rPr lang="en-US" sz="3600" dirty="0"/>
              <a:t>Evaluate algorithm performance</a:t>
            </a:r>
          </a:p>
          <a:p>
            <a:pPr lvl="1"/>
            <a:r>
              <a:rPr lang="en-US" sz="3200" dirty="0">
                <a:cs typeface="Arial" charset="0"/>
              </a:rPr>
              <a:t>Bias, repeatability of volumes</a:t>
            </a:r>
          </a:p>
          <a:p>
            <a:pPr lvl="1"/>
            <a:r>
              <a:rPr lang="en-US" sz="3200" dirty="0">
                <a:cs typeface="Arial" charset="0"/>
              </a:rPr>
              <a:t>Overlap measures</a:t>
            </a:r>
          </a:p>
          <a:p>
            <a:pPr lvl="1"/>
            <a:r>
              <a:rPr lang="en-US" sz="3200" dirty="0">
                <a:cs typeface="Arial" charset="0"/>
              </a:rPr>
              <a:t>Understand sources of </a:t>
            </a:r>
            <a:r>
              <a:rPr lang="en-US" sz="3200" dirty="0" smtClean="0">
                <a:cs typeface="Arial" charset="0"/>
              </a:rPr>
              <a:t>variability</a:t>
            </a:r>
            <a:endParaRPr lang="en-US" sz="3200" dirty="0"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CT Segmentation </a:t>
            </a:r>
            <a:r>
              <a:rPr lang="en-US" dirty="0" smtClean="0"/>
              <a:t>Challenge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9562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CUMC</a:t>
            </a:r>
            <a:r>
              <a:rPr lang="en-US" dirty="0"/>
              <a:t>: marker-controlled watershed and geometric active contours </a:t>
            </a:r>
          </a:p>
          <a:p>
            <a:pPr marL="0" indent="0">
              <a:buNone/>
            </a:pPr>
            <a:r>
              <a:rPr lang="en-US" b="1" dirty="0"/>
              <a:t>Moffitt Cancer Center: </a:t>
            </a:r>
            <a:r>
              <a:rPr lang="en-US" dirty="0"/>
              <a:t>multiple seed points with region growing. Ensemble segmentation obtained from the multiple grown regions. </a:t>
            </a:r>
          </a:p>
          <a:p>
            <a:pPr marL="0" indent="0">
              <a:buNone/>
            </a:pPr>
            <a:r>
              <a:rPr lang="en-US" b="1" dirty="0"/>
              <a:t>Stanford University: </a:t>
            </a:r>
            <a:r>
              <a:rPr lang="en-US" dirty="0"/>
              <a:t>2.5 dimension region growing using adaptive thresholds initialized with statistics from a “seed circle” on a representative portion of the </a:t>
            </a:r>
            <a:r>
              <a:rPr lang="en-US" dirty="0" smtClean="0"/>
              <a:t>tumor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Participants and Algorithms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505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52 nodules </a:t>
            </a:r>
            <a:r>
              <a:rPr lang="en-US" dirty="0"/>
              <a:t>from </a:t>
            </a:r>
            <a:r>
              <a:rPr lang="en-US" b="1" dirty="0"/>
              <a:t>5 collections </a:t>
            </a:r>
            <a:r>
              <a:rPr lang="en-US" dirty="0"/>
              <a:t>hosted in The Cancer Imaging Archive (TCIA) </a:t>
            </a:r>
          </a:p>
          <a:p>
            <a:pPr marL="400050" lvl="1" indent="0">
              <a:buNone/>
            </a:pPr>
            <a:r>
              <a:rPr lang="en-US" dirty="0"/>
              <a:t>LIDC (</a:t>
            </a:r>
            <a:r>
              <a:rPr lang="en-US" dirty="0" smtClean="0"/>
              <a:t>10 studies with 1 nodule each)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RIDER (</a:t>
            </a:r>
            <a:r>
              <a:rPr lang="en-US" dirty="0" smtClean="0"/>
              <a:t>10 </a:t>
            </a:r>
            <a:r>
              <a:rPr lang="en-US" dirty="0"/>
              <a:t>studies with 1 nodule each</a:t>
            </a:r>
            <a:r>
              <a:rPr lang="en-US" dirty="0" smtClean="0"/>
              <a:t>)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CUMC Phantom </a:t>
            </a:r>
            <a:r>
              <a:rPr lang="en-US" dirty="0" smtClean="0"/>
              <a:t>(single study, 12 nodules)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Stanford (</a:t>
            </a:r>
            <a:r>
              <a:rPr lang="en-US" dirty="0" smtClean="0"/>
              <a:t>10 </a:t>
            </a:r>
            <a:r>
              <a:rPr lang="en-US" dirty="0"/>
              <a:t>studies with 1 nodule each</a:t>
            </a:r>
            <a:r>
              <a:rPr lang="en-US" dirty="0" smtClean="0"/>
              <a:t>) </a:t>
            </a:r>
            <a:endParaRPr lang="en-US" dirty="0"/>
          </a:p>
          <a:p>
            <a:pPr marL="400050" lvl="1" indent="0">
              <a:buNone/>
            </a:pPr>
            <a:r>
              <a:rPr lang="en-US" dirty="0"/>
              <a:t>Moffitt (</a:t>
            </a:r>
            <a:r>
              <a:rPr lang="en-US" dirty="0" smtClean="0"/>
              <a:t>10 </a:t>
            </a:r>
            <a:r>
              <a:rPr lang="en-US" dirty="0"/>
              <a:t>studies with 1 nodule each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7" name="Picture 1" descr="volBy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7213263"/>
            <a:ext cx="38115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48"/>
          <p:cNvSpPr txBox="1">
            <a:spLocks noChangeArrowheads="1"/>
          </p:cNvSpPr>
          <p:nvPr/>
        </p:nvSpPr>
        <p:spPr bwMode="auto">
          <a:xfrm>
            <a:off x="4403725" y="19889788"/>
            <a:ext cx="471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600" dirty="0"/>
              <a:t>Nodules volume by collection. Most nodules in the LIDC and phantom collection were small while others had a wide range of sizes</a:t>
            </a:r>
          </a:p>
        </p:txBody>
      </p:sp>
    </p:spTree>
    <p:extLst>
      <p:ext uri="{BB962C8B-B14F-4D97-AF65-F5344CB8AC3E}">
        <p14:creationId xmlns:p14="http://schemas.microsoft.com/office/powerpoint/2010/main" val="3179176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Distribution of volumes in collections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7" name="Picture 1" descr="volBy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263" y="17213263"/>
            <a:ext cx="38115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" descr="volBy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663" y="17365663"/>
            <a:ext cx="38115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 descr="volBy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17518063"/>
            <a:ext cx="38115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 descr="volBy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3" y="17670463"/>
            <a:ext cx="38115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" descr="volByCollec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6863" y="17822863"/>
            <a:ext cx="3811587" cy="263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" descr="volByCollection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73" r="-10573"/>
          <a:stretch>
            <a:fillRect/>
          </a:stretch>
        </p:blipFill>
        <p:spPr bwMode="auto">
          <a:xfrm>
            <a:off x="1043608" y="1052736"/>
            <a:ext cx="7064142" cy="4032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48"/>
          <p:cNvSpPr txBox="1">
            <a:spLocks noChangeArrowheads="1"/>
          </p:cNvSpPr>
          <p:nvPr/>
        </p:nvSpPr>
        <p:spPr bwMode="auto">
          <a:xfrm>
            <a:off x="4403725" y="19889788"/>
            <a:ext cx="471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600" dirty="0"/>
              <a:t>Nodules volume by collection. Most nodules in the LIDC and phantom collection were small while others had a wide range of sizes</a:t>
            </a:r>
          </a:p>
        </p:txBody>
      </p:sp>
      <p:sp>
        <p:nvSpPr>
          <p:cNvPr id="16" name="TextBox 48"/>
          <p:cNvSpPr txBox="1">
            <a:spLocks noChangeArrowheads="1"/>
          </p:cNvSpPr>
          <p:nvPr/>
        </p:nvSpPr>
        <p:spPr bwMode="auto">
          <a:xfrm>
            <a:off x="4556125" y="20042188"/>
            <a:ext cx="4714875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3330575" eaLnBrk="0" fontAlgn="base" hangingPunct="0">
              <a:spcBef>
                <a:spcPct val="0"/>
              </a:spcBef>
              <a:spcAft>
                <a:spcPct val="0"/>
              </a:spcAft>
              <a:defRPr sz="67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just" eaLnBrk="1" hangingPunct="1"/>
            <a:r>
              <a:rPr lang="en-US" sz="1600" dirty="0"/>
              <a:t>Nodules volume by collection. Most nodules in the LIDC and phantom collection were small while others had a wide range of sizes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522920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aramond"/>
                <a:cs typeface="Garamond"/>
              </a:rPr>
              <a:t>N</a:t>
            </a:r>
            <a:r>
              <a:rPr lang="en-US" sz="2800" dirty="0" smtClean="0">
                <a:latin typeface="Garamond"/>
                <a:cs typeface="Garamond"/>
              </a:rPr>
              <a:t>odules </a:t>
            </a:r>
            <a:r>
              <a:rPr lang="en-US" sz="2800" dirty="0">
                <a:latin typeface="Garamond"/>
                <a:cs typeface="Garamond"/>
              </a:rPr>
              <a:t>in the LIDC and phantom collection were small while </a:t>
            </a:r>
            <a:r>
              <a:rPr lang="en-US" sz="2800" dirty="0" smtClean="0">
                <a:latin typeface="Garamond"/>
                <a:cs typeface="Garamond"/>
              </a:rPr>
              <a:t>other collections had </a:t>
            </a:r>
            <a:r>
              <a:rPr lang="en-US" sz="2800" dirty="0">
                <a:latin typeface="Garamond"/>
                <a:cs typeface="Garamond"/>
              </a:rPr>
              <a:t>a wide range of </a:t>
            </a:r>
            <a:r>
              <a:rPr lang="en-US" sz="2800" dirty="0" smtClean="0">
                <a:latin typeface="Garamond"/>
                <a:cs typeface="Garamond"/>
              </a:rPr>
              <a:t>nodule sizes</a:t>
            </a:r>
            <a:endParaRPr lang="en-US" sz="2800" dirty="0">
              <a:latin typeface="Garamond"/>
              <a:cs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397991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764704"/>
            <a:ext cx="8382000" cy="5059363"/>
          </a:xfrm>
        </p:spPr>
        <p:txBody>
          <a:bodyPr/>
          <a:lstStyle/>
          <a:p>
            <a:r>
              <a:rPr lang="en-US" dirty="0"/>
              <a:t>Created converters for a range of data </a:t>
            </a:r>
            <a:r>
              <a:rPr lang="en-US" dirty="0" smtClean="0"/>
              <a:t>formats (PNG, AIM, DICOM-SEG, DICOM-RT, .MAT, LIDC-XML)</a:t>
            </a:r>
            <a:endParaRPr lang="en-US" dirty="0"/>
          </a:p>
          <a:p>
            <a:r>
              <a:rPr lang="en-US" dirty="0"/>
              <a:t>Used </a:t>
            </a:r>
            <a:r>
              <a:rPr lang="en-US" dirty="0" err="1"/>
              <a:t>TaCTICS</a:t>
            </a:r>
            <a:r>
              <a:rPr lang="en-US" dirty="0"/>
              <a:t> to compute </a:t>
            </a:r>
            <a:r>
              <a:rPr lang="en-US" dirty="0" smtClean="0"/>
              <a:t>metrics</a:t>
            </a:r>
          </a:p>
          <a:p>
            <a:pPr lvl="1"/>
            <a:r>
              <a:rPr lang="en-US" dirty="0" smtClean="0"/>
              <a:t>C++ ITK libraries (20+ metrics)</a:t>
            </a:r>
          </a:p>
          <a:p>
            <a:pPr lvl="1"/>
            <a:r>
              <a:rPr lang="en-US" dirty="0" smtClean="0"/>
              <a:t>R statistics engine (statistical analysis and visualization)</a:t>
            </a:r>
            <a:endParaRPr lang="en-US" dirty="0"/>
          </a:p>
          <a:p>
            <a:r>
              <a:rPr lang="en-US" dirty="0"/>
              <a:t>Agreed to use DICOM-SEG or DICOM-RT for future segmentation challenges</a:t>
            </a:r>
          </a:p>
          <a:p>
            <a:r>
              <a:rPr lang="en-US" dirty="0"/>
              <a:t>Exploring use of NCIPHUB for future challenges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835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4704"/>
            <a:ext cx="9144000" cy="5059363"/>
          </a:xfrm>
        </p:spPr>
        <p:txBody>
          <a:bodyPr/>
          <a:lstStyle/>
          <a:p>
            <a:r>
              <a:rPr lang="en-US" dirty="0" smtClean="0"/>
              <a:t>Ground truth: volume of nodules in phantom known</a:t>
            </a:r>
          </a:p>
          <a:p>
            <a:r>
              <a:rPr lang="en-US" dirty="0" smtClean="0"/>
              <a:t>(Approximate truth): consensus segmentation obtained using submitted segmentations (STAPLE, </a:t>
            </a:r>
            <a:r>
              <a:rPr lang="en-US" dirty="0" err="1" smtClean="0"/>
              <a:t>thresholded</a:t>
            </a:r>
            <a:r>
              <a:rPr lang="en-US" dirty="0" smtClean="0"/>
              <a:t> probability map, majority vote)</a:t>
            </a:r>
          </a:p>
          <a:p>
            <a:r>
              <a:rPr lang="en-US" dirty="0" smtClean="0"/>
              <a:t>Each group submitted at least 3 results for each algorithm</a:t>
            </a:r>
          </a:p>
          <a:p>
            <a:r>
              <a:rPr lang="en-US" dirty="0" smtClean="0"/>
              <a:t>Bias: estimate volume of algorithms compared to known truth (based on phantom data)</a:t>
            </a:r>
          </a:p>
          <a:p>
            <a:r>
              <a:rPr lang="en-US" dirty="0" smtClean="0"/>
              <a:t>Reproducibility: calculated using multiple segmentations submitted for each algorithm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2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066800"/>
            <a:ext cx="4051176" cy="5059363"/>
          </a:xfrm>
        </p:spPr>
        <p:txBody>
          <a:bodyPr/>
          <a:lstStyle/>
          <a:p>
            <a:r>
              <a:rPr lang="en-US" dirty="0"/>
              <a:t>Volume differences: based on number of voxels in each volume</a:t>
            </a:r>
          </a:p>
          <a:p>
            <a:r>
              <a:rPr lang="en-US" dirty="0"/>
              <a:t>Does not take into account the spatial locations of the respective volumes</a:t>
            </a:r>
          </a:p>
          <a:p>
            <a:r>
              <a:rPr lang="en-US" dirty="0"/>
              <a:t>Not </a:t>
            </a:r>
            <a:r>
              <a:rPr lang="en-US" dirty="0" smtClean="0"/>
              <a:t>symmetric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Volumetric difference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3/27/2014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PET-CT Working Group Update, QIN F2F 2014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7FEBF-A170-470C-A369-F0D066FB58E5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908720"/>
            <a:ext cx="2980443" cy="5070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301208"/>
            <a:ext cx="3436270" cy="88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45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eam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1323</Words>
  <Application>Microsoft Macintosh PowerPoint</Application>
  <PresentationFormat>On-screen Show (4:3)</PresentationFormat>
  <Paragraphs>193</Paragraphs>
  <Slides>25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Beamer</vt:lpstr>
      <vt:lpstr>PET/CT Working Group Update</vt:lpstr>
      <vt:lpstr>PET-CT Working Group</vt:lpstr>
      <vt:lpstr>CT Segmentation Challenge</vt:lpstr>
      <vt:lpstr>Participants and Algorithms</vt:lpstr>
      <vt:lpstr>Data</vt:lpstr>
      <vt:lpstr>Distribution of volumes in collections</vt:lpstr>
      <vt:lpstr>Informatics</vt:lpstr>
      <vt:lpstr>Evaluation</vt:lpstr>
      <vt:lpstr>Volumetric difference</vt:lpstr>
      <vt:lpstr>Dice coefficient</vt:lpstr>
      <vt:lpstr>Hausdorff Distance</vt:lpstr>
      <vt:lpstr>Distribution of Dice coefficients</vt:lpstr>
      <vt:lpstr>Dice coefficients by collection</vt:lpstr>
      <vt:lpstr>Exploring causes of variability</vt:lpstr>
      <vt:lpstr>Exploring causes of variability</vt:lpstr>
      <vt:lpstr>Estimating Bias in phantom data</vt:lpstr>
      <vt:lpstr>Bias in small and large nodules</vt:lpstr>
      <vt:lpstr>Reproducibility of algorithms</vt:lpstr>
      <vt:lpstr>Reproducibility of algorithms</vt:lpstr>
      <vt:lpstr>CT Segmentation: Future plans</vt:lpstr>
      <vt:lpstr>PET Segmentation Challenge</vt:lpstr>
      <vt:lpstr>Digital Reference Object (DRO)</vt:lpstr>
      <vt:lpstr>Informatics</vt:lpstr>
      <vt:lpstr>Hardware phantom</vt:lpstr>
      <vt:lpstr>Future Plans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jkc</dc:creator>
  <cp:keywords/>
  <dc:description/>
  <cp:lastModifiedBy>Jayashree Kalpathy-Cramer</cp:lastModifiedBy>
  <cp:revision>43</cp:revision>
  <dcterms:created xsi:type="dcterms:W3CDTF">2010-08-20T18:38:47Z</dcterms:created>
  <dcterms:modified xsi:type="dcterms:W3CDTF">2014-03-24T17:48:00Z</dcterms:modified>
  <cp:category/>
</cp:coreProperties>
</file>