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57" r:id="rId4"/>
    <p:sldId id="259" r:id="rId5"/>
    <p:sldId id="258" r:id="rId6"/>
    <p:sldId id="263" r:id="rId7"/>
    <p:sldId id="264" r:id="rId8"/>
    <p:sldId id="262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0066" autoAdjust="0"/>
    <p:restoredTop sz="99259" autoAdjust="0"/>
  </p:normalViewPr>
  <p:slideViewPr>
    <p:cSldViewPr snapToGrid="0" snapToObjects="1">
      <p:cViewPr varScale="1">
        <p:scale>
          <a:sx n="125" d="100"/>
          <a:sy n="125" d="100"/>
        </p:scale>
        <p:origin x="-6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DFDF1-1696-4F1B-B9BC-D4F90709B8F3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622DE-BA95-4C70-BF9C-3736A687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29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06F79-DB39-4E6E-A3CB-3B7AB398313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ADE1-E0FC-EE49-BA29-4D371EBA116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1F3D-020A-D94A-A824-9BCA4ED1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26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ADE1-E0FC-EE49-BA29-4D371EBA116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1F3D-020A-D94A-A824-9BCA4ED1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6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ADE1-E0FC-EE49-BA29-4D371EBA116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1F3D-020A-D94A-A824-9BCA4ED1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48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14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52400" y="1066800"/>
            <a:ext cx="8839200" cy="52578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spcBef>
                <a:spcPts val="1800"/>
              </a:spcBef>
              <a:buClrTx/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lnSpc>
                <a:spcPts val="3200"/>
              </a:lnSpc>
              <a:spcBef>
                <a:spcPts val="1200"/>
              </a:spcBef>
              <a:buClr>
                <a:schemeClr val="bg1"/>
              </a:buClr>
              <a:buSzPct val="70000"/>
              <a:buFont typeface="Wingdings" pitchFamily="2" charset="2"/>
              <a:buChar char="Ø"/>
              <a:defRPr sz="2800">
                <a:solidFill>
                  <a:schemeClr val="tx1"/>
                </a:solidFill>
              </a:defRPr>
            </a:lvl2pPr>
            <a:lvl3pPr>
              <a:lnSpc>
                <a:spcPts val="2600"/>
              </a:lnSpc>
              <a:spcBef>
                <a:spcPts val="1000"/>
              </a:spcBef>
              <a:buClr>
                <a:schemeClr val="bg1"/>
              </a:buClr>
              <a:buSzPct val="60000"/>
              <a:buFont typeface="Wingdings" pitchFamily="2" charset="2"/>
              <a:buChar char="v"/>
              <a:defRPr sz="24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>
          <a:xfrm>
            <a:off x="5638800" y="6492875"/>
            <a:ext cx="990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B12292-0A43-48CA-8559-6D7F369D4032}" type="datetimeFigureOut">
              <a:rPr lang="en-US" smtClean="0"/>
              <a:pPr/>
              <a:t>3/21/2014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90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ADE1-E0FC-EE49-BA29-4D371EBA116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1F3D-020A-D94A-A824-9BCA4ED1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1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ADE1-E0FC-EE49-BA29-4D371EBA116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1F3D-020A-D94A-A824-9BCA4ED1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ADE1-E0FC-EE49-BA29-4D371EBA116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1F3D-020A-D94A-A824-9BCA4ED1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3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ADE1-E0FC-EE49-BA29-4D371EBA116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1F3D-020A-D94A-A824-9BCA4ED1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2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ADE1-E0FC-EE49-BA29-4D371EBA116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1F3D-020A-D94A-A824-9BCA4ED1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ADE1-E0FC-EE49-BA29-4D371EBA116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1F3D-020A-D94A-A824-9BCA4ED1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9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ADE1-E0FC-EE49-BA29-4D371EBA116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1F3D-020A-D94A-A824-9BCA4ED1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2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ADE1-E0FC-EE49-BA29-4D371EBA116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E1F3D-020A-D94A-A824-9BCA4ED1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AADE1-E0FC-EE49-BA29-4D371EBA1165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E1F3D-020A-D94A-A824-9BCA4ED1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1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10" Type="http://schemas.openxmlformats.org/officeDocument/2006/relationships/image" Target="../media/image16.tiff"/><Relationship Id="rId4" Type="http://schemas.microsoft.com/office/2007/relationships/hdphoto" Target="../media/hdphoto2.wdp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microsoft.com/office/2007/relationships/hdphoto" Target="../media/hdphoto7.wdp"/><Relationship Id="rId18" Type="http://schemas.openxmlformats.org/officeDocument/2006/relationships/image" Target="../media/image31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12" Type="http://schemas.openxmlformats.org/officeDocument/2006/relationships/image" Target="../media/image26.jpeg"/><Relationship Id="rId17" Type="http://schemas.openxmlformats.org/officeDocument/2006/relationships/image" Target="../media/image30.jpeg"/><Relationship Id="rId2" Type="http://schemas.openxmlformats.org/officeDocument/2006/relationships/image" Target="../media/image18.jpeg"/><Relationship Id="rId16" Type="http://schemas.openxmlformats.org/officeDocument/2006/relationships/image" Target="../media/image29.jpe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11" Type="http://schemas.microsoft.com/office/2007/relationships/hdphoto" Target="../media/hdphoto6.wdp"/><Relationship Id="rId5" Type="http://schemas.openxmlformats.org/officeDocument/2006/relationships/image" Target="../media/image21.png"/><Relationship Id="rId15" Type="http://schemas.openxmlformats.org/officeDocument/2006/relationships/image" Target="../media/image28.jpeg"/><Relationship Id="rId10" Type="http://schemas.openxmlformats.org/officeDocument/2006/relationships/image" Target="../media/image25.jpeg"/><Relationship Id="rId19" Type="http://schemas.openxmlformats.org/officeDocument/2006/relationships/image" Target="../media/image32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Relationship Id="rId1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Acquisition Working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Tom </a:t>
            </a:r>
            <a:r>
              <a:rPr lang="en-US" dirty="0" err="1" smtClean="0"/>
              <a:t>Chenevert</a:t>
            </a:r>
            <a:endParaRPr lang="en-US" dirty="0" smtClean="0"/>
          </a:p>
          <a:p>
            <a:r>
              <a:rPr lang="en-US" dirty="0" smtClean="0"/>
              <a:t>Paul Kinahan</a:t>
            </a:r>
          </a:p>
          <a:p>
            <a:r>
              <a:rPr lang="en-US" dirty="0" err="1" smtClean="0"/>
              <a:t>Yantian</a:t>
            </a:r>
            <a:r>
              <a:rPr lang="en-US" dirty="0" smtClean="0"/>
              <a:t> Zhang, NCI liaison</a:t>
            </a:r>
          </a:p>
          <a:p>
            <a:endParaRPr lang="en-US" dirty="0"/>
          </a:p>
          <a:p>
            <a:r>
              <a:rPr lang="en-US" dirty="0" smtClean="0"/>
              <a:t>QIN annual meeting April 3-4,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35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Accrual</a:t>
            </a:r>
            <a:endParaRPr lang="en-US" dirty="0"/>
          </a:p>
        </p:txBody>
      </p:sp>
      <p:pic>
        <p:nvPicPr>
          <p:cNvPr id="3" name="Picture 2" descr="dataAccru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17638"/>
            <a:ext cx="8229600" cy="465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3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6878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88" y="274638"/>
            <a:ext cx="7893012" cy="1143000"/>
          </a:xfrm>
        </p:spPr>
        <p:txBody>
          <a:bodyPr/>
          <a:lstStyle/>
          <a:p>
            <a:pPr algn="l"/>
            <a:r>
              <a:rPr lang="en-US" i="1" dirty="0" smtClean="0">
                <a:solidFill>
                  <a:schemeClr val="tx2"/>
                </a:solidFill>
              </a:rPr>
              <a:t>Early results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55397" y="149926"/>
            <a:ext cx="800403" cy="19578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51695" y="3371395"/>
            <a:ext cx="926933" cy="11881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71544" y="2125416"/>
            <a:ext cx="926933" cy="6939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06824" y="2863494"/>
            <a:ext cx="926933" cy="4572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00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219200"/>
          </a:xfrm>
        </p:spPr>
        <p:txBody>
          <a:bodyPr/>
          <a:lstStyle/>
          <a:p>
            <a:r>
              <a:rPr lang="en-US" sz="3200" dirty="0" smtClean="0"/>
              <a:t>QIN DAWG Demonstration Project: </a:t>
            </a:r>
            <a:br>
              <a:rPr lang="en-US" sz="3200" dirty="0" smtClean="0"/>
            </a:br>
            <a:r>
              <a:rPr lang="en-US" sz="3200" dirty="0" smtClean="0"/>
              <a:t>Gradient Nonlinearity </a:t>
            </a:r>
            <a:r>
              <a:rPr lang="en-US" sz="3200" dirty="0"/>
              <a:t>Bias in Multi-center Trials</a:t>
            </a:r>
            <a:endParaRPr lang="en-US" sz="3200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749136"/>
            <a:ext cx="868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err="1" smtClean="0"/>
              <a:t>Dariya</a:t>
            </a:r>
            <a:r>
              <a:rPr lang="en-US" sz="2000" i="1" dirty="0" smtClean="0"/>
              <a:t> Malyarenko</a:t>
            </a:r>
            <a:r>
              <a:rPr lang="en-US" sz="2000" i="1" baseline="30000" dirty="0" smtClean="0"/>
              <a:t>1</a:t>
            </a:r>
            <a:r>
              <a:rPr lang="en-US" sz="2000" i="1" dirty="0" smtClean="0"/>
              <a:t>, David Newitt</a:t>
            </a:r>
            <a:r>
              <a:rPr lang="en-US" sz="2000" i="1" baseline="30000" dirty="0" smtClean="0"/>
              <a:t>2</a:t>
            </a:r>
            <a:r>
              <a:rPr lang="en-US" sz="2000" i="1" dirty="0" smtClean="0"/>
              <a:t>, Alina Tudorica</a:t>
            </a:r>
            <a:r>
              <a:rPr lang="en-US" sz="2000" i="1" baseline="30000" dirty="0" smtClean="0"/>
              <a:t>3</a:t>
            </a:r>
            <a:r>
              <a:rPr lang="en-US" sz="2000" i="1" dirty="0" smtClean="0"/>
              <a:t>, Robert Mulkern</a:t>
            </a:r>
            <a:r>
              <a:rPr lang="en-US" sz="2000" i="1" baseline="30000" dirty="0" smtClean="0"/>
              <a:t>4</a:t>
            </a:r>
            <a:r>
              <a:rPr lang="en-US" sz="2000" i="1" dirty="0" smtClean="0"/>
              <a:t>, </a:t>
            </a:r>
          </a:p>
          <a:p>
            <a:r>
              <a:rPr lang="en-US" sz="2000" i="1" dirty="0" smtClean="0"/>
              <a:t>Karl G. Helmer</a:t>
            </a:r>
            <a:r>
              <a:rPr lang="en-US" sz="2000" i="1" baseline="30000" dirty="0" smtClean="0"/>
              <a:t>5</a:t>
            </a:r>
            <a:r>
              <a:rPr lang="en-US" sz="2000" i="1" dirty="0" smtClean="0"/>
              <a:t>, Michael A. Jacobs</a:t>
            </a:r>
            <a:r>
              <a:rPr lang="en-US" sz="2000" i="1" baseline="30000" dirty="0" smtClean="0"/>
              <a:t>6</a:t>
            </a:r>
            <a:r>
              <a:rPr lang="en-US" sz="2000" i="1" dirty="0" smtClean="0"/>
              <a:t>, Lori Arlinghaus</a:t>
            </a:r>
            <a:r>
              <a:rPr lang="en-US" sz="2000" i="1" baseline="30000" dirty="0" smtClean="0"/>
              <a:t>7</a:t>
            </a:r>
            <a:r>
              <a:rPr lang="en-US" sz="2000" i="1" dirty="0" smtClean="0"/>
              <a:t>, Thomas Yankeelov</a:t>
            </a:r>
            <a:r>
              <a:rPr lang="en-US" sz="2000" i="1" baseline="30000" dirty="0" smtClean="0"/>
              <a:t>7</a:t>
            </a:r>
            <a:r>
              <a:rPr lang="en-US" sz="2000" i="1" dirty="0" smtClean="0"/>
              <a:t>, Fiona Fennessy</a:t>
            </a:r>
            <a:r>
              <a:rPr lang="en-US" sz="2000" i="1" baseline="30000" dirty="0" smtClean="0"/>
              <a:t>4</a:t>
            </a:r>
            <a:r>
              <a:rPr lang="en-US" sz="2000" i="1" dirty="0" smtClean="0"/>
              <a:t>, Wei Huang</a:t>
            </a:r>
            <a:r>
              <a:rPr lang="en-US" sz="2000" i="1" baseline="30000" dirty="0" smtClean="0"/>
              <a:t>3</a:t>
            </a:r>
            <a:r>
              <a:rPr lang="en-US" sz="2000" i="1" dirty="0" smtClean="0"/>
              <a:t>, Nola Hylton</a:t>
            </a:r>
            <a:r>
              <a:rPr lang="en-US" sz="2000" i="1" baseline="30000" dirty="0" smtClean="0"/>
              <a:t>2</a:t>
            </a:r>
            <a:r>
              <a:rPr lang="en-US" sz="2000" i="1" dirty="0" smtClean="0"/>
              <a:t>, and Thomas L. Chenevert</a:t>
            </a:r>
            <a:r>
              <a:rPr lang="en-US" sz="2000" i="1" baseline="30000" dirty="0" smtClean="0"/>
              <a:t>1</a:t>
            </a:r>
            <a:endParaRPr lang="en-US" sz="2000" i="1" baseline="30000" dirty="0"/>
          </a:p>
        </p:txBody>
      </p:sp>
      <p:sp>
        <p:nvSpPr>
          <p:cNvPr id="9" name="Rectangle 8"/>
          <p:cNvSpPr/>
          <p:nvPr/>
        </p:nvSpPr>
        <p:spPr>
          <a:xfrm>
            <a:off x="237134" y="2895600"/>
            <a:ext cx="88221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 smtClean="0"/>
              <a:t>1</a:t>
            </a:r>
            <a:r>
              <a:rPr lang="en-US" sz="1400" dirty="0" smtClean="0"/>
              <a:t>University </a:t>
            </a:r>
            <a:r>
              <a:rPr lang="en-US" sz="1400" dirty="0"/>
              <a:t>of </a:t>
            </a:r>
            <a:r>
              <a:rPr lang="en-US" sz="1400" dirty="0" smtClean="0"/>
              <a:t>Michigan Radiology, 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University </a:t>
            </a:r>
            <a:r>
              <a:rPr lang="en-US" sz="1400" dirty="0"/>
              <a:t>of California San </a:t>
            </a:r>
            <a:r>
              <a:rPr lang="en-US" sz="1400" dirty="0" smtClean="0"/>
              <a:t>Francisco Radiology and Biomedical Imaging, </a:t>
            </a:r>
            <a:r>
              <a:rPr lang="en-US" sz="1400" baseline="30000" dirty="0" smtClean="0"/>
              <a:t>3</a:t>
            </a:r>
            <a:r>
              <a:rPr lang="en-US" sz="1400" dirty="0" smtClean="0"/>
              <a:t>Oregon </a:t>
            </a:r>
            <a:r>
              <a:rPr lang="en-US" sz="1400" dirty="0"/>
              <a:t>Health and Science University, </a:t>
            </a:r>
            <a:r>
              <a:rPr lang="sv-SE" sz="1400" baseline="30000" dirty="0"/>
              <a:t>4</a:t>
            </a:r>
            <a:r>
              <a:rPr lang="sv-SE" sz="1400" dirty="0"/>
              <a:t>Dana Faber Harvard Cancer Center</a:t>
            </a:r>
            <a:r>
              <a:rPr lang="en-US" sz="1400" dirty="0" smtClean="0"/>
              <a:t>, </a:t>
            </a:r>
            <a:r>
              <a:rPr lang="en-US" sz="1400" baseline="30000" dirty="0" smtClean="0"/>
              <a:t>5</a:t>
            </a:r>
            <a:r>
              <a:rPr lang="en-US" sz="1400" dirty="0" smtClean="0"/>
              <a:t>Massachusetts </a:t>
            </a:r>
            <a:r>
              <a:rPr lang="en-US" sz="1400" dirty="0"/>
              <a:t>General Hospital, </a:t>
            </a:r>
            <a:r>
              <a:rPr lang="en-US" sz="1400" baseline="30000" dirty="0" smtClean="0"/>
              <a:t>6</a:t>
            </a:r>
            <a:r>
              <a:rPr lang="en-US" sz="1400" dirty="0" smtClean="0"/>
              <a:t>John </a:t>
            </a:r>
            <a:r>
              <a:rPr lang="en-US" sz="1400" dirty="0"/>
              <a:t>Hopkins University School </a:t>
            </a:r>
            <a:r>
              <a:rPr lang="en-US" sz="1400" dirty="0" smtClean="0"/>
              <a:t>of Medicine</a:t>
            </a:r>
            <a:r>
              <a:rPr lang="en-US" sz="1400" dirty="0"/>
              <a:t>, </a:t>
            </a:r>
            <a:r>
              <a:rPr lang="en-US" sz="1400" baseline="30000" dirty="0" smtClean="0"/>
              <a:t>7</a:t>
            </a:r>
            <a:r>
              <a:rPr lang="en-US" sz="1400" dirty="0" smtClean="0"/>
              <a:t>Vanderbilt </a:t>
            </a:r>
            <a:r>
              <a:rPr lang="en-US" sz="1400" dirty="0"/>
              <a:t>University Institute of Imaging </a:t>
            </a:r>
            <a:r>
              <a:rPr lang="en-US" sz="1400" dirty="0" smtClean="0"/>
              <a:t>Science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9656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022816" y="3886200"/>
            <a:ext cx="2895600" cy="28956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7239000" cy="533399"/>
          </a:xfrm>
        </p:spPr>
        <p:txBody>
          <a:bodyPr/>
          <a:lstStyle/>
          <a:p>
            <a:r>
              <a:rPr lang="en-US" sz="2800" dirty="0" smtClean="0"/>
              <a:t>DAWG DWI Project Highlights:</a:t>
            </a:r>
            <a:endParaRPr lang="en-US" sz="280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200" y="457200"/>
            <a:ext cx="8991600" cy="34290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b="0" dirty="0"/>
              <a:t>I</a:t>
            </a:r>
            <a:r>
              <a:rPr lang="en-US" sz="2400" b="0" dirty="0" smtClean="0"/>
              <a:t>ce-water ADC as a function of R/L and S/I offsets (A/P </a:t>
            </a:r>
            <a:r>
              <a:rPr lang="en-US" sz="2400" b="0" dirty="0" smtClean="0">
                <a:sym typeface="Symbol"/>
              </a:rPr>
              <a:t> </a:t>
            </a:r>
            <a:r>
              <a:rPr lang="en-US" sz="2400" b="0" dirty="0" smtClean="0"/>
              <a:t>0)</a:t>
            </a:r>
          </a:p>
          <a:p>
            <a:pPr>
              <a:spcBef>
                <a:spcPts val="600"/>
              </a:spcBef>
            </a:pPr>
            <a:r>
              <a:rPr lang="en-US" sz="2400" b="0" dirty="0" smtClean="0"/>
              <a:t>DWI on G</a:t>
            </a:r>
            <a:r>
              <a:rPr lang="en-US" sz="2400" b="0" baseline="-25000" dirty="0" smtClean="0"/>
              <a:t>X</a:t>
            </a:r>
            <a:r>
              <a:rPr lang="en-US" sz="2400" b="0" dirty="0" smtClean="0"/>
              <a:t>,G</a:t>
            </a:r>
            <a:r>
              <a:rPr lang="en-US" sz="2400" b="0" baseline="-25000" dirty="0" smtClean="0"/>
              <a:t>Y</a:t>
            </a:r>
            <a:r>
              <a:rPr lang="en-US" sz="2400" b="0" dirty="0" smtClean="0"/>
              <a:t>,G</a:t>
            </a:r>
            <a:r>
              <a:rPr lang="en-US" sz="2400" b="0" baseline="-25000" dirty="0" smtClean="0"/>
              <a:t>Z </a:t>
            </a:r>
            <a:r>
              <a:rPr lang="en-US" sz="2400" b="0" dirty="0" smtClean="0"/>
              <a:t>channels independently; ADC / </a:t>
            </a:r>
            <a:r>
              <a:rPr lang="en-US" sz="2400" b="0" dirty="0" err="1" smtClean="0"/>
              <a:t>ADC</a:t>
            </a:r>
            <a:r>
              <a:rPr lang="en-US" sz="2400" b="0" baseline="-25000" dirty="0" err="1" smtClean="0"/>
              <a:t>true</a:t>
            </a:r>
            <a:endParaRPr lang="en-US" sz="2400" b="0" dirty="0" smtClean="0"/>
          </a:p>
          <a:p>
            <a:pPr>
              <a:spcBef>
                <a:spcPts val="600"/>
              </a:spcBef>
            </a:pPr>
            <a:r>
              <a:rPr lang="en-US" sz="2400" b="0" dirty="0" smtClean="0"/>
              <a:t>Measurements sensitive to:</a:t>
            </a:r>
          </a:p>
          <a:p>
            <a:pPr lvl="1">
              <a:lnSpc>
                <a:spcPts val="2600"/>
              </a:lnSpc>
              <a:spcBef>
                <a:spcPts val="600"/>
              </a:spcBef>
            </a:pPr>
            <a:r>
              <a:rPr lang="en-US" sz="2200" b="0" dirty="0" smtClean="0"/>
              <a:t>Sequence class (single-echo vs </a:t>
            </a:r>
            <a:r>
              <a:rPr lang="en-US" sz="2200" b="0" dirty="0"/>
              <a:t>d</a:t>
            </a:r>
            <a:r>
              <a:rPr lang="en-US" sz="2200" b="0" dirty="0" smtClean="0"/>
              <a:t>ouble-echo)</a:t>
            </a:r>
          </a:p>
          <a:p>
            <a:pPr lvl="1">
              <a:lnSpc>
                <a:spcPts val="2600"/>
              </a:lnSpc>
              <a:spcBef>
                <a:spcPts val="600"/>
              </a:spcBef>
            </a:pPr>
            <a:r>
              <a:rPr lang="en-US" sz="2200" b="0" dirty="0" smtClean="0"/>
              <a:t>Cross-terms with imaging gradients</a:t>
            </a:r>
          </a:p>
          <a:p>
            <a:pPr lvl="1">
              <a:lnSpc>
                <a:spcPts val="2600"/>
              </a:lnSpc>
              <a:spcBef>
                <a:spcPts val="600"/>
              </a:spcBef>
            </a:pPr>
            <a:r>
              <a:rPr lang="en-US" sz="2200" b="0" dirty="0" smtClean="0"/>
              <a:t>Chronic gradients (i.e. shim)</a:t>
            </a:r>
          </a:p>
          <a:p>
            <a:pPr lvl="1">
              <a:lnSpc>
                <a:spcPts val="2600"/>
              </a:lnSpc>
              <a:spcBef>
                <a:spcPts val="600"/>
              </a:spcBef>
            </a:pPr>
            <a:r>
              <a:rPr lang="en-US" sz="2200" b="0" dirty="0" smtClean="0"/>
              <a:t>Gradient eddy currents</a:t>
            </a:r>
            <a:endParaRPr lang="en-US" sz="2200" b="0" dirty="0"/>
          </a:p>
          <a:p>
            <a:pPr lvl="1">
              <a:lnSpc>
                <a:spcPts val="2600"/>
              </a:lnSpc>
              <a:spcBef>
                <a:spcPts val="600"/>
              </a:spcBef>
            </a:pPr>
            <a:r>
              <a:rPr lang="en-US" sz="2200" b="0" dirty="0" smtClean="0"/>
              <a:t>Gradient non linearity 3x3 tensor, </a:t>
            </a:r>
            <a:r>
              <a:rPr lang="en-US" sz="2200" b="0" i="1" dirty="0" smtClean="0"/>
              <a:t>L</a:t>
            </a:r>
            <a:endParaRPr lang="en-US" sz="2400" b="0" i="1" dirty="0" smtClean="0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016" y="4846320"/>
            <a:ext cx="1209875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Connector 10"/>
          <p:cNvCxnSpPr>
            <a:stCxn id="10" idx="0"/>
            <a:endCxn id="10" idx="4"/>
          </p:cNvCxnSpPr>
          <p:nvPr/>
        </p:nvCxnSpPr>
        <p:spPr>
          <a:xfrm>
            <a:off x="4470616" y="3886200"/>
            <a:ext cx="0" cy="28956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470616" y="3933498"/>
            <a:ext cx="0" cy="28956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362061" y="5486400"/>
            <a:ext cx="152400" cy="658593"/>
            <a:chOff x="3314700" y="4904006"/>
            <a:chExt cx="152400" cy="429994"/>
          </a:xfrm>
        </p:grpSpPr>
        <p:sp>
          <p:nvSpPr>
            <p:cNvPr id="26" name="Rectangle 25"/>
            <p:cNvSpPr/>
            <p:nvPr/>
          </p:nvSpPr>
          <p:spPr>
            <a:xfrm>
              <a:off x="3352800" y="4953000"/>
              <a:ext cx="76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314700" y="4904006"/>
              <a:ext cx="152400" cy="4571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19461" y="5486400"/>
            <a:ext cx="152400" cy="658593"/>
            <a:chOff x="3314700" y="4904006"/>
            <a:chExt cx="152400" cy="429994"/>
          </a:xfrm>
        </p:grpSpPr>
        <p:sp>
          <p:nvSpPr>
            <p:cNvPr id="24" name="Rectangle 23"/>
            <p:cNvSpPr/>
            <p:nvPr/>
          </p:nvSpPr>
          <p:spPr>
            <a:xfrm>
              <a:off x="3352800" y="4953000"/>
              <a:ext cx="76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14700" y="4904006"/>
              <a:ext cx="152400" cy="4571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151508" y="5702408"/>
            <a:ext cx="2667000" cy="57150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oon 15"/>
          <p:cNvSpPr/>
          <p:nvPr/>
        </p:nvSpPr>
        <p:spPr>
          <a:xfrm rot="16200000">
            <a:off x="4196296" y="4961887"/>
            <a:ext cx="548640" cy="2512067"/>
          </a:xfrm>
          <a:prstGeom prst="moon">
            <a:avLst>
              <a:gd name="adj" fmla="val 2241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394416" y="5265420"/>
            <a:ext cx="190500" cy="213359"/>
            <a:chOff x="3810000" y="4206241"/>
            <a:chExt cx="533400" cy="518159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076700" y="4206241"/>
              <a:ext cx="0" cy="518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810000" y="4465320"/>
              <a:ext cx="533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3737802" y="5920764"/>
            <a:ext cx="142487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tube axis R/L</a:t>
            </a:r>
            <a:endParaRPr lang="en-US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4382332" y="5253991"/>
            <a:ext cx="190500" cy="213359"/>
            <a:chOff x="3946398" y="4434841"/>
            <a:chExt cx="190500" cy="21335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041648" y="4434841"/>
              <a:ext cx="0" cy="213359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>
              <a:outerShdw blurRad="25400" dist="25400" dir="2700000" algn="t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946398" y="4541520"/>
              <a:ext cx="1905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  <a:effectLst>
              <a:outerShdw blurRad="25400" dist="25400" dir="2700000" algn="tl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8467" y="4532741"/>
            <a:ext cx="2829226" cy="2057400"/>
            <a:chOff x="48467" y="4532741"/>
            <a:chExt cx="2829226" cy="20574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83" t="31702" r="3007" b="20228"/>
            <a:stretch/>
          </p:blipFill>
          <p:spPr bwMode="auto">
            <a:xfrm>
              <a:off x="48467" y="4532741"/>
              <a:ext cx="2829226" cy="20574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86052" y="6107668"/>
              <a:ext cx="21980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</a:t>
              </a:r>
              <a:r>
                <a:rPr lang="en-US" b="1" dirty="0" smtClean="0"/>
                <a:t>hantom &amp; platform</a:t>
              </a:r>
              <a:endParaRPr lang="en-US" b="1" dirty="0"/>
            </a:p>
          </p:txBody>
        </p:sp>
      </p:grpSp>
      <p:sp>
        <p:nvSpPr>
          <p:cNvPr id="36" name="Oval 35"/>
          <p:cNvSpPr/>
          <p:nvPr/>
        </p:nvSpPr>
        <p:spPr>
          <a:xfrm>
            <a:off x="6096000" y="3886200"/>
            <a:ext cx="2895600" cy="28956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6" idx="0"/>
            <a:endCxn id="36" idx="4"/>
          </p:cNvCxnSpPr>
          <p:nvPr/>
        </p:nvCxnSpPr>
        <p:spPr>
          <a:xfrm>
            <a:off x="7543800" y="3886200"/>
            <a:ext cx="0" cy="28956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7543800" y="3933498"/>
            <a:ext cx="0" cy="28956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6435245" y="5486400"/>
            <a:ext cx="152400" cy="658593"/>
            <a:chOff x="3314700" y="4904006"/>
            <a:chExt cx="152400" cy="429994"/>
          </a:xfrm>
        </p:grpSpPr>
        <p:sp>
          <p:nvSpPr>
            <p:cNvPr id="52" name="Rectangle 51"/>
            <p:cNvSpPr/>
            <p:nvPr/>
          </p:nvSpPr>
          <p:spPr>
            <a:xfrm>
              <a:off x="3352800" y="4953000"/>
              <a:ext cx="76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314700" y="4904006"/>
              <a:ext cx="152400" cy="4571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492645" y="5486400"/>
            <a:ext cx="152400" cy="658593"/>
            <a:chOff x="3314700" y="4904006"/>
            <a:chExt cx="152400" cy="429994"/>
          </a:xfrm>
        </p:grpSpPr>
        <p:sp>
          <p:nvSpPr>
            <p:cNvPr id="50" name="Rectangle 49"/>
            <p:cNvSpPr/>
            <p:nvPr/>
          </p:nvSpPr>
          <p:spPr>
            <a:xfrm>
              <a:off x="3352800" y="4953000"/>
              <a:ext cx="76200" cy="381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314700" y="4904006"/>
              <a:ext cx="152400" cy="4571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6224692" y="5702408"/>
            <a:ext cx="2667000" cy="57150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Moon 41"/>
          <p:cNvSpPr/>
          <p:nvPr/>
        </p:nvSpPr>
        <p:spPr>
          <a:xfrm rot="16200000">
            <a:off x="7269480" y="4961887"/>
            <a:ext cx="548640" cy="2512067"/>
          </a:xfrm>
          <a:prstGeom prst="moon">
            <a:avLst>
              <a:gd name="adj" fmla="val 2241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839842" y="5920764"/>
            <a:ext cx="136716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tube axis S/I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7001651" y="5099642"/>
            <a:ext cx="767409" cy="747113"/>
            <a:chOff x="7109604" y="4984900"/>
            <a:chExt cx="767409" cy="747113"/>
          </a:xfrm>
        </p:grpSpPr>
        <p:sp>
          <p:nvSpPr>
            <p:cNvPr id="55" name="Oval 54"/>
            <p:cNvSpPr/>
            <p:nvPr/>
          </p:nvSpPr>
          <p:spPr>
            <a:xfrm>
              <a:off x="7147989" y="5025528"/>
              <a:ext cx="701835" cy="6858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  <a:effectLst>
              <a:outerShdw blurRad="50800" dist="38100" dir="18900000" algn="bl" rotWithShape="0">
                <a:schemeClr val="tx1">
                  <a:lumMod val="65000"/>
                  <a:alpha val="40000"/>
                </a:schemeClr>
              </a:outerShdw>
            </a:effectLst>
            <a:scene3d>
              <a:camera prst="obliqueTopRight"/>
              <a:lightRig rig="threePt" dir="t"/>
            </a:scene3d>
            <a:sp3d>
              <a:bevelT w="0" h="1162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88" t="21685" r="17560" b="34325"/>
            <a:stretch/>
          </p:blipFill>
          <p:spPr bwMode="auto">
            <a:xfrm>
              <a:off x="7109604" y="4984900"/>
              <a:ext cx="767409" cy="747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6019800" y="2862549"/>
                <a:ext cx="2721707" cy="718851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</m:sub>
                      <m:sup/>
                    </m:sSubSup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𝒓</m:t>
                        </m:r>
                      </m:e>
                    </m:d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𝑮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𝑖𝑜</m:t>
                                </m:r>
                              </m:sub>
                            </m:sSub>
                          </m:e>
                        </m:d>
                      </m:den>
                    </m:f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𝜕</m:t>
                        </m:r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𝑧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p>
                        </m:sSubSup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862549"/>
                <a:ext cx="2721707" cy="71885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39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5725"/>
            <a:ext cx="8839200" cy="981075"/>
          </a:xfrm>
        </p:spPr>
        <p:txBody>
          <a:bodyPr/>
          <a:lstStyle/>
          <a:p>
            <a:pPr algn="l"/>
            <a:r>
              <a:rPr lang="en-US" sz="2400" i="1" dirty="0" smtClean="0"/>
              <a:t>Method: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Isotropic ADC </a:t>
            </a:r>
            <a:r>
              <a:rPr lang="en-US" sz="3200" dirty="0"/>
              <a:t>p</a:t>
            </a:r>
            <a:r>
              <a:rPr lang="en-US" sz="3200" dirty="0" smtClean="0"/>
              <a:t>hantom: </a:t>
            </a:r>
            <a:r>
              <a:rPr lang="en-US" sz="3200" dirty="0" err="1" smtClean="0"/>
              <a:t>DWIx,y,z</a:t>
            </a:r>
            <a:r>
              <a:rPr lang="en-US" sz="3200" dirty="0" smtClean="0"/>
              <a:t>  acquisition</a:t>
            </a:r>
            <a:endParaRPr lang="en-US" sz="3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" name="Rounded Rectangle 77"/>
              <p:cNvSpPr/>
              <p:nvPr/>
            </p:nvSpPr>
            <p:spPr>
              <a:xfrm>
                <a:off x="388928" y="4191000"/>
                <a:ext cx="3421072" cy="121874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bg1"/>
                </a:solidFill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i="1" dirty="0" smtClean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2200" i="1" dirty="0" err="1" smtClean="0">
                    <a:solidFill>
                      <a:schemeClr val="tx1"/>
                    </a:solidFill>
                    <a:effectLst/>
                  </a:rPr>
                  <a:t>k</a:t>
                </a:r>
                <a:r>
                  <a:rPr lang="en-US" sz="2200" i="1" baseline="30000" dirty="0" err="1" smtClean="0">
                    <a:solidFill>
                      <a:schemeClr val="tx1"/>
                    </a:solidFill>
                    <a:effectLst/>
                  </a:rPr>
                  <a:t>th</a:t>
                </a:r>
                <a:r>
                  <a:rPr lang="en-US" sz="2200" dirty="0" smtClean="0">
                    <a:solidFill>
                      <a:schemeClr val="tx1"/>
                    </a:solidFill>
                    <a:effectLst/>
                  </a:rPr>
                  <a:t> LAB-DWI ADC describes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𝒍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𝑘𝑘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sup>
                    </m:sSubSup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effectLst/>
                  </a:rPr>
                  <a:t> of </a:t>
                </a:r>
              </a:p>
              <a:p>
                <a:pPr algn="ctr"/>
                <a:r>
                  <a:rPr lang="en-US" sz="2200" i="1" dirty="0" err="1" smtClean="0">
                    <a:solidFill>
                      <a:schemeClr val="tx1"/>
                    </a:solidFill>
                    <a:effectLst/>
                  </a:rPr>
                  <a:t>k</a:t>
                </a:r>
                <a:r>
                  <a:rPr lang="en-US" sz="2200" i="1" baseline="30000" dirty="0" err="1" smtClean="0">
                    <a:solidFill>
                      <a:schemeClr val="tx1"/>
                    </a:solidFill>
                    <a:effectLst/>
                  </a:rPr>
                  <a:t>th</a:t>
                </a:r>
                <a:r>
                  <a:rPr lang="en-US" sz="2200" dirty="0" smtClean="0">
                    <a:solidFill>
                      <a:schemeClr val="tx1"/>
                    </a:solidFill>
                    <a:effectLst/>
                  </a:rPr>
                  <a:t> gradient-channel (</a:t>
                </a:r>
                <a:r>
                  <a:rPr lang="en-US" sz="2200" dirty="0" err="1" smtClean="0">
                    <a:solidFill>
                      <a:schemeClr val="tx1"/>
                    </a:solidFill>
                    <a:effectLst/>
                  </a:rPr>
                  <a:t>G</a:t>
                </a:r>
                <a:r>
                  <a:rPr lang="en-US" sz="2200" baseline="-25000" dirty="0" err="1" smtClean="0">
                    <a:solidFill>
                      <a:schemeClr val="tx1"/>
                    </a:solidFill>
                    <a:effectLst/>
                  </a:rPr>
                  <a:t>k</a:t>
                </a:r>
                <a:r>
                  <a:rPr lang="en-US" sz="2200" dirty="0" smtClean="0">
                    <a:solidFill>
                      <a:schemeClr val="tx1"/>
                    </a:solidFill>
                    <a:effectLst/>
                  </a:rPr>
                  <a:t>)</a:t>
                </a:r>
              </a:p>
            </p:txBody>
          </p:sp>
        </mc:Choice>
        <mc:Fallback>
          <p:sp>
            <p:nvSpPr>
              <p:cNvPr id="78" name="Rounded 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28" y="4191000"/>
                <a:ext cx="3421072" cy="1218749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2700">
                <a:solidFill>
                  <a:schemeClr val="bg1"/>
                </a:solidFill>
              </a:ln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172200" y="1371602"/>
            <a:ext cx="1371600" cy="1371598"/>
            <a:chOff x="7239000" y="1371602"/>
            <a:chExt cx="1371600" cy="1371598"/>
          </a:xfrm>
        </p:grpSpPr>
        <p:grpSp>
          <p:nvGrpSpPr>
            <p:cNvPr id="4" name="Group 3"/>
            <p:cNvGrpSpPr/>
            <p:nvPr/>
          </p:nvGrpSpPr>
          <p:grpSpPr>
            <a:xfrm>
              <a:off x="7760186" y="1371602"/>
              <a:ext cx="850414" cy="831072"/>
              <a:chOff x="3164204" y="5391726"/>
              <a:chExt cx="1170432" cy="1078992"/>
            </a:xfrm>
          </p:grpSpPr>
          <p:pic>
            <p:nvPicPr>
              <p:cNvPr id="2051" name="Picture 3"/>
              <p:cNvPicPr>
                <a:picLocks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810" t="21685" r="16824" b="34325"/>
              <a:stretch/>
            </p:blipFill>
            <p:spPr bwMode="auto">
              <a:xfrm>
                <a:off x="3164204" y="5391726"/>
                <a:ext cx="1170432" cy="10789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76" name="Oval 75"/>
              <p:cNvSpPr>
                <a:spLocks/>
              </p:cNvSpPr>
              <p:nvPr/>
            </p:nvSpPr>
            <p:spPr>
              <a:xfrm>
                <a:off x="3518771" y="6104858"/>
                <a:ext cx="60037" cy="63632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90000"/>
                  </a:schemeClr>
                </a:solidFill>
              </a:ln>
              <a:effectLst>
                <a:outerShdw blurRad="50800" dist="381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4" name="Picture 3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10" t="21685" r="16824" b="34325"/>
            <a:stretch/>
          </p:blipFill>
          <p:spPr bwMode="auto">
            <a:xfrm>
              <a:off x="7531586" y="1607328"/>
              <a:ext cx="850414" cy="8310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84" name="Group 83"/>
            <p:cNvGrpSpPr/>
            <p:nvPr/>
          </p:nvGrpSpPr>
          <p:grpSpPr>
            <a:xfrm>
              <a:off x="7239000" y="1912128"/>
              <a:ext cx="850414" cy="831072"/>
              <a:chOff x="2996184" y="2026643"/>
              <a:chExt cx="1170432" cy="1078992"/>
            </a:xfrm>
          </p:grpSpPr>
          <p:pic>
            <p:nvPicPr>
              <p:cNvPr id="85" name="Picture 4"/>
              <p:cNvPicPr>
                <a:picLocks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788" t="21685" r="17560" b="34325"/>
              <a:stretch/>
            </p:blipFill>
            <p:spPr bwMode="auto">
              <a:xfrm>
                <a:off x="2996184" y="2026643"/>
                <a:ext cx="1170432" cy="10789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86" name="Oval 85"/>
              <p:cNvSpPr>
                <a:spLocks/>
              </p:cNvSpPr>
              <p:nvPr/>
            </p:nvSpPr>
            <p:spPr>
              <a:xfrm>
                <a:off x="3563921" y="2547856"/>
                <a:ext cx="60037" cy="63632"/>
              </a:xfrm>
              <a:prstGeom prst="ellipse">
                <a:avLst/>
              </a:prstGeom>
              <a:noFill/>
              <a:ln w="28575">
                <a:solidFill>
                  <a:srgbClr val="66FFFF"/>
                </a:solidFill>
              </a:ln>
              <a:effectLst>
                <a:outerShdw blurRad="50800" dist="38100" dir="2700000" algn="tl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1346316" y="1619018"/>
            <a:ext cx="2968430" cy="1124182"/>
            <a:chOff x="3316385" y="1860753"/>
            <a:chExt cx="2968430" cy="1124182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18" t="30084" r="33182" b="52009"/>
            <a:stretch/>
          </p:blipFill>
          <p:spPr>
            <a:xfrm>
              <a:off x="5029200" y="1860753"/>
              <a:ext cx="1255615" cy="1124182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18" t="30084" r="33182" b="52009"/>
            <a:stretch/>
          </p:blipFill>
          <p:spPr>
            <a:xfrm>
              <a:off x="4207440" y="1860753"/>
              <a:ext cx="1255615" cy="1124182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18" t="30084" r="33182" b="52009"/>
            <a:stretch/>
          </p:blipFill>
          <p:spPr>
            <a:xfrm>
              <a:off x="3316385" y="1860753"/>
              <a:ext cx="1255615" cy="1124182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</p:grpSp>
      <p:sp>
        <p:nvSpPr>
          <p:cNvPr id="29" name="Text Placeholder 2"/>
          <p:cNvSpPr txBox="1">
            <a:spLocks/>
          </p:cNvSpPr>
          <p:nvPr/>
        </p:nvSpPr>
        <p:spPr>
          <a:xfrm rot="18098401">
            <a:off x="5261952" y="1446953"/>
            <a:ext cx="1543534" cy="574013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lnSpc>
                <a:spcPts val="3000"/>
              </a:lnSpc>
              <a:spcBef>
                <a:spcPts val="18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lnSpc>
                <a:spcPts val="3200"/>
              </a:lnSpc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  <a:defRPr kumimoji="0" sz="28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tx1"/>
              </a:buClr>
              <a:buSzPct val="60000"/>
              <a:buFont typeface="Wingdings" pitchFamily="2" charset="2"/>
              <a:buChar char="v"/>
              <a:defRPr kumimoji="0" sz="24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2000" b="0" dirty="0" smtClean="0"/>
              <a:t>  SI </a:t>
            </a:r>
            <a:r>
              <a:rPr lang="en-US" sz="2000" b="0" dirty="0"/>
              <a:t>offsets </a:t>
            </a:r>
            <a:endParaRPr lang="en-US" sz="2000" b="0" dirty="0" smtClean="0"/>
          </a:p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2000" b="0" dirty="0" smtClean="0"/>
              <a:t>(+/-</a:t>
            </a:r>
            <a:r>
              <a:rPr lang="en-US" sz="2000" b="0" dirty="0"/>
              <a:t>150mm) </a:t>
            </a:r>
            <a:endParaRPr lang="en-US" sz="2000" b="0" dirty="0" smtClean="0"/>
          </a:p>
        </p:txBody>
      </p:sp>
      <p:sp>
        <p:nvSpPr>
          <p:cNvPr id="40" name="Text Placeholder 2"/>
          <p:cNvSpPr txBox="1">
            <a:spLocks/>
          </p:cNvSpPr>
          <p:nvPr/>
        </p:nvSpPr>
        <p:spPr>
          <a:xfrm>
            <a:off x="1295400" y="2667000"/>
            <a:ext cx="3821131" cy="43042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lnSpc>
                <a:spcPts val="3000"/>
              </a:lnSpc>
              <a:spcBef>
                <a:spcPts val="18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lnSpc>
                <a:spcPts val="3200"/>
              </a:lnSpc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  <a:defRPr kumimoji="0" sz="28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tx1"/>
              </a:buClr>
              <a:buSzPct val="60000"/>
              <a:buFont typeface="Wingdings" pitchFamily="2" charset="2"/>
              <a:buChar char="v"/>
              <a:defRPr kumimoji="0" sz="24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Font typeface="Arial" pitchFamily="34" charset="0"/>
              <a:buNone/>
            </a:pPr>
            <a:r>
              <a:rPr lang="en-US" sz="2000" b="0" dirty="0" smtClean="0"/>
              <a:t>ADC measured from </a:t>
            </a:r>
            <a:r>
              <a:rPr lang="en-US" sz="2000" b="0" dirty="0" err="1" smtClean="0"/>
              <a:t>ROI</a:t>
            </a:r>
            <a:r>
              <a:rPr lang="en-US" sz="2000" b="0" baseline="-25000" dirty="0" err="1" smtClean="0"/>
              <a:t>d</a:t>
            </a:r>
            <a:r>
              <a:rPr lang="en-US" sz="2000" b="0" baseline="-25000" dirty="0" smtClean="0"/>
              <a:t>=10mm</a:t>
            </a:r>
            <a:endParaRPr lang="en-US" sz="2000" b="0" dirty="0" smtClean="0"/>
          </a:p>
        </p:txBody>
      </p:sp>
      <p:sp>
        <p:nvSpPr>
          <p:cNvPr id="44" name="Text Placeholder 2"/>
          <p:cNvSpPr txBox="1">
            <a:spLocks/>
          </p:cNvSpPr>
          <p:nvPr/>
        </p:nvSpPr>
        <p:spPr>
          <a:xfrm>
            <a:off x="1535131" y="1219200"/>
            <a:ext cx="2900312" cy="574013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lnSpc>
                <a:spcPts val="3000"/>
              </a:lnSpc>
              <a:spcBef>
                <a:spcPts val="18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lnSpc>
                <a:spcPts val="3200"/>
              </a:lnSpc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  <a:defRPr kumimoji="0" sz="28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tx1"/>
              </a:buClr>
              <a:buSzPct val="60000"/>
              <a:buFont typeface="Wingdings" pitchFamily="2" charset="2"/>
              <a:buChar char="v"/>
              <a:defRPr kumimoji="0" sz="24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en-US" sz="2000" b="0" dirty="0" smtClean="0"/>
              <a:t>RL </a:t>
            </a:r>
            <a:r>
              <a:rPr lang="en-US" sz="2000" b="0" dirty="0"/>
              <a:t>offsets (+/-</a:t>
            </a:r>
            <a:r>
              <a:rPr lang="en-US" sz="2000" b="0" dirty="0" smtClean="0"/>
              <a:t>150mm)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421597" y="3116272"/>
            <a:ext cx="4722403" cy="3361633"/>
            <a:chOff x="4452933" y="3116272"/>
            <a:chExt cx="4722403" cy="3361633"/>
          </a:xfrm>
        </p:grpSpPr>
        <p:grpSp>
          <p:nvGrpSpPr>
            <p:cNvPr id="5" name="Group 4"/>
            <p:cNvGrpSpPr/>
            <p:nvPr/>
          </p:nvGrpSpPr>
          <p:grpSpPr>
            <a:xfrm>
              <a:off x="4452933" y="3581400"/>
              <a:ext cx="3350803" cy="2896505"/>
              <a:chOff x="5684781" y="2362200"/>
              <a:chExt cx="2914939" cy="2795810"/>
            </a:xfrm>
          </p:grpSpPr>
          <p:pic>
            <p:nvPicPr>
              <p:cNvPr id="39" name="Picture 38"/>
              <p:cNvPicPr/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47" t="23381" r="4766" b="27518"/>
              <a:stretch/>
            </p:blipFill>
            <p:spPr bwMode="auto">
              <a:xfrm>
                <a:off x="5684781" y="2362200"/>
                <a:ext cx="2914939" cy="279581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41" name="Title 1"/>
              <p:cNvSpPr txBox="1">
                <a:spLocks/>
              </p:cNvSpPr>
              <p:nvPr/>
            </p:nvSpPr>
            <p:spPr>
              <a:xfrm>
                <a:off x="6000436" y="2950608"/>
                <a:ext cx="2467899" cy="381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lnSpc>
                    <a:spcPts val="1800"/>
                  </a:lnSpc>
                </a:pPr>
                <a:r>
                  <a:rPr lang="en-US" sz="2000" dirty="0" smtClean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ADC bias for individual gradient-channels</a:t>
                </a:r>
                <a:endParaRPr lang="en-US" sz="2000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Text Placeholder 2"/>
            <p:cNvSpPr txBox="1">
              <a:spLocks/>
            </p:cNvSpPr>
            <p:nvPr/>
          </p:nvSpPr>
          <p:spPr>
            <a:xfrm>
              <a:off x="4503728" y="3116272"/>
              <a:ext cx="3585461" cy="617528"/>
            </a:xfrm>
            <a:prstGeom prst="rect">
              <a:avLst/>
            </a:prstGeom>
          </p:spPr>
          <p:txBody>
            <a:bodyPr/>
            <a:lstStyle>
              <a:lvl1pPr marL="411480" indent="-342900" algn="l" rtl="0" eaLnBrk="1" latinLnBrk="0" hangingPunct="1">
                <a:lnSpc>
                  <a:spcPts val="3000"/>
                </a:lnSpc>
                <a:spcBef>
                  <a:spcPts val="1800"/>
                </a:spcBef>
                <a:buClr>
                  <a:schemeClr val="tx1"/>
                </a:buClr>
                <a:buSzPct val="95000"/>
                <a:buFont typeface="Arial" pitchFamily="34" charset="0"/>
                <a:buChar char="•"/>
                <a:defRPr kumimoji="0" sz="3000" b="1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0664" indent="-285750" algn="l" rtl="0" eaLnBrk="1" latinLnBrk="0" hangingPunct="1">
                <a:lnSpc>
                  <a:spcPts val="3200"/>
                </a:lnSpc>
                <a:spcBef>
                  <a:spcPts val="12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Ø"/>
                <a:defRPr kumimoji="0" sz="2800" b="1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96696" indent="-228600" algn="l" rtl="0" eaLnBrk="1" latinLnBrk="0" hangingPunct="1">
                <a:lnSpc>
                  <a:spcPts val="2600"/>
                </a:lnSpc>
                <a:spcBef>
                  <a:spcPts val="1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v"/>
                <a:defRPr kumimoji="0" sz="2400" b="1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261872" indent="-228600" algn="l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•"/>
                <a:defRPr kumimoji="0" sz="3000" b="1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481328" indent="-210312" algn="l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•"/>
                <a:defRPr kumimoji="0" sz="3000" b="1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1709928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1952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3976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68580" indent="0">
                <a:buFont typeface="Arial" pitchFamily="34" charset="0"/>
                <a:buNone/>
              </a:pPr>
              <a:r>
                <a:rPr lang="en-US" sz="2000" b="0" dirty="0" smtClean="0"/>
                <a:t>DWI axes = (G</a:t>
              </a:r>
              <a:r>
                <a:rPr lang="en-US" sz="2000" b="0" baseline="-25000" dirty="0" smtClean="0"/>
                <a:t>X</a:t>
              </a:r>
              <a:r>
                <a:rPr lang="en-US" sz="2000" b="0" dirty="0" smtClean="0"/>
                <a:t>, G</a:t>
              </a:r>
              <a:r>
                <a:rPr lang="en-US" sz="2000" b="0" baseline="-25000" dirty="0" smtClean="0"/>
                <a:t>Y</a:t>
              </a:r>
              <a:r>
                <a:rPr lang="en-US" sz="2000" b="0" dirty="0" smtClean="0"/>
                <a:t>, G</a:t>
              </a:r>
              <a:r>
                <a:rPr lang="en-US" sz="2000" b="0" baseline="-25000" dirty="0" smtClean="0"/>
                <a:t>Z</a:t>
              </a:r>
              <a:r>
                <a:rPr lang="en-US" sz="2000" b="0" dirty="0" smtClean="0"/>
                <a:t>)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686018" y="4683787"/>
              <a:ext cx="1489318" cy="574013"/>
              <a:chOff x="7686018" y="4683787"/>
              <a:chExt cx="1489318" cy="574013"/>
            </a:xfrm>
          </p:grpSpPr>
          <p:sp>
            <p:nvSpPr>
              <p:cNvPr id="66" name="Text Placeholder 2"/>
              <p:cNvSpPr txBox="1">
                <a:spLocks/>
              </p:cNvSpPr>
              <p:nvPr/>
            </p:nvSpPr>
            <p:spPr>
              <a:xfrm>
                <a:off x="7686018" y="4683787"/>
                <a:ext cx="1489318" cy="574013"/>
              </a:xfrm>
              <a:prstGeom prst="rect">
                <a:avLst/>
              </a:prstGeom>
            </p:spPr>
            <p:txBody>
              <a:bodyPr/>
              <a:lstStyle>
                <a:lvl1pPr marL="411480" indent="-342900" algn="l" rtl="0" eaLnBrk="1" latinLnBrk="0" hangingPunct="1">
                  <a:lnSpc>
                    <a:spcPts val="3000"/>
                  </a:lnSpc>
                  <a:spcBef>
                    <a:spcPts val="1800"/>
                  </a:spcBef>
                  <a:buClr>
                    <a:schemeClr val="tx1"/>
                  </a:buClr>
                  <a:buSzPct val="95000"/>
                  <a:buFont typeface="Arial" pitchFamily="34" charset="0"/>
                  <a:buChar char="•"/>
                  <a:defRPr kumimoji="0" sz="3000" b="1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0664" indent="-285750" algn="l" rtl="0" eaLnBrk="1" latinLnBrk="0" hangingPunct="1">
                  <a:lnSpc>
                    <a:spcPts val="3200"/>
                  </a:lnSpc>
                  <a:spcBef>
                    <a:spcPts val="12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Ø"/>
                  <a:defRPr kumimoji="0" sz="2800" b="1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96696" indent="-228600" algn="l" rtl="0" eaLnBrk="1" latinLnBrk="0" hangingPunct="1">
                  <a:lnSpc>
                    <a:spcPts val="2600"/>
                  </a:lnSpc>
                  <a:spcBef>
                    <a:spcPts val="1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v"/>
                  <a:defRPr kumimoji="0" sz="2400" b="1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261872" indent="-2286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kumimoji="0" sz="3000" b="1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481328" indent="-210312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kumimoji="0" sz="3000" b="1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709928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19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93976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 algn="r">
                  <a:lnSpc>
                    <a:spcPts val="1800"/>
                  </a:lnSpc>
                  <a:spcBef>
                    <a:spcPts val="0"/>
                  </a:spcBef>
                  <a:buNone/>
                </a:pPr>
                <a:r>
                  <a:rPr lang="en-US" sz="1800" b="0" i="1" dirty="0" smtClean="0"/>
                  <a:t> </a:t>
                </a:r>
                <a:r>
                  <a:rPr lang="en-US" sz="1400" b="0" i="1" dirty="0" err="1" smtClean="0"/>
                  <a:t>ADC</a:t>
                </a:r>
                <a:r>
                  <a:rPr lang="en-US" sz="1400" b="0" i="1" baseline="-25000" dirty="0" err="1" smtClean="0"/>
                  <a:t>ice</a:t>
                </a:r>
                <a:r>
                  <a:rPr lang="en-US" sz="1400" b="0" i="1" baseline="-25000" dirty="0" smtClean="0"/>
                  <a:t>-water </a:t>
                </a:r>
                <a:r>
                  <a:rPr lang="en-US" sz="1400" b="0" dirty="0" smtClean="0"/>
                  <a:t>=</a:t>
                </a:r>
              </a:p>
              <a:p>
                <a:pPr marL="0" indent="0" algn="r">
                  <a:lnSpc>
                    <a:spcPts val="1800"/>
                  </a:lnSpc>
                  <a:spcBef>
                    <a:spcPts val="0"/>
                  </a:spcBef>
                  <a:buNone/>
                </a:pPr>
                <a:r>
                  <a:rPr lang="en-US" sz="1400" b="0" dirty="0" smtClean="0"/>
                  <a:t>   1.1</a:t>
                </a:r>
                <a:r>
                  <a:rPr lang="en-US" sz="1400" b="0" baseline="30000" dirty="0"/>
                  <a:t>.</a:t>
                </a:r>
                <a:r>
                  <a:rPr lang="en-US" sz="1400" b="0" dirty="0" smtClean="0"/>
                  <a:t>10</a:t>
                </a:r>
                <a:r>
                  <a:rPr lang="en-US" sz="1400" b="0" baseline="30000" dirty="0" smtClean="0"/>
                  <a:t>-3</a:t>
                </a:r>
                <a:r>
                  <a:rPr lang="en-US" sz="1400" b="0" dirty="0" smtClean="0"/>
                  <a:t>mm</a:t>
                </a:r>
                <a:r>
                  <a:rPr lang="en-US" sz="1400" b="0" baseline="30000" dirty="0" smtClean="0"/>
                  <a:t>2</a:t>
                </a:r>
                <a:r>
                  <a:rPr lang="en-US" sz="1400" b="0" dirty="0" smtClean="0"/>
                  <a:t>/s</a:t>
                </a:r>
              </a:p>
            </p:txBody>
          </p:sp>
          <p:sp>
            <p:nvSpPr>
              <p:cNvPr id="11" name="Right Arrow 10"/>
              <p:cNvSpPr/>
              <p:nvPr/>
            </p:nvSpPr>
            <p:spPr>
              <a:xfrm rot="10800000">
                <a:off x="7687401" y="4851400"/>
                <a:ext cx="401788" cy="131774"/>
              </a:xfrm>
              <a:prstGeom prst="rightArrow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57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59" y="2133600"/>
            <a:ext cx="8839200" cy="1524000"/>
          </a:xfrm>
        </p:spPr>
        <p:txBody>
          <a:bodyPr/>
          <a:lstStyle/>
          <a:p>
            <a:r>
              <a:rPr lang="en-US" dirty="0" smtClean="0">
                <a:effectLst/>
              </a:rPr>
              <a:t>Results:</a:t>
            </a:r>
            <a:r>
              <a:rPr lang="en-US" sz="5400" dirty="0" smtClean="0">
                <a:effectLst/>
              </a:rPr>
              <a:t/>
            </a:r>
            <a:br>
              <a:rPr lang="en-US" sz="5400" dirty="0" smtClean="0">
                <a:effectLst/>
              </a:rPr>
            </a:br>
            <a:r>
              <a:rPr lang="en-US" sz="4400" dirty="0" smtClean="0">
                <a:effectLst/>
              </a:rPr>
              <a:t>ADC Bias Characterization in </a:t>
            </a:r>
            <a:endParaRPr lang="en-US" sz="4400" i="1" dirty="0">
              <a:effectLst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590800" y="3962400"/>
            <a:ext cx="4648200" cy="144780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lnSpc>
                <a:spcPts val="3000"/>
              </a:lnSpc>
              <a:spcBef>
                <a:spcPts val="18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lnSpc>
                <a:spcPts val="3200"/>
              </a:lnSpc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  <a:defRPr kumimoji="0" sz="28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tx1"/>
              </a:buClr>
              <a:buSzPct val="60000"/>
              <a:buFont typeface="Wingdings" pitchFamily="2" charset="2"/>
              <a:buChar char="v"/>
              <a:defRPr kumimoji="0" sz="24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1200"/>
              </a:spcBef>
            </a:pPr>
            <a:r>
              <a:rPr lang="en-US" sz="3200" b="0" dirty="0"/>
              <a:t>S</a:t>
            </a:r>
            <a:r>
              <a:rPr lang="en-US" sz="3200" b="0" dirty="0" smtClean="0"/>
              <a:t>even QIN </a:t>
            </a:r>
            <a:r>
              <a:rPr lang="en-US" sz="3200" b="0" dirty="0"/>
              <a:t>centers</a:t>
            </a:r>
          </a:p>
          <a:p>
            <a:pPr>
              <a:spcBef>
                <a:spcPts val="1200"/>
              </a:spcBef>
            </a:pPr>
            <a:r>
              <a:rPr lang="en-US" sz="3200" b="0" dirty="0"/>
              <a:t>N</a:t>
            </a:r>
            <a:r>
              <a:rPr lang="en-US" sz="3200" b="0" dirty="0" smtClean="0"/>
              <a:t>ine MRI systems</a:t>
            </a:r>
          </a:p>
          <a:p>
            <a:pPr>
              <a:spcBef>
                <a:spcPts val="1200"/>
              </a:spcBef>
            </a:pPr>
            <a:r>
              <a:rPr lang="en-US" sz="3200" b="0" dirty="0"/>
              <a:t>T</a:t>
            </a:r>
            <a:r>
              <a:rPr lang="en-US" sz="3200" b="0" dirty="0" smtClean="0"/>
              <a:t>hree MRI vendors</a:t>
            </a:r>
          </a:p>
          <a:p>
            <a:pPr>
              <a:spcBef>
                <a:spcPts val="1200"/>
              </a:spcBef>
            </a:pPr>
            <a:r>
              <a:rPr lang="en-US" sz="3200" b="0" dirty="0" smtClean="0"/>
              <a:t>Two field strengths</a:t>
            </a:r>
          </a:p>
          <a:p>
            <a:pPr marL="68580" indent="0">
              <a:spcBef>
                <a:spcPts val="1200"/>
              </a:spcBef>
              <a:buNone/>
            </a:pPr>
            <a:endParaRPr lang="en-US" sz="3200" b="0" dirty="0" smtClean="0"/>
          </a:p>
        </p:txBody>
      </p:sp>
    </p:spTree>
    <p:extLst>
      <p:ext uri="{BB962C8B-B14F-4D97-AF65-F5344CB8AC3E}">
        <p14:creationId xmlns:p14="http://schemas.microsoft.com/office/powerpoint/2010/main" val="16660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0"/>
            <a:ext cx="9144000" cy="1147466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000" b="1" kern="1200" spc="-100" baseline="0">
                <a:solidFill>
                  <a:srgbClr val="F8F8F8"/>
                </a:solidFill>
                <a:effectLst>
                  <a:outerShdw dist="88900" dir="2940000" algn="bl" rotWithShape="0">
                    <a:prstClr val="black"/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l"/>
            <a:r>
              <a:rPr lang="en-US" sz="2400" i="1" dirty="0" smtClean="0">
                <a:solidFill>
                  <a:schemeClr val="tx1"/>
                </a:solidFill>
                <a:effectLst/>
              </a:rPr>
              <a:t>Results: 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/>
              </a:rPr>
            </a:br>
            <a:r>
              <a:rPr lang="en-US" sz="2800" dirty="0" smtClean="0">
                <a:solidFill>
                  <a:schemeClr val="tx1"/>
                </a:solidFill>
                <a:effectLst/>
              </a:rPr>
              <a:t>Trace-DWI ADC 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on all 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10 systems:</a:t>
            </a:r>
          </a:p>
        </p:txBody>
      </p:sp>
      <p:grpSp>
        <p:nvGrpSpPr>
          <p:cNvPr id="1108" name="Group 1107"/>
          <p:cNvGrpSpPr/>
          <p:nvPr/>
        </p:nvGrpSpPr>
        <p:grpSpPr>
          <a:xfrm>
            <a:off x="93453" y="836806"/>
            <a:ext cx="4326147" cy="3727252"/>
            <a:chOff x="93453" y="836806"/>
            <a:chExt cx="4326147" cy="3727252"/>
          </a:xfrm>
        </p:grpSpPr>
        <p:sp>
          <p:nvSpPr>
            <p:cNvPr id="1025" name="Rectangle 1024"/>
            <p:cNvSpPr/>
            <p:nvPr/>
          </p:nvSpPr>
          <p:spPr>
            <a:xfrm>
              <a:off x="152400" y="836806"/>
              <a:ext cx="4267200" cy="3699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91" name="Picture 6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852046"/>
              <a:ext cx="4030267" cy="3546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30" name="Straight Connector 1029"/>
            <p:cNvCxnSpPr/>
            <p:nvPr/>
          </p:nvCxnSpPr>
          <p:spPr>
            <a:xfrm flipH="1">
              <a:off x="832453" y="2073218"/>
              <a:ext cx="3124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832453" y="2250062"/>
              <a:ext cx="31242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832453" y="1896374"/>
              <a:ext cx="31242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6" name="TextBox 1105"/>
            <p:cNvSpPr txBox="1"/>
            <p:nvPr/>
          </p:nvSpPr>
          <p:spPr>
            <a:xfrm>
              <a:off x="3886200" y="1682158"/>
              <a:ext cx="4940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+5%</a:t>
              </a:r>
            </a:p>
            <a:p>
              <a:endParaRPr lang="en-US" sz="1400" dirty="0"/>
            </a:p>
            <a:p>
              <a:r>
                <a:rPr lang="en-US" sz="1400" dirty="0" smtClean="0"/>
                <a:t>-5%</a:t>
              </a:r>
              <a:endParaRPr lang="en-US" sz="1400" dirty="0"/>
            </a:p>
          </p:txBody>
        </p:sp>
        <p:sp>
          <p:nvSpPr>
            <p:cNvPr id="1024" name="TextBox 1023"/>
            <p:cNvSpPr txBox="1"/>
            <p:nvPr/>
          </p:nvSpPr>
          <p:spPr>
            <a:xfrm>
              <a:off x="1659148" y="4225504"/>
              <a:ext cx="14869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R/L offset (mm)</a:t>
              </a:r>
              <a:endParaRPr lang="en-US" sz="1600" dirty="0"/>
            </a:p>
          </p:txBody>
        </p:sp>
        <p:sp>
          <p:nvSpPr>
            <p:cNvPr id="71" name="TextBox 70"/>
            <p:cNvSpPr txBox="1"/>
            <p:nvPr/>
          </p:nvSpPr>
          <p:spPr>
            <a:xfrm rot="16200000">
              <a:off x="-414186" y="2194267"/>
              <a:ext cx="13538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</a:t>
              </a:r>
              <a:r>
                <a:rPr lang="en-US" sz="1600" dirty="0" smtClean="0"/>
                <a:t>ractional bias</a:t>
              </a:r>
              <a:endParaRPr lang="en-US" sz="1600" dirty="0"/>
            </a:p>
          </p:txBody>
        </p:sp>
      </p:grpSp>
      <p:grpSp>
        <p:nvGrpSpPr>
          <p:cNvPr id="1107" name="Group 1106"/>
          <p:cNvGrpSpPr/>
          <p:nvPr/>
        </p:nvGrpSpPr>
        <p:grpSpPr>
          <a:xfrm>
            <a:off x="4664018" y="850506"/>
            <a:ext cx="4326147" cy="3727252"/>
            <a:chOff x="6570453" y="5416748"/>
            <a:chExt cx="4326147" cy="3727252"/>
          </a:xfrm>
        </p:grpSpPr>
        <p:sp>
          <p:nvSpPr>
            <p:cNvPr id="80" name="Rectangle 79"/>
            <p:cNvSpPr/>
            <p:nvPr/>
          </p:nvSpPr>
          <p:spPr>
            <a:xfrm>
              <a:off x="6629400" y="5416748"/>
              <a:ext cx="4267200" cy="3699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136148" y="8805446"/>
              <a:ext cx="14340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S/I offset (mm)</a:t>
              </a:r>
              <a:endParaRPr lang="en-US" sz="1600" dirty="0"/>
            </a:p>
          </p:txBody>
        </p:sp>
        <p:sp>
          <p:nvSpPr>
            <p:cNvPr id="82" name="TextBox 81"/>
            <p:cNvSpPr txBox="1"/>
            <p:nvPr/>
          </p:nvSpPr>
          <p:spPr>
            <a:xfrm rot="16200000">
              <a:off x="6062814" y="6774209"/>
              <a:ext cx="13538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</a:t>
              </a:r>
              <a:r>
                <a:rPr lang="en-US" sz="1600" dirty="0" smtClean="0"/>
                <a:t>ractional bias</a:t>
              </a:r>
              <a:endParaRPr lang="en-US" sz="1600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0363870" y="6332118"/>
              <a:ext cx="4940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+5%</a:t>
              </a:r>
            </a:p>
            <a:p>
              <a:endParaRPr lang="en-US" sz="1400" dirty="0"/>
            </a:p>
            <a:p>
              <a:r>
                <a:rPr lang="en-US" sz="1400" dirty="0" smtClean="0"/>
                <a:t>-5%</a:t>
              </a:r>
              <a:endParaRPr lang="en-US" sz="1400" dirty="0"/>
            </a:p>
          </p:txBody>
        </p:sp>
        <p:grpSp>
          <p:nvGrpSpPr>
            <p:cNvPr id="148" name="Group 70"/>
            <p:cNvGrpSpPr>
              <a:grpSpLocks noChangeAspect="1"/>
            </p:cNvGrpSpPr>
            <p:nvPr/>
          </p:nvGrpSpPr>
          <p:grpSpPr bwMode="auto">
            <a:xfrm>
              <a:off x="6782546" y="5495447"/>
              <a:ext cx="4030662" cy="3546475"/>
              <a:chOff x="2933" y="598"/>
              <a:chExt cx="2539" cy="2234"/>
            </a:xfrm>
          </p:grpSpPr>
          <p:sp>
            <p:nvSpPr>
              <p:cNvPr id="149" name="AutoShape 69"/>
              <p:cNvSpPr>
                <a:spLocks noChangeAspect="1" noChangeArrowheads="1" noTextEdit="1"/>
              </p:cNvSpPr>
              <p:nvPr/>
            </p:nvSpPr>
            <p:spPr bwMode="auto">
              <a:xfrm>
                <a:off x="2933" y="598"/>
                <a:ext cx="2539" cy="2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Rectangle 72"/>
              <p:cNvSpPr>
                <a:spLocks noChangeArrowheads="1"/>
              </p:cNvSpPr>
              <p:nvPr/>
            </p:nvSpPr>
            <p:spPr bwMode="auto">
              <a:xfrm>
                <a:off x="3261" y="766"/>
                <a:ext cx="1971" cy="18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73"/>
              <p:cNvSpPr>
                <a:spLocks noChangeArrowheads="1"/>
              </p:cNvSpPr>
              <p:nvPr/>
            </p:nvSpPr>
            <p:spPr bwMode="auto">
              <a:xfrm>
                <a:off x="3261" y="766"/>
                <a:ext cx="1971" cy="1822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74"/>
              <p:cNvSpPr>
                <a:spLocks noChangeShapeType="1"/>
              </p:cNvSpPr>
              <p:nvPr/>
            </p:nvSpPr>
            <p:spPr bwMode="auto">
              <a:xfrm>
                <a:off x="3261" y="766"/>
                <a:ext cx="197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75"/>
              <p:cNvSpPr>
                <a:spLocks noChangeShapeType="1"/>
              </p:cNvSpPr>
              <p:nvPr/>
            </p:nvSpPr>
            <p:spPr bwMode="auto">
              <a:xfrm>
                <a:off x="3261" y="2588"/>
                <a:ext cx="197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76"/>
              <p:cNvSpPr>
                <a:spLocks noChangeShapeType="1"/>
              </p:cNvSpPr>
              <p:nvPr/>
            </p:nvSpPr>
            <p:spPr bwMode="auto">
              <a:xfrm flipV="1">
                <a:off x="5232" y="766"/>
                <a:ext cx="0" cy="18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77"/>
              <p:cNvSpPr>
                <a:spLocks noChangeShapeType="1"/>
              </p:cNvSpPr>
              <p:nvPr/>
            </p:nvSpPr>
            <p:spPr bwMode="auto">
              <a:xfrm flipV="1">
                <a:off x="3261" y="766"/>
                <a:ext cx="0" cy="18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78"/>
              <p:cNvSpPr>
                <a:spLocks noChangeShapeType="1"/>
              </p:cNvSpPr>
              <p:nvPr/>
            </p:nvSpPr>
            <p:spPr bwMode="auto">
              <a:xfrm>
                <a:off x="3261" y="2588"/>
                <a:ext cx="197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Line 79"/>
              <p:cNvSpPr>
                <a:spLocks noChangeShapeType="1"/>
              </p:cNvSpPr>
              <p:nvPr/>
            </p:nvSpPr>
            <p:spPr bwMode="auto">
              <a:xfrm flipV="1">
                <a:off x="3261" y="766"/>
                <a:ext cx="0" cy="18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Line 80"/>
              <p:cNvSpPr>
                <a:spLocks noChangeShapeType="1"/>
              </p:cNvSpPr>
              <p:nvPr/>
            </p:nvSpPr>
            <p:spPr bwMode="auto">
              <a:xfrm flipV="1">
                <a:off x="3606" y="2568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Line 81"/>
              <p:cNvSpPr>
                <a:spLocks noChangeShapeType="1"/>
              </p:cNvSpPr>
              <p:nvPr/>
            </p:nvSpPr>
            <p:spPr bwMode="auto">
              <a:xfrm>
                <a:off x="3606" y="766"/>
                <a:ext cx="0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Rectangle 82"/>
              <p:cNvSpPr>
                <a:spLocks noChangeArrowheads="1"/>
              </p:cNvSpPr>
              <p:nvPr/>
            </p:nvSpPr>
            <p:spPr bwMode="auto">
              <a:xfrm>
                <a:off x="3458" y="2600"/>
                <a:ext cx="312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-100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1" name="Line 83"/>
              <p:cNvSpPr>
                <a:spLocks noChangeShapeType="1"/>
              </p:cNvSpPr>
              <p:nvPr/>
            </p:nvSpPr>
            <p:spPr bwMode="auto">
              <a:xfrm flipV="1">
                <a:off x="4242" y="2568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Line 84"/>
              <p:cNvSpPr>
                <a:spLocks noChangeShapeType="1"/>
              </p:cNvSpPr>
              <p:nvPr/>
            </p:nvSpPr>
            <p:spPr bwMode="auto">
              <a:xfrm>
                <a:off x="4242" y="766"/>
                <a:ext cx="0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Rectangle 85"/>
              <p:cNvSpPr>
                <a:spLocks noChangeArrowheads="1"/>
              </p:cNvSpPr>
              <p:nvPr/>
            </p:nvSpPr>
            <p:spPr bwMode="auto">
              <a:xfrm>
                <a:off x="4206" y="2600"/>
                <a:ext cx="128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" name="Line 86"/>
              <p:cNvSpPr>
                <a:spLocks noChangeShapeType="1"/>
              </p:cNvSpPr>
              <p:nvPr/>
            </p:nvSpPr>
            <p:spPr bwMode="auto">
              <a:xfrm flipV="1">
                <a:off x="4875" y="2568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Line 87"/>
              <p:cNvSpPr>
                <a:spLocks noChangeShapeType="1"/>
              </p:cNvSpPr>
              <p:nvPr/>
            </p:nvSpPr>
            <p:spPr bwMode="auto">
              <a:xfrm>
                <a:off x="4875" y="766"/>
                <a:ext cx="0" cy="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Rectangle 88"/>
              <p:cNvSpPr>
                <a:spLocks noChangeArrowheads="1"/>
              </p:cNvSpPr>
              <p:nvPr/>
            </p:nvSpPr>
            <p:spPr bwMode="auto">
              <a:xfrm>
                <a:off x="4767" y="2600"/>
                <a:ext cx="268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7" name="Line 89"/>
              <p:cNvSpPr>
                <a:spLocks noChangeShapeType="1"/>
              </p:cNvSpPr>
              <p:nvPr/>
            </p:nvSpPr>
            <p:spPr bwMode="auto">
              <a:xfrm>
                <a:off x="3261" y="2444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Line 90"/>
              <p:cNvSpPr>
                <a:spLocks noChangeShapeType="1"/>
              </p:cNvSpPr>
              <p:nvPr/>
            </p:nvSpPr>
            <p:spPr bwMode="auto">
              <a:xfrm flipH="1">
                <a:off x="5212" y="2444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Rectangle 91"/>
              <p:cNvSpPr>
                <a:spLocks noChangeArrowheads="1"/>
              </p:cNvSpPr>
              <p:nvPr/>
            </p:nvSpPr>
            <p:spPr bwMode="auto">
              <a:xfrm>
                <a:off x="3021" y="2372"/>
                <a:ext cx="27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-0.5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0" name="Line 92"/>
              <p:cNvSpPr>
                <a:spLocks noChangeShapeType="1"/>
              </p:cNvSpPr>
              <p:nvPr/>
            </p:nvSpPr>
            <p:spPr bwMode="auto">
              <a:xfrm>
                <a:off x="3261" y="2227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Line 93"/>
              <p:cNvSpPr>
                <a:spLocks noChangeShapeType="1"/>
              </p:cNvSpPr>
              <p:nvPr/>
            </p:nvSpPr>
            <p:spPr bwMode="auto">
              <a:xfrm flipH="1">
                <a:off x="5212" y="222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Rectangle 94"/>
              <p:cNvSpPr>
                <a:spLocks noChangeArrowheads="1"/>
              </p:cNvSpPr>
              <p:nvPr/>
            </p:nvSpPr>
            <p:spPr bwMode="auto">
              <a:xfrm>
                <a:off x="3021" y="2155"/>
                <a:ext cx="27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-0.4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3" name="Line 95"/>
              <p:cNvSpPr>
                <a:spLocks noChangeShapeType="1"/>
              </p:cNvSpPr>
              <p:nvPr/>
            </p:nvSpPr>
            <p:spPr bwMode="auto">
              <a:xfrm>
                <a:off x="3261" y="2011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Line 96"/>
              <p:cNvSpPr>
                <a:spLocks noChangeShapeType="1"/>
              </p:cNvSpPr>
              <p:nvPr/>
            </p:nvSpPr>
            <p:spPr bwMode="auto">
              <a:xfrm flipH="1">
                <a:off x="5212" y="2011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Rectangle 97"/>
              <p:cNvSpPr>
                <a:spLocks noChangeArrowheads="1"/>
              </p:cNvSpPr>
              <p:nvPr/>
            </p:nvSpPr>
            <p:spPr bwMode="auto">
              <a:xfrm>
                <a:off x="3021" y="1939"/>
                <a:ext cx="27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-0.3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6" name="Line 98"/>
              <p:cNvSpPr>
                <a:spLocks noChangeShapeType="1"/>
              </p:cNvSpPr>
              <p:nvPr/>
            </p:nvSpPr>
            <p:spPr bwMode="auto">
              <a:xfrm>
                <a:off x="3261" y="1799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Line 99"/>
              <p:cNvSpPr>
                <a:spLocks noChangeShapeType="1"/>
              </p:cNvSpPr>
              <p:nvPr/>
            </p:nvSpPr>
            <p:spPr bwMode="auto">
              <a:xfrm flipH="1">
                <a:off x="5212" y="179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Rectangle 100"/>
              <p:cNvSpPr>
                <a:spLocks noChangeArrowheads="1"/>
              </p:cNvSpPr>
              <p:nvPr/>
            </p:nvSpPr>
            <p:spPr bwMode="auto">
              <a:xfrm>
                <a:off x="3021" y="1727"/>
                <a:ext cx="27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-0.2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9" name="Line 101"/>
              <p:cNvSpPr>
                <a:spLocks noChangeShapeType="1"/>
              </p:cNvSpPr>
              <p:nvPr/>
            </p:nvSpPr>
            <p:spPr bwMode="auto">
              <a:xfrm>
                <a:off x="3261" y="1583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Line 102"/>
              <p:cNvSpPr>
                <a:spLocks noChangeShapeType="1"/>
              </p:cNvSpPr>
              <p:nvPr/>
            </p:nvSpPr>
            <p:spPr bwMode="auto">
              <a:xfrm flipH="1">
                <a:off x="5212" y="1583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1" name="Rectangle 103"/>
              <p:cNvSpPr>
                <a:spLocks noChangeArrowheads="1"/>
              </p:cNvSpPr>
              <p:nvPr/>
            </p:nvSpPr>
            <p:spPr bwMode="auto">
              <a:xfrm>
                <a:off x="3021" y="1511"/>
                <a:ext cx="27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-0.1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2" name="Line 104"/>
              <p:cNvSpPr>
                <a:spLocks noChangeShapeType="1"/>
              </p:cNvSpPr>
              <p:nvPr/>
            </p:nvSpPr>
            <p:spPr bwMode="auto">
              <a:xfrm>
                <a:off x="3261" y="1367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3" name="Line 105"/>
              <p:cNvSpPr>
                <a:spLocks noChangeShapeType="1"/>
              </p:cNvSpPr>
              <p:nvPr/>
            </p:nvSpPr>
            <p:spPr bwMode="auto">
              <a:xfrm flipH="1">
                <a:off x="5212" y="136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Rectangle 106"/>
              <p:cNvSpPr>
                <a:spLocks noChangeArrowheads="1"/>
              </p:cNvSpPr>
              <p:nvPr/>
            </p:nvSpPr>
            <p:spPr bwMode="auto">
              <a:xfrm>
                <a:off x="3173" y="1295"/>
                <a:ext cx="128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5" name="Line 107"/>
              <p:cNvSpPr>
                <a:spLocks noChangeShapeType="1"/>
              </p:cNvSpPr>
              <p:nvPr/>
            </p:nvSpPr>
            <p:spPr bwMode="auto">
              <a:xfrm>
                <a:off x="3261" y="1150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Line 108"/>
              <p:cNvSpPr>
                <a:spLocks noChangeShapeType="1"/>
              </p:cNvSpPr>
              <p:nvPr/>
            </p:nvSpPr>
            <p:spPr bwMode="auto">
              <a:xfrm flipH="1">
                <a:off x="5212" y="1150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7" name="Rectangle 109"/>
              <p:cNvSpPr>
                <a:spLocks noChangeArrowheads="1"/>
              </p:cNvSpPr>
              <p:nvPr/>
            </p:nvSpPr>
            <p:spPr bwMode="auto">
              <a:xfrm>
                <a:off x="3065" y="1078"/>
                <a:ext cx="232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8" name="Line 110"/>
              <p:cNvSpPr>
                <a:spLocks noChangeShapeType="1"/>
              </p:cNvSpPr>
              <p:nvPr/>
            </p:nvSpPr>
            <p:spPr bwMode="auto">
              <a:xfrm>
                <a:off x="3261" y="938"/>
                <a:ext cx="1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9" name="Line 111"/>
              <p:cNvSpPr>
                <a:spLocks noChangeShapeType="1"/>
              </p:cNvSpPr>
              <p:nvPr/>
            </p:nvSpPr>
            <p:spPr bwMode="auto">
              <a:xfrm flipH="1">
                <a:off x="5212" y="938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Rectangle 112"/>
              <p:cNvSpPr>
                <a:spLocks noChangeArrowheads="1"/>
              </p:cNvSpPr>
              <p:nvPr/>
            </p:nvSpPr>
            <p:spPr bwMode="auto">
              <a:xfrm>
                <a:off x="3065" y="866"/>
                <a:ext cx="232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0.2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1" name="Line 113"/>
              <p:cNvSpPr>
                <a:spLocks noChangeShapeType="1"/>
              </p:cNvSpPr>
              <p:nvPr/>
            </p:nvSpPr>
            <p:spPr bwMode="auto">
              <a:xfrm>
                <a:off x="3261" y="766"/>
                <a:ext cx="197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114"/>
              <p:cNvSpPr>
                <a:spLocks noChangeShapeType="1"/>
              </p:cNvSpPr>
              <p:nvPr/>
            </p:nvSpPr>
            <p:spPr bwMode="auto">
              <a:xfrm>
                <a:off x="3261" y="2588"/>
                <a:ext cx="197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Line 115"/>
              <p:cNvSpPr>
                <a:spLocks noChangeShapeType="1"/>
              </p:cNvSpPr>
              <p:nvPr/>
            </p:nvSpPr>
            <p:spPr bwMode="auto">
              <a:xfrm flipV="1">
                <a:off x="5232" y="766"/>
                <a:ext cx="0" cy="18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4" name="Line 116"/>
              <p:cNvSpPr>
                <a:spLocks noChangeShapeType="1"/>
              </p:cNvSpPr>
              <p:nvPr/>
            </p:nvSpPr>
            <p:spPr bwMode="auto">
              <a:xfrm flipV="1">
                <a:off x="3261" y="766"/>
                <a:ext cx="0" cy="18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Freeform 117"/>
              <p:cNvSpPr>
                <a:spLocks/>
              </p:cNvSpPr>
              <p:nvPr/>
            </p:nvSpPr>
            <p:spPr bwMode="auto">
              <a:xfrm>
                <a:off x="3261" y="1347"/>
                <a:ext cx="1975" cy="652"/>
              </a:xfrm>
              <a:custGeom>
                <a:avLst/>
                <a:gdLst>
                  <a:gd name="T0" fmla="*/ 8 w 1975"/>
                  <a:gd name="T1" fmla="*/ 636 h 652"/>
                  <a:gd name="T2" fmla="*/ 52 w 1975"/>
                  <a:gd name="T3" fmla="*/ 584 h 652"/>
                  <a:gd name="T4" fmla="*/ 96 w 1975"/>
                  <a:gd name="T5" fmla="*/ 532 h 652"/>
                  <a:gd name="T6" fmla="*/ 141 w 1975"/>
                  <a:gd name="T7" fmla="*/ 480 h 652"/>
                  <a:gd name="T8" fmla="*/ 181 w 1975"/>
                  <a:gd name="T9" fmla="*/ 432 h 652"/>
                  <a:gd name="T10" fmla="*/ 225 w 1975"/>
                  <a:gd name="T11" fmla="*/ 388 h 652"/>
                  <a:gd name="T12" fmla="*/ 269 w 1975"/>
                  <a:gd name="T13" fmla="*/ 348 h 652"/>
                  <a:gd name="T14" fmla="*/ 313 w 1975"/>
                  <a:gd name="T15" fmla="*/ 308 h 652"/>
                  <a:gd name="T16" fmla="*/ 357 w 1975"/>
                  <a:gd name="T17" fmla="*/ 268 h 652"/>
                  <a:gd name="T18" fmla="*/ 397 w 1975"/>
                  <a:gd name="T19" fmla="*/ 232 h 652"/>
                  <a:gd name="T20" fmla="*/ 441 w 1975"/>
                  <a:gd name="T21" fmla="*/ 200 h 652"/>
                  <a:gd name="T22" fmla="*/ 485 w 1975"/>
                  <a:gd name="T23" fmla="*/ 172 h 652"/>
                  <a:gd name="T24" fmla="*/ 529 w 1975"/>
                  <a:gd name="T25" fmla="*/ 144 h 652"/>
                  <a:gd name="T26" fmla="*/ 569 w 1975"/>
                  <a:gd name="T27" fmla="*/ 116 h 652"/>
                  <a:gd name="T28" fmla="*/ 613 w 1975"/>
                  <a:gd name="T29" fmla="*/ 96 h 652"/>
                  <a:gd name="T30" fmla="*/ 657 w 1975"/>
                  <a:gd name="T31" fmla="*/ 76 h 652"/>
                  <a:gd name="T32" fmla="*/ 701 w 1975"/>
                  <a:gd name="T33" fmla="*/ 56 h 652"/>
                  <a:gd name="T34" fmla="*/ 741 w 1975"/>
                  <a:gd name="T35" fmla="*/ 40 h 652"/>
                  <a:gd name="T36" fmla="*/ 785 w 1975"/>
                  <a:gd name="T37" fmla="*/ 28 h 652"/>
                  <a:gd name="T38" fmla="*/ 829 w 1975"/>
                  <a:gd name="T39" fmla="*/ 16 h 652"/>
                  <a:gd name="T40" fmla="*/ 873 w 1975"/>
                  <a:gd name="T41" fmla="*/ 8 h 652"/>
                  <a:gd name="T42" fmla="*/ 913 w 1975"/>
                  <a:gd name="T43" fmla="*/ 4 h 652"/>
                  <a:gd name="T44" fmla="*/ 957 w 1975"/>
                  <a:gd name="T45" fmla="*/ 0 h 652"/>
                  <a:gd name="T46" fmla="*/ 1002 w 1975"/>
                  <a:gd name="T47" fmla="*/ 0 h 652"/>
                  <a:gd name="T48" fmla="*/ 1046 w 1975"/>
                  <a:gd name="T49" fmla="*/ 0 h 652"/>
                  <a:gd name="T50" fmla="*/ 1086 w 1975"/>
                  <a:gd name="T51" fmla="*/ 4 h 652"/>
                  <a:gd name="T52" fmla="*/ 1130 w 1975"/>
                  <a:gd name="T53" fmla="*/ 12 h 652"/>
                  <a:gd name="T54" fmla="*/ 1174 w 1975"/>
                  <a:gd name="T55" fmla="*/ 20 h 652"/>
                  <a:gd name="T56" fmla="*/ 1218 w 1975"/>
                  <a:gd name="T57" fmla="*/ 32 h 652"/>
                  <a:gd name="T58" fmla="*/ 1258 w 1975"/>
                  <a:gd name="T59" fmla="*/ 44 h 652"/>
                  <a:gd name="T60" fmla="*/ 1302 w 1975"/>
                  <a:gd name="T61" fmla="*/ 60 h 652"/>
                  <a:gd name="T62" fmla="*/ 1346 w 1975"/>
                  <a:gd name="T63" fmla="*/ 80 h 652"/>
                  <a:gd name="T64" fmla="*/ 1390 w 1975"/>
                  <a:gd name="T65" fmla="*/ 100 h 652"/>
                  <a:gd name="T66" fmla="*/ 1434 w 1975"/>
                  <a:gd name="T67" fmla="*/ 124 h 652"/>
                  <a:gd name="T68" fmla="*/ 1474 w 1975"/>
                  <a:gd name="T69" fmla="*/ 148 h 652"/>
                  <a:gd name="T70" fmla="*/ 1518 w 1975"/>
                  <a:gd name="T71" fmla="*/ 180 h 652"/>
                  <a:gd name="T72" fmla="*/ 1562 w 1975"/>
                  <a:gd name="T73" fmla="*/ 208 h 652"/>
                  <a:gd name="T74" fmla="*/ 1606 w 1975"/>
                  <a:gd name="T75" fmla="*/ 244 h 652"/>
                  <a:gd name="T76" fmla="*/ 1646 w 1975"/>
                  <a:gd name="T77" fmla="*/ 276 h 652"/>
                  <a:gd name="T78" fmla="*/ 1690 w 1975"/>
                  <a:gd name="T79" fmla="*/ 316 h 652"/>
                  <a:gd name="T80" fmla="*/ 1734 w 1975"/>
                  <a:gd name="T81" fmla="*/ 356 h 652"/>
                  <a:gd name="T82" fmla="*/ 1778 w 1975"/>
                  <a:gd name="T83" fmla="*/ 400 h 652"/>
                  <a:gd name="T84" fmla="*/ 1818 w 1975"/>
                  <a:gd name="T85" fmla="*/ 444 h 652"/>
                  <a:gd name="T86" fmla="*/ 1863 w 1975"/>
                  <a:gd name="T87" fmla="*/ 492 h 652"/>
                  <a:gd name="T88" fmla="*/ 1907 w 1975"/>
                  <a:gd name="T89" fmla="*/ 544 h 652"/>
                  <a:gd name="T90" fmla="*/ 1951 w 1975"/>
                  <a:gd name="T91" fmla="*/ 596 h 652"/>
                  <a:gd name="T92" fmla="*/ 1975 w 1975"/>
                  <a:gd name="T93" fmla="*/ 628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75" h="652">
                    <a:moveTo>
                      <a:pt x="0" y="652"/>
                    </a:moveTo>
                    <a:lnTo>
                      <a:pt x="8" y="636"/>
                    </a:lnTo>
                    <a:lnTo>
                      <a:pt x="32" y="612"/>
                    </a:lnTo>
                    <a:lnTo>
                      <a:pt x="52" y="584"/>
                    </a:lnTo>
                    <a:lnTo>
                      <a:pt x="76" y="556"/>
                    </a:lnTo>
                    <a:lnTo>
                      <a:pt x="96" y="532"/>
                    </a:lnTo>
                    <a:lnTo>
                      <a:pt x="117" y="504"/>
                    </a:lnTo>
                    <a:lnTo>
                      <a:pt x="141" y="480"/>
                    </a:lnTo>
                    <a:lnTo>
                      <a:pt x="161" y="456"/>
                    </a:lnTo>
                    <a:lnTo>
                      <a:pt x="181" y="432"/>
                    </a:lnTo>
                    <a:lnTo>
                      <a:pt x="205" y="412"/>
                    </a:lnTo>
                    <a:lnTo>
                      <a:pt x="225" y="388"/>
                    </a:lnTo>
                    <a:lnTo>
                      <a:pt x="249" y="368"/>
                    </a:lnTo>
                    <a:lnTo>
                      <a:pt x="269" y="348"/>
                    </a:lnTo>
                    <a:lnTo>
                      <a:pt x="289" y="328"/>
                    </a:lnTo>
                    <a:lnTo>
                      <a:pt x="313" y="308"/>
                    </a:lnTo>
                    <a:lnTo>
                      <a:pt x="333" y="288"/>
                    </a:lnTo>
                    <a:lnTo>
                      <a:pt x="357" y="268"/>
                    </a:lnTo>
                    <a:lnTo>
                      <a:pt x="377" y="252"/>
                    </a:lnTo>
                    <a:lnTo>
                      <a:pt x="397" y="232"/>
                    </a:lnTo>
                    <a:lnTo>
                      <a:pt x="421" y="216"/>
                    </a:lnTo>
                    <a:lnTo>
                      <a:pt x="441" y="200"/>
                    </a:lnTo>
                    <a:lnTo>
                      <a:pt x="461" y="184"/>
                    </a:lnTo>
                    <a:lnTo>
                      <a:pt x="485" y="172"/>
                    </a:lnTo>
                    <a:lnTo>
                      <a:pt x="505" y="156"/>
                    </a:lnTo>
                    <a:lnTo>
                      <a:pt x="529" y="144"/>
                    </a:lnTo>
                    <a:lnTo>
                      <a:pt x="549" y="132"/>
                    </a:lnTo>
                    <a:lnTo>
                      <a:pt x="569" y="116"/>
                    </a:lnTo>
                    <a:lnTo>
                      <a:pt x="593" y="108"/>
                    </a:lnTo>
                    <a:lnTo>
                      <a:pt x="613" y="96"/>
                    </a:lnTo>
                    <a:lnTo>
                      <a:pt x="633" y="84"/>
                    </a:lnTo>
                    <a:lnTo>
                      <a:pt x="657" y="76"/>
                    </a:lnTo>
                    <a:lnTo>
                      <a:pt x="677" y="64"/>
                    </a:lnTo>
                    <a:lnTo>
                      <a:pt x="701" y="56"/>
                    </a:lnTo>
                    <a:lnTo>
                      <a:pt x="721" y="48"/>
                    </a:lnTo>
                    <a:lnTo>
                      <a:pt x="741" y="40"/>
                    </a:lnTo>
                    <a:lnTo>
                      <a:pt x="765" y="32"/>
                    </a:lnTo>
                    <a:lnTo>
                      <a:pt x="785" y="28"/>
                    </a:lnTo>
                    <a:lnTo>
                      <a:pt x="809" y="24"/>
                    </a:lnTo>
                    <a:lnTo>
                      <a:pt x="829" y="16"/>
                    </a:lnTo>
                    <a:lnTo>
                      <a:pt x="849" y="12"/>
                    </a:lnTo>
                    <a:lnTo>
                      <a:pt x="873" y="8"/>
                    </a:lnTo>
                    <a:lnTo>
                      <a:pt x="893" y="4"/>
                    </a:lnTo>
                    <a:lnTo>
                      <a:pt x="913" y="4"/>
                    </a:lnTo>
                    <a:lnTo>
                      <a:pt x="937" y="0"/>
                    </a:lnTo>
                    <a:lnTo>
                      <a:pt x="957" y="0"/>
                    </a:lnTo>
                    <a:lnTo>
                      <a:pt x="981" y="0"/>
                    </a:lnTo>
                    <a:lnTo>
                      <a:pt x="1002" y="0"/>
                    </a:lnTo>
                    <a:lnTo>
                      <a:pt x="1022" y="0"/>
                    </a:lnTo>
                    <a:lnTo>
                      <a:pt x="1046" y="0"/>
                    </a:lnTo>
                    <a:lnTo>
                      <a:pt x="1066" y="0"/>
                    </a:lnTo>
                    <a:lnTo>
                      <a:pt x="1086" y="4"/>
                    </a:lnTo>
                    <a:lnTo>
                      <a:pt x="1110" y="8"/>
                    </a:lnTo>
                    <a:lnTo>
                      <a:pt x="1130" y="12"/>
                    </a:lnTo>
                    <a:lnTo>
                      <a:pt x="1154" y="16"/>
                    </a:lnTo>
                    <a:lnTo>
                      <a:pt x="1174" y="20"/>
                    </a:lnTo>
                    <a:lnTo>
                      <a:pt x="1194" y="24"/>
                    </a:lnTo>
                    <a:lnTo>
                      <a:pt x="1218" y="32"/>
                    </a:lnTo>
                    <a:lnTo>
                      <a:pt x="1238" y="36"/>
                    </a:lnTo>
                    <a:lnTo>
                      <a:pt x="1258" y="44"/>
                    </a:lnTo>
                    <a:lnTo>
                      <a:pt x="1282" y="52"/>
                    </a:lnTo>
                    <a:lnTo>
                      <a:pt x="1302" y="60"/>
                    </a:lnTo>
                    <a:lnTo>
                      <a:pt x="1326" y="68"/>
                    </a:lnTo>
                    <a:lnTo>
                      <a:pt x="1346" y="80"/>
                    </a:lnTo>
                    <a:lnTo>
                      <a:pt x="1366" y="88"/>
                    </a:lnTo>
                    <a:lnTo>
                      <a:pt x="1390" y="100"/>
                    </a:lnTo>
                    <a:lnTo>
                      <a:pt x="1410" y="112"/>
                    </a:lnTo>
                    <a:lnTo>
                      <a:pt x="1434" y="124"/>
                    </a:lnTo>
                    <a:lnTo>
                      <a:pt x="1454" y="136"/>
                    </a:lnTo>
                    <a:lnTo>
                      <a:pt x="1474" y="148"/>
                    </a:lnTo>
                    <a:lnTo>
                      <a:pt x="1498" y="164"/>
                    </a:lnTo>
                    <a:lnTo>
                      <a:pt x="1518" y="180"/>
                    </a:lnTo>
                    <a:lnTo>
                      <a:pt x="1538" y="192"/>
                    </a:lnTo>
                    <a:lnTo>
                      <a:pt x="1562" y="208"/>
                    </a:lnTo>
                    <a:lnTo>
                      <a:pt x="1582" y="224"/>
                    </a:lnTo>
                    <a:lnTo>
                      <a:pt x="1606" y="244"/>
                    </a:lnTo>
                    <a:lnTo>
                      <a:pt x="1626" y="260"/>
                    </a:lnTo>
                    <a:lnTo>
                      <a:pt x="1646" y="276"/>
                    </a:lnTo>
                    <a:lnTo>
                      <a:pt x="1670" y="296"/>
                    </a:lnTo>
                    <a:lnTo>
                      <a:pt x="1690" y="316"/>
                    </a:lnTo>
                    <a:lnTo>
                      <a:pt x="1710" y="336"/>
                    </a:lnTo>
                    <a:lnTo>
                      <a:pt x="1734" y="356"/>
                    </a:lnTo>
                    <a:lnTo>
                      <a:pt x="1754" y="376"/>
                    </a:lnTo>
                    <a:lnTo>
                      <a:pt x="1778" y="400"/>
                    </a:lnTo>
                    <a:lnTo>
                      <a:pt x="1798" y="424"/>
                    </a:lnTo>
                    <a:lnTo>
                      <a:pt x="1818" y="444"/>
                    </a:lnTo>
                    <a:lnTo>
                      <a:pt x="1842" y="468"/>
                    </a:lnTo>
                    <a:lnTo>
                      <a:pt x="1863" y="492"/>
                    </a:lnTo>
                    <a:lnTo>
                      <a:pt x="1887" y="520"/>
                    </a:lnTo>
                    <a:lnTo>
                      <a:pt x="1907" y="544"/>
                    </a:lnTo>
                    <a:lnTo>
                      <a:pt x="1927" y="568"/>
                    </a:lnTo>
                    <a:lnTo>
                      <a:pt x="1951" y="596"/>
                    </a:lnTo>
                    <a:lnTo>
                      <a:pt x="1971" y="624"/>
                    </a:lnTo>
                    <a:lnTo>
                      <a:pt x="1975" y="628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118"/>
              <p:cNvSpPr>
                <a:spLocks/>
              </p:cNvSpPr>
              <p:nvPr/>
            </p:nvSpPr>
            <p:spPr bwMode="auto">
              <a:xfrm>
                <a:off x="3261" y="1407"/>
                <a:ext cx="1975" cy="800"/>
              </a:xfrm>
              <a:custGeom>
                <a:avLst/>
                <a:gdLst>
                  <a:gd name="T0" fmla="*/ 8 w 1975"/>
                  <a:gd name="T1" fmla="*/ 600 h 800"/>
                  <a:gd name="T2" fmla="*/ 52 w 1975"/>
                  <a:gd name="T3" fmla="*/ 532 h 800"/>
                  <a:gd name="T4" fmla="*/ 96 w 1975"/>
                  <a:gd name="T5" fmla="*/ 468 h 800"/>
                  <a:gd name="T6" fmla="*/ 141 w 1975"/>
                  <a:gd name="T7" fmla="*/ 416 h 800"/>
                  <a:gd name="T8" fmla="*/ 181 w 1975"/>
                  <a:gd name="T9" fmla="*/ 364 h 800"/>
                  <a:gd name="T10" fmla="*/ 225 w 1975"/>
                  <a:gd name="T11" fmla="*/ 316 h 800"/>
                  <a:gd name="T12" fmla="*/ 269 w 1975"/>
                  <a:gd name="T13" fmla="*/ 276 h 800"/>
                  <a:gd name="T14" fmla="*/ 313 w 1975"/>
                  <a:gd name="T15" fmla="*/ 236 h 800"/>
                  <a:gd name="T16" fmla="*/ 357 w 1975"/>
                  <a:gd name="T17" fmla="*/ 204 h 800"/>
                  <a:gd name="T18" fmla="*/ 397 w 1975"/>
                  <a:gd name="T19" fmla="*/ 172 h 800"/>
                  <a:gd name="T20" fmla="*/ 441 w 1975"/>
                  <a:gd name="T21" fmla="*/ 144 h 800"/>
                  <a:gd name="T22" fmla="*/ 485 w 1975"/>
                  <a:gd name="T23" fmla="*/ 120 h 800"/>
                  <a:gd name="T24" fmla="*/ 529 w 1975"/>
                  <a:gd name="T25" fmla="*/ 100 h 800"/>
                  <a:gd name="T26" fmla="*/ 569 w 1975"/>
                  <a:gd name="T27" fmla="*/ 80 h 800"/>
                  <a:gd name="T28" fmla="*/ 613 w 1975"/>
                  <a:gd name="T29" fmla="*/ 64 h 800"/>
                  <a:gd name="T30" fmla="*/ 657 w 1975"/>
                  <a:gd name="T31" fmla="*/ 48 h 800"/>
                  <a:gd name="T32" fmla="*/ 701 w 1975"/>
                  <a:gd name="T33" fmla="*/ 36 h 800"/>
                  <a:gd name="T34" fmla="*/ 741 w 1975"/>
                  <a:gd name="T35" fmla="*/ 24 h 800"/>
                  <a:gd name="T36" fmla="*/ 785 w 1975"/>
                  <a:gd name="T37" fmla="*/ 16 h 800"/>
                  <a:gd name="T38" fmla="*/ 829 w 1975"/>
                  <a:gd name="T39" fmla="*/ 12 h 800"/>
                  <a:gd name="T40" fmla="*/ 873 w 1975"/>
                  <a:gd name="T41" fmla="*/ 4 h 800"/>
                  <a:gd name="T42" fmla="*/ 913 w 1975"/>
                  <a:gd name="T43" fmla="*/ 0 h 800"/>
                  <a:gd name="T44" fmla="*/ 957 w 1975"/>
                  <a:gd name="T45" fmla="*/ 0 h 800"/>
                  <a:gd name="T46" fmla="*/ 1002 w 1975"/>
                  <a:gd name="T47" fmla="*/ 0 h 800"/>
                  <a:gd name="T48" fmla="*/ 1046 w 1975"/>
                  <a:gd name="T49" fmla="*/ 0 h 800"/>
                  <a:gd name="T50" fmla="*/ 1086 w 1975"/>
                  <a:gd name="T51" fmla="*/ 4 h 800"/>
                  <a:gd name="T52" fmla="*/ 1130 w 1975"/>
                  <a:gd name="T53" fmla="*/ 12 h 800"/>
                  <a:gd name="T54" fmla="*/ 1174 w 1975"/>
                  <a:gd name="T55" fmla="*/ 20 h 800"/>
                  <a:gd name="T56" fmla="*/ 1218 w 1975"/>
                  <a:gd name="T57" fmla="*/ 28 h 800"/>
                  <a:gd name="T58" fmla="*/ 1258 w 1975"/>
                  <a:gd name="T59" fmla="*/ 40 h 800"/>
                  <a:gd name="T60" fmla="*/ 1302 w 1975"/>
                  <a:gd name="T61" fmla="*/ 56 h 800"/>
                  <a:gd name="T62" fmla="*/ 1346 w 1975"/>
                  <a:gd name="T63" fmla="*/ 72 h 800"/>
                  <a:gd name="T64" fmla="*/ 1390 w 1975"/>
                  <a:gd name="T65" fmla="*/ 92 h 800"/>
                  <a:gd name="T66" fmla="*/ 1434 w 1975"/>
                  <a:gd name="T67" fmla="*/ 116 h 800"/>
                  <a:gd name="T68" fmla="*/ 1474 w 1975"/>
                  <a:gd name="T69" fmla="*/ 140 h 800"/>
                  <a:gd name="T70" fmla="*/ 1518 w 1975"/>
                  <a:gd name="T71" fmla="*/ 172 h 800"/>
                  <a:gd name="T72" fmla="*/ 1562 w 1975"/>
                  <a:gd name="T73" fmla="*/ 204 h 800"/>
                  <a:gd name="T74" fmla="*/ 1606 w 1975"/>
                  <a:gd name="T75" fmla="*/ 244 h 800"/>
                  <a:gd name="T76" fmla="*/ 1646 w 1975"/>
                  <a:gd name="T77" fmla="*/ 288 h 800"/>
                  <a:gd name="T78" fmla="*/ 1690 w 1975"/>
                  <a:gd name="T79" fmla="*/ 336 h 800"/>
                  <a:gd name="T80" fmla="*/ 1734 w 1975"/>
                  <a:gd name="T81" fmla="*/ 388 h 800"/>
                  <a:gd name="T82" fmla="*/ 1778 w 1975"/>
                  <a:gd name="T83" fmla="*/ 448 h 800"/>
                  <a:gd name="T84" fmla="*/ 1818 w 1975"/>
                  <a:gd name="T85" fmla="*/ 512 h 800"/>
                  <a:gd name="T86" fmla="*/ 1863 w 1975"/>
                  <a:gd name="T87" fmla="*/ 584 h 800"/>
                  <a:gd name="T88" fmla="*/ 1907 w 1975"/>
                  <a:gd name="T89" fmla="*/ 664 h 800"/>
                  <a:gd name="T90" fmla="*/ 1951 w 1975"/>
                  <a:gd name="T91" fmla="*/ 752 h 800"/>
                  <a:gd name="T92" fmla="*/ 1975 w 1975"/>
                  <a:gd name="T93" fmla="*/ 80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75" h="800">
                    <a:moveTo>
                      <a:pt x="0" y="616"/>
                    </a:moveTo>
                    <a:lnTo>
                      <a:pt x="8" y="600"/>
                    </a:lnTo>
                    <a:lnTo>
                      <a:pt x="32" y="564"/>
                    </a:lnTo>
                    <a:lnTo>
                      <a:pt x="52" y="532"/>
                    </a:lnTo>
                    <a:lnTo>
                      <a:pt x="76" y="500"/>
                    </a:lnTo>
                    <a:lnTo>
                      <a:pt x="96" y="468"/>
                    </a:lnTo>
                    <a:lnTo>
                      <a:pt x="117" y="440"/>
                    </a:lnTo>
                    <a:lnTo>
                      <a:pt x="141" y="416"/>
                    </a:lnTo>
                    <a:lnTo>
                      <a:pt x="161" y="388"/>
                    </a:lnTo>
                    <a:lnTo>
                      <a:pt x="181" y="364"/>
                    </a:lnTo>
                    <a:lnTo>
                      <a:pt x="205" y="340"/>
                    </a:lnTo>
                    <a:lnTo>
                      <a:pt x="225" y="316"/>
                    </a:lnTo>
                    <a:lnTo>
                      <a:pt x="249" y="296"/>
                    </a:lnTo>
                    <a:lnTo>
                      <a:pt x="269" y="276"/>
                    </a:lnTo>
                    <a:lnTo>
                      <a:pt x="289" y="256"/>
                    </a:lnTo>
                    <a:lnTo>
                      <a:pt x="313" y="236"/>
                    </a:lnTo>
                    <a:lnTo>
                      <a:pt x="333" y="220"/>
                    </a:lnTo>
                    <a:lnTo>
                      <a:pt x="357" y="204"/>
                    </a:lnTo>
                    <a:lnTo>
                      <a:pt x="377" y="188"/>
                    </a:lnTo>
                    <a:lnTo>
                      <a:pt x="397" y="172"/>
                    </a:lnTo>
                    <a:lnTo>
                      <a:pt x="421" y="160"/>
                    </a:lnTo>
                    <a:lnTo>
                      <a:pt x="441" y="144"/>
                    </a:lnTo>
                    <a:lnTo>
                      <a:pt x="461" y="132"/>
                    </a:lnTo>
                    <a:lnTo>
                      <a:pt x="485" y="120"/>
                    </a:lnTo>
                    <a:lnTo>
                      <a:pt x="505" y="112"/>
                    </a:lnTo>
                    <a:lnTo>
                      <a:pt x="529" y="100"/>
                    </a:lnTo>
                    <a:lnTo>
                      <a:pt x="549" y="88"/>
                    </a:lnTo>
                    <a:lnTo>
                      <a:pt x="569" y="80"/>
                    </a:lnTo>
                    <a:lnTo>
                      <a:pt x="593" y="72"/>
                    </a:lnTo>
                    <a:lnTo>
                      <a:pt x="613" y="64"/>
                    </a:lnTo>
                    <a:lnTo>
                      <a:pt x="633" y="56"/>
                    </a:lnTo>
                    <a:lnTo>
                      <a:pt x="657" y="48"/>
                    </a:lnTo>
                    <a:lnTo>
                      <a:pt x="677" y="44"/>
                    </a:lnTo>
                    <a:lnTo>
                      <a:pt x="701" y="36"/>
                    </a:lnTo>
                    <a:lnTo>
                      <a:pt x="721" y="32"/>
                    </a:lnTo>
                    <a:lnTo>
                      <a:pt x="741" y="24"/>
                    </a:lnTo>
                    <a:lnTo>
                      <a:pt x="765" y="20"/>
                    </a:lnTo>
                    <a:lnTo>
                      <a:pt x="785" y="16"/>
                    </a:lnTo>
                    <a:lnTo>
                      <a:pt x="809" y="12"/>
                    </a:lnTo>
                    <a:lnTo>
                      <a:pt x="829" y="12"/>
                    </a:lnTo>
                    <a:lnTo>
                      <a:pt x="849" y="8"/>
                    </a:lnTo>
                    <a:lnTo>
                      <a:pt x="873" y="4"/>
                    </a:lnTo>
                    <a:lnTo>
                      <a:pt x="893" y="4"/>
                    </a:lnTo>
                    <a:lnTo>
                      <a:pt x="913" y="0"/>
                    </a:lnTo>
                    <a:lnTo>
                      <a:pt x="937" y="0"/>
                    </a:lnTo>
                    <a:lnTo>
                      <a:pt x="957" y="0"/>
                    </a:lnTo>
                    <a:lnTo>
                      <a:pt x="981" y="0"/>
                    </a:lnTo>
                    <a:lnTo>
                      <a:pt x="1002" y="0"/>
                    </a:lnTo>
                    <a:lnTo>
                      <a:pt x="1022" y="0"/>
                    </a:lnTo>
                    <a:lnTo>
                      <a:pt x="1046" y="0"/>
                    </a:lnTo>
                    <a:lnTo>
                      <a:pt x="1066" y="4"/>
                    </a:lnTo>
                    <a:lnTo>
                      <a:pt x="1086" y="4"/>
                    </a:lnTo>
                    <a:lnTo>
                      <a:pt x="1110" y="8"/>
                    </a:lnTo>
                    <a:lnTo>
                      <a:pt x="1130" y="12"/>
                    </a:lnTo>
                    <a:lnTo>
                      <a:pt x="1154" y="16"/>
                    </a:lnTo>
                    <a:lnTo>
                      <a:pt x="1174" y="20"/>
                    </a:lnTo>
                    <a:lnTo>
                      <a:pt x="1194" y="24"/>
                    </a:lnTo>
                    <a:lnTo>
                      <a:pt x="1218" y="28"/>
                    </a:lnTo>
                    <a:lnTo>
                      <a:pt x="1238" y="32"/>
                    </a:lnTo>
                    <a:lnTo>
                      <a:pt x="1258" y="40"/>
                    </a:lnTo>
                    <a:lnTo>
                      <a:pt x="1282" y="48"/>
                    </a:lnTo>
                    <a:lnTo>
                      <a:pt x="1302" y="56"/>
                    </a:lnTo>
                    <a:lnTo>
                      <a:pt x="1326" y="64"/>
                    </a:lnTo>
                    <a:lnTo>
                      <a:pt x="1346" y="72"/>
                    </a:lnTo>
                    <a:lnTo>
                      <a:pt x="1366" y="80"/>
                    </a:lnTo>
                    <a:lnTo>
                      <a:pt x="1390" y="92"/>
                    </a:lnTo>
                    <a:lnTo>
                      <a:pt x="1410" y="104"/>
                    </a:lnTo>
                    <a:lnTo>
                      <a:pt x="1434" y="116"/>
                    </a:lnTo>
                    <a:lnTo>
                      <a:pt x="1454" y="128"/>
                    </a:lnTo>
                    <a:lnTo>
                      <a:pt x="1474" y="140"/>
                    </a:lnTo>
                    <a:lnTo>
                      <a:pt x="1498" y="156"/>
                    </a:lnTo>
                    <a:lnTo>
                      <a:pt x="1518" y="172"/>
                    </a:lnTo>
                    <a:lnTo>
                      <a:pt x="1538" y="188"/>
                    </a:lnTo>
                    <a:lnTo>
                      <a:pt x="1562" y="204"/>
                    </a:lnTo>
                    <a:lnTo>
                      <a:pt x="1582" y="224"/>
                    </a:lnTo>
                    <a:lnTo>
                      <a:pt x="1606" y="244"/>
                    </a:lnTo>
                    <a:lnTo>
                      <a:pt x="1626" y="264"/>
                    </a:lnTo>
                    <a:lnTo>
                      <a:pt x="1646" y="288"/>
                    </a:lnTo>
                    <a:lnTo>
                      <a:pt x="1670" y="312"/>
                    </a:lnTo>
                    <a:lnTo>
                      <a:pt x="1690" y="336"/>
                    </a:lnTo>
                    <a:lnTo>
                      <a:pt x="1710" y="360"/>
                    </a:lnTo>
                    <a:lnTo>
                      <a:pt x="1734" y="388"/>
                    </a:lnTo>
                    <a:lnTo>
                      <a:pt x="1754" y="416"/>
                    </a:lnTo>
                    <a:lnTo>
                      <a:pt x="1778" y="448"/>
                    </a:lnTo>
                    <a:lnTo>
                      <a:pt x="1798" y="480"/>
                    </a:lnTo>
                    <a:lnTo>
                      <a:pt x="1818" y="512"/>
                    </a:lnTo>
                    <a:lnTo>
                      <a:pt x="1842" y="548"/>
                    </a:lnTo>
                    <a:lnTo>
                      <a:pt x="1863" y="584"/>
                    </a:lnTo>
                    <a:lnTo>
                      <a:pt x="1887" y="624"/>
                    </a:lnTo>
                    <a:lnTo>
                      <a:pt x="1907" y="664"/>
                    </a:lnTo>
                    <a:lnTo>
                      <a:pt x="1927" y="708"/>
                    </a:lnTo>
                    <a:lnTo>
                      <a:pt x="1951" y="752"/>
                    </a:lnTo>
                    <a:lnTo>
                      <a:pt x="1971" y="796"/>
                    </a:lnTo>
                    <a:lnTo>
                      <a:pt x="1975" y="800"/>
                    </a:lnTo>
                  </a:path>
                </a:pathLst>
              </a:custGeom>
              <a:noFill/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Freeform 119"/>
              <p:cNvSpPr>
                <a:spLocks/>
              </p:cNvSpPr>
              <p:nvPr/>
            </p:nvSpPr>
            <p:spPr bwMode="auto">
              <a:xfrm>
                <a:off x="3261" y="1347"/>
                <a:ext cx="1975" cy="468"/>
              </a:xfrm>
              <a:custGeom>
                <a:avLst/>
                <a:gdLst>
                  <a:gd name="T0" fmla="*/ 8 w 1975"/>
                  <a:gd name="T1" fmla="*/ 460 h 468"/>
                  <a:gd name="T2" fmla="*/ 52 w 1975"/>
                  <a:gd name="T3" fmla="*/ 420 h 468"/>
                  <a:gd name="T4" fmla="*/ 96 w 1975"/>
                  <a:gd name="T5" fmla="*/ 384 h 468"/>
                  <a:gd name="T6" fmla="*/ 141 w 1975"/>
                  <a:gd name="T7" fmla="*/ 348 h 468"/>
                  <a:gd name="T8" fmla="*/ 181 w 1975"/>
                  <a:gd name="T9" fmla="*/ 312 h 468"/>
                  <a:gd name="T10" fmla="*/ 225 w 1975"/>
                  <a:gd name="T11" fmla="*/ 280 h 468"/>
                  <a:gd name="T12" fmla="*/ 269 w 1975"/>
                  <a:gd name="T13" fmla="*/ 252 h 468"/>
                  <a:gd name="T14" fmla="*/ 313 w 1975"/>
                  <a:gd name="T15" fmla="*/ 224 h 468"/>
                  <a:gd name="T16" fmla="*/ 357 w 1975"/>
                  <a:gd name="T17" fmla="*/ 196 h 468"/>
                  <a:gd name="T18" fmla="*/ 397 w 1975"/>
                  <a:gd name="T19" fmla="*/ 172 h 468"/>
                  <a:gd name="T20" fmla="*/ 441 w 1975"/>
                  <a:gd name="T21" fmla="*/ 148 h 468"/>
                  <a:gd name="T22" fmla="*/ 485 w 1975"/>
                  <a:gd name="T23" fmla="*/ 124 h 468"/>
                  <a:gd name="T24" fmla="*/ 529 w 1975"/>
                  <a:gd name="T25" fmla="*/ 104 h 468"/>
                  <a:gd name="T26" fmla="*/ 569 w 1975"/>
                  <a:gd name="T27" fmla="*/ 88 h 468"/>
                  <a:gd name="T28" fmla="*/ 613 w 1975"/>
                  <a:gd name="T29" fmla="*/ 72 h 468"/>
                  <a:gd name="T30" fmla="*/ 657 w 1975"/>
                  <a:gd name="T31" fmla="*/ 56 h 468"/>
                  <a:gd name="T32" fmla="*/ 701 w 1975"/>
                  <a:gd name="T33" fmla="*/ 44 h 468"/>
                  <a:gd name="T34" fmla="*/ 741 w 1975"/>
                  <a:gd name="T35" fmla="*/ 32 h 468"/>
                  <a:gd name="T36" fmla="*/ 785 w 1975"/>
                  <a:gd name="T37" fmla="*/ 24 h 468"/>
                  <a:gd name="T38" fmla="*/ 829 w 1975"/>
                  <a:gd name="T39" fmla="*/ 16 h 468"/>
                  <a:gd name="T40" fmla="*/ 873 w 1975"/>
                  <a:gd name="T41" fmla="*/ 8 h 468"/>
                  <a:gd name="T42" fmla="*/ 913 w 1975"/>
                  <a:gd name="T43" fmla="*/ 4 h 468"/>
                  <a:gd name="T44" fmla="*/ 957 w 1975"/>
                  <a:gd name="T45" fmla="*/ 0 h 468"/>
                  <a:gd name="T46" fmla="*/ 1002 w 1975"/>
                  <a:gd name="T47" fmla="*/ 0 h 468"/>
                  <a:gd name="T48" fmla="*/ 1046 w 1975"/>
                  <a:gd name="T49" fmla="*/ 0 h 468"/>
                  <a:gd name="T50" fmla="*/ 1086 w 1975"/>
                  <a:gd name="T51" fmla="*/ 4 h 468"/>
                  <a:gd name="T52" fmla="*/ 1130 w 1975"/>
                  <a:gd name="T53" fmla="*/ 8 h 468"/>
                  <a:gd name="T54" fmla="*/ 1174 w 1975"/>
                  <a:gd name="T55" fmla="*/ 16 h 468"/>
                  <a:gd name="T56" fmla="*/ 1218 w 1975"/>
                  <a:gd name="T57" fmla="*/ 20 h 468"/>
                  <a:gd name="T58" fmla="*/ 1258 w 1975"/>
                  <a:gd name="T59" fmla="*/ 32 h 468"/>
                  <a:gd name="T60" fmla="*/ 1302 w 1975"/>
                  <a:gd name="T61" fmla="*/ 44 h 468"/>
                  <a:gd name="T62" fmla="*/ 1346 w 1975"/>
                  <a:gd name="T63" fmla="*/ 56 h 468"/>
                  <a:gd name="T64" fmla="*/ 1390 w 1975"/>
                  <a:gd name="T65" fmla="*/ 68 h 468"/>
                  <a:gd name="T66" fmla="*/ 1434 w 1975"/>
                  <a:gd name="T67" fmla="*/ 88 h 468"/>
                  <a:gd name="T68" fmla="*/ 1474 w 1975"/>
                  <a:gd name="T69" fmla="*/ 104 h 468"/>
                  <a:gd name="T70" fmla="*/ 1518 w 1975"/>
                  <a:gd name="T71" fmla="*/ 124 h 468"/>
                  <a:gd name="T72" fmla="*/ 1562 w 1975"/>
                  <a:gd name="T73" fmla="*/ 144 h 468"/>
                  <a:gd name="T74" fmla="*/ 1606 w 1975"/>
                  <a:gd name="T75" fmla="*/ 168 h 468"/>
                  <a:gd name="T76" fmla="*/ 1646 w 1975"/>
                  <a:gd name="T77" fmla="*/ 192 h 468"/>
                  <a:gd name="T78" fmla="*/ 1690 w 1975"/>
                  <a:gd name="T79" fmla="*/ 220 h 468"/>
                  <a:gd name="T80" fmla="*/ 1734 w 1975"/>
                  <a:gd name="T81" fmla="*/ 248 h 468"/>
                  <a:gd name="T82" fmla="*/ 1778 w 1975"/>
                  <a:gd name="T83" fmla="*/ 280 h 468"/>
                  <a:gd name="T84" fmla="*/ 1818 w 1975"/>
                  <a:gd name="T85" fmla="*/ 312 h 468"/>
                  <a:gd name="T86" fmla="*/ 1863 w 1975"/>
                  <a:gd name="T87" fmla="*/ 344 h 468"/>
                  <a:gd name="T88" fmla="*/ 1907 w 1975"/>
                  <a:gd name="T89" fmla="*/ 380 h 468"/>
                  <a:gd name="T90" fmla="*/ 1951 w 1975"/>
                  <a:gd name="T91" fmla="*/ 416 h 468"/>
                  <a:gd name="T92" fmla="*/ 1975 w 1975"/>
                  <a:gd name="T93" fmla="*/ 436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75" h="468">
                    <a:moveTo>
                      <a:pt x="0" y="468"/>
                    </a:moveTo>
                    <a:lnTo>
                      <a:pt x="8" y="460"/>
                    </a:lnTo>
                    <a:lnTo>
                      <a:pt x="32" y="440"/>
                    </a:lnTo>
                    <a:lnTo>
                      <a:pt x="52" y="420"/>
                    </a:lnTo>
                    <a:lnTo>
                      <a:pt x="76" y="400"/>
                    </a:lnTo>
                    <a:lnTo>
                      <a:pt x="96" y="384"/>
                    </a:lnTo>
                    <a:lnTo>
                      <a:pt x="117" y="364"/>
                    </a:lnTo>
                    <a:lnTo>
                      <a:pt x="141" y="348"/>
                    </a:lnTo>
                    <a:lnTo>
                      <a:pt x="161" y="328"/>
                    </a:lnTo>
                    <a:lnTo>
                      <a:pt x="181" y="312"/>
                    </a:lnTo>
                    <a:lnTo>
                      <a:pt x="205" y="296"/>
                    </a:lnTo>
                    <a:lnTo>
                      <a:pt x="225" y="280"/>
                    </a:lnTo>
                    <a:lnTo>
                      <a:pt x="249" y="264"/>
                    </a:lnTo>
                    <a:lnTo>
                      <a:pt x="269" y="252"/>
                    </a:lnTo>
                    <a:lnTo>
                      <a:pt x="289" y="236"/>
                    </a:lnTo>
                    <a:lnTo>
                      <a:pt x="313" y="224"/>
                    </a:lnTo>
                    <a:lnTo>
                      <a:pt x="333" y="208"/>
                    </a:lnTo>
                    <a:lnTo>
                      <a:pt x="357" y="196"/>
                    </a:lnTo>
                    <a:lnTo>
                      <a:pt x="377" y="184"/>
                    </a:lnTo>
                    <a:lnTo>
                      <a:pt x="397" y="172"/>
                    </a:lnTo>
                    <a:lnTo>
                      <a:pt x="421" y="160"/>
                    </a:lnTo>
                    <a:lnTo>
                      <a:pt x="441" y="148"/>
                    </a:lnTo>
                    <a:lnTo>
                      <a:pt x="461" y="136"/>
                    </a:lnTo>
                    <a:lnTo>
                      <a:pt x="485" y="124"/>
                    </a:lnTo>
                    <a:lnTo>
                      <a:pt x="505" y="116"/>
                    </a:lnTo>
                    <a:lnTo>
                      <a:pt x="529" y="104"/>
                    </a:lnTo>
                    <a:lnTo>
                      <a:pt x="549" y="96"/>
                    </a:lnTo>
                    <a:lnTo>
                      <a:pt x="569" y="88"/>
                    </a:lnTo>
                    <a:lnTo>
                      <a:pt x="593" y="80"/>
                    </a:lnTo>
                    <a:lnTo>
                      <a:pt x="613" y="72"/>
                    </a:lnTo>
                    <a:lnTo>
                      <a:pt x="633" y="64"/>
                    </a:lnTo>
                    <a:lnTo>
                      <a:pt x="657" y="56"/>
                    </a:lnTo>
                    <a:lnTo>
                      <a:pt x="677" y="48"/>
                    </a:lnTo>
                    <a:lnTo>
                      <a:pt x="701" y="44"/>
                    </a:lnTo>
                    <a:lnTo>
                      <a:pt x="721" y="36"/>
                    </a:lnTo>
                    <a:lnTo>
                      <a:pt x="741" y="32"/>
                    </a:lnTo>
                    <a:lnTo>
                      <a:pt x="765" y="28"/>
                    </a:lnTo>
                    <a:lnTo>
                      <a:pt x="785" y="24"/>
                    </a:lnTo>
                    <a:lnTo>
                      <a:pt x="809" y="20"/>
                    </a:lnTo>
                    <a:lnTo>
                      <a:pt x="829" y="16"/>
                    </a:lnTo>
                    <a:lnTo>
                      <a:pt x="849" y="12"/>
                    </a:lnTo>
                    <a:lnTo>
                      <a:pt x="873" y="8"/>
                    </a:lnTo>
                    <a:lnTo>
                      <a:pt x="893" y="8"/>
                    </a:lnTo>
                    <a:lnTo>
                      <a:pt x="913" y="4"/>
                    </a:lnTo>
                    <a:lnTo>
                      <a:pt x="937" y="4"/>
                    </a:lnTo>
                    <a:lnTo>
                      <a:pt x="957" y="0"/>
                    </a:lnTo>
                    <a:lnTo>
                      <a:pt x="981" y="0"/>
                    </a:lnTo>
                    <a:lnTo>
                      <a:pt x="1002" y="0"/>
                    </a:lnTo>
                    <a:lnTo>
                      <a:pt x="1022" y="0"/>
                    </a:lnTo>
                    <a:lnTo>
                      <a:pt x="1046" y="0"/>
                    </a:lnTo>
                    <a:lnTo>
                      <a:pt x="1066" y="4"/>
                    </a:lnTo>
                    <a:lnTo>
                      <a:pt x="1086" y="4"/>
                    </a:lnTo>
                    <a:lnTo>
                      <a:pt x="1110" y="4"/>
                    </a:lnTo>
                    <a:lnTo>
                      <a:pt x="1130" y="8"/>
                    </a:lnTo>
                    <a:lnTo>
                      <a:pt x="1154" y="12"/>
                    </a:lnTo>
                    <a:lnTo>
                      <a:pt x="1174" y="16"/>
                    </a:lnTo>
                    <a:lnTo>
                      <a:pt x="1194" y="16"/>
                    </a:lnTo>
                    <a:lnTo>
                      <a:pt x="1218" y="20"/>
                    </a:lnTo>
                    <a:lnTo>
                      <a:pt x="1238" y="28"/>
                    </a:lnTo>
                    <a:lnTo>
                      <a:pt x="1258" y="32"/>
                    </a:lnTo>
                    <a:lnTo>
                      <a:pt x="1282" y="36"/>
                    </a:lnTo>
                    <a:lnTo>
                      <a:pt x="1302" y="44"/>
                    </a:lnTo>
                    <a:lnTo>
                      <a:pt x="1326" y="48"/>
                    </a:lnTo>
                    <a:lnTo>
                      <a:pt x="1346" y="56"/>
                    </a:lnTo>
                    <a:lnTo>
                      <a:pt x="1366" y="64"/>
                    </a:lnTo>
                    <a:lnTo>
                      <a:pt x="1390" y="68"/>
                    </a:lnTo>
                    <a:lnTo>
                      <a:pt x="1410" y="76"/>
                    </a:lnTo>
                    <a:lnTo>
                      <a:pt x="1434" y="88"/>
                    </a:lnTo>
                    <a:lnTo>
                      <a:pt x="1454" y="96"/>
                    </a:lnTo>
                    <a:lnTo>
                      <a:pt x="1474" y="104"/>
                    </a:lnTo>
                    <a:lnTo>
                      <a:pt x="1498" y="116"/>
                    </a:lnTo>
                    <a:lnTo>
                      <a:pt x="1518" y="124"/>
                    </a:lnTo>
                    <a:lnTo>
                      <a:pt x="1538" y="136"/>
                    </a:lnTo>
                    <a:lnTo>
                      <a:pt x="1562" y="144"/>
                    </a:lnTo>
                    <a:lnTo>
                      <a:pt x="1582" y="156"/>
                    </a:lnTo>
                    <a:lnTo>
                      <a:pt x="1606" y="168"/>
                    </a:lnTo>
                    <a:lnTo>
                      <a:pt x="1626" y="180"/>
                    </a:lnTo>
                    <a:lnTo>
                      <a:pt x="1646" y="192"/>
                    </a:lnTo>
                    <a:lnTo>
                      <a:pt x="1670" y="208"/>
                    </a:lnTo>
                    <a:lnTo>
                      <a:pt x="1690" y="220"/>
                    </a:lnTo>
                    <a:lnTo>
                      <a:pt x="1710" y="236"/>
                    </a:lnTo>
                    <a:lnTo>
                      <a:pt x="1734" y="248"/>
                    </a:lnTo>
                    <a:lnTo>
                      <a:pt x="1754" y="264"/>
                    </a:lnTo>
                    <a:lnTo>
                      <a:pt x="1778" y="280"/>
                    </a:lnTo>
                    <a:lnTo>
                      <a:pt x="1798" y="296"/>
                    </a:lnTo>
                    <a:lnTo>
                      <a:pt x="1818" y="312"/>
                    </a:lnTo>
                    <a:lnTo>
                      <a:pt x="1842" y="328"/>
                    </a:lnTo>
                    <a:lnTo>
                      <a:pt x="1863" y="344"/>
                    </a:lnTo>
                    <a:lnTo>
                      <a:pt x="1887" y="364"/>
                    </a:lnTo>
                    <a:lnTo>
                      <a:pt x="1907" y="380"/>
                    </a:lnTo>
                    <a:lnTo>
                      <a:pt x="1927" y="400"/>
                    </a:lnTo>
                    <a:lnTo>
                      <a:pt x="1951" y="416"/>
                    </a:lnTo>
                    <a:lnTo>
                      <a:pt x="1971" y="436"/>
                    </a:lnTo>
                    <a:lnTo>
                      <a:pt x="1975" y="436"/>
                    </a:lnTo>
                  </a:path>
                </a:pathLst>
              </a:custGeom>
              <a:noFill/>
              <a:ln w="0">
                <a:solidFill>
                  <a:srgbClr val="DE7D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Freeform 120"/>
              <p:cNvSpPr>
                <a:spLocks/>
              </p:cNvSpPr>
              <p:nvPr/>
            </p:nvSpPr>
            <p:spPr bwMode="auto">
              <a:xfrm>
                <a:off x="3277" y="1375"/>
                <a:ext cx="1959" cy="1217"/>
              </a:xfrm>
              <a:custGeom>
                <a:avLst/>
                <a:gdLst>
                  <a:gd name="T0" fmla="*/ 16 w 1959"/>
                  <a:gd name="T1" fmla="*/ 1177 h 1217"/>
                  <a:gd name="T2" fmla="*/ 60 w 1959"/>
                  <a:gd name="T3" fmla="*/ 1081 h 1217"/>
                  <a:gd name="T4" fmla="*/ 101 w 1959"/>
                  <a:gd name="T5" fmla="*/ 985 h 1217"/>
                  <a:gd name="T6" fmla="*/ 145 w 1959"/>
                  <a:gd name="T7" fmla="*/ 896 h 1217"/>
                  <a:gd name="T8" fmla="*/ 189 w 1959"/>
                  <a:gd name="T9" fmla="*/ 808 h 1217"/>
                  <a:gd name="T10" fmla="*/ 233 w 1959"/>
                  <a:gd name="T11" fmla="*/ 728 h 1217"/>
                  <a:gd name="T12" fmla="*/ 273 w 1959"/>
                  <a:gd name="T13" fmla="*/ 652 h 1217"/>
                  <a:gd name="T14" fmla="*/ 317 w 1959"/>
                  <a:gd name="T15" fmla="*/ 576 h 1217"/>
                  <a:gd name="T16" fmla="*/ 361 w 1959"/>
                  <a:gd name="T17" fmla="*/ 508 h 1217"/>
                  <a:gd name="T18" fmla="*/ 405 w 1959"/>
                  <a:gd name="T19" fmla="*/ 444 h 1217"/>
                  <a:gd name="T20" fmla="*/ 445 w 1959"/>
                  <a:gd name="T21" fmla="*/ 384 h 1217"/>
                  <a:gd name="T22" fmla="*/ 489 w 1959"/>
                  <a:gd name="T23" fmla="*/ 328 h 1217"/>
                  <a:gd name="T24" fmla="*/ 533 w 1959"/>
                  <a:gd name="T25" fmla="*/ 280 h 1217"/>
                  <a:gd name="T26" fmla="*/ 577 w 1959"/>
                  <a:gd name="T27" fmla="*/ 232 h 1217"/>
                  <a:gd name="T28" fmla="*/ 617 w 1959"/>
                  <a:gd name="T29" fmla="*/ 188 h 1217"/>
                  <a:gd name="T30" fmla="*/ 661 w 1959"/>
                  <a:gd name="T31" fmla="*/ 152 h 1217"/>
                  <a:gd name="T32" fmla="*/ 705 w 1959"/>
                  <a:gd name="T33" fmla="*/ 116 h 1217"/>
                  <a:gd name="T34" fmla="*/ 749 w 1959"/>
                  <a:gd name="T35" fmla="*/ 88 h 1217"/>
                  <a:gd name="T36" fmla="*/ 793 w 1959"/>
                  <a:gd name="T37" fmla="*/ 60 h 1217"/>
                  <a:gd name="T38" fmla="*/ 833 w 1959"/>
                  <a:gd name="T39" fmla="*/ 40 h 1217"/>
                  <a:gd name="T40" fmla="*/ 877 w 1959"/>
                  <a:gd name="T41" fmla="*/ 24 h 1217"/>
                  <a:gd name="T42" fmla="*/ 921 w 1959"/>
                  <a:gd name="T43" fmla="*/ 12 h 1217"/>
                  <a:gd name="T44" fmla="*/ 965 w 1959"/>
                  <a:gd name="T45" fmla="*/ 4 h 1217"/>
                  <a:gd name="T46" fmla="*/ 1006 w 1959"/>
                  <a:gd name="T47" fmla="*/ 0 h 1217"/>
                  <a:gd name="T48" fmla="*/ 1050 w 1959"/>
                  <a:gd name="T49" fmla="*/ 0 h 1217"/>
                  <a:gd name="T50" fmla="*/ 1094 w 1959"/>
                  <a:gd name="T51" fmla="*/ 8 h 1217"/>
                  <a:gd name="T52" fmla="*/ 1138 w 1959"/>
                  <a:gd name="T53" fmla="*/ 16 h 1217"/>
                  <a:gd name="T54" fmla="*/ 1178 w 1959"/>
                  <a:gd name="T55" fmla="*/ 28 h 1217"/>
                  <a:gd name="T56" fmla="*/ 1222 w 1959"/>
                  <a:gd name="T57" fmla="*/ 48 h 1217"/>
                  <a:gd name="T58" fmla="*/ 1266 w 1959"/>
                  <a:gd name="T59" fmla="*/ 68 h 1217"/>
                  <a:gd name="T60" fmla="*/ 1310 w 1959"/>
                  <a:gd name="T61" fmla="*/ 96 h 1217"/>
                  <a:gd name="T62" fmla="*/ 1350 w 1959"/>
                  <a:gd name="T63" fmla="*/ 128 h 1217"/>
                  <a:gd name="T64" fmla="*/ 1394 w 1959"/>
                  <a:gd name="T65" fmla="*/ 164 h 1217"/>
                  <a:gd name="T66" fmla="*/ 1438 w 1959"/>
                  <a:gd name="T67" fmla="*/ 200 h 1217"/>
                  <a:gd name="T68" fmla="*/ 1482 w 1959"/>
                  <a:gd name="T69" fmla="*/ 244 h 1217"/>
                  <a:gd name="T70" fmla="*/ 1522 w 1959"/>
                  <a:gd name="T71" fmla="*/ 296 h 1217"/>
                  <a:gd name="T72" fmla="*/ 1566 w 1959"/>
                  <a:gd name="T73" fmla="*/ 348 h 1217"/>
                  <a:gd name="T74" fmla="*/ 1610 w 1959"/>
                  <a:gd name="T75" fmla="*/ 404 h 1217"/>
                  <a:gd name="T76" fmla="*/ 1654 w 1959"/>
                  <a:gd name="T77" fmla="*/ 464 h 1217"/>
                  <a:gd name="T78" fmla="*/ 1694 w 1959"/>
                  <a:gd name="T79" fmla="*/ 532 h 1217"/>
                  <a:gd name="T80" fmla="*/ 1738 w 1959"/>
                  <a:gd name="T81" fmla="*/ 600 h 1217"/>
                  <a:gd name="T82" fmla="*/ 1782 w 1959"/>
                  <a:gd name="T83" fmla="*/ 676 h 1217"/>
                  <a:gd name="T84" fmla="*/ 1826 w 1959"/>
                  <a:gd name="T85" fmla="*/ 752 h 1217"/>
                  <a:gd name="T86" fmla="*/ 1871 w 1959"/>
                  <a:gd name="T87" fmla="*/ 836 h 1217"/>
                  <a:gd name="T88" fmla="*/ 1911 w 1959"/>
                  <a:gd name="T89" fmla="*/ 924 h 1217"/>
                  <a:gd name="T90" fmla="*/ 1955 w 1959"/>
                  <a:gd name="T91" fmla="*/ 1017 h 1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59" h="1217">
                    <a:moveTo>
                      <a:pt x="0" y="1217"/>
                    </a:moveTo>
                    <a:lnTo>
                      <a:pt x="16" y="1177"/>
                    </a:lnTo>
                    <a:lnTo>
                      <a:pt x="36" y="1129"/>
                    </a:lnTo>
                    <a:lnTo>
                      <a:pt x="60" y="1081"/>
                    </a:lnTo>
                    <a:lnTo>
                      <a:pt x="80" y="1033"/>
                    </a:lnTo>
                    <a:lnTo>
                      <a:pt x="101" y="985"/>
                    </a:lnTo>
                    <a:lnTo>
                      <a:pt x="125" y="940"/>
                    </a:lnTo>
                    <a:lnTo>
                      <a:pt x="145" y="896"/>
                    </a:lnTo>
                    <a:lnTo>
                      <a:pt x="165" y="852"/>
                    </a:lnTo>
                    <a:lnTo>
                      <a:pt x="189" y="808"/>
                    </a:lnTo>
                    <a:lnTo>
                      <a:pt x="209" y="768"/>
                    </a:lnTo>
                    <a:lnTo>
                      <a:pt x="233" y="728"/>
                    </a:lnTo>
                    <a:lnTo>
                      <a:pt x="253" y="688"/>
                    </a:lnTo>
                    <a:lnTo>
                      <a:pt x="273" y="652"/>
                    </a:lnTo>
                    <a:lnTo>
                      <a:pt x="297" y="612"/>
                    </a:lnTo>
                    <a:lnTo>
                      <a:pt x="317" y="576"/>
                    </a:lnTo>
                    <a:lnTo>
                      <a:pt x="341" y="544"/>
                    </a:lnTo>
                    <a:lnTo>
                      <a:pt x="361" y="508"/>
                    </a:lnTo>
                    <a:lnTo>
                      <a:pt x="381" y="476"/>
                    </a:lnTo>
                    <a:lnTo>
                      <a:pt x="405" y="444"/>
                    </a:lnTo>
                    <a:lnTo>
                      <a:pt x="425" y="416"/>
                    </a:lnTo>
                    <a:lnTo>
                      <a:pt x="445" y="384"/>
                    </a:lnTo>
                    <a:lnTo>
                      <a:pt x="469" y="356"/>
                    </a:lnTo>
                    <a:lnTo>
                      <a:pt x="489" y="328"/>
                    </a:lnTo>
                    <a:lnTo>
                      <a:pt x="513" y="304"/>
                    </a:lnTo>
                    <a:lnTo>
                      <a:pt x="533" y="280"/>
                    </a:lnTo>
                    <a:lnTo>
                      <a:pt x="553" y="256"/>
                    </a:lnTo>
                    <a:lnTo>
                      <a:pt x="577" y="232"/>
                    </a:lnTo>
                    <a:lnTo>
                      <a:pt x="597" y="208"/>
                    </a:lnTo>
                    <a:lnTo>
                      <a:pt x="617" y="188"/>
                    </a:lnTo>
                    <a:lnTo>
                      <a:pt x="641" y="168"/>
                    </a:lnTo>
                    <a:lnTo>
                      <a:pt x="661" y="152"/>
                    </a:lnTo>
                    <a:lnTo>
                      <a:pt x="685" y="132"/>
                    </a:lnTo>
                    <a:lnTo>
                      <a:pt x="705" y="116"/>
                    </a:lnTo>
                    <a:lnTo>
                      <a:pt x="725" y="100"/>
                    </a:lnTo>
                    <a:lnTo>
                      <a:pt x="749" y="88"/>
                    </a:lnTo>
                    <a:lnTo>
                      <a:pt x="769" y="72"/>
                    </a:lnTo>
                    <a:lnTo>
                      <a:pt x="793" y="60"/>
                    </a:lnTo>
                    <a:lnTo>
                      <a:pt x="813" y="52"/>
                    </a:lnTo>
                    <a:lnTo>
                      <a:pt x="833" y="40"/>
                    </a:lnTo>
                    <a:lnTo>
                      <a:pt x="857" y="32"/>
                    </a:lnTo>
                    <a:lnTo>
                      <a:pt x="877" y="24"/>
                    </a:lnTo>
                    <a:lnTo>
                      <a:pt x="897" y="16"/>
                    </a:lnTo>
                    <a:lnTo>
                      <a:pt x="921" y="12"/>
                    </a:lnTo>
                    <a:lnTo>
                      <a:pt x="941" y="8"/>
                    </a:lnTo>
                    <a:lnTo>
                      <a:pt x="965" y="4"/>
                    </a:lnTo>
                    <a:lnTo>
                      <a:pt x="986" y="0"/>
                    </a:lnTo>
                    <a:lnTo>
                      <a:pt x="1006" y="0"/>
                    </a:lnTo>
                    <a:lnTo>
                      <a:pt x="1030" y="0"/>
                    </a:lnTo>
                    <a:lnTo>
                      <a:pt x="1050" y="0"/>
                    </a:lnTo>
                    <a:lnTo>
                      <a:pt x="1070" y="4"/>
                    </a:lnTo>
                    <a:lnTo>
                      <a:pt x="1094" y="8"/>
                    </a:lnTo>
                    <a:lnTo>
                      <a:pt x="1114" y="12"/>
                    </a:lnTo>
                    <a:lnTo>
                      <a:pt x="1138" y="16"/>
                    </a:lnTo>
                    <a:lnTo>
                      <a:pt x="1158" y="20"/>
                    </a:lnTo>
                    <a:lnTo>
                      <a:pt x="1178" y="28"/>
                    </a:lnTo>
                    <a:lnTo>
                      <a:pt x="1202" y="36"/>
                    </a:lnTo>
                    <a:lnTo>
                      <a:pt x="1222" y="48"/>
                    </a:lnTo>
                    <a:lnTo>
                      <a:pt x="1242" y="56"/>
                    </a:lnTo>
                    <a:lnTo>
                      <a:pt x="1266" y="68"/>
                    </a:lnTo>
                    <a:lnTo>
                      <a:pt x="1286" y="84"/>
                    </a:lnTo>
                    <a:lnTo>
                      <a:pt x="1310" y="96"/>
                    </a:lnTo>
                    <a:lnTo>
                      <a:pt x="1330" y="112"/>
                    </a:lnTo>
                    <a:lnTo>
                      <a:pt x="1350" y="128"/>
                    </a:lnTo>
                    <a:lnTo>
                      <a:pt x="1374" y="144"/>
                    </a:lnTo>
                    <a:lnTo>
                      <a:pt x="1394" y="164"/>
                    </a:lnTo>
                    <a:lnTo>
                      <a:pt x="1418" y="180"/>
                    </a:lnTo>
                    <a:lnTo>
                      <a:pt x="1438" y="200"/>
                    </a:lnTo>
                    <a:lnTo>
                      <a:pt x="1458" y="224"/>
                    </a:lnTo>
                    <a:lnTo>
                      <a:pt x="1482" y="244"/>
                    </a:lnTo>
                    <a:lnTo>
                      <a:pt x="1502" y="268"/>
                    </a:lnTo>
                    <a:lnTo>
                      <a:pt x="1522" y="296"/>
                    </a:lnTo>
                    <a:lnTo>
                      <a:pt x="1546" y="320"/>
                    </a:lnTo>
                    <a:lnTo>
                      <a:pt x="1566" y="348"/>
                    </a:lnTo>
                    <a:lnTo>
                      <a:pt x="1590" y="376"/>
                    </a:lnTo>
                    <a:lnTo>
                      <a:pt x="1610" y="404"/>
                    </a:lnTo>
                    <a:lnTo>
                      <a:pt x="1630" y="432"/>
                    </a:lnTo>
                    <a:lnTo>
                      <a:pt x="1654" y="464"/>
                    </a:lnTo>
                    <a:lnTo>
                      <a:pt x="1674" y="496"/>
                    </a:lnTo>
                    <a:lnTo>
                      <a:pt x="1694" y="532"/>
                    </a:lnTo>
                    <a:lnTo>
                      <a:pt x="1718" y="564"/>
                    </a:lnTo>
                    <a:lnTo>
                      <a:pt x="1738" y="600"/>
                    </a:lnTo>
                    <a:lnTo>
                      <a:pt x="1762" y="636"/>
                    </a:lnTo>
                    <a:lnTo>
                      <a:pt x="1782" y="676"/>
                    </a:lnTo>
                    <a:lnTo>
                      <a:pt x="1802" y="712"/>
                    </a:lnTo>
                    <a:lnTo>
                      <a:pt x="1826" y="752"/>
                    </a:lnTo>
                    <a:lnTo>
                      <a:pt x="1847" y="792"/>
                    </a:lnTo>
                    <a:lnTo>
                      <a:pt x="1871" y="836"/>
                    </a:lnTo>
                    <a:lnTo>
                      <a:pt x="1891" y="880"/>
                    </a:lnTo>
                    <a:lnTo>
                      <a:pt x="1911" y="924"/>
                    </a:lnTo>
                    <a:lnTo>
                      <a:pt x="1935" y="969"/>
                    </a:lnTo>
                    <a:lnTo>
                      <a:pt x="1955" y="1017"/>
                    </a:lnTo>
                    <a:lnTo>
                      <a:pt x="1959" y="1021"/>
                    </a:lnTo>
                  </a:path>
                </a:pathLst>
              </a:custGeom>
              <a:noFill/>
              <a:ln w="0">
                <a:solidFill>
                  <a:srgbClr val="00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Freeform 121"/>
              <p:cNvSpPr>
                <a:spLocks/>
              </p:cNvSpPr>
              <p:nvPr/>
            </p:nvSpPr>
            <p:spPr bwMode="auto">
              <a:xfrm>
                <a:off x="3261" y="1343"/>
                <a:ext cx="1975" cy="584"/>
              </a:xfrm>
              <a:custGeom>
                <a:avLst/>
                <a:gdLst>
                  <a:gd name="T0" fmla="*/ 8 w 1975"/>
                  <a:gd name="T1" fmla="*/ 556 h 584"/>
                  <a:gd name="T2" fmla="*/ 52 w 1975"/>
                  <a:gd name="T3" fmla="*/ 464 h 584"/>
                  <a:gd name="T4" fmla="*/ 96 w 1975"/>
                  <a:gd name="T5" fmla="*/ 384 h 584"/>
                  <a:gd name="T6" fmla="*/ 141 w 1975"/>
                  <a:gd name="T7" fmla="*/ 312 h 584"/>
                  <a:gd name="T8" fmla="*/ 181 w 1975"/>
                  <a:gd name="T9" fmla="*/ 252 h 584"/>
                  <a:gd name="T10" fmla="*/ 225 w 1975"/>
                  <a:gd name="T11" fmla="*/ 200 h 584"/>
                  <a:gd name="T12" fmla="*/ 269 w 1975"/>
                  <a:gd name="T13" fmla="*/ 156 h 584"/>
                  <a:gd name="T14" fmla="*/ 313 w 1975"/>
                  <a:gd name="T15" fmla="*/ 120 h 584"/>
                  <a:gd name="T16" fmla="*/ 357 w 1975"/>
                  <a:gd name="T17" fmla="*/ 92 h 584"/>
                  <a:gd name="T18" fmla="*/ 397 w 1975"/>
                  <a:gd name="T19" fmla="*/ 64 h 584"/>
                  <a:gd name="T20" fmla="*/ 441 w 1975"/>
                  <a:gd name="T21" fmla="*/ 48 h 584"/>
                  <a:gd name="T22" fmla="*/ 485 w 1975"/>
                  <a:gd name="T23" fmla="*/ 32 h 584"/>
                  <a:gd name="T24" fmla="*/ 529 w 1975"/>
                  <a:gd name="T25" fmla="*/ 20 h 584"/>
                  <a:gd name="T26" fmla="*/ 569 w 1975"/>
                  <a:gd name="T27" fmla="*/ 12 h 584"/>
                  <a:gd name="T28" fmla="*/ 613 w 1975"/>
                  <a:gd name="T29" fmla="*/ 4 h 584"/>
                  <a:gd name="T30" fmla="*/ 657 w 1975"/>
                  <a:gd name="T31" fmla="*/ 4 h 584"/>
                  <a:gd name="T32" fmla="*/ 701 w 1975"/>
                  <a:gd name="T33" fmla="*/ 0 h 584"/>
                  <a:gd name="T34" fmla="*/ 741 w 1975"/>
                  <a:gd name="T35" fmla="*/ 0 h 584"/>
                  <a:gd name="T36" fmla="*/ 785 w 1975"/>
                  <a:gd name="T37" fmla="*/ 0 h 584"/>
                  <a:gd name="T38" fmla="*/ 829 w 1975"/>
                  <a:gd name="T39" fmla="*/ 0 h 584"/>
                  <a:gd name="T40" fmla="*/ 873 w 1975"/>
                  <a:gd name="T41" fmla="*/ 0 h 584"/>
                  <a:gd name="T42" fmla="*/ 913 w 1975"/>
                  <a:gd name="T43" fmla="*/ 4 h 584"/>
                  <a:gd name="T44" fmla="*/ 957 w 1975"/>
                  <a:gd name="T45" fmla="*/ 4 h 584"/>
                  <a:gd name="T46" fmla="*/ 1002 w 1975"/>
                  <a:gd name="T47" fmla="*/ 4 h 584"/>
                  <a:gd name="T48" fmla="*/ 1046 w 1975"/>
                  <a:gd name="T49" fmla="*/ 8 h 584"/>
                  <a:gd name="T50" fmla="*/ 1086 w 1975"/>
                  <a:gd name="T51" fmla="*/ 8 h 584"/>
                  <a:gd name="T52" fmla="*/ 1130 w 1975"/>
                  <a:gd name="T53" fmla="*/ 8 h 584"/>
                  <a:gd name="T54" fmla="*/ 1174 w 1975"/>
                  <a:gd name="T55" fmla="*/ 12 h 584"/>
                  <a:gd name="T56" fmla="*/ 1218 w 1975"/>
                  <a:gd name="T57" fmla="*/ 12 h 584"/>
                  <a:gd name="T58" fmla="*/ 1258 w 1975"/>
                  <a:gd name="T59" fmla="*/ 12 h 584"/>
                  <a:gd name="T60" fmla="*/ 1302 w 1975"/>
                  <a:gd name="T61" fmla="*/ 16 h 584"/>
                  <a:gd name="T62" fmla="*/ 1346 w 1975"/>
                  <a:gd name="T63" fmla="*/ 16 h 584"/>
                  <a:gd name="T64" fmla="*/ 1390 w 1975"/>
                  <a:gd name="T65" fmla="*/ 20 h 584"/>
                  <a:gd name="T66" fmla="*/ 1434 w 1975"/>
                  <a:gd name="T67" fmla="*/ 28 h 584"/>
                  <a:gd name="T68" fmla="*/ 1474 w 1975"/>
                  <a:gd name="T69" fmla="*/ 36 h 584"/>
                  <a:gd name="T70" fmla="*/ 1518 w 1975"/>
                  <a:gd name="T71" fmla="*/ 44 h 584"/>
                  <a:gd name="T72" fmla="*/ 1562 w 1975"/>
                  <a:gd name="T73" fmla="*/ 56 h 584"/>
                  <a:gd name="T74" fmla="*/ 1606 w 1975"/>
                  <a:gd name="T75" fmla="*/ 72 h 584"/>
                  <a:gd name="T76" fmla="*/ 1646 w 1975"/>
                  <a:gd name="T77" fmla="*/ 92 h 584"/>
                  <a:gd name="T78" fmla="*/ 1690 w 1975"/>
                  <a:gd name="T79" fmla="*/ 116 h 584"/>
                  <a:gd name="T80" fmla="*/ 1734 w 1975"/>
                  <a:gd name="T81" fmla="*/ 144 h 584"/>
                  <a:gd name="T82" fmla="*/ 1778 w 1975"/>
                  <a:gd name="T83" fmla="*/ 180 h 584"/>
                  <a:gd name="T84" fmla="*/ 1818 w 1975"/>
                  <a:gd name="T85" fmla="*/ 224 h 584"/>
                  <a:gd name="T86" fmla="*/ 1863 w 1975"/>
                  <a:gd name="T87" fmla="*/ 272 h 584"/>
                  <a:gd name="T88" fmla="*/ 1907 w 1975"/>
                  <a:gd name="T89" fmla="*/ 332 h 584"/>
                  <a:gd name="T90" fmla="*/ 1951 w 1975"/>
                  <a:gd name="T91" fmla="*/ 396 h 584"/>
                  <a:gd name="T92" fmla="*/ 1975 w 1975"/>
                  <a:gd name="T93" fmla="*/ 440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75" h="584">
                    <a:moveTo>
                      <a:pt x="0" y="584"/>
                    </a:moveTo>
                    <a:lnTo>
                      <a:pt x="8" y="556"/>
                    </a:lnTo>
                    <a:lnTo>
                      <a:pt x="32" y="508"/>
                    </a:lnTo>
                    <a:lnTo>
                      <a:pt x="52" y="464"/>
                    </a:lnTo>
                    <a:lnTo>
                      <a:pt x="76" y="420"/>
                    </a:lnTo>
                    <a:lnTo>
                      <a:pt x="96" y="384"/>
                    </a:lnTo>
                    <a:lnTo>
                      <a:pt x="117" y="344"/>
                    </a:lnTo>
                    <a:lnTo>
                      <a:pt x="141" y="312"/>
                    </a:lnTo>
                    <a:lnTo>
                      <a:pt x="161" y="280"/>
                    </a:lnTo>
                    <a:lnTo>
                      <a:pt x="181" y="252"/>
                    </a:lnTo>
                    <a:lnTo>
                      <a:pt x="205" y="224"/>
                    </a:lnTo>
                    <a:lnTo>
                      <a:pt x="225" y="200"/>
                    </a:lnTo>
                    <a:lnTo>
                      <a:pt x="249" y="176"/>
                    </a:lnTo>
                    <a:lnTo>
                      <a:pt x="269" y="156"/>
                    </a:lnTo>
                    <a:lnTo>
                      <a:pt x="289" y="136"/>
                    </a:lnTo>
                    <a:lnTo>
                      <a:pt x="313" y="120"/>
                    </a:lnTo>
                    <a:lnTo>
                      <a:pt x="333" y="104"/>
                    </a:lnTo>
                    <a:lnTo>
                      <a:pt x="357" y="92"/>
                    </a:lnTo>
                    <a:lnTo>
                      <a:pt x="377" y="76"/>
                    </a:lnTo>
                    <a:lnTo>
                      <a:pt x="397" y="64"/>
                    </a:lnTo>
                    <a:lnTo>
                      <a:pt x="421" y="56"/>
                    </a:lnTo>
                    <a:lnTo>
                      <a:pt x="441" y="48"/>
                    </a:lnTo>
                    <a:lnTo>
                      <a:pt x="461" y="40"/>
                    </a:lnTo>
                    <a:lnTo>
                      <a:pt x="485" y="32"/>
                    </a:lnTo>
                    <a:lnTo>
                      <a:pt x="505" y="24"/>
                    </a:lnTo>
                    <a:lnTo>
                      <a:pt x="529" y="20"/>
                    </a:lnTo>
                    <a:lnTo>
                      <a:pt x="549" y="16"/>
                    </a:lnTo>
                    <a:lnTo>
                      <a:pt x="569" y="12"/>
                    </a:lnTo>
                    <a:lnTo>
                      <a:pt x="593" y="8"/>
                    </a:lnTo>
                    <a:lnTo>
                      <a:pt x="613" y="4"/>
                    </a:lnTo>
                    <a:lnTo>
                      <a:pt x="633" y="4"/>
                    </a:lnTo>
                    <a:lnTo>
                      <a:pt x="657" y="4"/>
                    </a:lnTo>
                    <a:lnTo>
                      <a:pt x="677" y="0"/>
                    </a:lnTo>
                    <a:lnTo>
                      <a:pt x="701" y="0"/>
                    </a:lnTo>
                    <a:lnTo>
                      <a:pt x="721" y="0"/>
                    </a:lnTo>
                    <a:lnTo>
                      <a:pt x="741" y="0"/>
                    </a:lnTo>
                    <a:lnTo>
                      <a:pt x="765" y="0"/>
                    </a:lnTo>
                    <a:lnTo>
                      <a:pt x="785" y="0"/>
                    </a:lnTo>
                    <a:lnTo>
                      <a:pt x="809" y="0"/>
                    </a:lnTo>
                    <a:lnTo>
                      <a:pt x="829" y="0"/>
                    </a:lnTo>
                    <a:lnTo>
                      <a:pt x="849" y="0"/>
                    </a:lnTo>
                    <a:lnTo>
                      <a:pt x="873" y="0"/>
                    </a:lnTo>
                    <a:lnTo>
                      <a:pt x="893" y="0"/>
                    </a:lnTo>
                    <a:lnTo>
                      <a:pt x="913" y="4"/>
                    </a:lnTo>
                    <a:lnTo>
                      <a:pt x="937" y="4"/>
                    </a:lnTo>
                    <a:lnTo>
                      <a:pt x="957" y="4"/>
                    </a:lnTo>
                    <a:lnTo>
                      <a:pt x="981" y="4"/>
                    </a:lnTo>
                    <a:lnTo>
                      <a:pt x="1002" y="4"/>
                    </a:lnTo>
                    <a:lnTo>
                      <a:pt x="1022" y="8"/>
                    </a:lnTo>
                    <a:lnTo>
                      <a:pt x="1046" y="8"/>
                    </a:lnTo>
                    <a:lnTo>
                      <a:pt x="1066" y="8"/>
                    </a:lnTo>
                    <a:lnTo>
                      <a:pt x="1086" y="8"/>
                    </a:lnTo>
                    <a:lnTo>
                      <a:pt x="1110" y="8"/>
                    </a:lnTo>
                    <a:lnTo>
                      <a:pt x="1130" y="8"/>
                    </a:lnTo>
                    <a:lnTo>
                      <a:pt x="1154" y="8"/>
                    </a:lnTo>
                    <a:lnTo>
                      <a:pt x="1174" y="12"/>
                    </a:lnTo>
                    <a:lnTo>
                      <a:pt x="1194" y="12"/>
                    </a:lnTo>
                    <a:lnTo>
                      <a:pt x="1218" y="12"/>
                    </a:lnTo>
                    <a:lnTo>
                      <a:pt x="1238" y="12"/>
                    </a:lnTo>
                    <a:lnTo>
                      <a:pt x="1258" y="12"/>
                    </a:lnTo>
                    <a:lnTo>
                      <a:pt x="1282" y="16"/>
                    </a:lnTo>
                    <a:lnTo>
                      <a:pt x="1302" y="16"/>
                    </a:lnTo>
                    <a:lnTo>
                      <a:pt x="1326" y="16"/>
                    </a:lnTo>
                    <a:lnTo>
                      <a:pt x="1346" y="16"/>
                    </a:lnTo>
                    <a:lnTo>
                      <a:pt x="1366" y="20"/>
                    </a:lnTo>
                    <a:lnTo>
                      <a:pt x="1390" y="20"/>
                    </a:lnTo>
                    <a:lnTo>
                      <a:pt x="1410" y="24"/>
                    </a:lnTo>
                    <a:lnTo>
                      <a:pt x="1434" y="28"/>
                    </a:lnTo>
                    <a:lnTo>
                      <a:pt x="1454" y="32"/>
                    </a:lnTo>
                    <a:lnTo>
                      <a:pt x="1474" y="36"/>
                    </a:lnTo>
                    <a:lnTo>
                      <a:pt x="1498" y="40"/>
                    </a:lnTo>
                    <a:lnTo>
                      <a:pt x="1518" y="44"/>
                    </a:lnTo>
                    <a:lnTo>
                      <a:pt x="1538" y="48"/>
                    </a:lnTo>
                    <a:lnTo>
                      <a:pt x="1562" y="56"/>
                    </a:lnTo>
                    <a:lnTo>
                      <a:pt x="1582" y="64"/>
                    </a:lnTo>
                    <a:lnTo>
                      <a:pt x="1606" y="72"/>
                    </a:lnTo>
                    <a:lnTo>
                      <a:pt x="1626" y="80"/>
                    </a:lnTo>
                    <a:lnTo>
                      <a:pt x="1646" y="92"/>
                    </a:lnTo>
                    <a:lnTo>
                      <a:pt x="1670" y="104"/>
                    </a:lnTo>
                    <a:lnTo>
                      <a:pt x="1690" y="116"/>
                    </a:lnTo>
                    <a:lnTo>
                      <a:pt x="1710" y="128"/>
                    </a:lnTo>
                    <a:lnTo>
                      <a:pt x="1734" y="144"/>
                    </a:lnTo>
                    <a:lnTo>
                      <a:pt x="1754" y="160"/>
                    </a:lnTo>
                    <a:lnTo>
                      <a:pt x="1778" y="180"/>
                    </a:lnTo>
                    <a:lnTo>
                      <a:pt x="1798" y="200"/>
                    </a:lnTo>
                    <a:lnTo>
                      <a:pt x="1818" y="224"/>
                    </a:lnTo>
                    <a:lnTo>
                      <a:pt x="1842" y="248"/>
                    </a:lnTo>
                    <a:lnTo>
                      <a:pt x="1863" y="272"/>
                    </a:lnTo>
                    <a:lnTo>
                      <a:pt x="1887" y="300"/>
                    </a:lnTo>
                    <a:lnTo>
                      <a:pt x="1907" y="332"/>
                    </a:lnTo>
                    <a:lnTo>
                      <a:pt x="1927" y="364"/>
                    </a:lnTo>
                    <a:lnTo>
                      <a:pt x="1951" y="396"/>
                    </a:lnTo>
                    <a:lnTo>
                      <a:pt x="1971" y="436"/>
                    </a:lnTo>
                    <a:lnTo>
                      <a:pt x="1975" y="440"/>
                    </a:lnTo>
                  </a:path>
                </a:pathLst>
              </a:custGeom>
              <a:noFill/>
              <a:ln w="0">
                <a:solidFill>
                  <a:srgbClr val="BF00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Freeform 122"/>
              <p:cNvSpPr>
                <a:spLocks/>
              </p:cNvSpPr>
              <p:nvPr/>
            </p:nvSpPr>
            <p:spPr bwMode="auto">
              <a:xfrm>
                <a:off x="3261" y="1343"/>
                <a:ext cx="1975" cy="584"/>
              </a:xfrm>
              <a:custGeom>
                <a:avLst/>
                <a:gdLst>
                  <a:gd name="T0" fmla="*/ 8 w 1975"/>
                  <a:gd name="T1" fmla="*/ 556 h 584"/>
                  <a:gd name="T2" fmla="*/ 52 w 1975"/>
                  <a:gd name="T3" fmla="*/ 464 h 584"/>
                  <a:gd name="T4" fmla="*/ 96 w 1975"/>
                  <a:gd name="T5" fmla="*/ 384 h 584"/>
                  <a:gd name="T6" fmla="*/ 141 w 1975"/>
                  <a:gd name="T7" fmla="*/ 312 h 584"/>
                  <a:gd name="T8" fmla="*/ 181 w 1975"/>
                  <a:gd name="T9" fmla="*/ 252 h 584"/>
                  <a:gd name="T10" fmla="*/ 225 w 1975"/>
                  <a:gd name="T11" fmla="*/ 200 h 584"/>
                  <a:gd name="T12" fmla="*/ 269 w 1975"/>
                  <a:gd name="T13" fmla="*/ 156 h 584"/>
                  <a:gd name="T14" fmla="*/ 313 w 1975"/>
                  <a:gd name="T15" fmla="*/ 120 h 584"/>
                  <a:gd name="T16" fmla="*/ 357 w 1975"/>
                  <a:gd name="T17" fmla="*/ 92 h 584"/>
                  <a:gd name="T18" fmla="*/ 397 w 1975"/>
                  <a:gd name="T19" fmla="*/ 64 h 584"/>
                  <a:gd name="T20" fmla="*/ 441 w 1975"/>
                  <a:gd name="T21" fmla="*/ 48 h 584"/>
                  <a:gd name="T22" fmla="*/ 485 w 1975"/>
                  <a:gd name="T23" fmla="*/ 32 h 584"/>
                  <a:gd name="T24" fmla="*/ 529 w 1975"/>
                  <a:gd name="T25" fmla="*/ 20 h 584"/>
                  <a:gd name="T26" fmla="*/ 569 w 1975"/>
                  <a:gd name="T27" fmla="*/ 12 h 584"/>
                  <a:gd name="T28" fmla="*/ 613 w 1975"/>
                  <a:gd name="T29" fmla="*/ 4 h 584"/>
                  <a:gd name="T30" fmla="*/ 657 w 1975"/>
                  <a:gd name="T31" fmla="*/ 4 h 584"/>
                  <a:gd name="T32" fmla="*/ 701 w 1975"/>
                  <a:gd name="T33" fmla="*/ 0 h 584"/>
                  <a:gd name="T34" fmla="*/ 741 w 1975"/>
                  <a:gd name="T35" fmla="*/ 0 h 584"/>
                  <a:gd name="T36" fmla="*/ 785 w 1975"/>
                  <a:gd name="T37" fmla="*/ 0 h 584"/>
                  <a:gd name="T38" fmla="*/ 829 w 1975"/>
                  <a:gd name="T39" fmla="*/ 0 h 584"/>
                  <a:gd name="T40" fmla="*/ 873 w 1975"/>
                  <a:gd name="T41" fmla="*/ 0 h 584"/>
                  <a:gd name="T42" fmla="*/ 913 w 1975"/>
                  <a:gd name="T43" fmla="*/ 4 h 584"/>
                  <a:gd name="T44" fmla="*/ 957 w 1975"/>
                  <a:gd name="T45" fmla="*/ 4 h 584"/>
                  <a:gd name="T46" fmla="*/ 1002 w 1975"/>
                  <a:gd name="T47" fmla="*/ 4 h 584"/>
                  <a:gd name="T48" fmla="*/ 1046 w 1975"/>
                  <a:gd name="T49" fmla="*/ 8 h 584"/>
                  <a:gd name="T50" fmla="*/ 1086 w 1975"/>
                  <a:gd name="T51" fmla="*/ 8 h 584"/>
                  <a:gd name="T52" fmla="*/ 1130 w 1975"/>
                  <a:gd name="T53" fmla="*/ 8 h 584"/>
                  <a:gd name="T54" fmla="*/ 1174 w 1975"/>
                  <a:gd name="T55" fmla="*/ 12 h 584"/>
                  <a:gd name="T56" fmla="*/ 1218 w 1975"/>
                  <a:gd name="T57" fmla="*/ 12 h 584"/>
                  <a:gd name="T58" fmla="*/ 1258 w 1975"/>
                  <a:gd name="T59" fmla="*/ 12 h 584"/>
                  <a:gd name="T60" fmla="*/ 1302 w 1975"/>
                  <a:gd name="T61" fmla="*/ 16 h 584"/>
                  <a:gd name="T62" fmla="*/ 1346 w 1975"/>
                  <a:gd name="T63" fmla="*/ 16 h 584"/>
                  <a:gd name="T64" fmla="*/ 1390 w 1975"/>
                  <a:gd name="T65" fmla="*/ 20 h 584"/>
                  <a:gd name="T66" fmla="*/ 1434 w 1975"/>
                  <a:gd name="T67" fmla="*/ 28 h 584"/>
                  <a:gd name="T68" fmla="*/ 1474 w 1975"/>
                  <a:gd name="T69" fmla="*/ 36 h 584"/>
                  <a:gd name="T70" fmla="*/ 1518 w 1975"/>
                  <a:gd name="T71" fmla="*/ 44 h 584"/>
                  <a:gd name="T72" fmla="*/ 1562 w 1975"/>
                  <a:gd name="T73" fmla="*/ 56 h 584"/>
                  <a:gd name="T74" fmla="*/ 1606 w 1975"/>
                  <a:gd name="T75" fmla="*/ 72 h 584"/>
                  <a:gd name="T76" fmla="*/ 1646 w 1975"/>
                  <a:gd name="T77" fmla="*/ 92 h 584"/>
                  <a:gd name="T78" fmla="*/ 1690 w 1975"/>
                  <a:gd name="T79" fmla="*/ 116 h 584"/>
                  <a:gd name="T80" fmla="*/ 1734 w 1975"/>
                  <a:gd name="T81" fmla="*/ 144 h 584"/>
                  <a:gd name="T82" fmla="*/ 1778 w 1975"/>
                  <a:gd name="T83" fmla="*/ 180 h 584"/>
                  <a:gd name="T84" fmla="*/ 1818 w 1975"/>
                  <a:gd name="T85" fmla="*/ 224 h 584"/>
                  <a:gd name="T86" fmla="*/ 1863 w 1975"/>
                  <a:gd name="T87" fmla="*/ 272 h 584"/>
                  <a:gd name="T88" fmla="*/ 1907 w 1975"/>
                  <a:gd name="T89" fmla="*/ 332 h 584"/>
                  <a:gd name="T90" fmla="*/ 1951 w 1975"/>
                  <a:gd name="T91" fmla="*/ 396 h 584"/>
                  <a:gd name="T92" fmla="*/ 1975 w 1975"/>
                  <a:gd name="T93" fmla="*/ 440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75" h="584">
                    <a:moveTo>
                      <a:pt x="0" y="584"/>
                    </a:moveTo>
                    <a:lnTo>
                      <a:pt x="8" y="556"/>
                    </a:lnTo>
                    <a:lnTo>
                      <a:pt x="32" y="508"/>
                    </a:lnTo>
                    <a:lnTo>
                      <a:pt x="52" y="464"/>
                    </a:lnTo>
                    <a:lnTo>
                      <a:pt x="76" y="420"/>
                    </a:lnTo>
                    <a:lnTo>
                      <a:pt x="96" y="384"/>
                    </a:lnTo>
                    <a:lnTo>
                      <a:pt x="117" y="344"/>
                    </a:lnTo>
                    <a:lnTo>
                      <a:pt x="141" y="312"/>
                    </a:lnTo>
                    <a:lnTo>
                      <a:pt x="161" y="280"/>
                    </a:lnTo>
                    <a:lnTo>
                      <a:pt x="181" y="252"/>
                    </a:lnTo>
                    <a:lnTo>
                      <a:pt x="205" y="224"/>
                    </a:lnTo>
                    <a:lnTo>
                      <a:pt x="225" y="200"/>
                    </a:lnTo>
                    <a:lnTo>
                      <a:pt x="249" y="176"/>
                    </a:lnTo>
                    <a:lnTo>
                      <a:pt x="269" y="156"/>
                    </a:lnTo>
                    <a:lnTo>
                      <a:pt x="289" y="136"/>
                    </a:lnTo>
                    <a:lnTo>
                      <a:pt x="313" y="120"/>
                    </a:lnTo>
                    <a:lnTo>
                      <a:pt x="333" y="104"/>
                    </a:lnTo>
                    <a:lnTo>
                      <a:pt x="357" y="92"/>
                    </a:lnTo>
                    <a:lnTo>
                      <a:pt x="377" y="76"/>
                    </a:lnTo>
                    <a:lnTo>
                      <a:pt x="397" y="64"/>
                    </a:lnTo>
                    <a:lnTo>
                      <a:pt x="421" y="56"/>
                    </a:lnTo>
                    <a:lnTo>
                      <a:pt x="441" y="48"/>
                    </a:lnTo>
                    <a:lnTo>
                      <a:pt x="461" y="40"/>
                    </a:lnTo>
                    <a:lnTo>
                      <a:pt x="485" y="32"/>
                    </a:lnTo>
                    <a:lnTo>
                      <a:pt x="505" y="24"/>
                    </a:lnTo>
                    <a:lnTo>
                      <a:pt x="529" y="20"/>
                    </a:lnTo>
                    <a:lnTo>
                      <a:pt x="549" y="16"/>
                    </a:lnTo>
                    <a:lnTo>
                      <a:pt x="569" y="12"/>
                    </a:lnTo>
                    <a:lnTo>
                      <a:pt x="593" y="8"/>
                    </a:lnTo>
                    <a:lnTo>
                      <a:pt x="613" y="4"/>
                    </a:lnTo>
                    <a:lnTo>
                      <a:pt x="633" y="4"/>
                    </a:lnTo>
                    <a:lnTo>
                      <a:pt x="657" y="4"/>
                    </a:lnTo>
                    <a:lnTo>
                      <a:pt x="677" y="0"/>
                    </a:lnTo>
                    <a:lnTo>
                      <a:pt x="701" y="0"/>
                    </a:lnTo>
                    <a:lnTo>
                      <a:pt x="721" y="0"/>
                    </a:lnTo>
                    <a:lnTo>
                      <a:pt x="741" y="0"/>
                    </a:lnTo>
                    <a:lnTo>
                      <a:pt x="765" y="0"/>
                    </a:lnTo>
                    <a:lnTo>
                      <a:pt x="785" y="0"/>
                    </a:lnTo>
                    <a:lnTo>
                      <a:pt x="809" y="0"/>
                    </a:lnTo>
                    <a:lnTo>
                      <a:pt x="829" y="0"/>
                    </a:lnTo>
                    <a:lnTo>
                      <a:pt x="849" y="0"/>
                    </a:lnTo>
                    <a:lnTo>
                      <a:pt x="873" y="0"/>
                    </a:lnTo>
                    <a:lnTo>
                      <a:pt x="893" y="0"/>
                    </a:lnTo>
                    <a:lnTo>
                      <a:pt x="913" y="4"/>
                    </a:lnTo>
                    <a:lnTo>
                      <a:pt x="937" y="4"/>
                    </a:lnTo>
                    <a:lnTo>
                      <a:pt x="957" y="4"/>
                    </a:lnTo>
                    <a:lnTo>
                      <a:pt x="981" y="4"/>
                    </a:lnTo>
                    <a:lnTo>
                      <a:pt x="1002" y="4"/>
                    </a:lnTo>
                    <a:lnTo>
                      <a:pt x="1022" y="8"/>
                    </a:lnTo>
                    <a:lnTo>
                      <a:pt x="1046" y="8"/>
                    </a:lnTo>
                    <a:lnTo>
                      <a:pt x="1066" y="8"/>
                    </a:lnTo>
                    <a:lnTo>
                      <a:pt x="1086" y="8"/>
                    </a:lnTo>
                    <a:lnTo>
                      <a:pt x="1110" y="8"/>
                    </a:lnTo>
                    <a:lnTo>
                      <a:pt x="1130" y="8"/>
                    </a:lnTo>
                    <a:lnTo>
                      <a:pt x="1154" y="8"/>
                    </a:lnTo>
                    <a:lnTo>
                      <a:pt x="1174" y="12"/>
                    </a:lnTo>
                    <a:lnTo>
                      <a:pt x="1194" y="12"/>
                    </a:lnTo>
                    <a:lnTo>
                      <a:pt x="1218" y="12"/>
                    </a:lnTo>
                    <a:lnTo>
                      <a:pt x="1238" y="12"/>
                    </a:lnTo>
                    <a:lnTo>
                      <a:pt x="1258" y="12"/>
                    </a:lnTo>
                    <a:lnTo>
                      <a:pt x="1282" y="16"/>
                    </a:lnTo>
                    <a:lnTo>
                      <a:pt x="1302" y="16"/>
                    </a:lnTo>
                    <a:lnTo>
                      <a:pt x="1326" y="16"/>
                    </a:lnTo>
                    <a:lnTo>
                      <a:pt x="1346" y="16"/>
                    </a:lnTo>
                    <a:lnTo>
                      <a:pt x="1366" y="20"/>
                    </a:lnTo>
                    <a:lnTo>
                      <a:pt x="1390" y="20"/>
                    </a:lnTo>
                    <a:lnTo>
                      <a:pt x="1410" y="24"/>
                    </a:lnTo>
                    <a:lnTo>
                      <a:pt x="1434" y="28"/>
                    </a:lnTo>
                    <a:lnTo>
                      <a:pt x="1454" y="32"/>
                    </a:lnTo>
                    <a:lnTo>
                      <a:pt x="1474" y="36"/>
                    </a:lnTo>
                    <a:lnTo>
                      <a:pt x="1498" y="40"/>
                    </a:lnTo>
                    <a:lnTo>
                      <a:pt x="1518" y="44"/>
                    </a:lnTo>
                    <a:lnTo>
                      <a:pt x="1538" y="48"/>
                    </a:lnTo>
                    <a:lnTo>
                      <a:pt x="1562" y="56"/>
                    </a:lnTo>
                    <a:lnTo>
                      <a:pt x="1582" y="64"/>
                    </a:lnTo>
                    <a:lnTo>
                      <a:pt x="1606" y="72"/>
                    </a:lnTo>
                    <a:lnTo>
                      <a:pt x="1626" y="80"/>
                    </a:lnTo>
                    <a:lnTo>
                      <a:pt x="1646" y="92"/>
                    </a:lnTo>
                    <a:lnTo>
                      <a:pt x="1670" y="104"/>
                    </a:lnTo>
                    <a:lnTo>
                      <a:pt x="1690" y="116"/>
                    </a:lnTo>
                    <a:lnTo>
                      <a:pt x="1710" y="128"/>
                    </a:lnTo>
                    <a:lnTo>
                      <a:pt x="1734" y="144"/>
                    </a:lnTo>
                    <a:lnTo>
                      <a:pt x="1754" y="160"/>
                    </a:lnTo>
                    <a:lnTo>
                      <a:pt x="1778" y="180"/>
                    </a:lnTo>
                    <a:lnTo>
                      <a:pt x="1798" y="200"/>
                    </a:lnTo>
                    <a:lnTo>
                      <a:pt x="1818" y="224"/>
                    </a:lnTo>
                    <a:lnTo>
                      <a:pt x="1842" y="248"/>
                    </a:lnTo>
                    <a:lnTo>
                      <a:pt x="1863" y="272"/>
                    </a:lnTo>
                    <a:lnTo>
                      <a:pt x="1887" y="300"/>
                    </a:lnTo>
                    <a:lnTo>
                      <a:pt x="1907" y="332"/>
                    </a:lnTo>
                    <a:lnTo>
                      <a:pt x="1927" y="364"/>
                    </a:lnTo>
                    <a:lnTo>
                      <a:pt x="1951" y="396"/>
                    </a:lnTo>
                    <a:lnTo>
                      <a:pt x="1971" y="436"/>
                    </a:lnTo>
                    <a:lnTo>
                      <a:pt x="1975" y="440"/>
                    </a:lnTo>
                  </a:path>
                </a:pathLst>
              </a:custGeom>
              <a:noFill/>
              <a:ln w="0">
                <a:solidFill>
                  <a:srgbClr val="BFB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Freeform 123"/>
              <p:cNvSpPr>
                <a:spLocks/>
              </p:cNvSpPr>
              <p:nvPr/>
            </p:nvSpPr>
            <p:spPr bwMode="auto">
              <a:xfrm>
                <a:off x="3261" y="1347"/>
                <a:ext cx="1975" cy="1129"/>
              </a:xfrm>
              <a:custGeom>
                <a:avLst/>
                <a:gdLst>
                  <a:gd name="T0" fmla="*/ 8 w 1975"/>
                  <a:gd name="T1" fmla="*/ 1101 h 1129"/>
                  <a:gd name="T2" fmla="*/ 52 w 1975"/>
                  <a:gd name="T3" fmla="*/ 1009 h 1129"/>
                  <a:gd name="T4" fmla="*/ 96 w 1975"/>
                  <a:gd name="T5" fmla="*/ 916 h 1129"/>
                  <a:gd name="T6" fmla="*/ 141 w 1975"/>
                  <a:gd name="T7" fmla="*/ 828 h 1129"/>
                  <a:gd name="T8" fmla="*/ 181 w 1975"/>
                  <a:gd name="T9" fmla="*/ 748 h 1129"/>
                  <a:gd name="T10" fmla="*/ 225 w 1975"/>
                  <a:gd name="T11" fmla="*/ 668 h 1129"/>
                  <a:gd name="T12" fmla="*/ 269 w 1975"/>
                  <a:gd name="T13" fmla="*/ 596 h 1129"/>
                  <a:gd name="T14" fmla="*/ 313 w 1975"/>
                  <a:gd name="T15" fmla="*/ 528 h 1129"/>
                  <a:gd name="T16" fmla="*/ 357 w 1975"/>
                  <a:gd name="T17" fmla="*/ 464 h 1129"/>
                  <a:gd name="T18" fmla="*/ 397 w 1975"/>
                  <a:gd name="T19" fmla="*/ 400 h 1129"/>
                  <a:gd name="T20" fmla="*/ 441 w 1975"/>
                  <a:gd name="T21" fmla="*/ 344 h 1129"/>
                  <a:gd name="T22" fmla="*/ 485 w 1975"/>
                  <a:gd name="T23" fmla="*/ 292 h 1129"/>
                  <a:gd name="T24" fmla="*/ 529 w 1975"/>
                  <a:gd name="T25" fmla="*/ 244 h 1129"/>
                  <a:gd name="T26" fmla="*/ 569 w 1975"/>
                  <a:gd name="T27" fmla="*/ 200 h 1129"/>
                  <a:gd name="T28" fmla="*/ 613 w 1975"/>
                  <a:gd name="T29" fmla="*/ 164 h 1129"/>
                  <a:gd name="T30" fmla="*/ 657 w 1975"/>
                  <a:gd name="T31" fmla="*/ 128 h 1129"/>
                  <a:gd name="T32" fmla="*/ 701 w 1975"/>
                  <a:gd name="T33" fmla="*/ 96 h 1129"/>
                  <a:gd name="T34" fmla="*/ 741 w 1975"/>
                  <a:gd name="T35" fmla="*/ 72 h 1129"/>
                  <a:gd name="T36" fmla="*/ 785 w 1975"/>
                  <a:gd name="T37" fmla="*/ 48 h 1129"/>
                  <a:gd name="T38" fmla="*/ 829 w 1975"/>
                  <a:gd name="T39" fmla="*/ 32 h 1129"/>
                  <a:gd name="T40" fmla="*/ 873 w 1975"/>
                  <a:gd name="T41" fmla="*/ 16 h 1129"/>
                  <a:gd name="T42" fmla="*/ 913 w 1975"/>
                  <a:gd name="T43" fmla="*/ 8 h 1129"/>
                  <a:gd name="T44" fmla="*/ 957 w 1975"/>
                  <a:gd name="T45" fmla="*/ 0 h 1129"/>
                  <a:gd name="T46" fmla="*/ 1002 w 1975"/>
                  <a:gd name="T47" fmla="*/ 0 h 1129"/>
                  <a:gd name="T48" fmla="*/ 1046 w 1975"/>
                  <a:gd name="T49" fmla="*/ 4 h 1129"/>
                  <a:gd name="T50" fmla="*/ 1086 w 1975"/>
                  <a:gd name="T51" fmla="*/ 12 h 1129"/>
                  <a:gd name="T52" fmla="*/ 1130 w 1975"/>
                  <a:gd name="T53" fmla="*/ 24 h 1129"/>
                  <a:gd name="T54" fmla="*/ 1174 w 1975"/>
                  <a:gd name="T55" fmla="*/ 40 h 1129"/>
                  <a:gd name="T56" fmla="*/ 1218 w 1975"/>
                  <a:gd name="T57" fmla="*/ 60 h 1129"/>
                  <a:gd name="T58" fmla="*/ 1258 w 1975"/>
                  <a:gd name="T59" fmla="*/ 84 h 1129"/>
                  <a:gd name="T60" fmla="*/ 1302 w 1975"/>
                  <a:gd name="T61" fmla="*/ 116 h 1129"/>
                  <a:gd name="T62" fmla="*/ 1346 w 1975"/>
                  <a:gd name="T63" fmla="*/ 148 h 1129"/>
                  <a:gd name="T64" fmla="*/ 1390 w 1975"/>
                  <a:gd name="T65" fmla="*/ 184 h 1129"/>
                  <a:gd name="T66" fmla="*/ 1434 w 1975"/>
                  <a:gd name="T67" fmla="*/ 228 h 1129"/>
                  <a:gd name="T68" fmla="*/ 1474 w 1975"/>
                  <a:gd name="T69" fmla="*/ 272 h 1129"/>
                  <a:gd name="T70" fmla="*/ 1518 w 1975"/>
                  <a:gd name="T71" fmla="*/ 324 h 1129"/>
                  <a:gd name="T72" fmla="*/ 1562 w 1975"/>
                  <a:gd name="T73" fmla="*/ 380 h 1129"/>
                  <a:gd name="T74" fmla="*/ 1606 w 1975"/>
                  <a:gd name="T75" fmla="*/ 436 h 1129"/>
                  <a:gd name="T76" fmla="*/ 1646 w 1975"/>
                  <a:gd name="T77" fmla="*/ 500 h 1129"/>
                  <a:gd name="T78" fmla="*/ 1690 w 1975"/>
                  <a:gd name="T79" fmla="*/ 568 h 1129"/>
                  <a:gd name="T80" fmla="*/ 1734 w 1975"/>
                  <a:gd name="T81" fmla="*/ 640 h 1129"/>
                  <a:gd name="T82" fmla="*/ 1778 w 1975"/>
                  <a:gd name="T83" fmla="*/ 716 h 1129"/>
                  <a:gd name="T84" fmla="*/ 1818 w 1975"/>
                  <a:gd name="T85" fmla="*/ 796 h 1129"/>
                  <a:gd name="T86" fmla="*/ 1863 w 1975"/>
                  <a:gd name="T87" fmla="*/ 880 h 1129"/>
                  <a:gd name="T88" fmla="*/ 1907 w 1975"/>
                  <a:gd name="T89" fmla="*/ 968 h 1129"/>
                  <a:gd name="T90" fmla="*/ 1951 w 1975"/>
                  <a:gd name="T91" fmla="*/ 1061 h 1129"/>
                  <a:gd name="T92" fmla="*/ 1975 w 1975"/>
                  <a:gd name="T93" fmla="*/ 1117 h 1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75" h="1129">
                    <a:moveTo>
                      <a:pt x="0" y="1129"/>
                    </a:moveTo>
                    <a:lnTo>
                      <a:pt x="8" y="1101"/>
                    </a:lnTo>
                    <a:lnTo>
                      <a:pt x="32" y="1053"/>
                    </a:lnTo>
                    <a:lnTo>
                      <a:pt x="52" y="1009"/>
                    </a:lnTo>
                    <a:lnTo>
                      <a:pt x="76" y="960"/>
                    </a:lnTo>
                    <a:lnTo>
                      <a:pt x="96" y="916"/>
                    </a:lnTo>
                    <a:lnTo>
                      <a:pt x="117" y="872"/>
                    </a:lnTo>
                    <a:lnTo>
                      <a:pt x="141" y="828"/>
                    </a:lnTo>
                    <a:lnTo>
                      <a:pt x="161" y="788"/>
                    </a:lnTo>
                    <a:lnTo>
                      <a:pt x="181" y="748"/>
                    </a:lnTo>
                    <a:lnTo>
                      <a:pt x="205" y="708"/>
                    </a:lnTo>
                    <a:lnTo>
                      <a:pt x="225" y="668"/>
                    </a:lnTo>
                    <a:lnTo>
                      <a:pt x="249" y="632"/>
                    </a:lnTo>
                    <a:lnTo>
                      <a:pt x="269" y="596"/>
                    </a:lnTo>
                    <a:lnTo>
                      <a:pt x="289" y="560"/>
                    </a:lnTo>
                    <a:lnTo>
                      <a:pt x="313" y="528"/>
                    </a:lnTo>
                    <a:lnTo>
                      <a:pt x="333" y="496"/>
                    </a:lnTo>
                    <a:lnTo>
                      <a:pt x="357" y="464"/>
                    </a:lnTo>
                    <a:lnTo>
                      <a:pt x="377" y="432"/>
                    </a:lnTo>
                    <a:lnTo>
                      <a:pt x="397" y="400"/>
                    </a:lnTo>
                    <a:lnTo>
                      <a:pt x="421" y="372"/>
                    </a:lnTo>
                    <a:lnTo>
                      <a:pt x="441" y="344"/>
                    </a:lnTo>
                    <a:lnTo>
                      <a:pt x="461" y="320"/>
                    </a:lnTo>
                    <a:lnTo>
                      <a:pt x="485" y="292"/>
                    </a:lnTo>
                    <a:lnTo>
                      <a:pt x="505" y="268"/>
                    </a:lnTo>
                    <a:lnTo>
                      <a:pt x="529" y="244"/>
                    </a:lnTo>
                    <a:lnTo>
                      <a:pt x="549" y="224"/>
                    </a:lnTo>
                    <a:lnTo>
                      <a:pt x="569" y="200"/>
                    </a:lnTo>
                    <a:lnTo>
                      <a:pt x="593" y="180"/>
                    </a:lnTo>
                    <a:lnTo>
                      <a:pt x="613" y="164"/>
                    </a:lnTo>
                    <a:lnTo>
                      <a:pt x="633" y="144"/>
                    </a:lnTo>
                    <a:lnTo>
                      <a:pt x="657" y="128"/>
                    </a:lnTo>
                    <a:lnTo>
                      <a:pt x="677" y="112"/>
                    </a:lnTo>
                    <a:lnTo>
                      <a:pt x="701" y="96"/>
                    </a:lnTo>
                    <a:lnTo>
                      <a:pt x="721" y="84"/>
                    </a:lnTo>
                    <a:lnTo>
                      <a:pt x="741" y="72"/>
                    </a:lnTo>
                    <a:lnTo>
                      <a:pt x="765" y="60"/>
                    </a:lnTo>
                    <a:lnTo>
                      <a:pt x="785" y="48"/>
                    </a:lnTo>
                    <a:lnTo>
                      <a:pt x="809" y="40"/>
                    </a:lnTo>
                    <a:lnTo>
                      <a:pt x="829" y="32"/>
                    </a:lnTo>
                    <a:lnTo>
                      <a:pt x="849" y="24"/>
                    </a:lnTo>
                    <a:lnTo>
                      <a:pt x="873" y="16"/>
                    </a:lnTo>
                    <a:lnTo>
                      <a:pt x="893" y="12"/>
                    </a:lnTo>
                    <a:lnTo>
                      <a:pt x="913" y="8"/>
                    </a:lnTo>
                    <a:lnTo>
                      <a:pt x="937" y="4"/>
                    </a:lnTo>
                    <a:lnTo>
                      <a:pt x="957" y="0"/>
                    </a:lnTo>
                    <a:lnTo>
                      <a:pt x="981" y="0"/>
                    </a:lnTo>
                    <a:lnTo>
                      <a:pt x="1002" y="0"/>
                    </a:lnTo>
                    <a:lnTo>
                      <a:pt x="1022" y="4"/>
                    </a:lnTo>
                    <a:lnTo>
                      <a:pt x="1046" y="4"/>
                    </a:lnTo>
                    <a:lnTo>
                      <a:pt x="1066" y="8"/>
                    </a:lnTo>
                    <a:lnTo>
                      <a:pt x="1086" y="12"/>
                    </a:lnTo>
                    <a:lnTo>
                      <a:pt x="1110" y="16"/>
                    </a:lnTo>
                    <a:lnTo>
                      <a:pt x="1130" y="24"/>
                    </a:lnTo>
                    <a:lnTo>
                      <a:pt x="1154" y="32"/>
                    </a:lnTo>
                    <a:lnTo>
                      <a:pt x="1174" y="40"/>
                    </a:lnTo>
                    <a:lnTo>
                      <a:pt x="1194" y="48"/>
                    </a:lnTo>
                    <a:lnTo>
                      <a:pt x="1218" y="60"/>
                    </a:lnTo>
                    <a:lnTo>
                      <a:pt x="1238" y="72"/>
                    </a:lnTo>
                    <a:lnTo>
                      <a:pt x="1258" y="84"/>
                    </a:lnTo>
                    <a:lnTo>
                      <a:pt x="1282" y="100"/>
                    </a:lnTo>
                    <a:lnTo>
                      <a:pt x="1302" y="116"/>
                    </a:lnTo>
                    <a:lnTo>
                      <a:pt x="1326" y="132"/>
                    </a:lnTo>
                    <a:lnTo>
                      <a:pt x="1346" y="148"/>
                    </a:lnTo>
                    <a:lnTo>
                      <a:pt x="1366" y="164"/>
                    </a:lnTo>
                    <a:lnTo>
                      <a:pt x="1390" y="184"/>
                    </a:lnTo>
                    <a:lnTo>
                      <a:pt x="1410" y="204"/>
                    </a:lnTo>
                    <a:lnTo>
                      <a:pt x="1434" y="228"/>
                    </a:lnTo>
                    <a:lnTo>
                      <a:pt x="1454" y="248"/>
                    </a:lnTo>
                    <a:lnTo>
                      <a:pt x="1474" y="272"/>
                    </a:lnTo>
                    <a:lnTo>
                      <a:pt x="1498" y="296"/>
                    </a:lnTo>
                    <a:lnTo>
                      <a:pt x="1518" y="324"/>
                    </a:lnTo>
                    <a:lnTo>
                      <a:pt x="1538" y="352"/>
                    </a:lnTo>
                    <a:lnTo>
                      <a:pt x="1562" y="380"/>
                    </a:lnTo>
                    <a:lnTo>
                      <a:pt x="1582" y="408"/>
                    </a:lnTo>
                    <a:lnTo>
                      <a:pt x="1606" y="436"/>
                    </a:lnTo>
                    <a:lnTo>
                      <a:pt x="1626" y="468"/>
                    </a:lnTo>
                    <a:lnTo>
                      <a:pt x="1646" y="500"/>
                    </a:lnTo>
                    <a:lnTo>
                      <a:pt x="1670" y="532"/>
                    </a:lnTo>
                    <a:lnTo>
                      <a:pt x="1690" y="568"/>
                    </a:lnTo>
                    <a:lnTo>
                      <a:pt x="1710" y="604"/>
                    </a:lnTo>
                    <a:lnTo>
                      <a:pt x="1734" y="640"/>
                    </a:lnTo>
                    <a:lnTo>
                      <a:pt x="1754" y="676"/>
                    </a:lnTo>
                    <a:lnTo>
                      <a:pt x="1778" y="716"/>
                    </a:lnTo>
                    <a:lnTo>
                      <a:pt x="1798" y="756"/>
                    </a:lnTo>
                    <a:lnTo>
                      <a:pt x="1818" y="796"/>
                    </a:lnTo>
                    <a:lnTo>
                      <a:pt x="1842" y="836"/>
                    </a:lnTo>
                    <a:lnTo>
                      <a:pt x="1863" y="880"/>
                    </a:lnTo>
                    <a:lnTo>
                      <a:pt x="1887" y="924"/>
                    </a:lnTo>
                    <a:lnTo>
                      <a:pt x="1907" y="968"/>
                    </a:lnTo>
                    <a:lnTo>
                      <a:pt x="1927" y="1017"/>
                    </a:lnTo>
                    <a:lnTo>
                      <a:pt x="1951" y="1061"/>
                    </a:lnTo>
                    <a:lnTo>
                      <a:pt x="1971" y="1109"/>
                    </a:lnTo>
                    <a:lnTo>
                      <a:pt x="1975" y="11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Freeform 124"/>
              <p:cNvSpPr>
                <a:spLocks/>
              </p:cNvSpPr>
              <p:nvPr/>
            </p:nvSpPr>
            <p:spPr bwMode="auto">
              <a:xfrm>
                <a:off x="3261" y="1363"/>
                <a:ext cx="1975" cy="544"/>
              </a:xfrm>
              <a:custGeom>
                <a:avLst/>
                <a:gdLst>
                  <a:gd name="T0" fmla="*/ 8 w 1975"/>
                  <a:gd name="T1" fmla="*/ 532 h 544"/>
                  <a:gd name="T2" fmla="*/ 52 w 1975"/>
                  <a:gd name="T3" fmla="*/ 492 h 544"/>
                  <a:gd name="T4" fmla="*/ 96 w 1975"/>
                  <a:gd name="T5" fmla="*/ 448 h 544"/>
                  <a:gd name="T6" fmla="*/ 141 w 1975"/>
                  <a:gd name="T7" fmla="*/ 412 h 544"/>
                  <a:gd name="T8" fmla="*/ 181 w 1975"/>
                  <a:gd name="T9" fmla="*/ 372 h 544"/>
                  <a:gd name="T10" fmla="*/ 225 w 1975"/>
                  <a:gd name="T11" fmla="*/ 340 h 544"/>
                  <a:gd name="T12" fmla="*/ 269 w 1975"/>
                  <a:gd name="T13" fmla="*/ 304 h 544"/>
                  <a:gd name="T14" fmla="*/ 313 w 1975"/>
                  <a:gd name="T15" fmla="*/ 272 h 544"/>
                  <a:gd name="T16" fmla="*/ 357 w 1975"/>
                  <a:gd name="T17" fmla="*/ 244 h 544"/>
                  <a:gd name="T18" fmla="*/ 397 w 1975"/>
                  <a:gd name="T19" fmla="*/ 216 h 544"/>
                  <a:gd name="T20" fmla="*/ 441 w 1975"/>
                  <a:gd name="T21" fmla="*/ 188 h 544"/>
                  <a:gd name="T22" fmla="*/ 485 w 1975"/>
                  <a:gd name="T23" fmla="*/ 164 h 544"/>
                  <a:gd name="T24" fmla="*/ 529 w 1975"/>
                  <a:gd name="T25" fmla="*/ 140 h 544"/>
                  <a:gd name="T26" fmla="*/ 569 w 1975"/>
                  <a:gd name="T27" fmla="*/ 120 h 544"/>
                  <a:gd name="T28" fmla="*/ 613 w 1975"/>
                  <a:gd name="T29" fmla="*/ 100 h 544"/>
                  <a:gd name="T30" fmla="*/ 657 w 1975"/>
                  <a:gd name="T31" fmla="*/ 80 h 544"/>
                  <a:gd name="T32" fmla="*/ 701 w 1975"/>
                  <a:gd name="T33" fmla="*/ 64 h 544"/>
                  <a:gd name="T34" fmla="*/ 741 w 1975"/>
                  <a:gd name="T35" fmla="*/ 52 h 544"/>
                  <a:gd name="T36" fmla="*/ 785 w 1975"/>
                  <a:gd name="T37" fmla="*/ 40 h 544"/>
                  <a:gd name="T38" fmla="*/ 829 w 1975"/>
                  <a:gd name="T39" fmla="*/ 28 h 544"/>
                  <a:gd name="T40" fmla="*/ 873 w 1975"/>
                  <a:gd name="T41" fmla="*/ 20 h 544"/>
                  <a:gd name="T42" fmla="*/ 913 w 1975"/>
                  <a:gd name="T43" fmla="*/ 12 h 544"/>
                  <a:gd name="T44" fmla="*/ 957 w 1975"/>
                  <a:gd name="T45" fmla="*/ 8 h 544"/>
                  <a:gd name="T46" fmla="*/ 1002 w 1975"/>
                  <a:gd name="T47" fmla="*/ 4 h 544"/>
                  <a:gd name="T48" fmla="*/ 1046 w 1975"/>
                  <a:gd name="T49" fmla="*/ 0 h 544"/>
                  <a:gd name="T50" fmla="*/ 1086 w 1975"/>
                  <a:gd name="T51" fmla="*/ 0 h 544"/>
                  <a:gd name="T52" fmla="*/ 1130 w 1975"/>
                  <a:gd name="T53" fmla="*/ 4 h 544"/>
                  <a:gd name="T54" fmla="*/ 1174 w 1975"/>
                  <a:gd name="T55" fmla="*/ 4 h 544"/>
                  <a:gd name="T56" fmla="*/ 1218 w 1975"/>
                  <a:gd name="T57" fmla="*/ 12 h 544"/>
                  <a:gd name="T58" fmla="*/ 1258 w 1975"/>
                  <a:gd name="T59" fmla="*/ 16 h 544"/>
                  <a:gd name="T60" fmla="*/ 1302 w 1975"/>
                  <a:gd name="T61" fmla="*/ 28 h 544"/>
                  <a:gd name="T62" fmla="*/ 1346 w 1975"/>
                  <a:gd name="T63" fmla="*/ 36 h 544"/>
                  <a:gd name="T64" fmla="*/ 1390 w 1975"/>
                  <a:gd name="T65" fmla="*/ 48 h 544"/>
                  <a:gd name="T66" fmla="*/ 1434 w 1975"/>
                  <a:gd name="T67" fmla="*/ 64 h 544"/>
                  <a:gd name="T68" fmla="*/ 1474 w 1975"/>
                  <a:gd name="T69" fmla="*/ 80 h 544"/>
                  <a:gd name="T70" fmla="*/ 1518 w 1975"/>
                  <a:gd name="T71" fmla="*/ 96 h 544"/>
                  <a:gd name="T72" fmla="*/ 1562 w 1975"/>
                  <a:gd name="T73" fmla="*/ 116 h 544"/>
                  <a:gd name="T74" fmla="*/ 1606 w 1975"/>
                  <a:gd name="T75" fmla="*/ 136 h 544"/>
                  <a:gd name="T76" fmla="*/ 1646 w 1975"/>
                  <a:gd name="T77" fmla="*/ 160 h 544"/>
                  <a:gd name="T78" fmla="*/ 1690 w 1975"/>
                  <a:gd name="T79" fmla="*/ 184 h 544"/>
                  <a:gd name="T80" fmla="*/ 1734 w 1975"/>
                  <a:gd name="T81" fmla="*/ 208 h 544"/>
                  <a:gd name="T82" fmla="*/ 1778 w 1975"/>
                  <a:gd name="T83" fmla="*/ 236 h 544"/>
                  <a:gd name="T84" fmla="*/ 1818 w 1975"/>
                  <a:gd name="T85" fmla="*/ 268 h 544"/>
                  <a:gd name="T86" fmla="*/ 1863 w 1975"/>
                  <a:gd name="T87" fmla="*/ 300 h 544"/>
                  <a:gd name="T88" fmla="*/ 1907 w 1975"/>
                  <a:gd name="T89" fmla="*/ 332 h 544"/>
                  <a:gd name="T90" fmla="*/ 1951 w 1975"/>
                  <a:gd name="T91" fmla="*/ 368 h 544"/>
                  <a:gd name="T92" fmla="*/ 1975 w 1975"/>
                  <a:gd name="T93" fmla="*/ 388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75" h="544">
                    <a:moveTo>
                      <a:pt x="0" y="544"/>
                    </a:moveTo>
                    <a:lnTo>
                      <a:pt x="8" y="532"/>
                    </a:lnTo>
                    <a:lnTo>
                      <a:pt x="32" y="512"/>
                    </a:lnTo>
                    <a:lnTo>
                      <a:pt x="52" y="492"/>
                    </a:lnTo>
                    <a:lnTo>
                      <a:pt x="76" y="468"/>
                    </a:lnTo>
                    <a:lnTo>
                      <a:pt x="96" y="448"/>
                    </a:lnTo>
                    <a:lnTo>
                      <a:pt x="117" y="432"/>
                    </a:lnTo>
                    <a:lnTo>
                      <a:pt x="141" y="412"/>
                    </a:lnTo>
                    <a:lnTo>
                      <a:pt x="161" y="392"/>
                    </a:lnTo>
                    <a:lnTo>
                      <a:pt x="181" y="372"/>
                    </a:lnTo>
                    <a:lnTo>
                      <a:pt x="205" y="356"/>
                    </a:lnTo>
                    <a:lnTo>
                      <a:pt x="225" y="340"/>
                    </a:lnTo>
                    <a:lnTo>
                      <a:pt x="249" y="320"/>
                    </a:lnTo>
                    <a:lnTo>
                      <a:pt x="269" y="304"/>
                    </a:lnTo>
                    <a:lnTo>
                      <a:pt x="289" y="288"/>
                    </a:lnTo>
                    <a:lnTo>
                      <a:pt x="313" y="272"/>
                    </a:lnTo>
                    <a:lnTo>
                      <a:pt x="333" y="256"/>
                    </a:lnTo>
                    <a:lnTo>
                      <a:pt x="357" y="244"/>
                    </a:lnTo>
                    <a:lnTo>
                      <a:pt x="377" y="228"/>
                    </a:lnTo>
                    <a:lnTo>
                      <a:pt x="397" y="216"/>
                    </a:lnTo>
                    <a:lnTo>
                      <a:pt x="421" y="200"/>
                    </a:lnTo>
                    <a:lnTo>
                      <a:pt x="441" y="188"/>
                    </a:lnTo>
                    <a:lnTo>
                      <a:pt x="461" y="176"/>
                    </a:lnTo>
                    <a:lnTo>
                      <a:pt x="485" y="164"/>
                    </a:lnTo>
                    <a:lnTo>
                      <a:pt x="505" y="152"/>
                    </a:lnTo>
                    <a:lnTo>
                      <a:pt x="529" y="140"/>
                    </a:lnTo>
                    <a:lnTo>
                      <a:pt x="549" y="128"/>
                    </a:lnTo>
                    <a:lnTo>
                      <a:pt x="569" y="120"/>
                    </a:lnTo>
                    <a:lnTo>
                      <a:pt x="593" y="108"/>
                    </a:lnTo>
                    <a:lnTo>
                      <a:pt x="613" y="100"/>
                    </a:lnTo>
                    <a:lnTo>
                      <a:pt x="633" y="92"/>
                    </a:lnTo>
                    <a:lnTo>
                      <a:pt x="657" y="80"/>
                    </a:lnTo>
                    <a:lnTo>
                      <a:pt x="677" y="72"/>
                    </a:lnTo>
                    <a:lnTo>
                      <a:pt x="701" y="64"/>
                    </a:lnTo>
                    <a:lnTo>
                      <a:pt x="721" y="60"/>
                    </a:lnTo>
                    <a:lnTo>
                      <a:pt x="741" y="52"/>
                    </a:lnTo>
                    <a:lnTo>
                      <a:pt x="765" y="44"/>
                    </a:lnTo>
                    <a:lnTo>
                      <a:pt x="785" y="40"/>
                    </a:lnTo>
                    <a:lnTo>
                      <a:pt x="809" y="32"/>
                    </a:lnTo>
                    <a:lnTo>
                      <a:pt x="829" y="28"/>
                    </a:lnTo>
                    <a:lnTo>
                      <a:pt x="849" y="24"/>
                    </a:lnTo>
                    <a:lnTo>
                      <a:pt x="873" y="20"/>
                    </a:lnTo>
                    <a:lnTo>
                      <a:pt x="893" y="16"/>
                    </a:lnTo>
                    <a:lnTo>
                      <a:pt x="913" y="12"/>
                    </a:lnTo>
                    <a:lnTo>
                      <a:pt x="937" y="8"/>
                    </a:lnTo>
                    <a:lnTo>
                      <a:pt x="957" y="8"/>
                    </a:lnTo>
                    <a:lnTo>
                      <a:pt x="981" y="4"/>
                    </a:lnTo>
                    <a:lnTo>
                      <a:pt x="1002" y="4"/>
                    </a:lnTo>
                    <a:lnTo>
                      <a:pt x="1022" y="0"/>
                    </a:lnTo>
                    <a:lnTo>
                      <a:pt x="1046" y="0"/>
                    </a:lnTo>
                    <a:lnTo>
                      <a:pt x="1066" y="0"/>
                    </a:lnTo>
                    <a:lnTo>
                      <a:pt x="1086" y="0"/>
                    </a:lnTo>
                    <a:lnTo>
                      <a:pt x="1110" y="0"/>
                    </a:lnTo>
                    <a:lnTo>
                      <a:pt x="1130" y="4"/>
                    </a:lnTo>
                    <a:lnTo>
                      <a:pt x="1154" y="4"/>
                    </a:lnTo>
                    <a:lnTo>
                      <a:pt x="1174" y="4"/>
                    </a:lnTo>
                    <a:lnTo>
                      <a:pt x="1194" y="8"/>
                    </a:lnTo>
                    <a:lnTo>
                      <a:pt x="1218" y="12"/>
                    </a:lnTo>
                    <a:lnTo>
                      <a:pt x="1238" y="12"/>
                    </a:lnTo>
                    <a:lnTo>
                      <a:pt x="1258" y="16"/>
                    </a:lnTo>
                    <a:lnTo>
                      <a:pt x="1282" y="20"/>
                    </a:lnTo>
                    <a:lnTo>
                      <a:pt x="1302" y="28"/>
                    </a:lnTo>
                    <a:lnTo>
                      <a:pt x="1326" y="32"/>
                    </a:lnTo>
                    <a:lnTo>
                      <a:pt x="1346" y="36"/>
                    </a:lnTo>
                    <a:lnTo>
                      <a:pt x="1366" y="44"/>
                    </a:lnTo>
                    <a:lnTo>
                      <a:pt x="1390" y="48"/>
                    </a:lnTo>
                    <a:lnTo>
                      <a:pt x="1410" y="56"/>
                    </a:lnTo>
                    <a:lnTo>
                      <a:pt x="1434" y="64"/>
                    </a:lnTo>
                    <a:lnTo>
                      <a:pt x="1454" y="72"/>
                    </a:lnTo>
                    <a:lnTo>
                      <a:pt x="1474" y="80"/>
                    </a:lnTo>
                    <a:lnTo>
                      <a:pt x="1498" y="88"/>
                    </a:lnTo>
                    <a:lnTo>
                      <a:pt x="1518" y="96"/>
                    </a:lnTo>
                    <a:lnTo>
                      <a:pt x="1538" y="104"/>
                    </a:lnTo>
                    <a:lnTo>
                      <a:pt x="1562" y="116"/>
                    </a:lnTo>
                    <a:lnTo>
                      <a:pt x="1582" y="124"/>
                    </a:lnTo>
                    <a:lnTo>
                      <a:pt x="1606" y="136"/>
                    </a:lnTo>
                    <a:lnTo>
                      <a:pt x="1626" y="148"/>
                    </a:lnTo>
                    <a:lnTo>
                      <a:pt x="1646" y="160"/>
                    </a:lnTo>
                    <a:lnTo>
                      <a:pt x="1670" y="172"/>
                    </a:lnTo>
                    <a:lnTo>
                      <a:pt x="1690" y="184"/>
                    </a:lnTo>
                    <a:lnTo>
                      <a:pt x="1710" y="196"/>
                    </a:lnTo>
                    <a:lnTo>
                      <a:pt x="1734" y="208"/>
                    </a:lnTo>
                    <a:lnTo>
                      <a:pt x="1754" y="224"/>
                    </a:lnTo>
                    <a:lnTo>
                      <a:pt x="1778" y="236"/>
                    </a:lnTo>
                    <a:lnTo>
                      <a:pt x="1798" y="252"/>
                    </a:lnTo>
                    <a:lnTo>
                      <a:pt x="1818" y="268"/>
                    </a:lnTo>
                    <a:lnTo>
                      <a:pt x="1842" y="284"/>
                    </a:lnTo>
                    <a:lnTo>
                      <a:pt x="1863" y="300"/>
                    </a:lnTo>
                    <a:lnTo>
                      <a:pt x="1887" y="316"/>
                    </a:lnTo>
                    <a:lnTo>
                      <a:pt x="1907" y="332"/>
                    </a:lnTo>
                    <a:lnTo>
                      <a:pt x="1927" y="348"/>
                    </a:lnTo>
                    <a:lnTo>
                      <a:pt x="1951" y="368"/>
                    </a:lnTo>
                    <a:lnTo>
                      <a:pt x="1971" y="384"/>
                    </a:lnTo>
                    <a:lnTo>
                      <a:pt x="1975" y="388"/>
                    </a:lnTo>
                  </a:path>
                </a:pathLst>
              </a:custGeom>
              <a:noFill/>
              <a:ln w="0">
                <a:solidFill>
                  <a:srgbClr val="00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Freeform 125"/>
              <p:cNvSpPr>
                <a:spLocks/>
              </p:cNvSpPr>
              <p:nvPr/>
            </p:nvSpPr>
            <p:spPr bwMode="auto">
              <a:xfrm>
                <a:off x="3261" y="1307"/>
                <a:ext cx="1975" cy="516"/>
              </a:xfrm>
              <a:custGeom>
                <a:avLst/>
                <a:gdLst>
                  <a:gd name="T0" fmla="*/ 8 w 1975"/>
                  <a:gd name="T1" fmla="*/ 504 h 516"/>
                  <a:gd name="T2" fmla="*/ 52 w 1975"/>
                  <a:gd name="T3" fmla="*/ 464 h 516"/>
                  <a:gd name="T4" fmla="*/ 96 w 1975"/>
                  <a:gd name="T5" fmla="*/ 420 h 516"/>
                  <a:gd name="T6" fmla="*/ 141 w 1975"/>
                  <a:gd name="T7" fmla="*/ 384 h 516"/>
                  <a:gd name="T8" fmla="*/ 181 w 1975"/>
                  <a:gd name="T9" fmla="*/ 348 h 516"/>
                  <a:gd name="T10" fmla="*/ 225 w 1975"/>
                  <a:gd name="T11" fmla="*/ 312 h 516"/>
                  <a:gd name="T12" fmla="*/ 269 w 1975"/>
                  <a:gd name="T13" fmla="*/ 280 h 516"/>
                  <a:gd name="T14" fmla="*/ 313 w 1975"/>
                  <a:gd name="T15" fmla="*/ 248 h 516"/>
                  <a:gd name="T16" fmla="*/ 357 w 1975"/>
                  <a:gd name="T17" fmla="*/ 220 h 516"/>
                  <a:gd name="T18" fmla="*/ 397 w 1975"/>
                  <a:gd name="T19" fmla="*/ 192 h 516"/>
                  <a:gd name="T20" fmla="*/ 441 w 1975"/>
                  <a:gd name="T21" fmla="*/ 164 h 516"/>
                  <a:gd name="T22" fmla="*/ 485 w 1975"/>
                  <a:gd name="T23" fmla="*/ 140 h 516"/>
                  <a:gd name="T24" fmla="*/ 529 w 1975"/>
                  <a:gd name="T25" fmla="*/ 120 h 516"/>
                  <a:gd name="T26" fmla="*/ 569 w 1975"/>
                  <a:gd name="T27" fmla="*/ 100 h 516"/>
                  <a:gd name="T28" fmla="*/ 613 w 1975"/>
                  <a:gd name="T29" fmla="*/ 80 h 516"/>
                  <a:gd name="T30" fmla="*/ 657 w 1975"/>
                  <a:gd name="T31" fmla="*/ 64 h 516"/>
                  <a:gd name="T32" fmla="*/ 701 w 1975"/>
                  <a:gd name="T33" fmla="*/ 52 h 516"/>
                  <a:gd name="T34" fmla="*/ 741 w 1975"/>
                  <a:gd name="T35" fmla="*/ 40 h 516"/>
                  <a:gd name="T36" fmla="*/ 785 w 1975"/>
                  <a:gd name="T37" fmla="*/ 28 h 516"/>
                  <a:gd name="T38" fmla="*/ 829 w 1975"/>
                  <a:gd name="T39" fmla="*/ 20 h 516"/>
                  <a:gd name="T40" fmla="*/ 873 w 1975"/>
                  <a:gd name="T41" fmla="*/ 12 h 516"/>
                  <a:gd name="T42" fmla="*/ 913 w 1975"/>
                  <a:gd name="T43" fmla="*/ 8 h 516"/>
                  <a:gd name="T44" fmla="*/ 957 w 1975"/>
                  <a:gd name="T45" fmla="*/ 4 h 516"/>
                  <a:gd name="T46" fmla="*/ 1002 w 1975"/>
                  <a:gd name="T47" fmla="*/ 0 h 516"/>
                  <a:gd name="T48" fmla="*/ 1046 w 1975"/>
                  <a:gd name="T49" fmla="*/ 0 h 516"/>
                  <a:gd name="T50" fmla="*/ 1086 w 1975"/>
                  <a:gd name="T51" fmla="*/ 4 h 516"/>
                  <a:gd name="T52" fmla="*/ 1130 w 1975"/>
                  <a:gd name="T53" fmla="*/ 8 h 516"/>
                  <a:gd name="T54" fmla="*/ 1174 w 1975"/>
                  <a:gd name="T55" fmla="*/ 12 h 516"/>
                  <a:gd name="T56" fmla="*/ 1218 w 1975"/>
                  <a:gd name="T57" fmla="*/ 20 h 516"/>
                  <a:gd name="T58" fmla="*/ 1258 w 1975"/>
                  <a:gd name="T59" fmla="*/ 32 h 516"/>
                  <a:gd name="T60" fmla="*/ 1302 w 1975"/>
                  <a:gd name="T61" fmla="*/ 40 h 516"/>
                  <a:gd name="T62" fmla="*/ 1346 w 1975"/>
                  <a:gd name="T63" fmla="*/ 56 h 516"/>
                  <a:gd name="T64" fmla="*/ 1390 w 1975"/>
                  <a:gd name="T65" fmla="*/ 68 h 516"/>
                  <a:gd name="T66" fmla="*/ 1434 w 1975"/>
                  <a:gd name="T67" fmla="*/ 88 h 516"/>
                  <a:gd name="T68" fmla="*/ 1474 w 1975"/>
                  <a:gd name="T69" fmla="*/ 104 h 516"/>
                  <a:gd name="T70" fmla="*/ 1518 w 1975"/>
                  <a:gd name="T71" fmla="*/ 128 h 516"/>
                  <a:gd name="T72" fmla="*/ 1562 w 1975"/>
                  <a:gd name="T73" fmla="*/ 148 h 516"/>
                  <a:gd name="T74" fmla="*/ 1606 w 1975"/>
                  <a:gd name="T75" fmla="*/ 172 h 516"/>
                  <a:gd name="T76" fmla="*/ 1646 w 1975"/>
                  <a:gd name="T77" fmla="*/ 200 h 516"/>
                  <a:gd name="T78" fmla="*/ 1690 w 1975"/>
                  <a:gd name="T79" fmla="*/ 228 h 516"/>
                  <a:gd name="T80" fmla="*/ 1734 w 1975"/>
                  <a:gd name="T81" fmla="*/ 256 h 516"/>
                  <a:gd name="T82" fmla="*/ 1778 w 1975"/>
                  <a:gd name="T83" fmla="*/ 288 h 516"/>
                  <a:gd name="T84" fmla="*/ 1818 w 1975"/>
                  <a:gd name="T85" fmla="*/ 320 h 516"/>
                  <a:gd name="T86" fmla="*/ 1863 w 1975"/>
                  <a:gd name="T87" fmla="*/ 356 h 516"/>
                  <a:gd name="T88" fmla="*/ 1907 w 1975"/>
                  <a:gd name="T89" fmla="*/ 396 h 516"/>
                  <a:gd name="T90" fmla="*/ 1951 w 1975"/>
                  <a:gd name="T91" fmla="*/ 432 h 516"/>
                  <a:gd name="T92" fmla="*/ 1975 w 1975"/>
                  <a:gd name="T93" fmla="*/ 456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75" h="516">
                    <a:moveTo>
                      <a:pt x="0" y="516"/>
                    </a:moveTo>
                    <a:lnTo>
                      <a:pt x="8" y="504"/>
                    </a:lnTo>
                    <a:lnTo>
                      <a:pt x="32" y="484"/>
                    </a:lnTo>
                    <a:lnTo>
                      <a:pt x="52" y="464"/>
                    </a:lnTo>
                    <a:lnTo>
                      <a:pt x="76" y="440"/>
                    </a:lnTo>
                    <a:lnTo>
                      <a:pt x="96" y="420"/>
                    </a:lnTo>
                    <a:lnTo>
                      <a:pt x="117" y="404"/>
                    </a:lnTo>
                    <a:lnTo>
                      <a:pt x="141" y="384"/>
                    </a:lnTo>
                    <a:lnTo>
                      <a:pt x="161" y="364"/>
                    </a:lnTo>
                    <a:lnTo>
                      <a:pt x="181" y="348"/>
                    </a:lnTo>
                    <a:lnTo>
                      <a:pt x="205" y="328"/>
                    </a:lnTo>
                    <a:lnTo>
                      <a:pt x="225" y="312"/>
                    </a:lnTo>
                    <a:lnTo>
                      <a:pt x="249" y="296"/>
                    </a:lnTo>
                    <a:lnTo>
                      <a:pt x="269" y="280"/>
                    </a:lnTo>
                    <a:lnTo>
                      <a:pt x="289" y="264"/>
                    </a:lnTo>
                    <a:lnTo>
                      <a:pt x="313" y="248"/>
                    </a:lnTo>
                    <a:lnTo>
                      <a:pt x="333" y="232"/>
                    </a:lnTo>
                    <a:lnTo>
                      <a:pt x="357" y="220"/>
                    </a:lnTo>
                    <a:lnTo>
                      <a:pt x="377" y="204"/>
                    </a:lnTo>
                    <a:lnTo>
                      <a:pt x="397" y="192"/>
                    </a:lnTo>
                    <a:lnTo>
                      <a:pt x="421" y="180"/>
                    </a:lnTo>
                    <a:lnTo>
                      <a:pt x="441" y="164"/>
                    </a:lnTo>
                    <a:lnTo>
                      <a:pt x="461" y="152"/>
                    </a:lnTo>
                    <a:lnTo>
                      <a:pt x="485" y="140"/>
                    </a:lnTo>
                    <a:lnTo>
                      <a:pt x="505" y="132"/>
                    </a:lnTo>
                    <a:lnTo>
                      <a:pt x="529" y="120"/>
                    </a:lnTo>
                    <a:lnTo>
                      <a:pt x="549" y="108"/>
                    </a:lnTo>
                    <a:lnTo>
                      <a:pt x="569" y="100"/>
                    </a:lnTo>
                    <a:lnTo>
                      <a:pt x="593" y="92"/>
                    </a:lnTo>
                    <a:lnTo>
                      <a:pt x="613" y="80"/>
                    </a:lnTo>
                    <a:lnTo>
                      <a:pt x="633" y="72"/>
                    </a:lnTo>
                    <a:lnTo>
                      <a:pt x="657" y="64"/>
                    </a:lnTo>
                    <a:lnTo>
                      <a:pt x="677" y="56"/>
                    </a:lnTo>
                    <a:lnTo>
                      <a:pt x="701" y="52"/>
                    </a:lnTo>
                    <a:lnTo>
                      <a:pt x="721" y="44"/>
                    </a:lnTo>
                    <a:lnTo>
                      <a:pt x="741" y="40"/>
                    </a:lnTo>
                    <a:lnTo>
                      <a:pt x="765" y="32"/>
                    </a:lnTo>
                    <a:lnTo>
                      <a:pt x="785" y="28"/>
                    </a:lnTo>
                    <a:lnTo>
                      <a:pt x="809" y="24"/>
                    </a:lnTo>
                    <a:lnTo>
                      <a:pt x="829" y="20"/>
                    </a:lnTo>
                    <a:lnTo>
                      <a:pt x="849" y="16"/>
                    </a:lnTo>
                    <a:lnTo>
                      <a:pt x="873" y="12"/>
                    </a:lnTo>
                    <a:lnTo>
                      <a:pt x="893" y="8"/>
                    </a:lnTo>
                    <a:lnTo>
                      <a:pt x="913" y="8"/>
                    </a:lnTo>
                    <a:lnTo>
                      <a:pt x="937" y="4"/>
                    </a:lnTo>
                    <a:lnTo>
                      <a:pt x="957" y="4"/>
                    </a:lnTo>
                    <a:lnTo>
                      <a:pt x="981" y="0"/>
                    </a:lnTo>
                    <a:lnTo>
                      <a:pt x="1002" y="0"/>
                    </a:lnTo>
                    <a:lnTo>
                      <a:pt x="1022" y="0"/>
                    </a:lnTo>
                    <a:lnTo>
                      <a:pt x="1046" y="0"/>
                    </a:lnTo>
                    <a:lnTo>
                      <a:pt x="1066" y="4"/>
                    </a:lnTo>
                    <a:lnTo>
                      <a:pt x="1086" y="4"/>
                    </a:lnTo>
                    <a:lnTo>
                      <a:pt x="1110" y="4"/>
                    </a:lnTo>
                    <a:lnTo>
                      <a:pt x="1130" y="8"/>
                    </a:lnTo>
                    <a:lnTo>
                      <a:pt x="1154" y="12"/>
                    </a:lnTo>
                    <a:lnTo>
                      <a:pt x="1174" y="12"/>
                    </a:lnTo>
                    <a:lnTo>
                      <a:pt x="1194" y="16"/>
                    </a:lnTo>
                    <a:lnTo>
                      <a:pt x="1218" y="20"/>
                    </a:lnTo>
                    <a:lnTo>
                      <a:pt x="1238" y="24"/>
                    </a:lnTo>
                    <a:lnTo>
                      <a:pt x="1258" y="32"/>
                    </a:lnTo>
                    <a:lnTo>
                      <a:pt x="1282" y="36"/>
                    </a:lnTo>
                    <a:lnTo>
                      <a:pt x="1302" y="40"/>
                    </a:lnTo>
                    <a:lnTo>
                      <a:pt x="1326" y="48"/>
                    </a:lnTo>
                    <a:lnTo>
                      <a:pt x="1346" y="56"/>
                    </a:lnTo>
                    <a:lnTo>
                      <a:pt x="1366" y="64"/>
                    </a:lnTo>
                    <a:lnTo>
                      <a:pt x="1390" y="68"/>
                    </a:lnTo>
                    <a:lnTo>
                      <a:pt x="1410" y="80"/>
                    </a:lnTo>
                    <a:lnTo>
                      <a:pt x="1434" y="88"/>
                    </a:lnTo>
                    <a:lnTo>
                      <a:pt x="1454" y="96"/>
                    </a:lnTo>
                    <a:lnTo>
                      <a:pt x="1474" y="104"/>
                    </a:lnTo>
                    <a:lnTo>
                      <a:pt x="1498" y="116"/>
                    </a:lnTo>
                    <a:lnTo>
                      <a:pt x="1518" y="128"/>
                    </a:lnTo>
                    <a:lnTo>
                      <a:pt x="1538" y="136"/>
                    </a:lnTo>
                    <a:lnTo>
                      <a:pt x="1562" y="148"/>
                    </a:lnTo>
                    <a:lnTo>
                      <a:pt x="1582" y="160"/>
                    </a:lnTo>
                    <a:lnTo>
                      <a:pt x="1606" y="172"/>
                    </a:lnTo>
                    <a:lnTo>
                      <a:pt x="1626" y="184"/>
                    </a:lnTo>
                    <a:lnTo>
                      <a:pt x="1646" y="200"/>
                    </a:lnTo>
                    <a:lnTo>
                      <a:pt x="1670" y="212"/>
                    </a:lnTo>
                    <a:lnTo>
                      <a:pt x="1690" y="228"/>
                    </a:lnTo>
                    <a:lnTo>
                      <a:pt x="1710" y="240"/>
                    </a:lnTo>
                    <a:lnTo>
                      <a:pt x="1734" y="256"/>
                    </a:lnTo>
                    <a:lnTo>
                      <a:pt x="1754" y="272"/>
                    </a:lnTo>
                    <a:lnTo>
                      <a:pt x="1778" y="288"/>
                    </a:lnTo>
                    <a:lnTo>
                      <a:pt x="1798" y="304"/>
                    </a:lnTo>
                    <a:lnTo>
                      <a:pt x="1818" y="320"/>
                    </a:lnTo>
                    <a:lnTo>
                      <a:pt x="1842" y="340"/>
                    </a:lnTo>
                    <a:lnTo>
                      <a:pt x="1863" y="356"/>
                    </a:lnTo>
                    <a:lnTo>
                      <a:pt x="1887" y="376"/>
                    </a:lnTo>
                    <a:lnTo>
                      <a:pt x="1907" y="396"/>
                    </a:lnTo>
                    <a:lnTo>
                      <a:pt x="1927" y="412"/>
                    </a:lnTo>
                    <a:lnTo>
                      <a:pt x="1951" y="432"/>
                    </a:lnTo>
                    <a:lnTo>
                      <a:pt x="1971" y="452"/>
                    </a:lnTo>
                    <a:lnTo>
                      <a:pt x="1975" y="456"/>
                    </a:lnTo>
                  </a:path>
                </a:pathLst>
              </a:custGeom>
              <a:noFill/>
              <a:ln w="0">
                <a:solidFill>
                  <a:srgbClr val="007F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Freeform 126"/>
              <p:cNvSpPr>
                <a:spLocks/>
              </p:cNvSpPr>
              <p:nvPr/>
            </p:nvSpPr>
            <p:spPr bwMode="auto">
              <a:xfrm>
                <a:off x="3261" y="1347"/>
                <a:ext cx="1975" cy="640"/>
              </a:xfrm>
              <a:custGeom>
                <a:avLst/>
                <a:gdLst>
                  <a:gd name="T0" fmla="*/ 8 w 1975"/>
                  <a:gd name="T1" fmla="*/ 600 h 640"/>
                  <a:gd name="T2" fmla="*/ 52 w 1975"/>
                  <a:gd name="T3" fmla="*/ 548 h 640"/>
                  <a:gd name="T4" fmla="*/ 96 w 1975"/>
                  <a:gd name="T5" fmla="*/ 500 h 640"/>
                  <a:gd name="T6" fmla="*/ 141 w 1975"/>
                  <a:gd name="T7" fmla="*/ 452 h 640"/>
                  <a:gd name="T8" fmla="*/ 181 w 1975"/>
                  <a:gd name="T9" fmla="*/ 408 h 640"/>
                  <a:gd name="T10" fmla="*/ 225 w 1975"/>
                  <a:gd name="T11" fmla="*/ 364 h 640"/>
                  <a:gd name="T12" fmla="*/ 269 w 1975"/>
                  <a:gd name="T13" fmla="*/ 324 h 640"/>
                  <a:gd name="T14" fmla="*/ 313 w 1975"/>
                  <a:gd name="T15" fmla="*/ 284 h 640"/>
                  <a:gd name="T16" fmla="*/ 357 w 1975"/>
                  <a:gd name="T17" fmla="*/ 248 h 640"/>
                  <a:gd name="T18" fmla="*/ 397 w 1975"/>
                  <a:gd name="T19" fmla="*/ 216 h 640"/>
                  <a:gd name="T20" fmla="*/ 441 w 1975"/>
                  <a:gd name="T21" fmla="*/ 184 h 640"/>
                  <a:gd name="T22" fmla="*/ 485 w 1975"/>
                  <a:gd name="T23" fmla="*/ 156 h 640"/>
                  <a:gd name="T24" fmla="*/ 529 w 1975"/>
                  <a:gd name="T25" fmla="*/ 132 h 640"/>
                  <a:gd name="T26" fmla="*/ 569 w 1975"/>
                  <a:gd name="T27" fmla="*/ 108 h 640"/>
                  <a:gd name="T28" fmla="*/ 613 w 1975"/>
                  <a:gd name="T29" fmla="*/ 84 h 640"/>
                  <a:gd name="T30" fmla="*/ 657 w 1975"/>
                  <a:gd name="T31" fmla="*/ 68 h 640"/>
                  <a:gd name="T32" fmla="*/ 701 w 1975"/>
                  <a:gd name="T33" fmla="*/ 52 h 640"/>
                  <a:gd name="T34" fmla="*/ 741 w 1975"/>
                  <a:gd name="T35" fmla="*/ 36 h 640"/>
                  <a:gd name="T36" fmla="*/ 785 w 1975"/>
                  <a:gd name="T37" fmla="*/ 24 h 640"/>
                  <a:gd name="T38" fmla="*/ 829 w 1975"/>
                  <a:gd name="T39" fmla="*/ 16 h 640"/>
                  <a:gd name="T40" fmla="*/ 873 w 1975"/>
                  <a:gd name="T41" fmla="*/ 8 h 640"/>
                  <a:gd name="T42" fmla="*/ 913 w 1975"/>
                  <a:gd name="T43" fmla="*/ 4 h 640"/>
                  <a:gd name="T44" fmla="*/ 957 w 1975"/>
                  <a:gd name="T45" fmla="*/ 0 h 640"/>
                  <a:gd name="T46" fmla="*/ 1002 w 1975"/>
                  <a:gd name="T47" fmla="*/ 0 h 640"/>
                  <a:gd name="T48" fmla="*/ 1046 w 1975"/>
                  <a:gd name="T49" fmla="*/ 4 h 640"/>
                  <a:gd name="T50" fmla="*/ 1086 w 1975"/>
                  <a:gd name="T51" fmla="*/ 8 h 640"/>
                  <a:gd name="T52" fmla="*/ 1130 w 1975"/>
                  <a:gd name="T53" fmla="*/ 16 h 640"/>
                  <a:gd name="T54" fmla="*/ 1174 w 1975"/>
                  <a:gd name="T55" fmla="*/ 24 h 640"/>
                  <a:gd name="T56" fmla="*/ 1218 w 1975"/>
                  <a:gd name="T57" fmla="*/ 36 h 640"/>
                  <a:gd name="T58" fmla="*/ 1258 w 1975"/>
                  <a:gd name="T59" fmla="*/ 52 h 640"/>
                  <a:gd name="T60" fmla="*/ 1302 w 1975"/>
                  <a:gd name="T61" fmla="*/ 68 h 640"/>
                  <a:gd name="T62" fmla="*/ 1346 w 1975"/>
                  <a:gd name="T63" fmla="*/ 88 h 640"/>
                  <a:gd name="T64" fmla="*/ 1390 w 1975"/>
                  <a:gd name="T65" fmla="*/ 112 h 640"/>
                  <a:gd name="T66" fmla="*/ 1434 w 1975"/>
                  <a:gd name="T67" fmla="*/ 136 h 640"/>
                  <a:gd name="T68" fmla="*/ 1474 w 1975"/>
                  <a:gd name="T69" fmla="*/ 160 h 640"/>
                  <a:gd name="T70" fmla="*/ 1518 w 1975"/>
                  <a:gd name="T71" fmla="*/ 188 h 640"/>
                  <a:gd name="T72" fmla="*/ 1562 w 1975"/>
                  <a:gd name="T73" fmla="*/ 220 h 640"/>
                  <a:gd name="T74" fmla="*/ 1606 w 1975"/>
                  <a:gd name="T75" fmla="*/ 256 h 640"/>
                  <a:gd name="T76" fmla="*/ 1646 w 1975"/>
                  <a:gd name="T77" fmla="*/ 292 h 640"/>
                  <a:gd name="T78" fmla="*/ 1690 w 1975"/>
                  <a:gd name="T79" fmla="*/ 328 h 640"/>
                  <a:gd name="T80" fmla="*/ 1734 w 1975"/>
                  <a:gd name="T81" fmla="*/ 368 h 640"/>
                  <a:gd name="T82" fmla="*/ 1778 w 1975"/>
                  <a:gd name="T83" fmla="*/ 412 h 640"/>
                  <a:gd name="T84" fmla="*/ 1818 w 1975"/>
                  <a:gd name="T85" fmla="*/ 460 h 640"/>
                  <a:gd name="T86" fmla="*/ 1863 w 1975"/>
                  <a:gd name="T87" fmla="*/ 508 h 640"/>
                  <a:gd name="T88" fmla="*/ 1907 w 1975"/>
                  <a:gd name="T89" fmla="*/ 556 h 640"/>
                  <a:gd name="T90" fmla="*/ 1951 w 1975"/>
                  <a:gd name="T91" fmla="*/ 608 h 640"/>
                  <a:gd name="T92" fmla="*/ 1975 w 1975"/>
                  <a:gd name="T93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75" h="640">
                    <a:moveTo>
                      <a:pt x="0" y="616"/>
                    </a:moveTo>
                    <a:lnTo>
                      <a:pt x="8" y="600"/>
                    </a:lnTo>
                    <a:lnTo>
                      <a:pt x="32" y="576"/>
                    </a:lnTo>
                    <a:lnTo>
                      <a:pt x="52" y="548"/>
                    </a:lnTo>
                    <a:lnTo>
                      <a:pt x="76" y="524"/>
                    </a:lnTo>
                    <a:lnTo>
                      <a:pt x="96" y="500"/>
                    </a:lnTo>
                    <a:lnTo>
                      <a:pt x="117" y="476"/>
                    </a:lnTo>
                    <a:lnTo>
                      <a:pt x="141" y="452"/>
                    </a:lnTo>
                    <a:lnTo>
                      <a:pt x="161" y="428"/>
                    </a:lnTo>
                    <a:lnTo>
                      <a:pt x="181" y="408"/>
                    </a:lnTo>
                    <a:lnTo>
                      <a:pt x="205" y="384"/>
                    </a:lnTo>
                    <a:lnTo>
                      <a:pt x="225" y="364"/>
                    </a:lnTo>
                    <a:lnTo>
                      <a:pt x="249" y="344"/>
                    </a:lnTo>
                    <a:lnTo>
                      <a:pt x="269" y="324"/>
                    </a:lnTo>
                    <a:lnTo>
                      <a:pt x="289" y="304"/>
                    </a:lnTo>
                    <a:lnTo>
                      <a:pt x="313" y="284"/>
                    </a:lnTo>
                    <a:lnTo>
                      <a:pt x="333" y="268"/>
                    </a:lnTo>
                    <a:lnTo>
                      <a:pt x="357" y="248"/>
                    </a:lnTo>
                    <a:lnTo>
                      <a:pt x="377" y="232"/>
                    </a:lnTo>
                    <a:lnTo>
                      <a:pt x="397" y="216"/>
                    </a:lnTo>
                    <a:lnTo>
                      <a:pt x="421" y="200"/>
                    </a:lnTo>
                    <a:lnTo>
                      <a:pt x="441" y="184"/>
                    </a:lnTo>
                    <a:lnTo>
                      <a:pt x="461" y="172"/>
                    </a:lnTo>
                    <a:lnTo>
                      <a:pt x="485" y="156"/>
                    </a:lnTo>
                    <a:lnTo>
                      <a:pt x="505" y="144"/>
                    </a:lnTo>
                    <a:lnTo>
                      <a:pt x="529" y="132"/>
                    </a:lnTo>
                    <a:lnTo>
                      <a:pt x="549" y="120"/>
                    </a:lnTo>
                    <a:lnTo>
                      <a:pt x="569" y="108"/>
                    </a:lnTo>
                    <a:lnTo>
                      <a:pt x="593" y="96"/>
                    </a:lnTo>
                    <a:lnTo>
                      <a:pt x="613" y="84"/>
                    </a:lnTo>
                    <a:lnTo>
                      <a:pt x="633" y="76"/>
                    </a:lnTo>
                    <a:lnTo>
                      <a:pt x="657" y="68"/>
                    </a:lnTo>
                    <a:lnTo>
                      <a:pt x="677" y="60"/>
                    </a:lnTo>
                    <a:lnTo>
                      <a:pt x="701" y="52"/>
                    </a:lnTo>
                    <a:lnTo>
                      <a:pt x="721" y="44"/>
                    </a:lnTo>
                    <a:lnTo>
                      <a:pt x="741" y="36"/>
                    </a:lnTo>
                    <a:lnTo>
                      <a:pt x="765" y="28"/>
                    </a:lnTo>
                    <a:lnTo>
                      <a:pt x="785" y="24"/>
                    </a:lnTo>
                    <a:lnTo>
                      <a:pt x="809" y="20"/>
                    </a:lnTo>
                    <a:lnTo>
                      <a:pt x="829" y="16"/>
                    </a:lnTo>
                    <a:lnTo>
                      <a:pt x="849" y="12"/>
                    </a:lnTo>
                    <a:lnTo>
                      <a:pt x="873" y="8"/>
                    </a:lnTo>
                    <a:lnTo>
                      <a:pt x="893" y="4"/>
                    </a:lnTo>
                    <a:lnTo>
                      <a:pt x="913" y="4"/>
                    </a:lnTo>
                    <a:lnTo>
                      <a:pt x="937" y="0"/>
                    </a:lnTo>
                    <a:lnTo>
                      <a:pt x="957" y="0"/>
                    </a:lnTo>
                    <a:lnTo>
                      <a:pt x="981" y="0"/>
                    </a:lnTo>
                    <a:lnTo>
                      <a:pt x="1002" y="0"/>
                    </a:lnTo>
                    <a:lnTo>
                      <a:pt x="1022" y="4"/>
                    </a:lnTo>
                    <a:lnTo>
                      <a:pt x="1046" y="4"/>
                    </a:lnTo>
                    <a:lnTo>
                      <a:pt x="1066" y="4"/>
                    </a:lnTo>
                    <a:lnTo>
                      <a:pt x="1086" y="8"/>
                    </a:lnTo>
                    <a:lnTo>
                      <a:pt x="1110" y="12"/>
                    </a:lnTo>
                    <a:lnTo>
                      <a:pt x="1130" y="16"/>
                    </a:lnTo>
                    <a:lnTo>
                      <a:pt x="1154" y="20"/>
                    </a:lnTo>
                    <a:lnTo>
                      <a:pt x="1174" y="24"/>
                    </a:lnTo>
                    <a:lnTo>
                      <a:pt x="1194" y="32"/>
                    </a:lnTo>
                    <a:lnTo>
                      <a:pt x="1218" y="36"/>
                    </a:lnTo>
                    <a:lnTo>
                      <a:pt x="1238" y="44"/>
                    </a:lnTo>
                    <a:lnTo>
                      <a:pt x="1258" y="52"/>
                    </a:lnTo>
                    <a:lnTo>
                      <a:pt x="1282" y="60"/>
                    </a:lnTo>
                    <a:lnTo>
                      <a:pt x="1302" y="68"/>
                    </a:lnTo>
                    <a:lnTo>
                      <a:pt x="1326" y="80"/>
                    </a:lnTo>
                    <a:lnTo>
                      <a:pt x="1346" y="88"/>
                    </a:lnTo>
                    <a:lnTo>
                      <a:pt x="1366" y="100"/>
                    </a:lnTo>
                    <a:lnTo>
                      <a:pt x="1390" y="112"/>
                    </a:lnTo>
                    <a:lnTo>
                      <a:pt x="1410" y="120"/>
                    </a:lnTo>
                    <a:lnTo>
                      <a:pt x="1434" y="136"/>
                    </a:lnTo>
                    <a:lnTo>
                      <a:pt x="1454" y="148"/>
                    </a:lnTo>
                    <a:lnTo>
                      <a:pt x="1474" y="160"/>
                    </a:lnTo>
                    <a:lnTo>
                      <a:pt x="1498" y="176"/>
                    </a:lnTo>
                    <a:lnTo>
                      <a:pt x="1518" y="188"/>
                    </a:lnTo>
                    <a:lnTo>
                      <a:pt x="1538" y="204"/>
                    </a:lnTo>
                    <a:lnTo>
                      <a:pt x="1562" y="220"/>
                    </a:lnTo>
                    <a:lnTo>
                      <a:pt x="1582" y="236"/>
                    </a:lnTo>
                    <a:lnTo>
                      <a:pt x="1606" y="256"/>
                    </a:lnTo>
                    <a:lnTo>
                      <a:pt x="1626" y="272"/>
                    </a:lnTo>
                    <a:lnTo>
                      <a:pt x="1646" y="292"/>
                    </a:lnTo>
                    <a:lnTo>
                      <a:pt x="1670" y="308"/>
                    </a:lnTo>
                    <a:lnTo>
                      <a:pt x="1690" y="328"/>
                    </a:lnTo>
                    <a:lnTo>
                      <a:pt x="1710" y="348"/>
                    </a:lnTo>
                    <a:lnTo>
                      <a:pt x="1734" y="368"/>
                    </a:lnTo>
                    <a:lnTo>
                      <a:pt x="1754" y="392"/>
                    </a:lnTo>
                    <a:lnTo>
                      <a:pt x="1778" y="412"/>
                    </a:lnTo>
                    <a:lnTo>
                      <a:pt x="1798" y="436"/>
                    </a:lnTo>
                    <a:lnTo>
                      <a:pt x="1818" y="460"/>
                    </a:lnTo>
                    <a:lnTo>
                      <a:pt x="1842" y="480"/>
                    </a:lnTo>
                    <a:lnTo>
                      <a:pt x="1863" y="508"/>
                    </a:lnTo>
                    <a:lnTo>
                      <a:pt x="1887" y="532"/>
                    </a:lnTo>
                    <a:lnTo>
                      <a:pt x="1907" y="556"/>
                    </a:lnTo>
                    <a:lnTo>
                      <a:pt x="1927" y="584"/>
                    </a:lnTo>
                    <a:lnTo>
                      <a:pt x="1951" y="608"/>
                    </a:lnTo>
                    <a:lnTo>
                      <a:pt x="1971" y="636"/>
                    </a:lnTo>
                    <a:lnTo>
                      <a:pt x="1975" y="64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Rectangle 127"/>
              <p:cNvSpPr>
                <a:spLocks noChangeArrowheads="1"/>
              </p:cNvSpPr>
              <p:nvPr/>
            </p:nvSpPr>
            <p:spPr bwMode="auto">
              <a:xfrm>
                <a:off x="3253" y="2560"/>
                <a:ext cx="40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" name="Rectangle 128"/>
              <p:cNvSpPr>
                <a:spLocks noChangeArrowheads="1"/>
              </p:cNvSpPr>
              <p:nvPr/>
            </p:nvSpPr>
            <p:spPr bwMode="auto">
              <a:xfrm>
                <a:off x="5228" y="734"/>
                <a:ext cx="40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83" name="Straight Connector 82"/>
            <p:cNvCxnSpPr/>
            <p:nvPr/>
          </p:nvCxnSpPr>
          <p:spPr>
            <a:xfrm flipH="1">
              <a:off x="7309453" y="6713542"/>
              <a:ext cx="31242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7309453" y="6890386"/>
              <a:ext cx="31242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7309453" y="6536698"/>
              <a:ext cx="31242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8" name="Text Placeholder 2"/>
          <p:cNvSpPr txBox="1">
            <a:spLocks/>
          </p:cNvSpPr>
          <p:nvPr/>
        </p:nvSpPr>
        <p:spPr>
          <a:xfrm>
            <a:off x="93452" y="4702162"/>
            <a:ext cx="8896713" cy="2155838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lnSpc>
                <a:spcPts val="3000"/>
              </a:lnSpc>
              <a:spcBef>
                <a:spcPts val="18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lnSpc>
                <a:spcPts val="3200"/>
              </a:lnSpc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  <a:defRPr kumimoji="0" sz="28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tx1"/>
              </a:buClr>
              <a:buSzPct val="60000"/>
              <a:buFont typeface="Wingdings" pitchFamily="2" charset="2"/>
              <a:buChar char="v"/>
              <a:defRPr kumimoji="0" sz="24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ts val="2000"/>
              </a:lnSpc>
              <a:spcBef>
                <a:spcPts val="600"/>
              </a:spcBef>
              <a:buFont typeface="Arial" pitchFamily="34" charset="0"/>
              <a:buNone/>
            </a:pPr>
            <a:r>
              <a:rPr lang="en-US" sz="2400" dirty="0" smtClean="0"/>
              <a:t>Observations:</a:t>
            </a:r>
            <a:endParaRPr lang="en-US" sz="1000" dirty="0" smtClean="0"/>
          </a:p>
          <a:p>
            <a:pPr marL="342900">
              <a:lnSpc>
                <a:spcPts val="2000"/>
              </a:lnSpc>
              <a:spcBef>
                <a:spcPts val="600"/>
              </a:spcBef>
            </a:pPr>
            <a:r>
              <a:rPr lang="en-US" sz="2000" dirty="0" smtClean="0"/>
              <a:t>Bias </a:t>
            </a:r>
            <a:r>
              <a:rPr lang="en-US" sz="2000" dirty="0"/>
              <a:t>range: -60% (</a:t>
            </a:r>
            <a:r>
              <a:rPr lang="en-US" sz="2000" dirty="0" smtClean="0"/>
              <a:t>S/I</a:t>
            </a:r>
            <a:r>
              <a:rPr lang="en-US" sz="2000" dirty="0"/>
              <a:t>) to </a:t>
            </a:r>
            <a:r>
              <a:rPr lang="en-US" sz="2000" dirty="0" smtClean="0"/>
              <a:t>+25</a:t>
            </a:r>
            <a:r>
              <a:rPr lang="en-US" sz="2000" dirty="0"/>
              <a:t>% (</a:t>
            </a:r>
            <a:r>
              <a:rPr lang="en-US" sz="2000" dirty="0" smtClean="0"/>
              <a:t>R/L</a:t>
            </a:r>
            <a:r>
              <a:rPr lang="en-US" sz="2000" dirty="0"/>
              <a:t>)</a:t>
            </a:r>
          </a:p>
          <a:p>
            <a:pPr marL="342900">
              <a:lnSpc>
                <a:spcPts val="2000"/>
              </a:lnSpc>
              <a:spcBef>
                <a:spcPts val="600"/>
              </a:spcBef>
            </a:pPr>
            <a:r>
              <a:rPr lang="en-US" sz="2000" dirty="0"/>
              <a:t>O</a:t>
            </a:r>
            <a:r>
              <a:rPr lang="en-US" sz="2000" dirty="0" smtClean="0"/>
              <a:t>ffset-error at </a:t>
            </a:r>
            <a:r>
              <a:rPr lang="en-US" sz="2000" dirty="0" err="1" smtClean="0"/>
              <a:t>isocenter</a:t>
            </a:r>
            <a:r>
              <a:rPr lang="en-US" sz="2000" dirty="0" smtClean="0"/>
              <a:t>: +/-2%</a:t>
            </a:r>
          </a:p>
          <a:p>
            <a:pPr marL="342900">
              <a:lnSpc>
                <a:spcPts val="2000"/>
              </a:lnSpc>
              <a:spcBef>
                <a:spcPts val="600"/>
              </a:spcBef>
            </a:pPr>
            <a:r>
              <a:rPr lang="en-US" sz="2000" dirty="0" smtClean="0"/>
              <a:t>Wide variance across platforms, though consistent within a platform </a:t>
            </a:r>
          </a:p>
          <a:p>
            <a:pPr marL="342900">
              <a:lnSpc>
                <a:spcPts val="2000"/>
              </a:lnSpc>
              <a:spcBef>
                <a:spcPts val="600"/>
              </a:spcBef>
            </a:pPr>
            <a:r>
              <a:rPr lang="en-US" sz="2000" dirty="0" smtClean="0"/>
              <a:t>Median </a:t>
            </a:r>
            <a:r>
              <a:rPr lang="en-US" sz="2000" i="1" u="sng" dirty="0" smtClean="0"/>
              <a:t>random</a:t>
            </a:r>
            <a:r>
              <a:rPr lang="en-US" sz="2000" dirty="0" smtClean="0"/>
              <a:t> error </a:t>
            </a:r>
            <a:r>
              <a:rPr lang="en-US" sz="2000" dirty="0"/>
              <a:t>of </a:t>
            </a:r>
            <a:r>
              <a:rPr lang="en-US" sz="2000" dirty="0" smtClean="0"/>
              <a:t>ROI-ADC = 2.3%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626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0346" y="618226"/>
            <a:ext cx="5227256" cy="6163575"/>
          </a:xfrm>
          <a:prstGeom prst="roundRect">
            <a:avLst>
              <a:gd name="adj" fmla="val 6564"/>
            </a:avLst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000" i="1" dirty="0" smtClean="0"/>
              <a:t>Analysis of Results: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Gradient-bias contributors:           </a:t>
            </a:r>
            <a:r>
              <a:rPr lang="en-US" sz="2800" dirty="0" smtClean="0"/>
              <a:t>               Manifestation </a:t>
            </a:r>
            <a:r>
              <a:rPr lang="en-US" sz="2800" dirty="0" smtClean="0"/>
              <a:t>on ADC:</a:t>
            </a:r>
            <a:endParaRPr lang="en-US" sz="2800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381000" y="4093648"/>
            <a:ext cx="2615208" cy="890591"/>
            <a:chOff x="762000" y="2153008"/>
            <a:chExt cx="3310128" cy="1124712"/>
          </a:xfrm>
        </p:grpSpPr>
        <p:pic>
          <p:nvPicPr>
            <p:cNvPr id="6" name="Picture 5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05" t="50000" r="48409" b="31212"/>
            <a:stretch/>
          </p:blipFill>
          <p:spPr>
            <a:xfrm>
              <a:off x="2819400" y="2153008"/>
              <a:ext cx="1252728" cy="11247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87" t="30152" r="18067" b="51066"/>
            <a:stretch/>
          </p:blipFill>
          <p:spPr>
            <a:xfrm>
              <a:off x="762000" y="2153008"/>
              <a:ext cx="1252728" cy="11247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18" t="30084" r="33182" b="52009"/>
            <a:stretch/>
          </p:blipFill>
          <p:spPr>
            <a:xfrm>
              <a:off x="1796885" y="2153538"/>
              <a:ext cx="1255615" cy="1124182"/>
            </a:xfrm>
            <a:prstGeom prst="rect">
              <a:avLst/>
            </a:prstGeom>
            <a:ln w="9525">
              <a:solidFill>
                <a:schemeClr val="tx1"/>
              </a:solidFill>
            </a:ln>
          </p:spPr>
        </p:pic>
      </p:grpSp>
      <p:sp>
        <p:nvSpPr>
          <p:cNvPr id="10" name="Text Placeholder 2"/>
          <p:cNvSpPr txBox="1">
            <a:spLocks/>
          </p:cNvSpPr>
          <p:nvPr/>
        </p:nvSpPr>
        <p:spPr>
          <a:xfrm>
            <a:off x="2895600" y="4154438"/>
            <a:ext cx="2438400" cy="824440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lnSpc>
                <a:spcPts val="3000"/>
              </a:lnSpc>
              <a:spcBef>
                <a:spcPts val="18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lnSpc>
                <a:spcPts val="3200"/>
              </a:lnSpc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  <a:defRPr kumimoji="0" sz="28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tx1"/>
              </a:buClr>
              <a:buSzPct val="60000"/>
              <a:buFont typeface="Wingdings" pitchFamily="2" charset="2"/>
              <a:buChar char="v"/>
              <a:defRPr kumimoji="0" sz="24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spcBef>
                <a:spcPts val="0"/>
              </a:spcBef>
              <a:buFont typeface="Arial" pitchFamily="34" charset="0"/>
              <a:buNone/>
            </a:pPr>
            <a:r>
              <a:rPr lang="en-US" sz="2400" b="0" dirty="0" err="1" smtClean="0"/>
              <a:t>bkgnd</a:t>
            </a:r>
            <a:r>
              <a:rPr lang="en-US" sz="2400" b="0" dirty="0" smtClean="0"/>
              <a:t> gradients i.e. shim</a:t>
            </a:r>
          </a:p>
        </p:txBody>
      </p:sp>
      <p:pic>
        <p:nvPicPr>
          <p:cNvPr id="12" name="Picture 6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brightnessContrast bright="55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56" r="28742"/>
          <a:stretch/>
        </p:blipFill>
        <p:spPr bwMode="auto">
          <a:xfrm rot="3422426">
            <a:off x="676712" y="1361551"/>
            <a:ext cx="778999" cy="80912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scene3d>
            <a:camera prst="isometricLeft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2"/>
          <p:cNvSpPr txBox="1">
            <a:spLocks/>
          </p:cNvSpPr>
          <p:nvPr/>
        </p:nvSpPr>
        <p:spPr>
          <a:xfrm>
            <a:off x="3048000" y="5562600"/>
            <a:ext cx="2219602" cy="855994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lnSpc>
                <a:spcPts val="3000"/>
              </a:lnSpc>
              <a:spcBef>
                <a:spcPts val="18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lnSpc>
                <a:spcPts val="3200"/>
              </a:lnSpc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  <a:defRPr kumimoji="0" sz="28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tx1"/>
              </a:buClr>
              <a:buSzPct val="60000"/>
              <a:buFont typeface="Wingdings" pitchFamily="2" charset="2"/>
              <a:buChar char="v"/>
              <a:defRPr kumimoji="0" sz="24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spcBef>
                <a:spcPts val="0"/>
              </a:spcBef>
              <a:buNone/>
            </a:pPr>
            <a:r>
              <a:rPr lang="en-US" sz="2400" b="0" dirty="0"/>
              <a:t>e</a:t>
            </a:r>
            <a:r>
              <a:rPr lang="en-US" sz="2400" b="0" dirty="0" smtClean="0"/>
              <a:t>ddy currents </a:t>
            </a: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3429000" y="2667000"/>
            <a:ext cx="2209800" cy="788236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lnSpc>
                <a:spcPts val="3000"/>
              </a:lnSpc>
              <a:spcBef>
                <a:spcPts val="18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lnSpc>
                <a:spcPts val="3200"/>
              </a:lnSpc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  <a:defRPr kumimoji="0" sz="28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tx1"/>
              </a:buClr>
              <a:buSzPct val="60000"/>
              <a:buFont typeface="Wingdings" pitchFamily="2" charset="2"/>
              <a:buChar char="v"/>
              <a:defRPr kumimoji="0" sz="24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spcBef>
                <a:spcPts val="0"/>
              </a:spcBef>
              <a:buNone/>
            </a:pPr>
            <a:r>
              <a:rPr lang="en-US" sz="2400" b="0" dirty="0"/>
              <a:t>i</a:t>
            </a:r>
            <a:r>
              <a:rPr lang="en-US" sz="2400" b="0" dirty="0" smtClean="0"/>
              <a:t>maging</a:t>
            </a:r>
          </a:p>
          <a:p>
            <a:pPr marL="68580" indent="0">
              <a:spcBef>
                <a:spcPts val="0"/>
              </a:spcBef>
              <a:buFont typeface="Arial" pitchFamily="34" charset="0"/>
              <a:buNone/>
            </a:pPr>
            <a:r>
              <a:rPr lang="en-US" sz="2400" b="0" dirty="0" smtClean="0"/>
              <a:t>gradients</a:t>
            </a: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3342998" y="1371600"/>
            <a:ext cx="1838602" cy="788236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lnSpc>
                <a:spcPts val="3000"/>
              </a:lnSpc>
              <a:spcBef>
                <a:spcPts val="18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lnSpc>
                <a:spcPts val="3200"/>
              </a:lnSpc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  <a:defRPr kumimoji="0" sz="28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tx1"/>
              </a:buClr>
              <a:buSzPct val="60000"/>
              <a:buFont typeface="Wingdings" pitchFamily="2" charset="2"/>
              <a:buChar char="v"/>
              <a:defRPr kumimoji="0" sz="24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spcBef>
                <a:spcPts val="0"/>
              </a:spcBef>
              <a:buFont typeface="Arial" pitchFamily="34" charset="0"/>
              <a:buNone/>
            </a:pPr>
            <a:r>
              <a:rPr lang="en-US" sz="2400" b="0" dirty="0" smtClean="0"/>
              <a:t>gradient (</a:t>
            </a:r>
            <a:r>
              <a:rPr lang="en-US" sz="2400" i="1" dirty="0" smtClean="0"/>
              <a:t>L</a:t>
            </a:r>
            <a:r>
              <a:rPr lang="en-US" sz="2400" b="0" dirty="0" smtClean="0"/>
              <a:t>)</a:t>
            </a:r>
          </a:p>
          <a:p>
            <a:pPr marL="68580" indent="0">
              <a:spcBef>
                <a:spcPts val="0"/>
              </a:spcBef>
              <a:buFont typeface="Arial" pitchFamily="34" charset="0"/>
              <a:buNone/>
            </a:pPr>
            <a:r>
              <a:rPr lang="en-US" sz="2400" b="0" dirty="0" smtClean="0"/>
              <a:t>nonlinearity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434627" y="1340652"/>
            <a:ext cx="2014728" cy="771795"/>
            <a:chOff x="6041136" y="1583776"/>
            <a:chExt cx="2014728" cy="771795"/>
          </a:xfrm>
        </p:grpSpPr>
        <p:pic>
          <p:nvPicPr>
            <p:cNvPr id="4" name="Picture 3"/>
            <p:cNvPicPr>
              <a:picLocks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7" t="20575" r="10226" b="19990"/>
            <a:stretch/>
          </p:blipFill>
          <p:spPr>
            <a:xfrm>
              <a:off x="6041136" y="1624051"/>
              <a:ext cx="969264" cy="73152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8" t="24183" r="12341" b="17879"/>
            <a:stretch/>
          </p:blipFill>
          <p:spPr>
            <a:xfrm>
              <a:off x="7086600" y="1624051"/>
              <a:ext cx="969264" cy="73152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34" t="17172" r="13548" b="15765"/>
            <a:stretch/>
          </p:blipFill>
          <p:spPr>
            <a:xfrm>
              <a:off x="6625281" y="1583776"/>
              <a:ext cx="855706" cy="755371"/>
            </a:xfrm>
            <a:prstGeom prst="rect">
              <a:avLst/>
            </a:prstGeom>
          </p:spPr>
        </p:pic>
      </p:grpSp>
      <p:sp>
        <p:nvSpPr>
          <p:cNvPr id="24" name="Text Placeholder 2"/>
          <p:cNvSpPr txBox="1">
            <a:spLocks/>
          </p:cNvSpPr>
          <p:nvPr/>
        </p:nvSpPr>
        <p:spPr>
          <a:xfrm>
            <a:off x="6494467" y="1092861"/>
            <a:ext cx="1954888" cy="421613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lnSpc>
                <a:spcPts val="3000"/>
              </a:lnSpc>
              <a:spcBef>
                <a:spcPts val="18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lnSpc>
                <a:spcPts val="3200"/>
              </a:lnSpc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  <a:defRPr kumimoji="0" sz="28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tx1"/>
              </a:buClr>
              <a:buSzPct val="60000"/>
              <a:buFont typeface="Wingdings" pitchFamily="2" charset="2"/>
              <a:buChar char="v"/>
              <a:defRPr kumimoji="0" sz="24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800" b="0" dirty="0" err="1"/>
              <a:t>n</a:t>
            </a:r>
            <a:r>
              <a:rPr lang="en-US" sz="1800" b="0" dirty="0" err="1" smtClean="0"/>
              <a:t>onuniform</a:t>
            </a:r>
            <a:r>
              <a:rPr lang="en-US" sz="1800" b="0" dirty="0" smtClean="0"/>
              <a:t> ADC</a:t>
            </a:r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5801000" y="2209800"/>
            <a:ext cx="3247884" cy="574013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lnSpc>
                <a:spcPts val="3000"/>
              </a:lnSpc>
              <a:spcBef>
                <a:spcPts val="18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lnSpc>
                <a:spcPts val="3200"/>
              </a:lnSpc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  <a:defRPr kumimoji="0" sz="28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tx1"/>
              </a:buClr>
              <a:buSzPct val="60000"/>
              <a:buFont typeface="Wingdings" pitchFamily="2" charset="2"/>
              <a:buChar char="v"/>
              <a:defRPr kumimoji="0" sz="24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580" indent="0">
              <a:buNone/>
            </a:pPr>
            <a:r>
              <a:rPr lang="en-US" sz="1800" b="0" dirty="0" smtClean="0"/>
              <a:t>imaging channel  ADC “shift”</a:t>
            </a:r>
          </a:p>
        </p:txBody>
      </p:sp>
      <p:sp>
        <p:nvSpPr>
          <p:cNvPr id="38" name="Text Placeholder 2"/>
          <p:cNvSpPr txBox="1">
            <a:spLocks/>
          </p:cNvSpPr>
          <p:nvPr/>
        </p:nvSpPr>
        <p:spPr>
          <a:xfrm>
            <a:off x="5803691" y="5373401"/>
            <a:ext cx="3137587" cy="372375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lnSpc>
                <a:spcPts val="3000"/>
              </a:lnSpc>
              <a:spcBef>
                <a:spcPts val="18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lnSpc>
                <a:spcPts val="3200"/>
              </a:lnSpc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  <a:defRPr kumimoji="0" sz="28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tx1"/>
              </a:buClr>
              <a:buSzPct val="60000"/>
              <a:buFont typeface="Wingdings" pitchFamily="2" charset="2"/>
              <a:buChar char="v"/>
              <a:defRPr kumimoji="0" sz="24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800" b="0" dirty="0"/>
              <a:t>u</a:t>
            </a:r>
            <a:r>
              <a:rPr lang="en-US" sz="1800" b="0" dirty="0" smtClean="0"/>
              <a:t>ncertainty and asymmetry</a:t>
            </a:r>
          </a:p>
        </p:txBody>
      </p:sp>
      <p:sp>
        <p:nvSpPr>
          <p:cNvPr id="65" name="Text Placeholder 2"/>
          <p:cNvSpPr txBox="1">
            <a:spLocks/>
          </p:cNvSpPr>
          <p:nvPr/>
        </p:nvSpPr>
        <p:spPr>
          <a:xfrm>
            <a:off x="5740878" y="3907461"/>
            <a:ext cx="3105554" cy="372375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lnSpc>
                <a:spcPts val="3000"/>
              </a:lnSpc>
              <a:spcBef>
                <a:spcPts val="18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lnSpc>
                <a:spcPts val="3200"/>
              </a:lnSpc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  <a:defRPr kumimoji="0" sz="28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tx1"/>
              </a:buClr>
              <a:buSzPct val="60000"/>
              <a:buFont typeface="Wingdings" pitchFamily="2" charset="2"/>
              <a:buChar char="v"/>
              <a:defRPr kumimoji="0" sz="24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800" b="0" dirty="0" smtClean="0"/>
              <a:t>bias asymmetry at +/- offset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59" t="70224" r="45527" b="21648"/>
          <a:stretch/>
        </p:blipFill>
        <p:spPr>
          <a:xfrm>
            <a:off x="533400" y="5409572"/>
            <a:ext cx="977309" cy="9906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393" t="70644" r="45566" b="21704"/>
          <a:stretch/>
        </p:blipFill>
        <p:spPr>
          <a:xfrm>
            <a:off x="1842706" y="5409572"/>
            <a:ext cx="978408" cy="100371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1" name="Straight Connector 70"/>
          <p:cNvCxnSpPr/>
          <p:nvPr/>
        </p:nvCxnSpPr>
        <p:spPr>
          <a:xfrm>
            <a:off x="533400" y="5819881"/>
            <a:ext cx="2287714" cy="654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 Placeholder 2"/>
          <p:cNvSpPr txBox="1">
            <a:spLocks/>
          </p:cNvSpPr>
          <p:nvPr/>
        </p:nvSpPr>
        <p:spPr>
          <a:xfrm>
            <a:off x="1600200" y="6400800"/>
            <a:ext cx="1600200" cy="372375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lnSpc>
                <a:spcPts val="3000"/>
              </a:lnSpc>
              <a:spcBef>
                <a:spcPts val="18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lnSpc>
                <a:spcPts val="3200"/>
              </a:lnSpc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  <a:defRPr kumimoji="0" sz="28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tx1"/>
              </a:buClr>
              <a:buSzPct val="60000"/>
              <a:buFont typeface="Wingdings" pitchFamily="2" charset="2"/>
              <a:buChar char="v"/>
              <a:defRPr kumimoji="0" sz="24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800" b="0" dirty="0" smtClean="0"/>
              <a:t>co-reg. to </a:t>
            </a:r>
            <a:r>
              <a:rPr lang="en-US" sz="1800" b="0" i="1" dirty="0" smtClean="0"/>
              <a:t>b=0</a:t>
            </a:r>
            <a:endParaRPr lang="en-US" sz="1800" b="0" dirty="0" smtClean="0"/>
          </a:p>
        </p:txBody>
      </p:sp>
      <p:sp>
        <p:nvSpPr>
          <p:cNvPr id="75" name="Text Placeholder 2"/>
          <p:cNvSpPr txBox="1">
            <a:spLocks/>
          </p:cNvSpPr>
          <p:nvPr/>
        </p:nvSpPr>
        <p:spPr>
          <a:xfrm>
            <a:off x="506023" y="6400800"/>
            <a:ext cx="1094177" cy="372375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lnSpc>
                <a:spcPts val="3000"/>
              </a:lnSpc>
              <a:spcBef>
                <a:spcPts val="18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lnSpc>
                <a:spcPts val="3200"/>
              </a:lnSpc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  <a:defRPr kumimoji="0" sz="28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tx1"/>
              </a:buClr>
              <a:buSzPct val="60000"/>
              <a:buFont typeface="Wingdings" pitchFamily="2" charset="2"/>
              <a:buChar char="v"/>
              <a:defRPr kumimoji="0" sz="24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800" b="0" dirty="0" smtClean="0"/>
              <a:t>DWI-G</a:t>
            </a:r>
            <a:r>
              <a:rPr lang="en-US" sz="1800" b="0" baseline="-25000" dirty="0" smtClean="0"/>
              <a:t>X</a:t>
            </a:r>
          </a:p>
        </p:txBody>
      </p:sp>
      <p:cxnSp>
        <p:nvCxnSpPr>
          <p:cNvPr id="76" name="Straight Connector 75"/>
          <p:cNvCxnSpPr>
            <a:stCxn id="7" idx="1"/>
            <a:endCxn id="6" idx="3"/>
          </p:cNvCxnSpPr>
          <p:nvPr/>
        </p:nvCxnSpPr>
        <p:spPr>
          <a:xfrm>
            <a:off x="381000" y="4538944"/>
            <a:ext cx="2615208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Placeholder 2"/>
          <p:cNvSpPr txBox="1">
            <a:spLocks/>
          </p:cNvSpPr>
          <p:nvPr/>
        </p:nvSpPr>
        <p:spPr>
          <a:xfrm rot="16200000">
            <a:off x="-307330" y="4340868"/>
            <a:ext cx="1156689" cy="372375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lnSpc>
                <a:spcPts val="3000"/>
              </a:lnSpc>
              <a:spcBef>
                <a:spcPts val="18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lnSpc>
                <a:spcPts val="3200"/>
              </a:lnSpc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  <a:defRPr kumimoji="0" sz="28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tx1"/>
              </a:buClr>
              <a:buSzPct val="60000"/>
              <a:buFont typeface="Wingdings" pitchFamily="2" charset="2"/>
              <a:buChar char="v"/>
              <a:defRPr kumimoji="0" sz="24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800" b="0" dirty="0" smtClean="0"/>
              <a:t>AP “shift”</a:t>
            </a:r>
            <a:endParaRPr lang="en-US" sz="1800" b="0" baseline="-25000" dirty="0" smtClean="0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2895600" y="4373593"/>
            <a:ext cx="293" cy="181901"/>
          </a:xfrm>
          <a:prstGeom prst="straightConnector1">
            <a:avLst/>
          </a:prstGeom>
          <a:ln w="19050">
            <a:solidFill>
              <a:srgbClr val="FB6BD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33400" y="4404849"/>
            <a:ext cx="293" cy="181901"/>
          </a:xfrm>
          <a:prstGeom prst="straightConnector1">
            <a:avLst/>
          </a:prstGeom>
          <a:ln w="19050">
            <a:solidFill>
              <a:srgbClr val="FB6BD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Placeholder 2"/>
          <p:cNvSpPr txBox="1">
            <a:spLocks/>
          </p:cNvSpPr>
          <p:nvPr/>
        </p:nvSpPr>
        <p:spPr>
          <a:xfrm rot="16200000">
            <a:off x="-549208" y="5775393"/>
            <a:ext cx="1488039" cy="372375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lnSpc>
                <a:spcPts val="3000"/>
              </a:lnSpc>
              <a:spcBef>
                <a:spcPts val="18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lnSpc>
                <a:spcPts val="3200"/>
              </a:lnSpc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  <a:defRPr kumimoji="0" sz="28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tx1"/>
              </a:buClr>
              <a:buSzPct val="60000"/>
              <a:buFont typeface="Wingdings" pitchFamily="2" charset="2"/>
              <a:buChar char="v"/>
              <a:defRPr kumimoji="0" sz="24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600" b="0" dirty="0"/>
              <a:t>i</a:t>
            </a:r>
            <a:r>
              <a:rPr lang="en-US" sz="1600" b="0" dirty="0" smtClean="0"/>
              <a:t>mage shift  scale &amp; shear</a:t>
            </a: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928088" y="5782997"/>
            <a:ext cx="293" cy="160603"/>
          </a:xfrm>
          <a:prstGeom prst="straightConnector1">
            <a:avLst/>
          </a:prstGeom>
          <a:ln w="19050">
            <a:solidFill>
              <a:srgbClr val="FB6BD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8560278" y="3213556"/>
            <a:ext cx="3417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-</a:t>
            </a:r>
            <a:r>
              <a:rPr lang="en-US" sz="800" dirty="0" smtClean="0"/>
              <a:t>5%</a:t>
            </a:r>
            <a:endParaRPr lang="en-US" sz="800" dirty="0"/>
          </a:p>
        </p:txBody>
      </p:sp>
      <p:sp>
        <p:nvSpPr>
          <p:cNvPr id="115" name="TextBox 114"/>
          <p:cNvSpPr txBox="1"/>
          <p:nvPr/>
        </p:nvSpPr>
        <p:spPr>
          <a:xfrm>
            <a:off x="8560278" y="2977147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+5%</a:t>
            </a:r>
            <a:endParaRPr lang="en-US" sz="800" dirty="0"/>
          </a:p>
        </p:txBody>
      </p:sp>
      <p:grpSp>
        <p:nvGrpSpPr>
          <p:cNvPr id="130" name="Group 129"/>
          <p:cNvGrpSpPr/>
          <p:nvPr/>
        </p:nvGrpSpPr>
        <p:grpSpPr>
          <a:xfrm>
            <a:off x="5846138" y="5731781"/>
            <a:ext cx="1280160" cy="976665"/>
            <a:chOff x="5481988" y="5731781"/>
            <a:chExt cx="1280160" cy="976665"/>
          </a:xfrm>
        </p:grpSpPr>
        <p:grpSp>
          <p:nvGrpSpPr>
            <p:cNvPr id="113" name="Group 112"/>
            <p:cNvGrpSpPr/>
            <p:nvPr/>
          </p:nvGrpSpPr>
          <p:grpSpPr>
            <a:xfrm>
              <a:off x="5481988" y="5731781"/>
              <a:ext cx="1280160" cy="976665"/>
              <a:chOff x="5481988" y="5731781"/>
              <a:chExt cx="1280160" cy="97666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30" t="5278" r="6458" b="5296"/>
              <a:stretch/>
            </p:blipFill>
            <p:spPr>
              <a:xfrm>
                <a:off x="5481988" y="5731781"/>
                <a:ext cx="1280160" cy="976665"/>
              </a:xfrm>
              <a:prstGeom prst="rect">
                <a:avLst/>
              </a:prstGeom>
            </p:spPr>
          </p:pic>
          <p:sp>
            <p:nvSpPr>
              <p:cNvPr id="81" name="Text Placeholder 2"/>
              <p:cNvSpPr txBox="1">
                <a:spLocks/>
              </p:cNvSpPr>
              <p:nvPr/>
            </p:nvSpPr>
            <p:spPr>
              <a:xfrm>
                <a:off x="5611423" y="5745776"/>
                <a:ext cx="1094177" cy="372375"/>
              </a:xfrm>
              <a:prstGeom prst="rect">
                <a:avLst/>
              </a:prstGeom>
            </p:spPr>
            <p:txBody>
              <a:bodyPr/>
              <a:lstStyle>
                <a:lvl1pPr marL="411480" indent="-342900" algn="l" rtl="0" eaLnBrk="1" latinLnBrk="0" hangingPunct="1">
                  <a:lnSpc>
                    <a:spcPts val="3000"/>
                  </a:lnSpc>
                  <a:spcBef>
                    <a:spcPts val="1800"/>
                  </a:spcBef>
                  <a:buClr>
                    <a:schemeClr val="tx1"/>
                  </a:buClr>
                  <a:buSzPct val="95000"/>
                  <a:buFont typeface="Arial" pitchFamily="34" charset="0"/>
                  <a:buChar char="•"/>
                  <a:defRPr kumimoji="0" sz="3000" b="1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0664" indent="-285750" algn="l" rtl="0" eaLnBrk="1" latinLnBrk="0" hangingPunct="1">
                  <a:lnSpc>
                    <a:spcPts val="3200"/>
                  </a:lnSpc>
                  <a:spcBef>
                    <a:spcPts val="12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Ø"/>
                  <a:defRPr kumimoji="0" sz="2800" b="1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96696" indent="-228600" algn="l" rtl="0" eaLnBrk="1" latinLnBrk="0" hangingPunct="1">
                  <a:lnSpc>
                    <a:spcPts val="2600"/>
                  </a:lnSpc>
                  <a:spcBef>
                    <a:spcPts val="1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v"/>
                  <a:defRPr kumimoji="0" sz="2400" b="1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261872" indent="-2286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kumimoji="0" sz="3000" b="1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481328" indent="-210312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kumimoji="0" sz="3000" b="1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709928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19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93976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>
                  <a:lnSpc>
                    <a:spcPts val="1800"/>
                  </a:lnSpc>
                  <a:spcBef>
                    <a:spcPts val="0"/>
                  </a:spcBef>
                  <a:buNone/>
                </a:pPr>
                <a:r>
                  <a:rPr lang="en-US" sz="1800" b="0" dirty="0" smtClean="0">
                    <a:solidFill>
                      <a:srgbClr val="3F50F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ADC-G</a:t>
                </a:r>
                <a:r>
                  <a:rPr lang="en-US" sz="1800" b="0" baseline="-25000" dirty="0" smtClean="0">
                    <a:solidFill>
                      <a:srgbClr val="3F50F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</a:p>
            </p:txBody>
          </p:sp>
          <p:sp>
            <p:nvSpPr>
              <p:cNvPr id="106" name="Text Placeholder 2"/>
              <p:cNvSpPr txBox="1">
                <a:spLocks/>
              </p:cNvSpPr>
              <p:nvPr/>
            </p:nvSpPr>
            <p:spPr>
              <a:xfrm>
                <a:off x="5852081" y="6444214"/>
                <a:ext cx="585200" cy="235814"/>
              </a:xfrm>
              <a:prstGeom prst="rect">
                <a:avLst/>
              </a:prstGeom>
            </p:spPr>
            <p:txBody>
              <a:bodyPr/>
              <a:lstStyle>
                <a:lvl1pPr marL="411480" indent="-342900" algn="l" rtl="0" eaLnBrk="1" latinLnBrk="0" hangingPunct="1">
                  <a:lnSpc>
                    <a:spcPts val="3000"/>
                  </a:lnSpc>
                  <a:spcBef>
                    <a:spcPts val="1800"/>
                  </a:spcBef>
                  <a:buClr>
                    <a:schemeClr val="tx1"/>
                  </a:buClr>
                  <a:buSzPct val="95000"/>
                  <a:buFont typeface="Arial" pitchFamily="34" charset="0"/>
                  <a:buChar char="•"/>
                  <a:defRPr kumimoji="0" sz="3000" b="1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0664" indent="-285750" algn="l" rtl="0" eaLnBrk="1" latinLnBrk="0" hangingPunct="1">
                  <a:lnSpc>
                    <a:spcPts val="3200"/>
                  </a:lnSpc>
                  <a:spcBef>
                    <a:spcPts val="12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Ø"/>
                  <a:defRPr kumimoji="0" sz="2800" b="1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96696" indent="-228600" algn="l" rtl="0" eaLnBrk="1" latinLnBrk="0" hangingPunct="1">
                  <a:lnSpc>
                    <a:spcPts val="2600"/>
                  </a:lnSpc>
                  <a:spcBef>
                    <a:spcPts val="1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v"/>
                  <a:defRPr kumimoji="0" sz="2400" b="1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261872" indent="-2286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kumimoji="0" sz="3000" b="1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481328" indent="-210312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kumimoji="0" sz="3000" b="1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709928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19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93976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000" b="0" dirty="0" smtClean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SI, mm</a:t>
                </a:r>
              </a:p>
            </p:txBody>
          </p:sp>
          <p:cxnSp>
            <p:nvCxnSpPr>
              <p:cNvPr id="110" name="Straight Arrow Connector 109"/>
              <p:cNvCxnSpPr/>
              <p:nvPr/>
            </p:nvCxnSpPr>
            <p:spPr>
              <a:xfrm>
                <a:off x="5764208" y="6219773"/>
                <a:ext cx="0" cy="244510"/>
              </a:xfrm>
              <a:prstGeom prst="straightConnector1">
                <a:avLst/>
              </a:prstGeom>
              <a:ln w="19050">
                <a:solidFill>
                  <a:srgbClr val="FB6BDC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8" name="Straight Connector 117"/>
            <p:cNvCxnSpPr/>
            <p:nvPr/>
          </p:nvCxnSpPr>
          <p:spPr>
            <a:xfrm>
              <a:off x="5592056" y="5943600"/>
              <a:ext cx="1043646" cy="0"/>
            </a:xfrm>
            <a:prstGeom prst="line">
              <a:avLst/>
            </a:prstGeom>
            <a:ln w="12700">
              <a:solidFill>
                <a:schemeClr val="tx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5592056" y="6180493"/>
              <a:ext cx="1037344" cy="0"/>
            </a:xfrm>
            <a:prstGeom prst="line">
              <a:avLst/>
            </a:prstGeom>
            <a:ln w="12700">
              <a:solidFill>
                <a:schemeClr val="tx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7552805" y="5712730"/>
            <a:ext cx="1280160" cy="1003790"/>
            <a:chOff x="7188655" y="5712730"/>
            <a:chExt cx="1280160" cy="1003790"/>
          </a:xfrm>
        </p:grpSpPr>
        <p:grpSp>
          <p:nvGrpSpPr>
            <p:cNvPr id="109" name="Group 108"/>
            <p:cNvGrpSpPr/>
            <p:nvPr/>
          </p:nvGrpSpPr>
          <p:grpSpPr>
            <a:xfrm>
              <a:off x="7188655" y="5712730"/>
              <a:ext cx="1280160" cy="1003790"/>
              <a:chOff x="7188655" y="5712730"/>
              <a:chExt cx="1280160" cy="100379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7188655" y="5712730"/>
                <a:ext cx="1280160" cy="1003790"/>
                <a:chOff x="7188655" y="5712730"/>
                <a:chExt cx="1280160" cy="1003790"/>
              </a:xfrm>
            </p:grpSpPr>
            <p:pic>
              <p:nvPicPr>
                <p:cNvPr id="61" name="Picture 60"/>
                <p:cNvPicPr>
                  <a:picLocks noChangeAspect="1"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630" t="3815" r="6354" b="4167"/>
                <a:stretch/>
              </p:blipFill>
              <p:spPr>
                <a:xfrm>
                  <a:off x="7188655" y="5712730"/>
                  <a:ext cx="1280160" cy="1003790"/>
                </a:xfrm>
                <a:prstGeom prst="rect">
                  <a:avLst/>
                </a:prstGeom>
              </p:spPr>
            </p:pic>
            <p:cxnSp>
              <p:nvCxnSpPr>
                <p:cNvPr id="68" name="Straight Arrow Connector 67"/>
                <p:cNvCxnSpPr/>
                <p:nvPr/>
              </p:nvCxnSpPr>
              <p:spPr>
                <a:xfrm>
                  <a:off x="8423477" y="6461895"/>
                  <a:ext cx="0" cy="167505"/>
                </a:xfrm>
                <a:prstGeom prst="straightConnector1">
                  <a:avLst/>
                </a:prstGeom>
                <a:ln w="19050">
                  <a:solidFill>
                    <a:srgbClr val="FB6BDC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0" name="Text Placeholder 2"/>
              <p:cNvSpPr txBox="1">
                <a:spLocks/>
              </p:cNvSpPr>
              <p:nvPr/>
            </p:nvSpPr>
            <p:spPr>
              <a:xfrm>
                <a:off x="7315200" y="5715000"/>
                <a:ext cx="908591" cy="372375"/>
              </a:xfrm>
              <a:prstGeom prst="rect">
                <a:avLst/>
              </a:prstGeom>
            </p:spPr>
            <p:txBody>
              <a:bodyPr/>
              <a:lstStyle>
                <a:lvl1pPr marL="411480" indent="-342900" algn="l" rtl="0" eaLnBrk="1" latinLnBrk="0" hangingPunct="1">
                  <a:lnSpc>
                    <a:spcPts val="3000"/>
                  </a:lnSpc>
                  <a:spcBef>
                    <a:spcPts val="1800"/>
                  </a:spcBef>
                  <a:buClr>
                    <a:schemeClr val="tx1"/>
                  </a:buClr>
                  <a:buSzPct val="95000"/>
                  <a:buFont typeface="Arial" pitchFamily="34" charset="0"/>
                  <a:buChar char="•"/>
                  <a:defRPr kumimoji="0" sz="3000" b="1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0664" indent="-285750" algn="l" rtl="0" eaLnBrk="1" latinLnBrk="0" hangingPunct="1">
                  <a:lnSpc>
                    <a:spcPts val="3200"/>
                  </a:lnSpc>
                  <a:spcBef>
                    <a:spcPts val="12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Ø"/>
                  <a:defRPr kumimoji="0" sz="2800" b="1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96696" indent="-228600" algn="l" rtl="0" eaLnBrk="1" latinLnBrk="0" hangingPunct="1">
                  <a:lnSpc>
                    <a:spcPts val="2600"/>
                  </a:lnSpc>
                  <a:spcBef>
                    <a:spcPts val="1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v"/>
                  <a:defRPr kumimoji="0" sz="2400" b="1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261872" indent="-2286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kumimoji="0" sz="3000" b="1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481328" indent="-210312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kumimoji="0" sz="3000" b="1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709928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19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93976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>
                  <a:lnSpc>
                    <a:spcPts val="1800"/>
                  </a:lnSpc>
                  <a:spcBef>
                    <a:spcPts val="0"/>
                  </a:spcBef>
                  <a:buNone/>
                </a:pPr>
                <a:r>
                  <a:rPr lang="en-US" sz="1800" b="0" dirty="0" smtClean="0">
                    <a:solidFill>
                      <a:srgbClr val="3F50F3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co-reg. </a:t>
                </a:r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>
                <a:off x="7294461" y="6248400"/>
                <a:ext cx="1108277" cy="246394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 Placeholder 2"/>
              <p:cNvSpPr txBox="1">
                <a:spLocks/>
              </p:cNvSpPr>
              <p:nvPr/>
            </p:nvSpPr>
            <p:spPr>
              <a:xfrm>
                <a:off x="7561881" y="6435293"/>
                <a:ext cx="602107" cy="235814"/>
              </a:xfrm>
              <a:prstGeom prst="rect">
                <a:avLst/>
              </a:prstGeom>
            </p:spPr>
            <p:txBody>
              <a:bodyPr/>
              <a:lstStyle>
                <a:lvl1pPr marL="411480" indent="-342900" algn="l" rtl="0" eaLnBrk="1" latinLnBrk="0" hangingPunct="1">
                  <a:lnSpc>
                    <a:spcPts val="3000"/>
                  </a:lnSpc>
                  <a:spcBef>
                    <a:spcPts val="1800"/>
                  </a:spcBef>
                  <a:buClr>
                    <a:schemeClr val="tx1"/>
                  </a:buClr>
                  <a:buSzPct val="95000"/>
                  <a:buFont typeface="Arial" pitchFamily="34" charset="0"/>
                  <a:buChar char="•"/>
                  <a:defRPr kumimoji="0" sz="3000" b="1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0664" indent="-285750" algn="l" rtl="0" eaLnBrk="1" latinLnBrk="0" hangingPunct="1">
                  <a:lnSpc>
                    <a:spcPts val="3200"/>
                  </a:lnSpc>
                  <a:spcBef>
                    <a:spcPts val="12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Ø"/>
                  <a:defRPr kumimoji="0" sz="2800" b="1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996696" indent="-228600" algn="l" rtl="0" eaLnBrk="1" latinLnBrk="0" hangingPunct="1">
                  <a:lnSpc>
                    <a:spcPts val="2600"/>
                  </a:lnSpc>
                  <a:spcBef>
                    <a:spcPts val="1000"/>
                  </a:spcBef>
                  <a:buClr>
                    <a:schemeClr val="tx1"/>
                  </a:buClr>
                  <a:buSzPct val="60000"/>
                  <a:buFont typeface="Wingdings" pitchFamily="2" charset="2"/>
                  <a:buChar char="v"/>
                  <a:defRPr kumimoji="0" sz="2400" b="1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261872" indent="-2286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kumimoji="0" sz="3000" b="1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1481328" indent="-210312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Font typeface="Arial" pitchFamily="34" charset="0"/>
                  <a:buChar char="•"/>
                  <a:defRPr kumimoji="0" sz="3000" b="1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1709928" indent="-210312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19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93976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Wingdings 2"/>
                  <a:buChar char="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000" b="0" dirty="0" smtClean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SI, mm</a:t>
                </a:r>
              </a:p>
            </p:txBody>
          </p:sp>
        </p:grpSp>
        <p:cxnSp>
          <p:nvCxnSpPr>
            <p:cNvPr id="126" name="Straight Connector 125"/>
            <p:cNvCxnSpPr/>
            <p:nvPr/>
          </p:nvCxnSpPr>
          <p:spPr>
            <a:xfrm>
              <a:off x="7326776" y="5943600"/>
              <a:ext cx="1043646" cy="0"/>
            </a:xfrm>
            <a:prstGeom prst="line">
              <a:avLst/>
            </a:prstGeom>
            <a:ln w="12700">
              <a:solidFill>
                <a:schemeClr val="tx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>
              <a:off x="7326776" y="6180493"/>
              <a:ext cx="1037344" cy="0"/>
            </a:xfrm>
            <a:prstGeom prst="line">
              <a:avLst/>
            </a:prstGeom>
            <a:ln w="12700">
              <a:solidFill>
                <a:schemeClr val="tx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Box 127"/>
            <p:cNvSpPr txBox="1"/>
            <p:nvPr/>
          </p:nvSpPr>
          <p:spPr>
            <a:xfrm>
              <a:off x="8001000" y="6019800"/>
              <a:ext cx="3674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-</a:t>
              </a:r>
              <a:r>
                <a:rPr lang="en-US" sz="800" dirty="0" smtClean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5%</a:t>
              </a:r>
              <a:endParaRPr lang="en-US" sz="800" dirty="0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001000" y="5791200"/>
              <a:ext cx="3930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+5%</a:t>
              </a:r>
              <a:endParaRPr lang="en-US" sz="800" dirty="0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5740878" y="2632925"/>
            <a:ext cx="1545321" cy="1014910"/>
            <a:chOff x="5715000" y="2632925"/>
            <a:chExt cx="1545321" cy="1014910"/>
          </a:xfrm>
        </p:grpSpPr>
        <p:grpSp>
          <p:nvGrpSpPr>
            <p:cNvPr id="56" name="Group 55"/>
            <p:cNvGrpSpPr/>
            <p:nvPr/>
          </p:nvGrpSpPr>
          <p:grpSpPr>
            <a:xfrm>
              <a:off x="5715000" y="2632925"/>
              <a:ext cx="1545321" cy="1014910"/>
              <a:chOff x="5715000" y="2632925"/>
              <a:chExt cx="1545321" cy="101491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5715000" y="2632925"/>
                <a:ext cx="1545321" cy="1014910"/>
                <a:chOff x="5715000" y="2632925"/>
                <a:chExt cx="1545321" cy="1014910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5715000" y="2632925"/>
                  <a:ext cx="1545321" cy="1014910"/>
                  <a:chOff x="5715000" y="2632925"/>
                  <a:chExt cx="1545321" cy="1014910"/>
                </a:xfrm>
              </p:grpSpPr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 rotWithShape="1"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771" t="5416" r="8958" b="5296"/>
                  <a:stretch/>
                </p:blipFill>
                <p:spPr>
                  <a:xfrm>
                    <a:off x="5814671" y="2632925"/>
                    <a:ext cx="1277186" cy="1014910"/>
                  </a:xfrm>
                  <a:prstGeom prst="rect">
                    <a:avLst/>
                  </a:prstGeom>
                </p:spPr>
              </p:pic>
              <p:sp>
                <p:nvSpPr>
                  <p:cNvPr id="29" name="Title 1"/>
                  <p:cNvSpPr txBox="1">
                    <a:spLocks/>
                  </p:cNvSpPr>
                  <p:nvPr/>
                </p:nvSpPr>
                <p:spPr>
                  <a:xfrm>
                    <a:off x="5715000" y="2659161"/>
                    <a:ext cx="1545321" cy="39472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>
                      <a:lnSpc>
                        <a:spcPts val="1800"/>
                      </a:lnSpc>
                    </a:pPr>
                    <a:r>
                      <a: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</a:t>
                    </a:r>
                    <a:r>
                      <a:rPr lang="en-US" sz="1600" baseline="-250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X</a:t>
                    </a:r>
                    <a:r>
                      <a: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-channel</a:t>
                    </a:r>
                  </a:p>
                  <a:p>
                    <a:pPr>
                      <a:lnSpc>
                        <a:spcPts val="1800"/>
                      </a:lnSpc>
                    </a:pPr>
                    <a:r>
                      <a:rPr 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(SAG)</a:t>
                    </a:r>
                    <a:endParaRPr lang="en-US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31" name="Straight Arrow Connector 30"/>
                  <p:cNvCxnSpPr/>
                  <p:nvPr/>
                </p:nvCxnSpPr>
                <p:spPr>
                  <a:xfrm flipH="1">
                    <a:off x="6488638" y="3156854"/>
                    <a:ext cx="3542" cy="164424"/>
                  </a:xfrm>
                  <a:prstGeom prst="straightConnector1">
                    <a:avLst/>
                  </a:prstGeom>
                  <a:ln w="19050">
                    <a:solidFill>
                      <a:srgbClr val="FB6BDC"/>
                    </a:solidFill>
                    <a:headEnd type="triangle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5885419" y="3053883"/>
                  <a:ext cx="1206438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5884441" y="3377024"/>
                  <a:ext cx="1206438" cy="0"/>
                </a:xfrm>
                <a:prstGeom prst="line">
                  <a:avLst/>
                </a:prstGeom>
                <a:ln w="12700">
                  <a:solidFill>
                    <a:schemeClr val="tx1">
                      <a:lumMod val="75000"/>
                    </a:schemeClr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" name="TextBox 54"/>
              <p:cNvSpPr txBox="1"/>
              <p:nvPr/>
            </p:nvSpPr>
            <p:spPr>
              <a:xfrm>
                <a:off x="6775553" y="3239731"/>
                <a:ext cx="34176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-</a:t>
                </a:r>
                <a:r>
                  <a:rPr lang="en-US" sz="800" dirty="0" smtClean="0"/>
                  <a:t>5%</a:t>
                </a:r>
                <a:endParaRPr lang="en-US" sz="8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775553" y="3003322"/>
                <a:ext cx="36099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+5%</a:t>
                </a:r>
                <a:endParaRPr lang="en-US" sz="800" dirty="0"/>
              </a:p>
            </p:txBody>
          </p:sp>
        </p:grpSp>
        <p:sp>
          <p:nvSpPr>
            <p:cNvPr id="157" name="Text Placeholder 2"/>
            <p:cNvSpPr txBox="1">
              <a:spLocks/>
            </p:cNvSpPr>
            <p:nvPr/>
          </p:nvSpPr>
          <p:spPr>
            <a:xfrm>
              <a:off x="6225087" y="3261374"/>
              <a:ext cx="668294" cy="372375"/>
            </a:xfrm>
            <a:prstGeom prst="rect">
              <a:avLst/>
            </a:prstGeom>
          </p:spPr>
          <p:txBody>
            <a:bodyPr/>
            <a:lstStyle>
              <a:lvl1pPr marL="411480" indent="-342900" algn="l" rtl="0" eaLnBrk="1" latinLnBrk="0" hangingPunct="1">
                <a:lnSpc>
                  <a:spcPts val="3000"/>
                </a:lnSpc>
                <a:spcBef>
                  <a:spcPts val="1800"/>
                </a:spcBef>
                <a:buClr>
                  <a:schemeClr val="tx1"/>
                </a:buClr>
                <a:buSzPct val="95000"/>
                <a:buFont typeface="Arial" pitchFamily="34" charset="0"/>
                <a:buChar char="•"/>
                <a:defRPr kumimoji="0" sz="3000" b="1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0664" indent="-285750" algn="l" rtl="0" eaLnBrk="1" latinLnBrk="0" hangingPunct="1">
                <a:lnSpc>
                  <a:spcPts val="3200"/>
                </a:lnSpc>
                <a:spcBef>
                  <a:spcPts val="12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Ø"/>
                <a:defRPr kumimoji="0" sz="2800" b="1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96696" indent="-228600" algn="l" rtl="0" eaLnBrk="1" latinLnBrk="0" hangingPunct="1">
                <a:lnSpc>
                  <a:spcPts val="2600"/>
                </a:lnSpc>
                <a:spcBef>
                  <a:spcPts val="1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v"/>
                <a:defRPr kumimoji="0" sz="2400" b="1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261872" indent="-228600" algn="l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•"/>
                <a:defRPr kumimoji="0" sz="3000" b="1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481328" indent="-210312" algn="l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•"/>
                <a:defRPr kumimoji="0" sz="3000" b="1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1709928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1952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3976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0" indent="0">
                <a:lnSpc>
                  <a:spcPts val="1800"/>
                </a:lnSpc>
                <a:spcBef>
                  <a:spcPts val="0"/>
                </a:spcBef>
                <a:buNone/>
              </a:pPr>
              <a:r>
                <a:rPr lang="en-US" sz="1000" b="0" dirty="0" smtClean="0"/>
                <a:t>RL, mm</a:t>
              </a:r>
              <a:endParaRPr lang="en-US" sz="1000" b="0" baseline="-25000" dirty="0" smtClean="0"/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7438599" y="2634444"/>
            <a:ext cx="1545321" cy="1015213"/>
            <a:chOff x="7412721" y="2634444"/>
            <a:chExt cx="1545321" cy="1015213"/>
          </a:xfrm>
        </p:grpSpPr>
        <p:grpSp>
          <p:nvGrpSpPr>
            <p:cNvPr id="48" name="Group 47"/>
            <p:cNvGrpSpPr/>
            <p:nvPr/>
          </p:nvGrpSpPr>
          <p:grpSpPr>
            <a:xfrm>
              <a:off x="7412721" y="2634444"/>
              <a:ext cx="1545321" cy="1015213"/>
              <a:chOff x="7412721" y="2634444"/>
              <a:chExt cx="1545321" cy="1015213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7412721" y="2634444"/>
                <a:ext cx="1545321" cy="1015213"/>
                <a:chOff x="7412721" y="2634444"/>
                <a:chExt cx="1545321" cy="1015213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 rotWithShape="1"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562" t="5139" r="8958" b="5295"/>
                <a:stretch/>
              </p:blipFill>
              <p:spPr>
                <a:xfrm>
                  <a:off x="7543800" y="2634444"/>
                  <a:ext cx="1276753" cy="1015213"/>
                </a:xfrm>
                <a:prstGeom prst="rect">
                  <a:avLst/>
                </a:prstGeom>
              </p:spPr>
            </p:pic>
            <p:sp>
              <p:nvSpPr>
                <p:cNvPr id="30" name="Title 1"/>
                <p:cNvSpPr txBox="1">
                  <a:spLocks/>
                </p:cNvSpPr>
                <p:nvPr/>
              </p:nvSpPr>
              <p:spPr>
                <a:xfrm>
                  <a:off x="7412721" y="2659161"/>
                  <a:ext cx="1545321" cy="39472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>
                    <a:lnSpc>
                      <a:spcPts val="1800"/>
                    </a:lnSpc>
                  </a:pPr>
                  <a:r>
                    <a:rPr lang="en-US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G</a:t>
                  </a:r>
                  <a:r>
                    <a:rPr lang="en-US" sz="1600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Z</a:t>
                  </a:r>
                  <a:r>
                    <a:rPr lang="en-US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-channel</a:t>
                  </a:r>
                </a:p>
                <a:p>
                  <a:pPr>
                    <a:lnSpc>
                      <a:spcPts val="1800"/>
                    </a:lnSpc>
                  </a:pPr>
                  <a:r>
                    <a:rPr lang="en-US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(AX)</a:t>
                  </a:r>
                  <a:endParaRPr lang="en-US" sz="1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8305800" y="3156854"/>
                  <a:ext cx="0" cy="164424"/>
                </a:xfrm>
                <a:prstGeom prst="straightConnector1">
                  <a:avLst/>
                </a:prstGeom>
                <a:ln w="19050">
                  <a:solidFill>
                    <a:srgbClr val="FB6BDC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>
              <a:xfrm>
                <a:off x="7619375" y="3048000"/>
                <a:ext cx="1206438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7651347" y="3377024"/>
                <a:ext cx="1206438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8" name="Text Placeholder 2"/>
            <p:cNvSpPr txBox="1">
              <a:spLocks/>
            </p:cNvSpPr>
            <p:nvPr/>
          </p:nvSpPr>
          <p:spPr>
            <a:xfrm>
              <a:off x="7973380" y="3268987"/>
              <a:ext cx="629480" cy="372375"/>
            </a:xfrm>
            <a:prstGeom prst="rect">
              <a:avLst/>
            </a:prstGeom>
          </p:spPr>
          <p:txBody>
            <a:bodyPr/>
            <a:lstStyle>
              <a:lvl1pPr marL="411480" indent="-342900" algn="l" rtl="0" eaLnBrk="1" latinLnBrk="0" hangingPunct="1">
                <a:lnSpc>
                  <a:spcPts val="3000"/>
                </a:lnSpc>
                <a:spcBef>
                  <a:spcPts val="1800"/>
                </a:spcBef>
                <a:buClr>
                  <a:schemeClr val="tx1"/>
                </a:buClr>
                <a:buSzPct val="95000"/>
                <a:buFont typeface="Arial" pitchFamily="34" charset="0"/>
                <a:buChar char="•"/>
                <a:defRPr kumimoji="0" sz="3000" b="1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0664" indent="-285750" algn="l" rtl="0" eaLnBrk="1" latinLnBrk="0" hangingPunct="1">
                <a:lnSpc>
                  <a:spcPts val="3200"/>
                </a:lnSpc>
                <a:spcBef>
                  <a:spcPts val="12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Ø"/>
                <a:defRPr kumimoji="0" sz="2800" b="1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96696" indent="-228600" algn="l" rtl="0" eaLnBrk="1" latinLnBrk="0" hangingPunct="1">
                <a:lnSpc>
                  <a:spcPts val="2600"/>
                </a:lnSpc>
                <a:spcBef>
                  <a:spcPts val="1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v"/>
                <a:defRPr kumimoji="0" sz="2400" b="1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261872" indent="-228600" algn="l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•"/>
                <a:defRPr kumimoji="0" sz="3000" b="1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481328" indent="-210312" algn="l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•"/>
                <a:defRPr kumimoji="0" sz="3000" b="1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1709928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1952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3976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0" indent="0">
                <a:lnSpc>
                  <a:spcPts val="1800"/>
                </a:lnSpc>
                <a:spcBef>
                  <a:spcPts val="0"/>
                </a:spcBef>
                <a:buNone/>
              </a:pPr>
              <a:r>
                <a:rPr lang="en-US" sz="1000" b="0" dirty="0" smtClean="0"/>
                <a:t>RL, mm</a:t>
              </a:r>
              <a:endParaRPr lang="en-US" sz="1000" b="0" baseline="-25000" dirty="0" smtClean="0"/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6723628" y="4191000"/>
            <a:ext cx="1431205" cy="1143000"/>
            <a:chOff x="6697750" y="4191000"/>
            <a:chExt cx="1431205" cy="1143000"/>
          </a:xfrm>
        </p:grpSpPr>
        <p:grpSp>
          <p:nvGrpSpPr>
            <p:cNvPr id="132" name="Group 131"/>
            <p:cNvGrpSpPr/>
            <p:nvPr/>
          </p:nvGrpSpPr>
          <p:grpSpPr>
            <a:xfrm>
              <a:off x="6697750" y="4191000"/>
              <a:ext cx="1431205" cy="1072272"/>
              <a:chOff x="6505651" y="4191000"/>
              <a:chExt cx="1431205" cy="1072272"/>
            </a:xfrm>
          </p:grpSpPr>
          <p:grpSp>
            <p:nvGrpSpPr>
              <p:cNvPr id="62" name="Group 61"/>
              <p:cNvGrpSpPr/>
              <p:nvPr/>
            </p:nvGrpSpPr>
            <p:grpSpPr>
              <a:xfrm>
                <a:off x="6505651" y="4191000"/>
                <a:ext cx="1373131" cy="1072272"/>
                <a:chOff x="6505651" y="4279836"/>
                <a:chExt cx="1373131" cy="1072272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 rotWithShape="1"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59" t="6529" r="8854" b="5296"/>
                <a:stretch/>
              </p:blipFill>
              <p:spPr>
                <a:xfrm>
                  <a:off x="6505651" y="4279836"/>
                  <a:ext cx="1373131" cy="1072272"/>
                </a:xfrm>
                <a:prstGeom prst="rect">
                  <a:avLst/>
                </a:prstGeom>
              </p:spPr>
            </p:pic>
            <p:sp>
              <p:nvSpPr>
                <p:cNvPr id="39" name="Title 1"/>
                <p:cNvSpPr txBox="1">
                  <a:spLocks/>
                </p:cNvSpPr>
                <p:nvPr/>
              </p:nvSpPr>
              <p:spPr>
                <a:xfrm>
                  <a:off x="6865769" y="4387275"/>
                  <a:ext cx="776643" cy="39472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>
                    <a:lnSpc>
                      <a:spcPts val="1800"/>
                    </a:lnSpc>
                  </a:pPr>
                  <a:r>
                    <a:rPr lang="en-US" sz="1600" dirty="0" smtClean="0">
                      <a:solidFill>
                        <a:srgbClr val="3F50F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G</a:t>
                  </a:r>
                  <a:r>
                    <a:rPr lang="en-US" sz="1600" baseline="-25000" dirty="0" smtClean="0">
                      <a:solidFill>
                        <a:srgbClr val="3F50F3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X</a:t>
                  </a:r>
                  <a:r>
                    <a:rPr lang="en-US" sz="16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    </a:t>
                  </a:r>
                </a:p>
                <a:p>
                  <a:pPr>
                    <a:lnSpc>
                      <a:spcPts val="1800"/>
                    </a:lnSpc>
                  </a:pPr>
                  <a:r>
                    <a:rPr lang="en-US" sz="1600" dirty="0" smtClean="0">
                      <a:solidFill>
                        <a:srgbClr val="00B05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G</a:t>
                  </a:r>
                  <a:r>
                    <a:rPr lang="en-US" sz="1600" baseline="-25000" dirty="0" smtClean="0">
                      <a:solidFill>
                        <a:srgbClr val="00B05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Y</a:t>
                  </a:r>
                </a:p>
              </p:txBody>
            </p:sp>
          </p:grpSp>
          <p:cxnSp>
            <p:nvCxnSpPr>
              <p:cNvPr id="52" name="Straight Connector 51"/>
              <p:cNvCxnSpPr/>
              <p:nvPr/>
            </p:nvCxnSpPr>
            <p:spPr>
              <a:xfrm>
                <a:off x="6635702" y="4411307"/>
                <a:ext cx="1206438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6635702" y="4648200"/>
                <a:ext cx="1206438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>
                <a:off x="7772400" y="5089490"/>
                <a:ext cx="0" cy="167505"/>
              </a:xfrm>
              <a:prstGeom prst="straightConnector1">
                <a:avLst/>
              </a:prstGeom>
              <a:ln w="19050">
                <a:solidFill>
                  <a:srgbClr val="FB6BDC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6629400" y="5089490"/>
                <a:ext cx="1249382" cy="0"/>
              </a:xfrm>
              <a:prstGeom prst="line">
                <a:avLst/>
              </a:prstGeom>
              <a:ln w="12700">
                <a:solidFill>
                  <a:srgbClr val="00B0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TextBox 115"/>
              <p:cNvSpPr txBox="1"/>
              <p:nvPr/>
            </p:nvSpPr>
            <p:spPr>
              <a:xfrm>
                <a:off x="7543800" y="4495800"/>
                <a:ext cx="367408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-</a:t>
                </a:r>
                <a:r>
                  <a:rPr lang="en-US" sz="800" dirty="0" smtClean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5%</a:t>
                </a:r>
                <a:endParaRPr lang="en-US" sz="800" dirty="0">
                  <a:solidFill>
                    <a:schemeClr val="bg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7543800" y="4267200"/>
                <a:ext cx="393056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>
                    <a:solidFill>
                      <a:schemeClr val="bg1">
                        <a:lumMod val="65000"/>
                        <a:lumOff val="35000"/>
                      </a:schemeClr>
                    </a:solidFill>
                  </a:rPr>
                  <a:t>+5%</a:t>
                </a:r>
                <a:endParaRPr lang="en-US" sz="800" dirty="0">
                  <a:solidFill>
                    <a:schemeClr val="bg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61" name="Text Placeholder 2"/>
            <p:cNvSpPr txBox="1">
              <a:spLocks/>
            </p:cNvSpPr>
            <p:nvPr/>
          </p:nvSpPr>
          <p:spPr>
            <a:xfrm>
              <a:off x="7162800" y="4961625"/>
              <a:ext cx="595511" cy="372375"/>
            </a:xfrm>
            <a:prstGeom prst="rect">
              <a:avLst/>
            </a:prstGeom>
          </p:spPr>
          <p:txBody>
            <a:bodyPr/>
            <a:lstStyle>
              <a:lvl1pPr marL="411480" indent="-342900" algn="l" rtl="0" eaLnBrk="1" latinLnBrk="0" hangingPunct="1">
                <a:lnSpc>
                  <a:spcPts val="3000"/>
                </a:lnSpc>
                <a:spcBef>
                  <a:spcPts val="1800"/>
                </a:spcBef>
                <a:buClr>
                  <a:schemeClr val="tx1"/>
                </a:buClr>
                <a:buSzPct val="95000"/>
                <a:buFont typeface="Arial" pitchFamily="34" charset="0"/>
                <a:buChar char="•"/>
                <a:defRPr kumimoji="0" sz="3000" b="1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0664" indent="-285750" algn="l" rtl="0" eaLnBrk="1" latinLnBrk="0" hangingPunct="1">
                <a:lnSpc>
                  <a:spcPts val="3200"/>
                </a:lnSpc>
                <a:spcBef>
                  <a:spcPts val="1200"/>
                </a:spcBef>
                <a:buClr>
                  <a:schemeClr val="tx1"/>
                </a:buClr>
                <a:buSzPct val="70000"/>
                <a:buFont typeface="Wingdings" pitchFamily="2" charset="2"/>
                <a:buChar char="Ø"/>
                <a:defRPr kumimoji="0" sz="2800" b="1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96696" indent="-228600" algn="l" rtl="0" eaLnBrk="1" latinLnBrk="0" hangingPunct="1">
                <a:lnSpc>
                  <a:spcPts val="2600"/>
                </a:lnSpc>
                <a:spcBef>
                  <a:spcPts val="1000"/>
                </a:spcBef>
                <a:buClr>
                  <a:schemeClr val="tx1"/>
                </a:buClr>
                <a:buSzPct val="60000"/>
                <a:buFont typeface="Wingdings" pitchFamily="2" charset="2"/>
                <a:buChar char="v"/>
                <a:defRPr kumimoji="0" sz="2400" b="1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261872" indent="-228600" algn="l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•"/>
                <a:defRPr kumimoji="0" sz="3000" b="1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481328" indent="-210312" algn="l" rtl="0" eaLnBrk="1" latinLnBrk="0" hangingPunct="1">
                <a:spcBef>
                  <a:spcPct val="20000"/>
                </a:spcBef>
                <a:buClr>
                  <a:schemeClr val="tx1"/>
                </a:buClr>
                <a:buFont typeface="Arial" pitchFamily="34" charset="0"/>
                <a:buChar char="•"/>
                <a:defRPr kumimoji="0" sz="3000" b="1" kern="1200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1709928" indent="-210312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1952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93976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 2"/>
                <a:buChar char="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0" indent="0">
                <a:lnSpc>
                  <a:spcPts val="1800"/>
                </a:lnSpc>
                <a:spcBef>
                  <a:spcPts val="0"/>
                </a:spcBef>
                <a:buNone/>
              </a:pPr>
              <a:r>
                <a:rPr lang="en-US" sz="1000" b="0" dirty="0" smtClean="0">
                  <a:solidFill>
                    <a:schemeClr val="bg1">
                      <a:lumMod val="65000"/>
                      <a:lumOff val="35000"/>
                    </a:schemeClr>
                  </a:solidFill>
                </a:rPr>
                <a:t>SI, mm</a:t>
              </a:r>
              <a:endParaRPr lang="en-US" sz="1000" b="0" baseline="-25000" dirty="0" smtClean="0">
                <a:solidFill>
                  <a:schemeClr val="bg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163" name="Picture 162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t="7630" r="18530" b="10980"/>
          <a:stretch/>
        </p:blipFill>
        <p:spPr>
          <a:xfrm rot="3506468">
            <a:off x="1657908" y="1360281"/>
            <a:ext cx="748342" cy="813174"/>
          </a:xfrm>
          <a:prstGeom prst="rect">
            <a:avLst/>
          </a:prstGeom>
          <a:ln w="19050">
            <a:noFill/>
          </a:ln>
          <a:scene3d>
            <a:camera prst="isometricLeftDown"/>
            <a:lightRig rig="threePt" dir="t"/>
          </a:scene3d>
        </p:spPr>
      </p:pic>
      <p:sp>
        <p:nvSpPr>
          <p:cNvPr id="164" name="Text Placeholder 2"/>
          <p:cNvSpPr txBox="1">
            <a:spLocks/>
          </p:cNvSpPr>
          <p:nvPr/>
        </p:nvSpPr>
        <p:spPr>
          <a:xfrm rot="16200000">
            <a:off x="1197732" y="1717221"/>
            <a:ext cx="917582" cy="372375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lnSpc>
                <a:spcPts val="3000"/>
              </a:lnSpc>
              <a:spcBef>
                <a:spcPts val="18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lnSpc>
                <a:spcPts val="3200"/>
              </a:lnSpc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  <a:defRPr kumimoji="0" sz="28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tx1"/>
              </a:buClr>
              <a:buSzPct val="60000"/>
              <a:buFont typeface="Wingdings" pitchFamily="2" charset="2"/>
              <a:buChar char="v"/>
              <a:defRPr kumimoji="0" sz="24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800" b="0" dirty="0" smtClean="0"/>
              <a:t>AP/RL</a:t>
            </a:r>
            <a:endParaRPr lang="en-US" sz="1800" b="0" baseline="-25000" dirty="0" smtClean="0"/>
          </a:p>
        </p:txBody>
      </p:sp>
      <p:sp>
        <p:nvSpPr>
          <p:cNvPr id="165" name="Text Placeholder 2"/>
          <p:cNvSpPr txBox="1">
            <a:spLocks/>
          </p:cNvSpPr>
          <p:nvPr/>
        </p:nvSpPr>
        <p:spPr>
          <a:xfrm rot="19793635">
            <a:off x="2002158" y="1950620"/>
            <a:ext cx="612782" cy="372375"/>
          </a:xfrm>
          <a:prstGeom prst="rect">
            <a:avLst/>
          </a:prstGeom>
        </p:spPr>
        <p:txBody>
          <a:bodyPr/>
          <a:lstStyle>
            <a:lvl1pPr marL="411480" indent="-342900" algn="l" rtl="0" eaLnBrk="1" latinLnBrk="0" hangingPunct="1">
              <a:lnSpc>
                <a:spcPts val="3000"/>
              </a:lnSpc>
              <a:spcBef>
                <a:spcPts val="1800"/>
              </a:spcBef>
              <a:buClr>
                <a:schemeClr val="tx1"/>
              </a:buClr>
              <a:buSzPct val="95000"/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lnSpc>
                <a:spcPts val="3200"/>
              </a:lnSpc>
              <a:spcBef>
                <a:spcPts val="1200"/>
              </a:spcBef>
              <a:buClr>
                <a:schemeClr val="tx1"/>
              </a:buClr>
              <a:buSzPct val="70000"/>
              <a:buFont typeface="Wingdings" pitchFamily="2" charset="2"/>
              <a:buChar char="Ø"/>
              <a:defRPr kumimoji="0" sz="28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lnSpc>
                <a:spcPts val="2600"/>
              </a:lnSpc>
              <a:spcBef>
                <a:spcPts val="1000"/>
              </a:spcBef>
              <a:buClr>
                <a:schemeClr val="tx1"/>
              </a:buClr>
              <a:buSzPct val="60000"/>
              <a:buFont typeface="Wingdings" pitchFamily="2" charset="2"/>
              <a:buChar char="v"/>
              <a:defRPr kumimoji="0" sz="24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kumimoji="0" sz="30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ts val="1800"/>
              </a:lnSpc>
              <a:spcBef>
                <a:spcPts val="0"/>
              </a:spcBef>
              <a:buNone/>
            </a:pPr>
            <a:r>
              <a:rPr lang="en-US" sz="1800" b="0" dirty="0" smtClean="0"/>
              <a:t>SI</a:t>
            </a:r>
            <a:endParaRPr lang="en-US" sz="1800" b="0" baseline="-25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5" t="66535" r="6480" b="1513"/>
          <a:stretch/>
        </p:blipFill>
        <p:spPr bwMode="auto">
          <a:xfrm>
            <a:off x="126606" y="2689137"/>
            <a:ext cx="3383280" cy="92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" name="Rounded Rectangle 90"/>
          <p:cNvSpPr/>
          <p:nvPr/>
        </p:nvSpPr>
        <p:spPr>
          <a:xfrm>
            <a:off x="5424668" y="609600"/>
            <a:ext cx="3632842" cy="6163575"/>
          </a:xfrm>
          <a:prstGeom prst="roundRect">
            <a:avLst>
              <a:gd name="adj" fmla="val 6564"/>
            </a:avLst>
          </a:prstGeom>
          <a:noFill/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2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553200" cy="990600"/>
          </a:xfrm>
        </p:spPr>
        <p:txBody>
          <a:bodyPr/>
          <a:lstStyle/>
          <a:p>
            <a:r>
              <a:rPr lang="en-US" sz="3600" dirty="0" smtClean="0"/>
              <a:t>Conclusions:</a:t>
            </a:r>
            <a:endParaRPr lang="en-US" sz="2400" b="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-76200" y="1143000"/>
            <a:ext cx="9067800" cy="4876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b="1" dirty="0" smtClean="0"/>
              <a:t>Empiric evaluation of ADC bias is enabled in multi-center trials from  </a:t>
            </a:r>
            <a:r>
              <a:rPr lang="en-US" sz="2000" b="1" dirty="0" err="1" smtClean="0"/>
              <a:t>DWI</a:t>
            </a:r>
            <a:r>
              <a:rPr lang="en-US" sz="2000" b="1" baseline="-25000" dirty="0" err="1" smtClean="0"/>
              <a:t>x,y,z</a:t>
            </a:r>
            <a:r>
              <a:rPr lang="en-US" sz="2000" b="1" dirty="0" smtClean="0"/>
              <a:t> with an isotropic phantom of </a:t>
            </a:r>
            <a:r>
              <a:rPr lang="en-US" sz="2000" b="1" dirty="0" smtClean="0"/>
              <a:t>precisely known </a:t>
            </a:r>
            <a:r>
              <a:rPr lang="en-US" sz="2000" b="1" dirty="0" smtClean="0"/>
              <a:t>diffusion coefficient</a:t>
            </a:r>
            <a:endParaRPr lang="en-US" sz="2000" b="1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b="1" dirty="0" smtClean="0"/>
              <a:t>Each gradient coil is characterized separately by R/L and S/I offset </a:t>
            </a:r>
            <a:r>
              <a:rPr lang="en-US" sz="2000" b="1" dirty="0" smtClean="0"/>
              <a:t>measurements</a:t>
            </a:r>
            <a:endParaRPr lang="en-US" sz="2000" b="1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b="1" dirty="0" smtClean="0"/>
              <a:t>Nonlinearity, </a:t>
            </a:r>
            <a:r>
              <a:rPr lang="en-US" sz="2000" b="1" i="1" dirty="0" smtClean="0"/>
              <a:t>L</a:t>
            </a:r>
            <a:r>
              <a:rPr lang="en-US" sz="2000" b="1" dirty="0" smtClean="0"/>
              <a:t>(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dirty="0" smtClean="0"/>
              <a:t>), is the major source of ADC bias </a:t>
            </a:r>
            <a:r>
              <a:rPr lang="en-US" sz="2000" b="1" dirty="0" err="1" smtClean="0"/>
              <a:t>offcenter</a:t>
            </a:r>
            <a:r>
              <a:rPr lang="en-US" sz="2000" b="1" dirty="0" smtClean="0"/>
              <a:t> independent of MRI </a:t>
            </a:r>
            <a:r>
              <a:rPr lang="en-US" sz="2000" b="1" dirty="0" smtClean="0"/>
              <a:t>platform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b="1" dirty="0" smtClean="0"/>
              <a:t>Degree of nonlinearity varies substantially across platforms, though are consistent with a given platform</a:t>
            </a:r>
            <a:endParaRPr lang="en-US" sz="2000" b="1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000" b="1" dirty="0" smtClean="0"/>
              <a:t>Small additional contribution of bias due to shim and imaging </a:t>
            </a:r>
            <a:r>
              <a:rPr lang="en-US" sz="2000" b="1" dirty="0" smtClean="0"/>
              <a:t>cross-terms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010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</a:t>
            </a:r>
            <a:r>
              <a:rPr lang="en-US" dirty="0" smtClean="0"/>
              <a:t>dentify, characterize, and ameliorate sources of variance and bias in image data acquisition, thereby enhancing the value of advanced oncologic quantitative imaging methods used in clinical trials</a:t>
            </a:r>
          </a:p>
          <a:p>
            <a:r>
              <a:rPr lang="en-US" dirty="0" smtClean="0"/>
              <a:t>Work within the QIN and manufacturers to develop standardized system test procedures to enable objective assessment of quantitative imaging performance across sites and platforms</a:t>
            </a:r>
          </a:p>
          <a:p>
            <a:r>
              <a:rPr lang="en-US" dirty="0" smtClean="0"/>
              <a:t>Formal interactions between QIN and other organizations will serve as a conduit to extend these procedures to benefit clinical trials employing quantitative imaging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9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457"/>
            <a:ext cx="8229600" cy="1143000"/>
          </a:xfrm>
        </p:spPr>
        <p:txBody>
          <a:bodyPr/>
          <a:lstStyle/>
          <a:p>
            <a:r>
              <a:rPr lang="en-US" dirty="0" smtClean="0"/>
              <a:t>Membership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-213" r="-25"/>
          <a:stretch/>
        </p:blipFill>
        <p:spPr>
          <a:xfrm>
            <a:off x="219076" y="1701800"/>
            <a:ext cx="8748786" cy="4209440"/>
          </a:xfrm>
        </p:spPr>
      </p:pic>
      <p:sp>
        <p:nvSpPr>
          <p:cNvPr id="5" name="Up Arrow 4"/>
          <p:cNvSpPr/>
          <p:nvPr/>
        </p:nvSpPr>
        <p:spPr>
          <a:xfrm flipV="1">
            <a:off x="2617303" y="1242273"/>
            <a:ext cx="375479" cy="379670"/>
          </a:xfrm>
          <a:prstGeom prst="upArrow">
            <a:avLst/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flipV="1">
            <a:off x="3829877" y="1242273"/>
            <a:ext cx="375479" cy="379670"/>
          </a:xfrm>
          <a:prstGeom prst="upArrow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flipV="1">
            <a:off x="4291495" y="1242273"/>
            <a:ext cx="375479" cy="379670"/>
          </a:xfrm>
          <a:prstGeom prst="upArrow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85283" y="5726574"/>
            <a:ext cx="4004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Driver to participate in WG – critical step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0093" y="6035225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Research topics for multiple U01 groups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Milestones (October 2013)</a:t>
            </a:r>
            <a:endParaRPr lang="en-US" dirty="0"/>
          </a:p>
        </p:txBody>
      </p:sp>
      <p:pic>
        <p:nvPicPr>
          <p:cNvPr id="4" name="Content Placeholder 3" descr="DAWG_Milestones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8" t="18135" r="4512" b="20699"/>
          <a:stretch/>
        </p:blipFill>
        <p:spPr>
          <a:xfrm>
            <a:off x="210206" y="1520438"/>
            <a:ext cx="8793655" cy="4683128"/>
          </a:xfrm>
        </p:spPr>
      </p:pic>
    </p:spTree>
    <p:extLst>
      <p:ext uri="{BB962C8B-B14F-4D97-AF65-F5344CB8AC3E}">
        <p14:creationId xmlns:p14="http://schemas.microsoft.com/office/powerpoint/2010/main" val="6431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PET/CT Demonstration Project</a:t>
            </a:r>
          </a:p>
          <a:p>
            <a:pPr lvl="1"/>
            <a:r>
              <a:rPr lang="en-US" dirty="0" smtClean="0"/>
              <a:t>Multicenter data acquisition /processing survey</a:t>
            </a:r>
          </a:p>
          <a:p>
            <a:pPr lvl="1"/>
            <a:r>
              <a:rPr lang="en-US" dirty="0" smtClean="0"/>
              <a:t>Longitudinal multicenter scanner calibration and stability</a:t>
            </a:r>
          </a:p>
          <a:p>
            <a:r>
              <a:rPr lang="en-US" dirty="0" smtClean="0"/>
              <a:t>MRI-DWI Demonstration Project</a:t>
            </a:r>
          </a:p>
          <a:p>
            <a:pPr lvl="1"/>
            <a:r>
              <a:rPr lang="en-US" dirty="0" smtClean="0"/>
              <a:t>Gradient Nonlinearity Bias in Multi-center Trials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9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Incoming co-chairs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Sunderland, PhD - University of Iowa</a:t>
            </a:r>
          </a:p>
          <a:p>
            <a:r>
              <a:rPr lang="en-US" dirty="0" err="1" smtClean="0"/>
              <a:t>Bachir</a:t>
            </a:r>
            <a:r>
              <a:rPr lang="en-US" dirty="0" smtClean="0"/>
              <a:t> </a:t>
            </a:r>
            <a:r>
              <a:rPr lang="en-US" dirty="0" err="1" smtClean="0"/>
              <a:t>Taouli</a:t>
            </a:r>
            <a:r>
              <a:rPr lang="en-US" dirty="0" smtClean="0"/>
              <a:t>, MD - Mt Sinai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652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PET/CT Demonstration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14350">
              <a:buClr>
                <a:schemeClr val="accent4"/>
              </a:buClr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Data acquisition /processing survey</a:t>
            </a:r>
          </a:p>
          <a:p>
            <a:pPr marL="571500" indent="-514350">
              <a:buClr>
                <a:schemeClr val="accent4"/>
              </a:buClr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Longitudinal survey of multicenter scanner calibration and stability</a:t>
            </a:r>
          </a:p>
          <a:p>
            <a:pPr marL="571500" indent="-514350">
              <a:buClr>
                <a:schemeClr val="accent2"/>
              </a:buClr>
            </a:pP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9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5868"/>
          </a:xfrm>
        </p:spPr>
        <p:txBody>
          <a:bodyPr>
            <a:noAutofit/>
          </a:bodyPr>
          <a:lstStyle/>
          <a:p>
            <a:r>
              <a:rPr lang="en-US" sz="3200" dirty="0" smtClean="0"/>
              <a:t>PET/CT </a:t>
            </a:r>
            <a:r>
              <a:rPr lang="en-US" sz="3200" dirty="0" smtClean="0">
                <a:solidFill>
                  <a:srgbClr val="000000"/>
                </a:solidFill>
              </a:rPr>
              <a:t>Data Acquisition and Processing Survey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ACRIN_Survey_f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99" y="1501849"/>
            <a:ext cx="2657623" cy="4646986"/>
          </a:xfrm>
          <a:prstGeom prst="rect">
            <a:avLst/>
          </a:prstGeom>
          <a:ln>
            <a:solidFill>
              <a:srgbClr val="8064A2"/>
            </a:solidFill>
          </a:ln>
        </p:spPr>
      </p:pic>
      <p:pic>
        <p:nvPicPr>
          <p:cNvPr id="7" name="Picture 6" descr="QIN_Survey_f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521" y="1501849"/>
            <a:ext cx="4779959" cy="46378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852" y="1020527"/>
            <a:ext cx="2707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ACRIN CQIE survey (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 = 65)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7427" y="1020527"/>
            <a:ext cx="1862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QIN survey (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 = 8)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5876" y="6235593"/>
            <a:ext cx="3145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+ ACRIN Post CQIE sites (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 = 25)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Longitudinal survey of multicenter scanner calibration and stability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0298" y="1548202"/>
            <a:ext cx="8649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/>
                </a:solidFill>
              </a:rPr>
              <a:t>Paul Kinahan, Darrin Byrd, Rebecca </a:t>
            </a:r>
            <a:r>
              <a:rPr lang="en-US" dirty="0" err="1" smtClean="0">
                <a:solidFill>
                  <a:schemeClr val="accent4"/>
                </a:solidFill>
              </a:rPr>
              <a:t>Christopfel</a:t>
            </a:r>
            <a:r>
              <a:rPr lang="en-US" dirty="0" smtClean="0">
                <a:solidFill>
                  <a:schemeClr val="accent4"/>
                </a:solidFill>
              </a:rPr>
              <a:t>, John Sunderland, Martin Lodge, Chip </a:t>
            </a:r>
            <a:r>
              <a:rPr lang="en-US" dirty="0" err="1" smtClean="0">
                <a:solidFill>
                  <a:schemeClr val="accent4"/>
                </a:solidFill>
              </a:rPr>
              <a:t>Laymon</a:t>
            </a:r>
            <a:r>
              <a:rPr lang="en-US" dirty="0" smtClean="0">
                <a:solidFill>
                  <a:schemeClr val="accent4"/>
                </a:solidFill>
              </a:rPr>
              <a:t>, Jun Zhang, Joshua </a:t>
            </a:r>
            <a:r>
              <a:rPr lang="en-US" dirty="0" err="1" smtClean="0">
                <a:solidFill>
                  <a:schemeClr val="accent4"/>
                </a:solidFill>
              </a:rPr>
              <a:t>Scheurmann</a:t>
            </a:r>
            <a:r>
              <a:rPr lang="en-US" dirty="0" smtClean="0">
                <a:solidFill>
                  <a:schemeClr val="accent4"/>
                </a:solidFill>
              </a:rPr>
              <a:t>, </a:t>
            </a:r>
            <a:r>
              <a:rPr lang="en-US" dirty="0" err="1" smtClean="0">
                <a:solidFill>
                  <a:schemeClr val="accent4"/>
                </a:solidFill>
              </a:rPr>
              <a:t>Cipriana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Catana</a:t>
            </a:r>
            <a:r>
              <a:rPr lang="en-US" dirty="0" smtClean="0">
                <a:solidFill>
                  <a:schemeClr val="accent4"/>
                </a:solidFill>
              </a:rPr>
              <a:t>, Eduardo </a:t>
            </a:r>
            <a:r>
              <a:rPr lang="en-US" dirty="0" err="1" smtClean="0">
                <a:solidFill>
                  <a:schemeClr val="accent4"/>
                </a:solidFill>
              </a:rPr>
              <a:t>Moros</a:t>
            </a:r>
            <a:r>
              <a:rPr lang="en-US" dirty="0" smtClean="0">
                <a:solidFill>
                  <a:schemeClr val="accent4"/>
                </a:solidFill>
              </a:rPr>
              <a:t>, </a:t>
            </a:r>
            <a:r>
              <a:rPr lang="en-US" dirty="0" err="1" smtClean="0">
                <a:solidFill>
                  <a:schemeClr val="accent4"/>
                </a:solidFill>
              </a:rPr>
              <a:t>Sedek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err="1" smtClean="0">
                <a:solidFill>
                  <a:schemeClr val="accent4"/>
                </a:solidFill>
              </a:rPr>
              <a:t>Nehmeh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70" y="2524720"/>
            <a:ext cx="7770305" cy="354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0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792</Words>
  <Application>Microsoft Office PowerPoint</Application>
  <PresentationFormat>On-screen Show (4:3)</PresentationFormat>
  <Paragraphs>141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Data Acquisition Working Group</vt:lpstr>
      <vt:lpstr>Charter</vt:lpstr>
      <vt:lpstr>Membership</vt:lpstr>
      <vt:lpstr>Milestones (October 2013)</vt:lpstr>
      <vt:lpstr>Main goals</vt:lpstr>
      <vt:lpstr>Incoming co-chairs </vt:lpstr>
      <vt:lpstr>PET/CT Demonstration Project</vt:lpstr>
      <vt:lpstr>PET/CT Data Acquisition and Processing Survey</vt:lpstr>
      <vt:lpstr>Longitudinal survey of multicenter scanner calibration and stability</vt:lpstr>
      <vt:lpstr>Data Accrual</vt:lpstr>
      <vt:lpstr>Early results</vt:lpstr>
      <vt:lpstr>QIN DAWG Demonstration Project:  Gradient Nonlinearity Bias in Multi-center Trials</vt:lpstr>
      <vt:lpstr>DAWG DWI Project Highlights:</vt:lpstr>
      <vt:lpstr>Method:  Isotropic ADC phantom: DWIx,y,z  acquisition</vt:lpstr>
      <vt:lpstr>Results: ADC Bias Characterization in </vt:lpstr>
      <vt:lpstr>PowerPoint Presentation</vt:lpstr>
      <vt:lpstr>Analysis of Results:  Gradient-bias contributors:                          Manifestation on ADC:</vt:lpstr>
      <vt:lpstr>Conclusions: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Acquisition Working Group</dc:title>
  <dc:creator>Paul Kinahan</dc:creator>
  <cp:lastModifiedBy>tlchenev</cp:lastModifiedBy>
  <cp:revision>14</cp:revision>
  <dcterms:created xsi:type="dcterms:W3CDTF">2014-03-20T23:17:12Z</dcterms:created>
  <dcterms:modified xsi:type="dcterms:W3CDTF">2014-03-21T12:41:23Z</dcterms:modified>
</cp:coreProperties>
</file>