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80" r:id="rId3"/>
    <p:sldId id="402" r:id="rId4"/>
    <p:sldId id="381" r:id="rId5"/>
    <p:sldId id="382" r:id="rId6"/>
    <p:sldId id="4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2"/>
    <p:restoredTop sz="94672"/>
  </p:normalViewPr>
  <p:slideViewPr>
    <p:cSldViewPr snapToGrid="0" snapToObjects="1">
      <p:cViewPr>
        <p:scale>
          <a:sx n="148" d="100"/>
          <a:sy n="148" d="100"/>
        </p:scale>
        <p:origin x="-736" y="-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4E23-8912-F24F-B5B2-5A9E86682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1E93F-4101-BC47-941B-E327DC36C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61C5-AEF9-4749-8791-D6023C20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51194-529F-454F-9652-6AC952B1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0F25D-DA76-AD4B-94A7-3477FBC5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C0CA4-F432-AE4E-ABB2-EEA9D354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52DD6-9E34-364F-B313-FF5540D6B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6E05-3561-CC4B-9E9E-EA7FF992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B5BE6-6846-CD47-A455-9E3C0C5C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88BE0-3D81-9644-94C8-511A820B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DD875-FD4D-0E4E-901E-CA8A72DCF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B4ABF-382E-B34D-A089-3D26EAC81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D348E-0E78-C44F-9800-5C80544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53DF8-DF3B-5047-BC60-B3C14693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60929-576D-2A44-8D32-B70D2B4A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3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D3E9-EB8C-5247-8C67-06D7C1E2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A3673-7FC6-884C-9E20-F1321852E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55457-9668-8644-A077-A595FF6A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33211-8B28-3045-BC58-75ED88F6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52D44-2DB8-9249-B81B-4CC952CA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9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CAF3-09D3-3E4E-89A8-5AB7A80D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CA3D1-34E5-224B-9202-6E069AE77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C49B0-8F9D-BF4F-944A-B1B4DA4D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FEA52-AEAE-3340-A0A6-E4DE7C9B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3C3F-D943-5146-9F00-87B6A144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C079-AD7F-6145-9DD6-1C9C763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314F4-6745-0447-9D4A-77F2581AD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DCE2A-CA2C-414E-B79E-472CB5278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4CE9-8F90-DD48-8E5C-D4895A17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1EBDE-14E9-B04F-8B55-4DAFD89F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1A829-BDB1-9B44-89FD-B90C317F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90A8-064B-6D42-A37C-4508DBFB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DC71C-80F5-3A4B-8B0E-C3DB4E405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3CA43-278D-2E47-893C-1C98AFB9C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D6B69-593F-0949-81C9-147A14234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999A3-4D11-B341-9089-D758471B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F4E-4BD3-9F44-A5FC-0EBB20FD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CD5EF-6F2D-7447-A5EF-CF7BDC77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8C53B-8D95-484A-9CE5-18DC6253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0A70-C82D-134A-A766-3BB67949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0D728-B399-6247-B75A-E12DF2E4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2523C-3CD6-CE49-A714-052E2E79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B1CA3-6BF7-E141-BC1A-A96A4B02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81F99-E85F-D640-AFE3-8367954A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C687F-DFCB-AC46-9CE2-FCCE5416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D5437-141E-3F48-AA03-FF2D65EE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C2D83-BFDA-434D-AF1C-E61FA752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16850-51D2-474E-9FDA-A91253470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B75B3-675A-3949-9C32-5DF7A86EA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33AEE-26B9-814A-A3CA-D9E15079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9258E-7A5D-304E-BA29-93485C59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C2358-B02C-A742-8E38-C2A8E74D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2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388E-3269-944C-B916-BDD23C55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D7C87-BC3C-9046-BBA9-0FCA38BC0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5CC40-2DA8-9A45-88CC-6F477C735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0C06A-799E-694F-BFD4-8961068A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15EB3-FC0C-E245-B422-4EB4C25B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C59DC-53B3-D741-AC2B-C7D406C5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BA601-5C57-A14B-A2AB-0310E225D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BC2CB-AAF3-5945-B4C3-F13C24DE9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E63A1-84FA-0243-BB17-372EACDA2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3551-ECB8-2841-BED5-4B4815BCD2D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AFB02-A36B-2748-8EF7-F9BEED935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92402-5589-E440-B2CD-F07433B7C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F396-CC05-3D44-9B2C-5E8779B0A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4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uisa.Russell@nih.gov" TargetMode="External"/><Relationship Id="rId2" Type="http://schemas.openxmlformats.org/officeDocument/2006/relationships/hyperlink" Target="mailto:Mervi.Heiskanen@nih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nci.nih.gov/x/MwGG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E83BF2-3EBF-9A41-9532-4704BCAB7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12101"/>
            <a:ext cx="9621795" cy="2675194"/>
          </a:xfrm>
        </p:spPr>
        <p:txBody>
          <a:bodyPr>
            <a:normAutofit/>
          </a:bodyPr>
          <a:lstStyle/>
          <a:p>
            <a:r>
              <a:rPr lang="en-US" b="1" dirty="0"/>
              <a:t>ISA-TAB-Nano version 1.3 updates by the NCI Nano WG: </a:t>
            </a:r>
          </a:p>
          <a:p>
            <a:r>
              <a:rPr lang="en-US" dirty="0"/>
              <a:t>Sharon </a:t>
            </a:r>
            <a:r>
              <a:rPr lang="en-US" dirty="0" err="1"/>
              <a:t>Gaheen</a:t>
            </a:r>
            <a:r>
              <a:rPr lang="en-US" dirty="0"/>
              <a:t>, NCI-Leidos</a:t>
            </a:r>
          </a:p>
          <a:p>
            <a:r>
              <a:rPr lang="en-US" dirty="0"/>
              <a:t>Richard Marchese Robinson, Syngenta</a:t>
            </a:r>
          </a:p>
          <a:p>
            <a:r>
              <a:rPr lang="en-US" dirty="0"/>
              <a:t>Nina </a:t>
            </a:r>
            <a:r>
              <a:rPr lang="en-US" dirty="0" err="1"/>
              <a:t>Jeliazkova</a:t>
            </a:r>
            <a:r>
              <a:rPr lang="en-US" dirty="0"/>
              <a:t>, </a:t>
            </a:r>
            <a:r>
              <a:rPr lang="en-US" dirty="0" err="1"/>
              <a:t>Ideaconsult</a:t>
            </a:r>
            <a:r>
              <a:rPr lang="en-US" dirty="0"/>
              <a:t> Ltd.</a:t>
            </a:r>
          </a:p>
          <a:p>
            <a:r>
              <a:rPr lang="en-US" dirty="0"/>
              <a:t>Liz Hahn-</a:t>
            </a:r>
            <a:r>
              <a:rPr lang="en-US" dirty="0" err="1"/>
              <a:t>Dantona</a:t>
            </a:r>
            <a:r>
              <a:rPr lang="en-US" dirty="0"/>
              <a:t>, NCI-MSC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CDD59A-B706-8341-8F54-E54B92CDD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0268" r="7218" b="25658"/>
          <a:stretch/>
        </p:blipFill>
        <p:spPr>
          <a:xfrm>
            <a:off x="2358078" y="197707"/>
            <a:ext cx="8515581" cy="323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8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ISA-TAB-</a:t>
            </a:r>
            <a:r>
              <a:rPr lang="en-US" altLang="en-US" dirty="0" err="1"/>
              <a:t>Nano</a:t>
            </a:r>
            <a:r>
              <a:rPr lang="en-US" alt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1095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200" dirty="0">
                <a:ea typeface="MS PGothic" pitchFamily="34" charset="-128"/>
              </a:rPr>
              <a:t>A standard tab-delimited format for describing data related to: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Investigations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Materials (Nanomaterials)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Studies (Specimens)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Assays 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ea typeface="MS PGothic" pitchFamily="34" charset="-128"/>
              </a:rPr>
              <a:t>Leverages and extends the Investigation/Study/Assay (ISA-TAB) format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Standard tab-delimited file format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Developed by the European Bioinformatics Institute (EBI) for representing a variety of assays and technology types</a:t>
            </a:r>
          </a:p>
          <a:p>
            <a:pPr lvl="1">
              <a:lnSpc>
                <a:spcPct val="80000"/>
              </a:lnSpc>
              <a:defRPr/>
            </a:pPr>
            <a:r>
              <a:rPr lang="en-US" i="1" dirty="0">
                <a:ea typeface="MS PGothic" pitchFamily="34" charset="-128"/>
              </a:rPr>
              <a:t>Example:  </a:t>
            </a:r>
            <a:r>
              <a:rPr lang="en-US" dirty="0">
                <a:ea typeface="MS PGothic" pitchFamily="34" charset="-128"/>
              </a:rPr>
              <a:t>MAGE-TAB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ea typeface="MS PGothic" pitchFamily="34" charset="-128"/>
              </a:rPr>
              <a:t>ISA-TAB-Nano supports ontology-based curation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MS PGothic" pitchFamily="34" charset="-128"/>
              </a:rPr>
              <a:t>Nanomaterials and concepts from the NanoParticle Ontology (NPO) as well as other ontologies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5468068-D771-4135-AC15-24A7F46B36AB}" type="slidenum">
              <a:rPr lang="en-US" altLang="en-US" sz="1200">
                <a:solidFill>
                  <a:srgbClr val="CC092F"/>
                </a:solidFill>
                <a:latin typeface="Arial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CC092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4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5533" y="266269"/>
            <a:ext cx="10515600" cy="1325563"/>
          </a:xfrm>
        </p:spPr>
        <p:txBody>
          <a:bodyPr/>
          <a:lstStyle/>
          <a:p>
            <a:r>
              <a:rPr lang="en-US" altLang="en-US" dirty="0"/>
              <a:t>ISA-TAB Extensions for Nanotechnology</a:t>
            </a:r>
          </a:p>
        </p:txBody>
      </p:sp>
      <p:graphicFrame>
        <p:nvGraphicFramePr>
          <p:cNvPr id="5" name="Content Placeholder 4" descr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019497"/>
              </p:ext>
            </p:extLst>
          </p:nvPr>
        </p:nvGraphicFramePr>
        <p:xfrm>
          <a:off x="1843088" y="1435575"/>
          <a:ext cx="8547100" cy="4976813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203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3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546">
                <a:tc>
                  <a:txBody>
                    <a:bodyPr/>
                    <a:lstStyle/>
                    <a:p>
                      <a:r>
                        <a:rPr lang="en-US" sz="1200" b="1" dirty="0"/>
                        <a:t>ISA-TAB Extension Field Name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ISA-TAB File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Purpose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 Disease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capture and retrieve investigations associated with specific disease modalities such as cancer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 Disease Term Accession Number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disease terms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62"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 Disease Term Source REF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disease terms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 Outcome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researchers to review the outcomes of investigations for assessing the utility of the investigation in achieving scientific endpoints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MATERIAL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Section header for the Material section.  This section allows for the identification of materials used in the investigation and associated studies.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Material File Name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name of the ISA-TAB-Nano Material File, which lists information about the composition and characteristics of the nanomaterials or other small molecules. There can be only one file per cell.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Material Source Name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 name of the nanomaterial or small molecule associated with the Material File. There can be only one Material Source Name per column. 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r>
                        <a:rPr lang="en-US" sz="1000" dirty="0"/>
                        <a:t>Study Disease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capture and retrieve studies associated with specific disease modalities such as cancer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Study Disease Term Accession Number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disease terms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62">
                <a:tc>
                  <a:txBody>
                    <a:bodyPr/>
                    <a:lstStyle/>
                    <a:p>
                      <a:r>
                        <a:rPr lang="en-US" sz="1000" dirty="0"/>
                        <a:t>Study Disease Term Source REF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disease terms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505">
                <a:tc>
                  <a:txBody>
                    <a:bodyPr/>
                    <a:lstStyle/>
                    <a:p>
                      <a:r>
                        <a:rPr lang="en-US" sz="1000" dirty="0"/>
                        <a:t>Study Outcome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researchers to review the outcomes of studies for assessing the utility of the investigation in achieving scientific endpoints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62">
                <a:tc>
                  <a:txBody>
                    <a:bodyPr/>
                    <a:lstStyle/>
                    <a:p>
                      <a:r>
                        <a:rPr lang="en-US" sz="1000" dirty="0"/>
                        <a:t>Study Assay Measurement Name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capture the variables measured in an assay to support cross study analysis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639">
                <a:tc>
                  <a:txBody>
                    <a:bodyPr/>
                    <a:lstStyle/>
                    <a:p>
                      <a:r>
                        <a:rPr lang="en-US" sz="1000" dirty="0"/>
                        <a:t>Study Assay Measurement Name Term Accession Number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assay measurement names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7639">
                <a:tc>
                  <a:txBody>
                    <a:bodyPr/>
                    <a:lstStyle/>
                    <a:p>
                      <a:r>
                        <a:rPr lang="en-US" sz="1000" dirty="0"/>
                        <a:t>Study Assay Measurement Name Term Source REF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Investigation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enable semantic interoperability for assay measurement names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r>
                        <a:rPr lang="en-US" sz="1000" dirty="0"/>
                        <a:t>Measurement Value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Assay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record the endpoint value of an assay measurement within the assay file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r>
                        <a:rPr lang="en-US" sz="1000" dirty="0"/>
                        <a:t>All Fields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Material</a:t>
                      </a:r>
                    </a:p>
                  </a:txBody>
                  <a:tcPr marL="21675" marR="21675" marT="10840" marB="1084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describe nanomaterials and small molecules</a:t>
                      </a:r>
                    </a:p>
                  </a:txBody>
                  <a:tcPr marL="21675" marR="21675" marT="10840" marB="1084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055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5CF4393-D564-4145-A7FE-59BD75C96093}" type="slidenum">
              <a:rPr lang="en-US" altLang="en-US" sz="1200">
                <a:solidFill>
                  <a:srgbClr val="CC092F"/>
                </a:solidFill>
                <a:latin typeface="Arial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CC092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4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32243"/>
            <a:ext cx="8229600" cy="5029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itchFamily="34" charset="-128"/>
              </a:rPr>
              <a:t>Address the data sharing challenges in nanomedicine</a:t>
            </a:r>
          </a:p>
          <a:p>
            <a:pPr>
              <a:defRPr/>
            </a:pPr>
            <a:r>
              <a:rPr lang="en-US" dirty="0">
                <a:ea typeface="MS PGothic" pitchFamily="34" charset="-128"/>
              </a:rPr>
              <a:t>Provide a standard means for identifying nanomaterials and characterizations</a:t>
            </a:r>
          </a:p>
          <a:p>
            <a:pPr>
              <a:defRPr/>
            </a:pPr>
            <a:r>
              <a:rPr lang="en-US" dirty="0">
                <a:ea typeface="MS PGothic" pitchFamily="34" charset="-128"/>
              </a:rPr>
              <a:t>Enable the submission and exchange of nanomaterial data to/from nanotechnology data resources ( e.g., NBI, caNanoLab, etc.)</a:t>
            </a:r>
          </a:p>
          <a:p>
            <a:pPr>
              <a:defRPr/>
            </a:pPr>
            <a:r>
              <a:rPr lang="en-US" dirty="0">
                <a:ea typeface="MS PGothic" pitchFamily="34" charset="-128"/>
              </a:rPr>
              <a:t>Empower organizations to adopt standards for representing data in nanotechnology publications</a:t>
            </a:r>
          </a:p>
          <a:p>
            <a:pPr>
              <a:defRPr/>
            </a:pPr>
            <a:r>
              <a:rPr lang="en-US" dirty="0">
                <a:ea typeface="MS PGothic" pitchFamily="34" charset="-128"/>
              </a:rPr>
              <a:t>Provide researchers with guidelines for representing nanomaterials and characterizations to achieve cross-material comparison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4EC8CF4-67B6-4F6B-BA3A-1DAA88F93951}" type="slidenum">
              <a:rPr lang="en-US" altLang="en-US" sz="1200">
                <a:solidFill>
                  <a:srgbClr val="CC092F"/>
                </a:solidFill>
                <a:latin typeface="Arial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CC092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ISA-TAB-</a:t>
            </a:r>
            <a:r>
              <a:rPr lang="en-US" altLang="en-US" dirty="0" err="1"/>
              <a:t>Nano</a:t>
            </a:r>
            <a:r>
              <a:rPr lang="en-US" altLang="en-US" dirty="0"/>
              <a:t> Structure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45B2FAE-C06E-4FCF-877B-3AFABA43C3D9}" type="slidenum">
              <a:rPr lang="en-US" altLang="en-US" sz="1200">
                <a:solidFill>
                  <a:srgbClr val="CC092F"/>
                </a:solidFill>
                <a:latin typeface="Arial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CC092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8" name="Picture 20" descr="ISA-TAB-Nano development involves three steps:&#10;&#10;1. Describe the Investigation and Studies (Investigation file)&#10;2. Identify Study Samples (Study and Material files)&#10;3. Record Assay Conditions and Measurements (Assay file(s)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9" y="1349376"/>
            <a:ext cx="8656637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58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B41C-72BD-F246-9711-1FEF44B5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22971-A7F9-0047-AD41-8D1FEA80C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National Cancer Institute (NCI) contacts:</a:t>
            </a:r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Mervi.Heiskanen@nih.go</a:t>
            </a:r>
            <a:r>
              <a:rPr lang="en-US" dirty="0" err="1"/>
              <a:t>v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Luisa.Russell@nih.gov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ISA-TAB-Nano Wiki: current and past versions, instructions and examples. </a:t>
            </a:r>
            <a:r>
              <a:rPr lang="en-US" dirty="0">
                <a:hlinkClick r:id="rId4"/>
              </a:rPr>
              <a:t>https://wiki.nci.nih.gov/x/MwGGAg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541</Words>
  <Application>Microsoft Macintosh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What is ISA-TAB-Nano?</vt:lpstr>
      <vt:lpstr>ISA-TAB Extensions for Nanotechnology</vt:lpstr>
      <vt:lpstr>Uses and Benefits</vt:lpstr>
      <vt:lpstr>ISA-TAB-Nano Structure</vt:lpstr>
      <vt:lpstr>Contacts and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ISA-TAB-Nano 1.3</dc:title>
  <dc:creator>Microsoft Office User</dc:creator>
  <cp:lastModifiedBy>Microsoft Office User</cp:lastModifiedBy>
  <cp:revision>13</cp:revision>
  <dcterms:created xsi:type="dcterms:W3CDTF">2020-01-27T18:01:43Z</dcterms:created>
  <dcterms:modified xsi:type="dcterms:W3CDTF">2020-01-29T18:54:24Z</dcterms:modified>
</cp:coreProperties>
</file>