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947" r:id="rId2"/>
  </p:sldMasterIdLst>
  <p:notesMasterIdLst>
    <p:notesMasterId r:id="rId65"/>
  </p:notesMasterIdLst>
  <p:handoutMasterIdLst>
    <p:handoutMasterId r:id="rId66"/>
  </p:handoutMasterIdLst>
  <p:sldIdLst>
    <p:sldId id="365" r:id="rId3"/>
    <p:sldId id="705" r:id="rId4"/>
    <p:sldId id="625" r:id="rId5"/>
    <p:sldId id="692" r:id="rId6"/>
    <p:sldId id="732" r:id="rId7"/>
    <p:sldId id="736" r:id="rId8"/>
    <p:sldId id="737" r:id="rId9"/>
    <p:sldId id="706" r:id="rId10"/>
    <p:sldId id="745" r:id="rId11"/>
    <p:sldId id="694" r:id="rId12"/>
    <p:sldId id="695" r:id="rId13"/>
    <p:sldId id="635" r:id="rId14"/>
    <p:sldId id="670" r:id="rId15"/>
    <p:sldId id="671" r:id="rId16"/>
    <p:sldId id="697" r:id="rId17"/>
    <p:sldId id="734" r:id="rId18"/>
    <p:sldId id="735" r:id="rId19"/>
    <p:sldId id="733" r:id="rId20"/>
    <p:sldId id="720" r:id="rId21"/>
    <p:sldId id="721" r:id="rId22"/>
    <p:sldId id="722" r:id="rId23"/>
    <p:sldId id="710" r:id="rId24"/>
    <p:sldId id="711" r:id="rId25"/>
    <p:sldId id="725" r:id="rId26"/>
    <p:sldId id="726" r:id="rId27"/>
    <p:sldId id="728" r:id="rId28"/>
    <p:sldId id="727" r:id="rId29"/>
    <p:sldId id="729" r:id="rId30"/>
    <p:sldId id="730" r:id="rId31"/>
    <p:sldId id="731" r:id="rId32"/>
    <p:sldId id="698" r:id="rId33"/>
    <p:sldId id="708" r:id="rId34"/>
    <p:sldId id="709" r:id="rId35"/>
    <p:sldId id="699" r:id="rId36"/>
    <p:sldId id="700" r:id="rId37"/>
    <p:sldId id="701" r:id="rId38"/>
    <p:sldId id="702" r:id="rId39"/>
    <p:sldId id="703" r:id="rId40"/>
    <p:sldId id="633" r:id="rId41"/>
    <p:sldId id="724" r:id="rId42"/>
    <p:sldId id="717" r:id="rId43"/>
    <p:sldId id="647" r:id="rId44"/>
    <p:sldId id="646" r:id="rId45"/>
    <p:sldId id="648" r:id="rId46"/>
    <p:sldId id="650" r:id="rId47"/>
    <p:sldId id="746" r:id="rId48"/>
    <p:sldId id="744" r:id="rId49"/>
    <p:sldId id="747" r:id="rId50"/>
    <p:sldId id="738" r:id="rId51"/>
    <p:sldId id="739" r:id="rId52"/>
    <p:sldId id="740" r:id="rId53"/>
    <p:sldId id="741" r:id="rId54"/>
    <p:sldId id="742" r:id="rId55"/>
    <p:sldId id="743" r:id="rId56"/>
    <p:sldId id="748" r:id="rId57"/>
    <p:sldId id="749" r:id="rId58"/>
    <p:sldId id="750" r:id="rId59"/>
    <p:sldId id="751" r:id="rId60"/>
    <p:sldId id="752" r:id="rId61"/>
    <p:sldId id="573" r:id="rId62"/>
    <p:sldId id="310" r:id="rId63"/>
    <p:sldId id="574" r:id="rId6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uckman Manley, Shea (NIH/NCI) [E]" initials="SBM" lastIdx="32" clrIdx="0"/>
  <p:cmAuthor id="1" name="greg" initials="g" lastIdx="1" clrIdx="1"/>
  <p:cmAuthor id="2" name="Ari Berman"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6C6C6C"/>
    <a:srgbClr val="E8E8E8"/>
    <a:srgbClr val="F2F2F2"/>
    <a:srgbClr val="4C4C4C"/>
    <a:srgbClr val="565656"/>
    <a:srgbClr val="2A5DA5"/>
    <a:srgbClr val="2A67A5"/>
    <a:srgbClr val="2A71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5577" autoAdjust="0"/>
  </p:normalViewPr>
  <p:slideViewPr>
    <p:cSldViewPr snapToGrid="0" snapToObjects="1">
      <p:cViewPr>
        <p:scale>
          <a:sx n="130" d="100"/>
          <a:sy n="130" d="100"/>
        </p:scale>
        <p:origin x="512" y="328"/>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2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ata1.xml.rels><?xml version="1.0" encoding="UTF-8" standalone="yes"?>
<Relationships xmlns="http://schemas.openxmlformats.org/package/2006/relationships"><Relationship Id="rId1" Type="http://schemas.openxmlformats.org/officeDocument/2006/relationships/hyperlink" Target="http://firecloud.org/" TargetMode="External"/><Relationship Id="rId2" Type="http://schemas.openxmlformats.org/officeDocument/2006/relationships/hyperlink" Target="http://cgc.systemsbiology.net/" TargetMode="External"/><Relationship Id="rId3" Type="http://schemas.openxmlformats.org/officeDocument/2006/relationships/hyperlink" Target="http://www.cancergenomicscloud.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firecloud.org/" TargetMode="External"/><Relationship Id="rId2" Type="http://schemas.openxmlformats.org/officeDocument/2006/relationships/hyperlink" Target="http://cgc.systemsbiology.net/" TargetMode="External"/><Relationship Id="rId3" Type="http://schemas.openxmlformats.org/officeDocument/2006/relationships/hyperlink" Target="http://www.cancergenomicscloud.org/" TargetMode="Externa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C27AB-8461-0F47-BDF4-E9D8634A17A5}" type="doc">
      <dgm:prSet loTypeId="urn:microsoft.com/office/officeart/2005/8/layout/vList5" loCatId="" qsTypeId="urn:microsoft.com/office/officeart/2005/8/quickstyle/simple4" qsCatId="simple" csTypeId="urn:microsoft.com/office/officeart/2005/8/colors/accent3_3" csCatId="accent3" phldr="1"/>
      <dgm:spPr/>
      <dgm:t>
        <a:bodyPr/>
        <a:lstStyle/>
        <a:p>
          <a:endParaRPr lang="en-US"/>
        </a:p>
      </dgm:t>
    </dgm:pt>
    <dgm:pt modelId="{41F06E17-693B-F644-B7C2-EBE2C3F2D502}">
      <dgm:prSet phldrT="[Text]" custT="1"/>
      <dgm:spPr/>
      <dgm:t>
        <a:bodyPr/>
        <a:lstStyle/>
        <a:p>
          <a:r>
            <a:rPr lang="en-US" sz="2800" dirty="0" smtClean="0"/>
            <a:t>Broad Institute</a:t>
          </a:r>
          <a:endParaRPr lang="en-US" sz="2800" dirty="0"/>
        </a:p>
      </dgm:t>
    </dgm:pt>
    <dgm:pt modelId="{7AE3AA32-5A0B-A44F-95DF-EDCFE9EFBEBA}" type="parTrans" cxnId="{665F01B4-C073-B044-A0CA-8FA23BD3E3D7}">
      <dgm:prSet/>
      <dgm:spPr/>
      <dgm:t>
        <a:bodyPr/>
        <a:lstStyle/>
        <a:p>
          <a:endParaRPr lang="en-US"/>
        </a:p>
      </dgm:t>
    </dgm:pt>
    <dgm:pt modelId="{EC0BB1A4-8DFC-8341-A9D2-18A5D54A794E}" type="sibTrans" cxnId="{665F01B4-C073-B044-A0CA-8FA23BD3E3D7}">
      <dgm:prSet/>
      <dgm:spPr/>
      <dgm:t>
        <a:bodyPr/>
        <a:lstStyle/>
        <a:p>
          <a:endParaRPr lang="en-US"/>
        </a:p>
      </dgm:t>
    </dgm:pt>
    <dgm:pt modelId="{1F660C2D-63DA-6A40-893A-08AC2E131FAD}">
      <dgm:prSet phldrT="[Text]"/>
      <dgm:spPr/>
      <dgm:t>
        <a:bodyPr/>
        <a:lstStyle/>
        <a:p>
          <a:r>
            <a:rPr lang="en-US" dirty="0" smtClean="0"/>
            <a:t>Google Cloud</a:t>
          </a:r>
          <a:endParaRPr lang="en-US" dirty="0"/>
        </a:p>
      </dgm:t>
    </dgm:pt>
    <dgm:pt modelId="{A5795707-4C81-284E-8BD7-FC6CF907B7D8}" type="parTrans" cxnId="{431EBD89-B723-7249-8D84-9F4B276B858C}">
      <dgm:prSet/>
      <dgm:spPr/>
      <dgm:t>
        <a:bodyPr/>
        <a:lstStyle/>
        <a:p>
          <a:endParaRPr lang="en-US"/>
        </a:p>
      </dgm:t>
    </dgm:pt>
    <dgm:pt modelId="{E7E432A9-8AB2-B040-9789-F0AFC485F394}" type="sibTrans" cxnId="{431EBD89-B723-7249-8D84-9F4B276B858C}">
      <dgm:prSet/>
      <dgm:spPr/>
      <dgm:t>
        <a:bodyPr/>
        <a:lstStyle/>
        <a:p>
          <a:endParaRPr lang="en-US"/>
        </a:p>
      </dgm:t>
    </dgm:pt>
    <dgm:pt modelId="{4F5A4828-B391-C54D-BFD6-6A308F6BA962}">
      <dgm:prSet phldrT="[Text]"/>
      <dgm:spPr/>
      <dgm:t>
        <a:bodyPr/>
        <a:lstStyle/>
        <a:p>
          <a:r>
            <a:rPr lang="en-US" dirty="0" err="1" smtClean="0"/>
            <a:t>Firehose</a:t>
          </a:r>
          <a:r>
            <a:rPr lang="en-US" dirty="0" smtClean="0"/>
            <a:t> in the cloud</a:t>
          </a:r>
          <a:endParaRPr lang="en-US" dirty="0"/>
        </a:p>
      </dgm:t>
    </dgm:pt>
    <dgm:pt modelId="{6515A687-09B2-8B4D-9623-EC9040FC0A9C}" type="parTrans" cxnId="{AEB743F0-CE58-0B41-9857-89D16E4552CB}">
      <dgm:prSet/>
      <dgm:spPr/>
      <dgm:t>
        <a:bodyPr/>
        <a:lstStyle/>
        <a:p>
          <a:endParaRPr lang="en-US"/>
        </a:p>
      </dgm:t>
    </dgm:pt>
    <dgm:pt modelId="{62D2AD22-E904-1E45-A919-16ECA7B47192}" type="sibTrans" cxnId="{AEB743F0-CE58-0B41-9857-89D16E4552CB}">
      <dgm:prSet/>
      <dgm:spPr/>
      <dgm:t>
        <a:bodyPr/>
        <a:lstStyle/>
        <a:p>
          <a:endParaRPr lang="en-US"/>
        </a:p>
      </dgm:t>
    </dgm:pt>
    <dgm:pt modelId="{919AC3D4-B46E-F044-8413-84E35F386C9E}">
      <dgm:prSet phldrT="[Text]" custT="1"/>
      <dgm:spPr/>
      <dgm:t>
        <a:bodyPr/>
        <a:lstStyle/>
        <a:p>
          <a:r>
            <a:rPr lang="en-US" sz="2800" dirty="0" smtClean="0"/>
            <a:t>Institute for Systems Biology</a:t>
          </a:r>
          <a:endParaRPr lang="en-US" sz="2800" dirty="0"/>
        </a:p>
      </dgm:t>
    </dgm:pt>
    <dgm:pt modelId="{0CCCC092-FE5A-BD41-854F-F22741132484}" type="parTrans" cxnId="{CE2EA58D-D65F-B849-8AD6-48669E962CF5}">
      <dgm:prSet/>
      <dgm:spPr/>
      <dgm:t>
        <a:bodyPr/>
        <a:lstStyle/>
        <a:p>
          <a:endParaRPr lang="en-US"/>
        </a:p>
      </dgm:t>
    </dgm:pt>
    <dgm:pt modelId="{857BFA99-95A1-B445-B798-DC37F6F1A9BE}" type="sibTrans" cxnId="{CE2EA58D-D65F-B849-8AD6-48669E962CF5}">
      <dgm:prSet/>
      <dgm:spPr/>
      <dgm:t>
        <a:bodyPr/>
        <a:lstStyle/>
        <a:p>
          <a:endParaRPr lang="en-US"/>
        </a:p>
      </dgm:t>
    </dgm:pt>
    <dgm:pt modelId="{628CCF4A-B62E-5F43-A9EB-F7D94910D0B5}">
      <dgm:prSet phldrT="[Text]"/>
      <dgm:spPr/>
      <dgm:t>
        <a:bodyPr/>
        <a:lstStyle/>
        <a:p>
          <a:r>
            <a:rPr lang="en-US" dirty="0" smtClean="0"/>
            <a:t>Google Cloud</a:t>
          </a:r>
          <a:endParaRPr lang="en-US" dirty="0"/>
        </a:p>
      </dgm:t>
    </dgm:pt>
    <dgm:pt modelId="{C837F395-35C4-5941-A120-943A20E9C21C}" type="parTrans" cxnId="{34C194FD-8EC7-F844-9D74-09035048E9F3}">
      <dgm:prSet/>
      <dgm:spPr/>
      <dgm:t>
        <a:bodyPr/>
        <a:lstStyle/>
        <a:p>
          <a:endParaRPr lang="en-US"/>
        </a:p>
      </dgm:t>
    </dgm:pt>
    <dgm:pt modelId="{69900454-ED35-0643-8BF1-0824059E05EE}" type="sibTrans" cxnId="{34C194FD-8EC7-F844-9D74-09035048E9F3}">
      <dgm:prSet/>
      <dgm:spPr/>
      <dgm:t>
        <a:bodyPr/>
        <a:lstStyle/>
        <a:p>
          <a:endParaRPr lang="en-US"/>
        </a:p>
      </dgm:t>
    </dgm:pt>
    <dgm:pt modelId="{9340D765-22D1-9D4A-8E95-1ECF41ED3722}">
      <dgm:prSet phldrT="[Text]"/>
      <dgm:spPr/>
      <dgm:t>
        <a:bodyPr/>
        <a:lstStyle/>
        <a:p>
          <a:r>
            <a:rPr lang="en-US" dirty="0" smtClean="0"/>
            <a:t>Interactive visualization and analysis</a:t>
          </a:r>
          <a:endParaRPr lang="en-US" dirty="0"/>
        </a:p>
      </dgm:t>
    </dgm:pt>
    <dgm:pt modelId="{A5699F35-1B21-B644-8E1B-50CE78074A63}" type="parTrans" cxnId="{D76308E2-8BF5-B142-A719-17282E34C451}">
      <dgm:prSet/>
      <dgm:spPr/>
      <dgm:t>
        <a:bodyPr/>
        <a:lstStyle/>
        <a:p>
          <a:endParaRPr lang="en-US"/>
        </a:p>
      </dgm:t>
    </dgm:pt>
    <dgm:pt modelId="{B84FEBC8-50B9-314A-8202-8BBEB34A28E9}" type="sibTrans" cxnId="{D76308E2-8BF5-B142-A719-17282E34C451}">
      <dgm:prSet/>
      <dgm:spPr/>
      <dgm:t>
        <a:bodyPr/>
        <a:lstStyle/>
        <a:p>
          <a:endParaRPr lang="en-US"/>
        </a:p>
      </dgm:t>
    </dgm:pt>
    <dgm:pt modelId="{8E60DC1C-5C90-E24B-AB7C-CF9A7F4B3E4B}">
      <dgm:prSet phldrT="[Text]" custT="1"/>
      <dgm:spPr/>
      <dgm:t>
        <a:bodyPr/>
        <a:lstStyle/>
        <a:p>
          <a:r>
            <a:rPr lang="en-US" sz="2800" dirty="0" smtClean="0"/>
            <a:t>Seven Bridges Genomics</a:t>
          </a:r>
          <a:endParaRPr lang="en-US" sz="2800" dirty="0"/>
        </a:p>
      </dgm:t>
    </dgm:pt>
    <dgm:pt modelId="{F7F339CD-4972-4C4F-87A0-67D1FDF86C6C}" type="parTrans" cxnId="{ADF7000D-71FC-4745-82CE-3746AC5B323C}">
      <dgm:prSet/>
      <dgm:spPr/>
      <dgm:t>
        <a:bodyPr/>
        <a:lstStyle/>
        <a:p>
          <a:endParaRPr lang="en-US"/>
        </a:p>
      </dgm:t>
    </dgm:pt>
    <dgm:pt modelId="{AA4688EF-8AA3-6E4F-8AD7-CC1F6DAE8243}" type="sibTrans" cxnId="{ADF7000D-71FC-4745-82CE-3746AC5B323C}">
      <dgm:prSet/>
      <dgm:spPr/>
      <dgm:t>
        <a:bodyPr/>
        <a:lstStyle/>
        <a:p>
          <a:endParaRPr lang="en-US"/>
        </a:p>
      </dgm:t>
    </dgm:pt>
    <dgm:pt modelId="{A295B729-8C2B-1242-BB07-72FBC46D8F42}">
      <dgm:prSet phldrT="[Text]"/>
      <dgm:spPr/>
      <dgm:t>
        <a:bodyPr/>
        <a:lstStyle/>
        <a:p>
          <a:r>
            <a:rPr lang="en-US" dirty="0" smtClean="0"/>
            <a:t>Amazon Web Services</a:t>
          </a:r>
          <a:endParaRPr lang="en-US" dirty="0"/>
        </a:p>
      </dgm:t>
    </dgm:pt>
    <dgm:pt modelId="{6E14DC22-A2A6-DC48-AA02-8F1ECF65FE49}" type="parTrans" cxnId="{E5A4B086-186C-CE41-95C1-A9C20E9E7A7E}">
      <dgm:prSet/>
      <dgm:spPr/>
      <dgm:t>
        <a:bodyPr/>
        <a:lstStyle/>
        <a:p>
          <a:endParaRPr lang="en-US"/>
        </a:p>
      </dgm:t>
    </dgm:pt>
    <dgm:pt modelId="{E02A5CBA-8655-FF42-B050-7D5A3D3C1522}" type="sibTrans" cxnId="{E5A4B086-186C-CE41-95C1-A9C20E9E7A7E}">
      <dgm:prSet/>
      <dgm:spPr/>
      <dgm:t>
        <a:bodyPr/>
        <a:lstStyle/>
        <a:p>
          <a:endParaRPr lang="en-US"/>
        </a:p>
      </dgm:t>
    </dgm:pt>
    <dgm:pt modelId="{63C9CD46-C1FC-6947-9E30-25DE3FBDF614}">
      <dgm:prSet phldrT="[Text]"/>
      <dgm:spPr/>
      <dgm:t>
        <a:bodyPr/>
        <a:lstStyle/>
        <a:p>
          <a:r>
            <a:rPr lang="en-US" dirty="0" smtClean="0"/>
            <a:t>&gt; 30 public pipelines</a:t>
          </a:r>
          <a:endParaRPr lang="en-US" dirty="0"/>
        </a:p>
      </dgm:t>
    </dgm:pt>
    <dgm:pt modelId="{404A27AB-E4D5-AB46-99AF-651F29D6C06E}" type="parTrans" cxnId="{B84661DB-7AF9-354B-B538-DE898D31F5DB}">
      <dgm:prSet/>
      <dgm:spPr/>
      <dgm:t>
        <a:bodyPr/>
        <a:lstStyle/>
        <a:p>
          <a:endParaRPr lang="en-US"/>
        </a:p>
      </dgm:t>
    </dgm:pt>
    <dgm:pt modelId="{8104E0C7-44BE-8D47-836E-3AA386333191}" type="sibTrans" cxnId="{B84661DB-7AF9-354B-B538-DE898D31F5DB}">
      <dgm:prSet/>
      <dgm:spPr/>
      <dgm:t>
        <a:bodyPr/>
        <a:lstStyle/>
        <a:p>
          <a:endParaRPr lang="en-US"/>
        </a:p>
      </dgm:t>
    </dgm:pt>
    <dgm:pt modelId="{2F794F51-4759-944F-9596-DFB1135EABF8}">
      <dgm:prSet phldrT="[Text]"/>
      <dgm:spPr/>
      <dgm:t>
        <a:bodyPr/>
        <a:lstStyle/>
        <a:p>
          <a:r>
            <a:rPr lang="en-US" dirty="0" smtClean="0">
              <a:hlinkClick xmlns:r="http://schemas.openxmlformats.org/officeDocument/2006/relationships" r:id="rId1"/>
            </a:rPr>
            <a:t>http://firecloud.org</a:t>
          </a:r>
          <a:r>
            <a:rPr lang="en-US" dirty="0" smtClean="0"/>
            <a:t> </a:t>
          </a:r>
          <a:endParaRPr lang="en-US" dirty="0"/>
        </a:p>
      </dgm:t>
    </dgm:pt>
    <dgm:pt modelId="{CFE1F5F7-9DBC-1346-8CB4-5610CF93CF34}" type="parTrans" cxnId="{10FABA27-9AE3-AC44-BA94-B3251BE3B5B9}">
      <dgm:prSet/>
      <dgm:spPr/>
      <dgm:t>
        <a:bodyPr/>
        <a:lstStyle/>
        <a:p>
          <a:endParaRPr lang="en-US"/>
        </a:p>
      </dgm:t>
    </dgm:pt>
    <dgm:pt modelId="{E9E6C782-C5D3-7041-ABFB-B8B3ED693835}" type="sibTrans" cxnId="{10FABA27-9AE3-AC44-BA94-B3251BE3B5B9}">
      <dgm:prSet/>
      <dgm:spPr/>
      <dgm:t>
        <a:bodyPr/>
        <a:lstStyle/>
        <a:p>
          <a:endParaRPr lang="en-US"/>
        </a:p>
      </dgm:t>
    </dgm:pt>
    <dgm:pt modelId="{83C2277B-2216-6145-98B0-F5572AE815EC}">
      <dgm:prSet phldrT="[Text]"/>
      <dgm:spPr/>
      <dgm:t>
        <a:bodyPr/>
        <a:lstStyle/>
        <a:p>
          <a:r>
            <a:rPr lang="en-US" dirty="0" smtClean="0">
              <a:hlinkClick xmlns:r="http://schemas.openxmlformats.org/officeDocument/2006/relationships" r:id="rId2"/>
            </a:rPr>
            <a:t>http://cgc.systemsbiology.net/</a:t>
          </a:r>
          <a:r>
            <a:rPr lang="en-US" dirty="0" smtClean="0"/>
            <a:t> </a:t>
          </a:r>
          <a:endParaRPr lang="en-US" dirty="0"/>
        </a:p>
      </dgm:t>
    </dgm:pt>
    <dgm:pt modelId="{91E7A25A-B560-D145-B789-3E588FD91AB8}" type="parTrans" cxnId="{05E7E680-9F27-A24D-B08C-E6486A6B8AC7}">
      <dgm:prSet/>
      <dgm:spPr/>
      <dgm:t>
        <a:bodyPr/>
        <a:lstStyle/>
        <a:p>
          <a:endParaRPr lang="en-US"/>
        </a:p>
      </dgm:t>
    </dgm:pt>
    <dgm:pt modelId="{6E6DE625-38C4-E948-BE67-737F083697ED}" type="sibTrans" cxnId="{05E7E680-9F27-A24D-B08C-E6486A6B8AC7}">
      <dgm:prSet/>
      <dgm:spPr/>
      <dgm:t>
        <a:bodyPr/>
        <a:lstStyle/>
        <a:p>
          <a:endParaRPr lang="en-US"/>
        </a:p>
      </dgm:t>
    </dgm:pt>
    <dgm:pt modelId="{7313C6AB-692B-FD4D-B257-AAF3D5B9C842}">
      <dgm:prSet phldrT="[Text]"/>
      <dgm:spPr/>
      <dgm:t>
        <a:bodyPr/>
        <a:lstStyle/>
        <a:p>
          <a:r>
            <a:rPr lang="en-US" dirty="0" smtClean="0">
              <a:hlinkClick xmlns:r="http://schemas.openxmlformats.org/officeDocument/2006/relationships" r:id="rId3"/>
            </a:rPr>
            <a:t>http://www.cancergenomicscloud.org</a:t>
          </a:r>
          <a:r>
            <a:rPr lang="en-US" dirty="0" smtClean="0"/>
            <a:t> </a:t>
          </a:r>
          <a:endParaRPr lang="en-US" dirty="0"/>
        </a:p>
      </dgm:t>
    </dgm:pt>
    <dgm:pt modelId="{50B0231F-A164-9B47-A591-3C3F04B7B744}" type="parTrans" cxnId="{060E171A-FDE9-CC4B-9406-B70495D61193}">
      <dgm:prSet/>
      <dgm:spPr/>
      <dgm:t>
        <a:bodyPr/>
        <a:lstStyle/>
        <a:p>
          <a:endParaRPr lang="en-US"/>
        </a:p>
      </dgm:t>
    </dgm:pt>
    <dgm:pt modelId="{B9CAC2E4-16E4-F145-9873-A280A56F02AF}" type="sibTrans" cxnId="{060E171A-FDE9-CC4B-9406-B70495D61193}">
      <dgm:prSet/>
      <dgm:spPr/>
      <dgm:t>
        <a:bodyPr/>
        <a:lstStyle/>
        <a:p>
          <a:endParaRPr lang="en-US"/>
        </a:p>
      </dgm:t>
    </dgm:pt>
    <dgm:pt modelId="{2708B8B0-E321-7E41-A179-E2EC786DE6DF}">
      <dgm:prSet phldrT="[Text]"/>
      <dgm:spPr/>
      <dgm:t>
        <a:bodyPr/>
        <a:lstStyle/>
        <a:p>
          <a:r>
            <a:rPr lang="en-US" dirty="0" smtClean="0"/>
            <a:t>PI: Gad Getz</a:t>
          </a:r>
          <a:endParaRPr lang="en-US" dirty="0"/>
        </a:p>
      </dgm:t>
    </dgm:pt>
    <dgm:pt modelId="{4C61C591-72A6-474A-A048-441B2626AFEB}" type="parTrans" cxnId="{DF926D27-C17B-2F49-BBA8-691CEE3A6A6F}">
      <dgm:prSet/>
      <dgm:spPr/>
      <dgm:t>
        <a:bodyPr/>
        <a:lstStyle/>
        <a:p>
          <a:endParaRPr lang="en-US"/>
        </a:p>
      </dgm:t>
    </dgm:pt>
    <dgm:pt modelId="{CAE66C91-E739-2447-B816-DD3B23E768DC}" type="sibTrans" cxnId="{DF926D27-C17B-2F49-BBA8-691CEE3A6A6F}">
      <dgm:prSet/>
      <dgm:spPr/>
      <dgm:t>
        <a:bodyPr/>
        <a:lstStyle/>
        <a:p>
          <a:endParaRPr lang="en-US"/>
        </a:p>
      </dgm:t>
    </dgm:pt>
    <dgm:pt modelId="{98BDD004-F3C0-A143-BF42-11B7850E3440}">
      <dgm:prSet phldrT="[Text]"/>
      <dgm:spPr/>
      <dgm:t>
        <a:bodyPr/>
        <a:lstStyle/>
        <a:p>
          <a:r>
            <a:rPr lang="en-US" dirty="0" smtClean="0"/>
            <a:t>PI: </a:t>
          </a:r>
          <a:r>
            <a:rPr lang="en-US" dirty="0" err="1" smtClean="0"/>
            <a:t>Ilya</a:t>
          </a:r>
          <a:r>
            <a:rPr lang="en-US" dirty="0" smtClean="0"/>
            <a:t> </a:t>
          </a:r>
          <a:r>
            <a:rPr lang="en-US" dirty="0" err="1" smtClean="0"/>
            <a:t>Shmulevich</a:t>
          </a:r>
          <a:endParaRPr lang="en-US" dirty="0"/>
        </a:p>
      </dgm:t>
    </dgm:pt>
    <dgm:pt modelId="{FC475CFC-92BB-964C-9C82-A5B78BD723D9}" type="parTrans" cxnId="{599AB681-212F-8248-95D2-B74D8E32028B}">
      <dgm:prSet/>
      <dgm:spPr/>
      <dgm:t>
        <a:bodyPr/>
        <a:lstStyle/>
        <a:p>
          <a:endParaRPr lang="en-US"/>
        </a:p>
      </dgm:t>
    </dgm:pt>
    <dgm:pt modelId="{5AC981E3-8825-AD4C-ADEA-BB04615B9AA8}" type="sibTrans" cxnId="{599AB681-212F-8248-95D2-B74D8E32028B}">
      <dgm:prSet/>
      <dgm:spPr/>
      <dgm:t>
        <a:bodyPr/>
        <a:lstStyle/>
        <a:p>
          <a:endParaRPr lang="en-US"/>
        </a:p>
      </dgm:t>
    </dgm:pt>
    <dgm:pt modelId="{6453FA1C-5420-6440-A931-81225A2341B2}">
      <dgm:prSet phldrT="[Text]"/>
      <dgm:spPr/>
      <dgm:t>
        <a:bodyPr/>
        <a:lstStyle/>
        <a:p>
          <a:r>
            <a:rPr lang="en-US" dirty="0" smtClean="0"/>
            <a:t>PI: </a:t>
          </a:r>
          <a:r>
            <a:rPr lang="en-US" dirty="0" err="1" smtClean="0"/>
            <a:t>Deniz</a:t>
          </a:r>
          <a:r>
            <a:rPr lang="en-US" dirty="0" smtClean="0"/>
            <a:t> </a:t>
          </a:r>
          <a:r>
            <a:rPr lang="en-US" dirty="0" err="1" smtClean="0"/>
            <a:t>Kural</a:t>
          </a:r>
          <a:endParaRPr lang="en-US" dirty="0"/>
        </a:p>
      </dgm:t>
    </dgm:pt>
    <dgm:pt modelId="{DEB41C8E-055C-F644-B487-C6ECB07A64EC}" type="parTrans" cxnId="{86152010-50D2-A847-ABAC-8C146192A4F0}">
      <dgm:prSet/>
      <dgm:spPr/>
      <dgm:t>
        <a:bodyPr/>
        <a:lstStyle/>
        <a:p>
          <a:endParaRPr lang="en-US"/>
        </a:p>
      </dgm:t>
    </dgm:pt>
    <dgm:pt modelId="{BCEDCF3F-C903-5843-908A-2835818D9291}" type="sibTrans" cxnId="{86152010-50D2-A847-ABAC-8C146192A4F0}">
      <dgm:prSet/>
      <dgm:spPr/>
      <dgm:t>
        <a:bodyPr/>
        <a:lstStyle/>
        <a:p>
          <a:endParaRPr lang="en-US"/>
        </a:p>
      </dgm:t>
    </dgm:pt>
    <dgm:pt modelId="{33A54758-036E-BA4A-B9D1-91778B1E4264}" type="pres">
      <dgm:prSet presAssocID="{058C27AB-8461-0F47-BDF4-E9D8634A17A5}" presName="Name0" presStyleCnt="0">
        <dgm:presLayoutVars>
          <dgm:dir/>
          <dgm:animLvl val="lvl"/>
          <dgm:resizeHandles val="exact"/>
        </dgm:presLayoutVars>
      </dgm:prSet>
      <dgm:spPr/>
      <dgm:t>
        <a:bodyPr/>
        <a:lstStyle/>
        <a:p>
          <a:endParaRPr lang="en-US"/>
        </a:p>
      </dgm:t>
    </dgm:pt>
    <dgm:pt modelId="{20023863-7D09-FD40-9323-7670C3555CB1}" type="pres">
      <dgm:prSet presAssocID="{41F06E17-693B-F644-B7C2-EBE2C3F2D502}" presName="linNode" presStyleCnt="0"/>
      <dgm:spPr/>
    </dgm:pt>
    <dgm:pt modelId="{7369BF33-C179-7646-94A4-16F1CC9DB2BE}" type="pres">
      <dgm:prSet presAssocID="{41F06E17-693B-F644-B7C2-EBE2C3F2D502}" presName="parentText" presStyleLbl="node1" presStyleIdx="0" presStyleCnt="3">
        <dgm:presLayoutVars>
          <dgm:chMax val="1"/>
          <dgm:bulletEnabled val="1"/>
        </dgm:presLayoutVars>
      </dgm:prSet>
      <dgm:spPr/>
      <dgm:t>
        <a:bodyPr/>
        <a:lstStyle/>
        <a:p>
          <a:endParaRPr lang="en-US"/>
        </a:p>
      </dgm:t>
    </dgm:pt>
    <dgm:pt modelId="{FCAF9C93-4CDE-7540-8B3A-BA4DF292DB04}" type="pres">
      <dgm:prSet presAssocID="{41F06E17-693B-F644-B7C2-EBE2C3F2D502}" presName="descendantText" presStyleLbl="alignAccFollowNode1" presStyleIdx="0" presStyleCnt="3">
        <dgm:presLayoutVars>
          <dgm:bulletEnabled val="1"/>
        </dgm:presLayoutVars>
      </dgm:prSet>
      <dgm:spPr/>
      <dgm:t>
        <a:bodyPr/>
        <a:lstStyle/>
        <a:p>
          <a:endParaRPr lang="en-US"/>
        </a:p>
      </dgm:t>
    </dgm:pt>
    <dgm:pt modelId="{A0F56335-AF03-7544-AE79-B94EBAA0A610}" type="pres">
      <dgm:prSet presAssocID="{EC0BB1A4-8DFC-8341-A9D2-18A5D54A794E}" presName="sp" presStyleCnt="0"/>
      <dgm:spPr/>
    </dgm:pt>
    <dgm:pt modelId="{DFCDEE7D-BFA4-6349-97AA-9B5A7FA02025}" type="pres">
      <dgm:prSet presAssocID="{919AC3D4-B46E-F044-8413-84E35F386C9E}" presName="linNode" presStyleCnt="0"/>
      <dgm:spPr/>
    </dgm:pt>
    <dgm:pt modelId="{390C8CA3-E0DF-9F4C-8AB3-2742B0D47BFC}" type="pres">
      <dgm:prSet presAssocID="{919AC3D4-B46E-F044-8413-84E35F386C9E}" presName="parentText" presStyleLbl="node1" presStyleIdx="1" presStyleCnt="3">
        <dgm:presLayoutVars>
          <dgm:chMax val="1"/>
          <dgm:bulletEnabled val="1"/>
        </dgm:presLayoutVars>
      </dgm:prSet>
      <dgm:spPr/>
      <dgm:t>
        <a:bodyPr/>
        <a:lstStyle/>
        <a:p>
          <a:endParaRPr lang="en-US"/>
        </a:p>
      </dgm:t>
    </dgm:pt>
    <dgm:pt modelId="{C26E1079-BAAA-264F-95A8-7B85A4A9C8D6}" type="pres">
      <dgm:prSet presAssocID="{919AC3D4-B46E-F044-8413-84E35F386C9E}" presName="descendantText" presStyleLbl="alignAccFollowNode1" presStyleIdx="1" presStyleCnt="3">
        <dgm:presLayoutVars>
          <dgm:bulletEnabled val="1"/>
        </dgm:presLayoutVars>
      </dgm:prSet>
      <dgm:spPr/>
      <dgm:t>
        <a:bodyPr/>
        <a:lstStyle/>
        <a:p>
          <a:endParaRPr lang="en-US"/>
        </a:p>
      </dgm:t>
    </dgm:pt>
    <dgm:pt modelId="{0B412EA3-4E3C-5C4F-90CA-0BAAF3513590}" type="pres">
      <dgm:prSet presAssocID="{857BFA99-95A1-B445-B798-DC37F6F1A9BE}" presName="sp" presStyleCnt="0"/>
      <dgm:spPr/>
    </dgm:pt>
    <dgm:pt modelId="{3684AB2A-C7B5-E544-BE83-258B00E10E0F}" type="pres">
      <dgm:prSet presAssocID="{8E60DC1C-5C90-E24B-AB7C-CF9A7F4B3E4B}" presName="linNode" presStyleCnt="0"/>
      <dgm:spPr/>
    </dgm:pt>
    <dgm:pt modelId="{EE336F84-E38D-8046-8C38-5A89BA078F37}" type="pres">
      <dgm:prSet presAssocID="{8E60DC1C-5C90-E24B-AB7C-CF9A7F4B3E4B}" presName="parentText" presStyleLbl="node1" presStyleIdx="2" presStyleCnt="3">
        <dgm:presLayoutVars>
          <dgm:chMax val="1"/>
          <dgm:bulletEnabled val="1"/>
        </dgm:presLayoutVars>
      </dgm:prSet>
      <dgm:spPr/>
      <dgm:t>
        <a:bodyPr/>
        <a:lstStyle/>
        <a:p>
          <a:endParaRPr lang="en-US"/>
        </a:p>
      </dgm:t>
    </dgm:pt>
    <dgm:pt modelId="{97874A11-7AB1-CC4B-B983-8CEBD8FCE050}" type="pres">
      <dgm:prSet presAssocID="{8E60DC1C-5C90-E24B-AB7C-CF9A7F4B3E4B}" presName="descendantText" presStyleLbl="alignAccFollowNode1" presStyleIdx="2" presStyleCnt="3">
        <dgm:presLayoutVars>
          <dgm:bulletEnabled val="1"/>
        </dgm:presLayoutVars>
      </dgm:prSet>
      <dgm:spPr/>
      <dgm:t>
        <a:bodyPr/>
        <a:lstStyle/>
        <a:p>
          <a:endParaRPr lang="en-US"/>
        </a:p>
      </dgm:t>
    </dgm:pt>
  </dgm:ptLst>
  <dgm:cxnLst>
    <dgm:cxn modelId="{665F01B4-C073-B044-A0CA-8FA23BD3E3D7}" srcId="{058C27AB-8461-0F47-BDF4-E9D8634A17A5}" destId="{41F06E17-693B-F644-B7C2-EBE2C3F2D502}" srcOrd="0" destOrd="0" parTransId="{7AE3AA32-5A0B-A44F-95DF-EDCFE9EFBEBA}" sibTransId="{EC0BB1A4-8DFC-8341-A9D2-18A5D54A794E}"/>
    <dgm:cxn modelId="{516C2980-0188-E64E-B5B2-E8FEE018DF86}" type="presOf" srcId="{A295B729-8C2B-1242-BB07-72FBC46D8F42}" destId="{97874A11-7AB1-CC4B-B983-8CEBD8FCE050}" srcOrd="0" destOrd="1" presId="urn:microsoft.com/office/officeart/2005/8/layout/vList5"/>
    <dgm:cxn modelId="{D76308E2-8BF5-B142-A719-17282E34C451}" srcId="{919AC3D4-B46E-F044-8413-84E35F386C9E}" destId="{9340D765-22D1-9D4A-8E95-1ECF41ED3722}" srcOrd="2" destOrd="0" parTransId="{A5699F35-1B21-B644-8E1B-50CE78074A63}" sibTransId="{B84FEBC8-50B9-314A-8202-8BBEB34A28E9}"/>
    <dgm:cxn modelId="{ADF7000D-71FC-4745-82CE-3746AC5B323C}" srcId="{058C27AB-8461-0F47-BDF4-E9D8634A17A5}" destId="{8E60DC1C-5C90-E24B-AB7C-CF9A7F4B3E4B}" srcOrd="2" destOrd="0" parTransId="{F7F339CD-4972-4C4F-87A0-67D1FDF86C6C}" sibTransId="{AA4688EF-8AA3-6E4F-8AD7-CC1F6DAE8243}"/>
    <dgm:cxn modelId="{AEB743F0-CE58-0B41-9857-89D16E4552CB}" srcId="{41F06E17-693B-F644-B7C2-EBE2C3F2D502}" destId="{4F5A4828-B391-C54D-BFD6-6A308F6BA962}" srcOrd="2" destOrd="0" parTransId="{6515A687-09B2-8B4D-9623-EC9040FC0A9C}" sibTransId="{62D2AD22-E904-1E45-A919-16ECA7B47192}"/>
    <dgm:cxn modelId="{41EAA255-3D3E-9740-AD8F-6F361ADA0384}" type="presOf" srcId="{4F5A4828-B391-C54D-BFD6-6A308F6BA962}" destId="{FCAF9C93-4CDE-7540-8B3A-BA4DF292DB04}" srcOrd="0" destOrd="2" presId="urn:microsoft.com/office/officeart/2005/8/layout/vList5"/>
    <dgm:cxn modelId="{2A02FF1B-7EBF-0C4B-988F-504D8036CF5B}" type="presOf" srcId="{919AC3D4-B46E-F044-8413-84E35F386C9E}" destId="{390C8CA3-E0DF-9F4C-8AB3-2742B0D47BFC}" srcOrd="0" destOrd="0" presId="urn:microsoft.com/office/officeart/2005/8/layout/vList5"/>
    <dgm:cxn modelId="{EB4495EE-3801-C74F-BE75-A72E55988AF3}" type="presOf" srcId="{1F660C2D-63DA-6A40-893A-08AC2E131FAD}" destId="{FCAF9C93-4CDE-7540-8B3A-BA4DF292DB04}" srcOrd="0" destOrd="1" presId="urn:microsoft.com/office/officeart/2005/8/layout/vList5"/>
    <dgm:cxn modelId="{8F305F4D-675F-564D-91E5-F8F3B1AC98E5}" type="presOf" srcId="{2F794F51-4759-944F-9596-DFB1135EABF8}" destId="{FCAF9C93-4CDE-7540-8B3A-BA4DF292DB04}" srcOrd="0" destOrd="3" presId="urn:microsoft.com/office/officeart/2005/8/layout/vList5"/>
    <dgm:cxn modelId="{34C194FD-8EC7-F844-9D74-09035048E9F3}" srcId="{919AC3D4-B46E-F044-8413-84E35F386C9E}" destId="{628CCF4A-B62E-5F43-A9EB-F7D94910D0B5}" srcOrd="1" destOrd="0" parTransId="{C837F395-35C4-5941-A120-943A20E9C21C}" sibTransId="{69900454-ED35-0643-8BF1-0824059E05EE}"/>
    <dgm:cxn modelId="{599AB681-212F-8248-95D2-B74D8E32028B}" srcId="{919AC3D4-B46E-F044-8413-84E35F386C9E}" destId="{98BDD004-F3C0-A143-BF42-11B7850E3440}" srcOrd="0" destOrd="0" parTransId="{FC475CFC-92BB-964C-9C82-A5B78BD723D9}" sibTransId="{5AC981E3-8825-AD4C-ADEA-BB04615B9AA8}"/>
    <dgm:cxn modelId="{E023DD83-3D1C-EA46-AD65-0185D27DB556}" type="presOf" srcId="{058C27AB-8461-0F47-BDF4-E9D8634A17A5}" destId="{33A54758-036E-BA4A-B9D1-91778B1E4264}" srcOrd="0" destOrd="0" presId="urn:microsoft.com/office/officeart/2005/8/layout/vList5"/>
    <dgm:cxn modelId="{884AD954-F6F5-C74C-A3F4-062CF4BE6E41}" type="presOf" srcId="{98BDD004-F3C0-A143-BF42-11B7850E3440}" destId="{C26E1079-BAAA-264F-95A8-7B85A4A9C8D6}" srcOrd="0" destOrd="0" presId="urn:microsoft.com/office/officeart/2005/8/layout/vList5"/>
    <dgm:cxn modelId="{10FABA27-9AE3-AC44-BA94-B3251BE3B5B9}" srcId="{41F06E17-693B-F644-B7C2-EBE2C3F2D502}" destId="{2F794F51-4759-944F-9596-DFB1135EABF8}" srcOrd="3" destOrd="0" parTransId="{CFE1F5F7-9DBC-1346-8CB4-5610CF93CF34}" sibTransId="{E9E6C782-C5D3-7041-ABFB-B8B3ED693835}"/>
    <dgm:cxn modelId="{2F4A5769-7E97-1F40-ADF1-8EA525C2D902}" type="presOf" srcId="{628CCF4A-B62E-5F43-A9EB-F7D94910D0B5}" destId="{C26E1079-BAAA-264F-95A8-7B85A4A9C8D6}" srcOrd="0" destOrd="1" presId="urn:microsoft.com/office/officeart/2005/8/layout/vList5"/>
    <dgm:cxn modelId="{CE2EA58D-D65F-B849-8AD6-48669E962CF5}" srcId="{058C27AB-8461-0F47-BDF4-E9D8634A17A5}" destId="{919AC3D4-B46E-F044-8413-84E35F386C9E}" srcOrd="1" destOrd="0" parTransId="{0CCCC092-FE5A-BD41-854F-F22741132484}" sibTransId="{857BFA99-95A1-B445-B798-DC37F6F1A9BE}"/>
    <dgm:cxn modelId="{E5A4B086-186C-CE41-95C1-A9C20E9E7A7E}" srcId="{8E60DC1C-5C90-E24B-AB7C-CF9A7F4B3E4B}" destId="{A295B729-8C2B-1242-BB07-72FBC46D8F42}" srcOrd="1" destOrd="0" parTransId="{6E14DC22-A2A6-DC48-AA02-8F1ECF65FE49}" sibTransId="{E02A5CBA-8655-FF42-B050-7D5A3D3C1522}"/>
    <dgm:cxn modelId="{3C867EB3-7B43-2245-BEE2-7E7A5235FA23}" type="presOf" srcId="{8E60DC1C-5C90-E24B-AB7C-CF9A7F4B3E4B}" destId="{EE336F84-E38D-8046-8C38-5A89BA078F37}" srcOrd="0" destOrd="0" presId="urn:microsoft.com/office/officeart/2005/8/layout/vList5"/>
    <dgm:cxn modelId="{060E171A-FDE9-CC4B-9406-B70495D61193}" srcId="{8E60DC1C-5C90-E24B-AB7C-CF9A7F4B3E4B}" destId="{7313C6AB-692B-FD4D-B257-AAF3D5B9C842}" srcOrd="3" destOrd="0" parTransId="{50B0231F-A164-9B47-A591-3C3F04B7B744}" sibTransId="{B9CAC2E4-16E4-F145-9873-A280A56F02AF}"/>
    <dgm:cxn modelId="{431EBD89-B723-7249-8D84-9F4B276B858C}" srcId="{41F06E17-693B-F644-B7C2-EBE2C3F2D502}" destId="{1F660C2D-63DA-6A40-893A-08AC2E131FAD}" srcOrd="1" destOrd="0" parTransId="{A5795707-4C81-284E-8BD7-FC6CF907B7D8}" sibTransId="{E7E432A9-8AB2-B040-9789-F0AFC485F394}"/>
    <dgm:cxn modelId="{E9A3EAA7-74D8-9340-87B6-F5FE8AC3EACD}" type="presOf" srcId="{9340D765-22D1-9D4A-8E95-1ECF41ED3722}" destId="{C26E1079-BAAA-264F-95A8-7B85A4A9C8D6}" srcOrd="0" destOrd="2" presId="urn:microsoft.com/office/officeart/2005/8/layout/vList5"/>
    <dgm:cxn modelId="{D01842E6-5A8A-D644-9406-7137E05BBEF5}" type="presOf" srcId="{6453FA1C-5420-6440-A931-81225A2341B2}" destId="{97874A11-7AB1-CC4B-B983-8CEBD8FCE050}" srcOrd="0" destOrd="0" presId="urn:microsoft.com/office/officeart/2005/8/layout/vList5"/>
    <dgm:cxn modelId="{05E7E680-9F27-A24D-B08C-E6486A6B8AC7}" srcId="{919AC3D4-B46E-F044-8413-84E35F386C9E}" destId="{83C2277B-2216-6145-98B0-F5572AE815EC}" srcOrd="3" destOrd="0" parTransId="{91E7A25A-B560-D145-B789-3E588FD91AB8}" sibTransId="{6E6DE625-38C4-E948-BE67-737F083697ED}"/>
    <dgm:cxn modelId="{6489D4C4-350D-784B-ACA1-9A8FB0EACA0E}" type="presOf" srcId="{41F06E17-693B-F644-B7C2-EBE2C3F2D502}" destId="{7369BF33-C179-7646-94A4-16F1CC9DB2BE}" srcOrd="0" destOrd="0" presId="urn:microsoft.com/office/officeart/2005/8/layout/vList5"/>
    <dgm:cxn modelId="{B84661DB-7AF9-354B-B538-DE898D31F5DB}" srcId="{8E60DC1C-5C90-E24B-AB7C-CF9A7F4B3E4B}" destId="{63C9CD46-C1FC-6947-9E30-25DE3FBDF614}" srcOrd="2" destOrd="0" parTransId="{404A27AB-E4D5-AB46-99AF-651F29D6C06E}" sibTransId="{8104E0C7-44BE-8D47-836E-3AA386333191}"/>
    <dgm:cxn modelId="{EBD9DFCE-7D1D-9F49-9561-F8319AF9ECC0}" type="presOf" srcId="{7313C6AB-692B-FD4D-B257-AAF3D5B9C842}" destId="{97874A11-7AB1-CC4B-B983-8CEBD8FCE050}" srcOrd="0" destOrd="3" presId="urn:microsoft.com/office/officeart/2005/8/layout/vList5"/>
    <dgm:cxn modelId="{B20A9F95-8C24-444E-85AD-864E371E0BCE}" type="presOf" srcId="{83C2277B-2216-6145-98B0-F5572AE815EC}" destId="{C26E1079-BAAA-264F-95A8-7B85A4A9C8D6}" srcOrd="0" destOrd="3" presId="urn:microsoft.com/office/officeart/2005/8/layout/vList5"/>
    <dgm:cxn modelId="{86152010-50D2-A847-ABAC-8C146192A4F0}" srcId="{8E60DC1C-5C90-E24B-AB7C-CF9A7F4B3E4B}" destId="{6453FA1C-5420-6440-A931-81225A2341B2}" srcOrd="0" destOrd="0" parTransId="{DEB41C8E-055C-F644-B487-C6ECB07A64EC}" sibTransId="{BCEDCF3F-C903-5843-908A-2835818D9291}"/>
    <dgm:cxn modelId="{A2EB3572-7026-3746-8420-38388A258DA5}" type="presOf" srcId="{63C9CD46-C1FC-6947-9E30-25DE3FBDF614}" destId="{97874A11-7AB1-CC4B-B983-8CEBD8FCE050}" srcOrd="0" destOrd="2" presId="urn:microsoft.com/office/officeart/2005/8/layout/vList5"/>
    <dgm:cxn modelId="{DF926D27-C17B-2F49-BBA8-691CEE3A6A6F}" srcId="{41F06E17-693B-F644-B7C2-EBE2C3F2D502}" destId="{2708B8B0-E321-7E41-A179-E2EC786DE6DF}" srcOrd="0" destOrd="0" parTransId="{4C61C591-72A6-474A-A048-441B2626AFEB}" sibTransId="{CAE66C91-E739-2447-B816-DD3B23E768DC}"/>
    <dgm:cxn modelId="{A6F3EC33-C9DE-C44D-8922-A4EF103A4A68}" type="presOf" srcId="{2708B8B0-E321-7E41-A179-E2EC786DE6DF}" destId="{FCAF9C93-4CDE-7540-8B3A-BA4DF292DB04}" srcOrd="0" destOrd="0" presId="urn:microsoft.com/office/officeart/2005/8/layout/vList5"/>
    <dgm:cxn modelId="{479557E6-C06F-F947-A6C4-B83EEAD2B066}" type="presParOf" srcId="{33A54758-036E-BA4A-B9D1-91778B1E4264}" destId="{20023863-7D09-FD40-9323-7670C3555CB1}" srcOrd="0" destOrd="0" presId="urn:microsoft.com/office/officeart/2005/8/layout/vList5"/>
    <dgm:cxn modelId="{FB552710-0F54-0C45-87C1-B087B949BC96}" type="presParOf" srcId="{20023863-7D09-FD40-9323-7670C3555CB1}" destId="{7369BF33-C179-7646-94A4-16F1CC9DB2BE}" srcOrd="0" destOrd="0" presId="urn:microsoft.com/office/officeart/2005/8/layout/vList5"/>
    <dgm:cxn modelId="{D6B994BC-913E-484C-8E6C-9E302D45A35C}" type="presParOf" srcId="{20023863-7D09-FD40-9323-7670C3555CB1}" destId="{FCAF9C93-4CDE-7540-8B3A-BA4DF292DB04}" srcOrd="1" destOrd="0" presId="urn:microsoft.com/office/officeart/2005/8/layout/vList5"/>
    <dgm:cxn modelId="{5A42469D-131D-6641-BAC1-17052704F906}" type="presParOf" srcId="{33A54758-036E-BA4A-B9D1-91778B1E4264}" destId="{A0F56335-AF03-7544-AE79-B94EBAA0A610}" srcOrd="1" destOrd="0" presId="urn:microsoft.com/office/officeart/2005/8/layout/vList5"/>
    <dgm:cxn modelId="{5D86E125-6C19-0244-8148-8C030FD3ED7B}" type="presParOf" srcId="{33A54758-036E-BA4A-B9D1-91778B1E4264}" destId="{DFCDEE7D-BFA4-6349-97AA-9B5A7FA02025}" srcOrd="2" destOrd="0" presId="urn:microsoft.com/office/officeart/2005/8/layout/vList5"/>
    <dgm:cxn modelId="{36C7BB9D-FFEE-6C45-9E31-227B0791F4B8}" type="presParOf" srcId="{DFCDEE7D-BFA4-6349-97AA-9B5A7FA02025}" destId="{390C8CA3-E0DF-9F4C-8AB3-2742B0D47BFC}" srcOrd="0" destOrd="0" presId="urn:microsoft.com/office/officeart/2005/8/layout/vList5"/>
    <dgm:cxn modelId="{8C20AB60-B93E-CE48-A498-B4D2E5563090}" type="presParOf" srcId="{DFCDEE7D-BFA4-6349-97AA-9B5A7FA02025}" destId="{C26E1079-BAAA-264F-95A8-7B85A4A9C8D6}" srcOrd="1" destOrd="0" presId="urn:microsoft.com/office/officeart/2005/8/layout/vList5"/>
    <dgm:cxn modelId="{4BAAC5EC-AB02-3440-8550-64F405E60080}" type="presParOf" srcId="{33A54758-036E-BA4A-B9D1-91778B1E4264}" destId="{0B412EA3-4E3C-5C4F-90CA-0BAAF3513590}" srcOrd="3" destOrd="0" presId="urn:microsoft.com/office/officeart/2005/8/layout/vList5"/>
    <dgm:cxn modelId="{C72EB272-CD7A-EE4E-85AA-7B0059768556}" type="presParOf" srcId="{33A54758-036E-BA4A-B9D1-91778B1E4264}" destId="{3684AB2A-C7B5-E544-BE83-258B00E10E0F}" srcOrd="4" destOrd="0" presId="urn:microsoft.com/office/officeart/2005/8/layout/vList5"/>
    <dgm:cxn modelId="{3BBF90B6-DBEB-074F-96E9-5DC200A57546}" type="presParOf" srcId="{3684AB2A-C7B5-E544-BE83-258B00E10E0F}" destId="{EE336F84-E38D-8046-8C38-5A89BA078F37}" srcOrd="0" destOrd="0" presId="urn:microsoft.com/office/officeart/2005/8/layout/vList5"/>
    <dgm:cxn modelId="{EAD02FF6-6F0D-3C46-885A-013F4A7FD156}" type="presParOf" srcId="{3684AB2A-C7B5-E544-BE83-258B00E10E0F}" destId="{97874A11-7AB1-CC4B-B983-8CEBD8FCE05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F9C93-4CDE-7540-8B3A-BA4DF292DB04}">
      <dsp:nvSpPr>
        <dsp:cNvPr id="0" name=""/>
        <dsp:cNvSpPr/>
      </dsp:nvSpPr>
      <dsp:spPr>
        <a:xfrm rot="5400000">
          <a:off x="5061354" y="-1996798"/>
          <a:ext cx="983186" cy="5226304"/>
        </a:xfrm>
        <a:prstGeom prst="round2Same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PI: Gad Getz</a:t>
          </a:r>
          <a:endParaRPr lang="en-US" sz="1400" kern="1200" dirty="0"/>
        </a:p>
        <a:p>
          <a:pPr marL="114300" lvl="1" indent="-114300" algn="l" defTabSz="622300">
            <a:lnSpc>
              <a:spcPct val="90000"/>
            </a:lnSpc>
            <a:spcBef>
              <a:spcPct val="0"/>
            </a:spcBef>
            <a:spcAft>
              <a:spcPct val="15000"/>
            </a:spcAft>
            <a:buChar char="••"/>
          </a:pPr>
          <a:r>
            <a:rPr lang="en-US" sz="1400" kern="1200" dirty="0" smtClean="0"/>
            <a:t>Google Cloud</a:t>
          </a:r>
          <a:endParaRPr lang="en-US" sz="1400" kern="1200" dirty="0"/>
        </a:p>
        <a:p>
          <a:pPr marL="114300" lvl="1" indent="-114300" algn="l" defTabSz="622300">
            <a:lnSpc>
              <a:spcPct val="90000"/>
            </a:lnSpc>
            <a:spcBef>
              <a:spcPct val="0"/>
            </a:spcBef>
            <a:spcAft>
              <a:spcPct val="15000"/>
            </a:spcAft>
            <a:buChar char="••"/>
          </a:pPr>
          <a:r>
            <a:rPr lang="en-US" sz="1400" kern="1200" dirty="0" err="1" smtClean="0"/>
            <a:t>Firehose</a:t>
          </a:r>
          <a:r>
            <a:rPr lang="en-US" sz="1400" kern="1200" dirty="0" smtClean="0"/>
            <a:t> in the cloud</a:t>
          </a:r>
          <a:endParaRPr lang="en-US" sz="1400" kern="1200" dirty="0"/>
        </a:p>
        <a:p>
          <a:pPr marL="114300" lvl="1" indent="-114300" algn="l" defTabSz="622300">
            <a:lnSpc>
              <a:spcPct val="90000"/>
            </a:lnSpc>
            <a:spcBef>
              <a:spcPct val="0"/>
            </a:spcBef>
            <a:spcAft>
              <a:spcPct val="15000"/>
            </a:spcAft>
            <a:buChar char="••"/>
          </a:pPr>
          <a:r>
            <a:rPr lang="en-US" sz="1400" kern="1200" dirty="0" smtClean="0">
              <a:hlinkClick xmlns:r="http://schemas.openxmlformats.org/officeDocument/2006/relationships" r:id="rId1"/>
            </a:rPr>
            <a:t>http://firecloud.org</a:t>
          </a:r>
          <a:r>
            <a:rPr lang="en-US" sz="1400" kern="1200" dirty="0" smtClean="0"/>
            <a:t> </a:t>
          </a:r>
          <a:endParaRPr lang="en-US" sz="1400" kern="1200" dirty="0"/>
        </a:p>
      </dsp:txBody>
      <dsp:txXfrm rot="-5400000">
        <a:off x="2939796" y="172755"/>
        <a:ext cx="5178309" cy="887196"/>
      </dsp:txXfrm>
    </dsp:sp>
    <dsp:sp modelId="{7369BF33-C179-7646-94A4-16F1CC9DB2BE}">
      <dsp:nvSpPr>
        <dsp:cNvPr id="0" name=""/>
        <dsp:cNvSpPr/>
      </dsp:nvSpPr>
      <dsp:spPr>
        <a:xfrm>
          <a:off x="0" y="1862"/>
          <a:ext cx="2939796" cy="1228983"/>
        </a:xfrm>
        <a:prstGeom prst="roundRect">
          <a:avLst/>
        </a:prstGeom>
        <a:gradFill rotWithShape="0">
          <a:gsLst>
            <a:gs pos="0">
              <a:schemeClr val="accent3">
                <a:shade val="80000"/>
                <a:hueOff val="0"/>
                <a:satOff val="0"/>
                <a:lumOff val="0"/>
                <a:alphaOff val="0"/>
                <a:tint val="100000"/>
                <a:shade val="100000"/>
                <a:satMod val="130000"/>
              </a:schemeClr>
            </a:gs>
            <a:gs pos="100000">
              <a:schemeClr val="accent3">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Broad Institute</a:t>
          </a:r>
          <a:endParaRPr lang="en-US" sz="2800" kern="1200" dirty="0"/>
        </a:p>
      </dsp:txBody>
      <dsp:txXfrm>
        <a:off x="59994" y="61856"/>
        <a:ext cx="2819808" cy="1108995"/>
      </dsp:txXfrm>
    </dsp:sp>
    <dsp:sp modelId="{C26E1079-BAAA-264F-95A8-7B85A4A9C8D6}">
      <dsp:nvSpPr>
        <dsp:cNvPr id="0" name=""/>
        <dsp:cNvSpPr/>
      </dsp:nvSpPr>
      <dsp:spPr>
        <a:xfrm rot="5400000">
          <a:off x="5061354" y="-706366"/>
          <a:ext cx="983186" cy="5226304"/>
        </a:xfrm>
        <a:prstGeom prst="round2Same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PI: </a:t>
          </a:r>
          <a:r>
            <a:rPr lang="en-US" sz="1400" kern="1200" dirty="0" err="1" smtClean="0"/>
            <a:t>Ilya</a:t>
          </a:r>
          <a:r>
            <a:rPr lang="en-US" sz="1400" kern="1200" dirty="0" smtClean="0"/>
            <a:t> </a:t>
          </a:r>
          <a:r>
            <a:rPr lang="en-US" sz="1400" kern="1200" dirty="0" err="1" smtClean="0"/>
            <a:t>Shmulevich</a:t>
          </a:r>
          <a:endParaRPr lang="en-US" sz="1400" kern="1200" dirty="0"/>
        </a:p>
        <a:p>
          <a:pPr marL="114300" lvl="1" indent="-114300" algn="l" defTabSz="622300">
            <a:lnSpc>
              <a:spcPct val="90000"/>
            </a:lnSpc>
            <a:spcBef>
              <a:spcPct val="0"/>
            </a:spcBef>
            <a:spcAft>
              <a:spcPct val="15000"/>
            </a:spcAft>
            <a:buChar char="••"/>
          </a:pPr>
          <a:r>
            <a:rPr lang="en-US" sz="1400" kern="1200" dirty="0" smtClean="0"/>
            <a:t>Google Cloud</a:t>
          </a:r>
          <a:endParaRPr lang="en-US" sz="1400" kern="1200" dirty="0"/>
        </a:p>
        <a:p>
          <a:pPr marL="114300" lvl="1" indent="-114300" algn="l" defTabSz="622300">
            <a:lnSpc>
              <a:spcPct val="90000"/>
            </a:lnSpc>
            <a:spcBef>
              <a:spcPct val="0"/>
            </a:spcBef>
            <a:spcAft>
              <a:spcPct val="15000"/>
            </a:spcAft>
            <a:buChar char="••"/>
          </a:pPr>
          <a:r>
            <a:rPr lang="en-US" sz="1400" kern="1200" dirty="0" smtClean="0"/>
            <a:t>Interactive visualization and analysis</a:t>
          </a:r>
          <a:endParaRPr lang="en-US" sz="1400" kern="1200" dirty="0"/>
        </a:p>
        <a:p>
          <a:pPr marL="114300" lvl="1" indent="-114300" algn="l" defTabSz="622300">
            <a:lnSpc>
              <a:spcPct val="90000"/>
            </a:lnSpc>
            <a:spcBef>
              <a:spcPct val="0"/>
            </a:spcBef>
            <a:spcAft>
              <a:spcPct val="15000"/>
            </a:spcAft>
            <a:buChar char="••"/>
          </a:pPr>
          <a:r>
            <a:rPr lang="en-US" sz="1400" kern="1200" dirty="0" smtClean="0">
              <a:hlinkClick xmlns:r="http://schemas.openxmlformats.org/officeDocument/2006/relationships" r:id="rId2"/>
            </a:rPr>
            <a:t>http://cgc.systemsbiology.net/</a:t>
          </a:r>
          <a:r>
            <a:rPr lang="en-US" sz="1400" kern="1200" dirty="0" smtClean="0"/>
            <a:t> </a:t>
          </a:r>
          <a:endParaRPr lang="en-US" sz="1400" kern="1200" dirty="0"/>
        </a:p>
      </dsp:txBody>
      <dsp:txXfrm rot="-5400000">
        <a:off x="2939796" y="1463187"/>
        <a:ext cx="5178309" cy="887196"/>
      </dsp:txXfrm>
    </dsp:sp>
    <dsp:sp modelId="{390C8CA3-E0DF-9F4C-8AB3-2742B0D47BFC}">
      <dsp:nvSpPr>
        <dsp:cNvPr id="0" name=""/>
        <dsp:cNvSpPr/>
      </dsp:nvSpPr>
      <dsp:spPr>
        <a:xfrm>
          <a:off x="0" y="1292294"/>
          <a:ext cx="2939796" cy="1228983"/>
        </a:xfrm>
        <a:prstGeom prst="roundRect">
          <a:avLst/>
        </a:prstGeom>
        <a:gradFill rotWithShape="0">
          <a:gsLst>
            <a:gs pos="0">
              <a:schemeClr val="accent3">
                <a:shade val="80000"/>
                <a:hueOff val="274049"/>
                <a:satOff val="-30369"/>
                <a:lumOff val="21542"/>
                <a:alphaOff val="0"/>
                <a:tint val="100000"/>
                <a:shade val="100000"/>
                <a:satMod val="130000"/>
              </a:schemeClr>
            </a:gs>
            <a:gs pos="100000">
              <a:schemeClr val="accent3">
                <a:shade val="80000"/>
                <a:hueOff val="274049"/>
                <a:satOff val="-30369"/>
                <a:lumOff val="2154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Institute for Systems Biology</a:t>
          </a:r>
          <a:endParaRPr lang="en-US" sz="2800" kern="1200" dirty="0"/>
        </a:p>
      </dsp:txBody>
      <dsp:txXfrm>
        <a:off x="59994" y="1352288"/>
        <a:ext cx="2819808" cy="1108995"/>
      </dsp:txXfrm>
    </dsp:sp>
    <dsp:sp modelId="{97874A11-7AB1-CC4B-B983-8CEBD8FCE050}">
      <dsp:nvSpPr>
        <dsp:cNvPr id="0" name=""/>
        <dsp:cNvSpPr/>
      </dsp:nvSpPr>
      <dsp:spPr>
        <a:xfrm rot="5400000">
          <a:off x="5061354" y="584066"/>
          <a:ext cx="983186" cy="5226304"/>
        </a:xfrm>
        <a:prstGeom prst="round2Same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PI: </a:t>
          </a:r>
          <a:r>
            <a:rPr lang="en-US" sz="1400" kern="1200" dirty="0" err="1" smtClean="0"/>
            <a:t>Deniz</a:t>
          </a:r>
          <a:r>
            <a:rPr lang="en-US" sz="1400" kern="1200" dirty="0" smtClean="0"/>
            <a:t> </a:t>
          </a:r>
          <a:r>
            <a:rPr lang="en-US" sz="1400" kern="1200" dirty="0" err="1" smtClean="0"/>
            <a:t>Kural</a:t>
          </a:r>
          <a:endParaRPr lang="en-US" sz="1400" kern="1200" dirty="0"/>
        </a:p>
        <a:p>
          <a:pPr marL="114300" lvl="1" indent="-114300" algn="l" defTabSz="622300">
            <a:lnSpc>
              <a:spcPct val="90000"/>
            </a:lnSpc>
            <a:spcBef>
              <a:spcPct val="0"/>
            </a:spcBef>
            <a:spcAft>
              <a:spcPct val="15000"/>
            </a:spcAft>
            <a:buChar char="••"/>
          </a:pPr>
          <a:r>
            <a:rPr lang="en-US" sz="1400" kern="1200" dirty="0" smtClean="0"/>
            <a:t>Amazon Web Services</a:t>
          </a:r>
          <a:endParaRPr lang="en-US" sz="1400" kern="1200" dirty="0"/>
        </a:p>
        <a:p>
          <a:pPr marL="114300" lvl="1" indent="-114300" algn="l" defTabSz="622300">
            <a:lnSpc>
              <a:spcPct val="90000"/>
            </a:lnSpc>
            <a:spcBef>
              <a:spcPct val="0"/>
            </a:spcBef>
            <a:spcAft>
              <a:spcPct val="15000"/>
            </a:spcAft>
            <a:buChar char="••"/>
          </a:pPr>
          <a:r>
            <a:rPr lang="en-US" sz="1400" kern="1200" dirty="0" smtClean="0"/>
            <a:t>&gt; 30 public pipelines</a:t>
          </a:r>
          <a:endParaRPr lang="en-US" sz="1400" kern="1200" dirty="0"/>
        </a:p>
        <a:p>
          <a:pPr marL="114300" lvl="1" indent="-114300" algn="l" defTabSz="622300">
            <a:lnSpc>
              <a:spcPct val="90000"/>
            </a:lnSpc>
            <a:spcBef>
              <a:spcPct val="0"/>
            </a:spcBef>
            <a:spcAft>
              <a:spcPct val="15000"/>
            </a:spcAft>
            <a:buChar char="••"/>
          </a:pPr>
          <a:r>
            <a:rPr lang="en-US" sz="1400" kern="1200" dirty="0" smtClean="0">
              <a:hlinkClick xmlns:r="http://schemas.openxmlformats.org/officeDocument/2006/relationships" r:id="rId3"/>
            </a:rPr>
            <a:t>http://www.cancergenomicscloud.org</a:t>
          </a:r>
          <a:r>
            <a:rPr lang="en-US" sz="1400" kern="1200" dirty="0" smtClean="0"/>
            <a:t> </a:t>
          </a:r>
          <a:endParaRPr lang="en-US" sz="1400" kern="1200" dirty="0"/>
        </a:p>
      </dsp:txBody>
      <dsp:txXfrm rot="-5400000">
        <a:off x="2939796" y="2753620"/>
        <a:ext cx="5178309" cy="887196"/>
      </dsp:txXfrm>
    </dsp:sp>
    <dsp:sp modelId="{EE336F84-E38D-8046-8C38-5A89BA078F37}">
      <dsp:nvSpPr>
        <dsp:cNvPr id="0" name=""/>
        <dsp:cNvSpPr/>
      </dsp:nvSpPr>
      <dsp:spPr>
        <a:xfrm>
          <a:off x="0" y="2582726"/>
          <a:ext cx="2939796" cy="1228983"/>
        </a:xfrm>
        <a:prstGeom prst="roundRect">
          <a:avLst/>
        </a:prstGeom>
        <a:gradFill rotWithShape="0">
          <a:gsLst>
            <a:gs pos="0">
              <a:schemeClr val="accent3">
                <a:shade val="80000"/>
                <a:hueOff val="548099"/>
                <a:satOff val="-60738"/>
                <a:lumOff val="43085"/>
                <a:alphaOff val="0"/>
                <a:tint val="100000"/>
                <a:shade val="100000"/>
                <a:satMod val="130000"/>
              </a:schemeClr>
            </a:gs>
            <a:gs pos="100000">
              <a:schemeClr val="accent3">
                <a:shade val="80000"/>
                <a:hueOff val="548099"/>
                <a:satOff val="-60738"/>
                <a:lumOff val="4308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Seven Bridges Genomics</a:t>
          </a:r>
          <a:endParaRPr lang="en-US" sz="2800" kern="1200" dirty="0"/>
        </a:p>
      </dsp:txBody>
      <dsp:txXfrm>
        <a:off x="59994" y="2642720"/>
        <a:ext cx="2819808" cy="11089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7/8/16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3C395-96D9-3549-B668-03A5D401BEEB}" type="datetimeFigureOut">
              <a:rPr lang="en-US" smtClean="0"/>
              <a:t>7/8/16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59DD9-C07A-0F4A-BE38-5AFB42BB2A68}" type="slidenum">
              <a:rPr lang="en-US" smtClean="0"/>
              <a:t>‹#›</a:t>
            </a:fld>
            <a:endParaRPr lang="en-US"/>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1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6147"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200"/>
          </a:p>
        </p:txBody>
      </p:sp>
      <p:sp>
        <p:nvSpPr>
          <p:cNvPr id="6148" name="Date Placeholder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ECADED-BD9A-0241-B1EC-BBE664D53DA3}" type="datetime1">
              <a:rPr lang="en-US" sz="1200"/>
              <a:pPr/>
              <a:t>7/8/16</a:t>
            </a:fld>
            <a:endParaRPr lang="en-US" sz="1200"/>
          </a:p>
        </p:txBody>
      </p:sp>
      <p:sp>
        <p:nvSpPr>
          <p:cNvPr id="6149" name="Footer Placeholder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National Cancer Institute</a:t>
            </a:r>
          </a:p>
        </p:txBody>
      </p:sp>
      <p:sp>
        <p:nvSpPr>
          <p:cNvPr id="6150" name="Slide Number Placeholder 6"/>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C70BA2C-3C23-4249-940B-7050FF872E26}" type="slidenum">
              <a:rPr lang="en-US" sz="1200"/>
              <a:pPr/>
              <a:t>1</a:t>
            </a:fld>
            <a:endParaRPr lang="en-US" sz="1200"/>
          </a:p>
        </p:txBody>
      </p:sp>
    </p:spTree>
    <p:extLst>
      <p:ext uri="{BB962C8B-B14F-4D97-AF65-F5344CB8AC3E}">
        <p14:creationId xmlns:p14="http://schemas.microsoft.com/office/powerpoint/2010/main" val="195854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Arial" charset="0"/>
            </a:endParaRPr>
          </a:p>
        </p:txBody>
      </p:sp>
    </p:spTree>
    <p:extLst>
      <p:ext uri="{BB962C8B-B14F-4D97-AF65-F5344CB8AC3E}">
        <p14:creationId xmlns:p14="http://schemas.microsoft.com/office/powerpoint/2010/main" val="138516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charset="2"/>
              <a:buNone/>
            </a:pPr>
            <a:r>
              <a:rPr lang="en-US" altLang="en-US" b="1" dirty="0"/>
              <a:t>Key message:</a:t>
            </a:r>
            <a:r>
              <a:rPr lang="en-US" altLang="en-US" dirty="0"/>
              <a:t>   </a:t>
            </a:r>
            <a:r>
              <a:rPr lang="en-US" altLang="en-US" dirty="0" smtClean="0"/>
              <a:t>The </a:t>
            </a:r>
            <a:r>
              <a:rPr lang="en-US" altLang="en-US" dirty="0"/>
              <a:t>NCI coordinates the National Cancer Program, which conducts and supports research, training, health information dissemination, and other programs with respect to the cause, diagnosis, prevention, and treatment of cancer, rehabilitation from cancer, and the continuing care of cancer patients and the families of cancer patients. </a:t>
            </a:r>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1363" indent="-284163">
              <a:defRPr>
                <a:solidFill>
                  <a:schemeClr val="tx1"/>
                </a:solidFill>
                <a:latin typeface="Calibri" charset="0"/>
                <a:ea typeface="ＭＳ Ｐゴシック" charset="-128"/>
              </a:defRPr>
            </a:lvl2pPr>
            <a:lvl3pPr marL="1141413" indent="-227013">
              <a:defRPr>
                <a:solidFill>
                  <a:schemeClr val="tx1"/>
                </a:solidFill>
                <a:latin typeface="Calibri" charset="0"/>
                <a:ea typeface="ＭＳ Ｐゴシック" charset="-128"/>
              </a:defRPr>
            </a:lvl3pPr>
            <a:lvl4pPr marL="1598613" indent="-227013">
              <a:defRPr>
                <a:solidFill>
                  <a:schemeClr val="tx1"/>
                </a:solidFill>
                <a:latin typeface="Calibri" charset="0"/>
                <a:ea typeface="ＭＳ Ｐゴシック" charset="-128"/>
              </a:defRPr>
            </a:lvl4pPr>
            <a:lvl5pPr marL="2055813" indent="-227013">
              <a:defRPr>
                <a:solidFill>
                  <a:schemeClr val="tx1"/>
                </a:solidFill>
                <a:latin typeface="Calibri" charset="0"/>
                <a:ea typeface="ＭＳ Ｐゴシック" charset="-128"/>
              </a:defRPr>
            </a:lvl5pPr>
            <a:lvl6pPr marL="2513013" indent="-227013" defTabSz="457200" eaLnBrk="0" fontAlgn="base" hangingPunct="0">
              <a:spcBef>
                <a:spcPct val="0"/>
              </a:spcBef>
              <a:spcAft>
                <a:spcPct val="0"/>
              </a:spcAft>
              <a:defRPr>
                <a:solidFill>
                  <a:schemeClr val="tx1"/>
                </a:solidFill>
                <a:latin typeface="Calibri" charset="0"/>
                <a:ea typeface="ＭＳ Ｐゴシック" charset="-128"/>
              </a:defRPr>
            </a:lvl6pPr>
            <a:lvl7pPr marL="2970213" indent="-227013" defTabSz="457200" eaLnBrk="0" fontAlgn="base" hangingPunct="0">
              <a:spcBef>
                <a:spcPct val="0"/>
              </a:spcBef>
              <a:spcAft>
                <a:spcPct val="0"/>
              </a:spcAft>
              <a:defRPr>
                <a:solidFill>
                  <a:schemeClr val="tx1"/>
                </a:solidFill>
                <a:latin typeface="Calibri" charset="0"/>
                <a:ea typeface="ＭＳ Ｐゴシック" charset="-128"/>
              </a:defRPr>
            </a:lvl7pPr>
            <a:lvl8pPr marL="3427413" indent="-227013" defTabSz="457200" eaLnBrk="0" fontAlgn="base" hangingPunct="0">
              <a:spcBef>
                <a:spcPct val="0"/>
              </a:spcBef>
              <a:spcAft>
                <a:spcPct val="0"/>
              </a:spcAft>
              <a:defRPr>
                <a:solidFill>
                  <a:schemeClr val="tx1"/>
                </a:solidFill>
                <a:latin typeface="Calibri" charset="0"/>
                <a:ea typeface="ＭＳ Ｐゴシック" charset="-128"/>
              </a:defRPr>
            </a:lvl8pPr>
            <a:lvl9pPr marL="3884613" indent="-227013" defTabSz="457200" eaLnBrk="0" fontAlgn="base" hangingPunct="0">
              <a:spcBef>
                <a:spcPct val="0"/>
              </a:spcBef>
              <a:spcAft>
                <a:spcPct val="0"/>
              </a:spcAft>
              <a:defRPr>
                <a:solidFill>
                  <a:schemeClr val="tx1"/>
                </a:solidFill>
                <a:latin typeface="Calibri" charset="0"/>
                <a:ea typeface="ＭＳ Ｐゴシック" charset="-128"/>
              </a:defRPr>
            </a:lvl9pPr>
          </a:lstStyle>
          <a:p>
            <a:fld id="{94467EE4-3523-9B46-AF4A-A8ED4441AA04}" type="slidenum">
              <a:rPr lang="en-US" altLang="en-US">
                <a:solidFill>
                  <a:prstClr val="black"/>
                </a:solidFill>
              </a:rPr>
              <a:pPr/>
              <a:t>3</a:t>
            </a:fld>
            <a:endParaRPr lang="en-US" altLang="en-US">
              <a:solidFill>
                <a:prstClr val="black"/>
              </a:solidFill>
            </a:endParaRPr>
          </a:p>
        </p:txBody>
      </p:sp>
    </p:spTree>
    <p:extLst>
      <p:ext uri="{BB962C8B-B14F-4D97-AF65-F5344CB8AC3E}">
        <p14:creationId xmlns:p14="http://schemas.microsoft.com/office/powerpoint/2010/main" val="163104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7E79A-386B-3949-83DC-43D056CBF148}" type="slidenum">
              <a:rPr lang="en-US" smtClean="0"/>
              <a:t>16</a:t>
            </a:fld>
            <a:endParaRPr lang="en-US"/>
          </a:p>
        </p:txBody>
      </p:sp>
    </p:spTree>
    <p:extLst>
      <p:ext uri="{BB962C8B-B14F-4D97-AF65-F5344CB8AC3E}">
        <p14:creationId xmlns:p14="http://schemas.microsoft.com/office/powerpoint/2010/main" val="139599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GDC is the Foundation of a Cancer Knowledge System</a:t>
            </a:r>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3718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39FCC90-6A51-674D-AAC4-961E65FAC956}" type="slidenum">
              <a:rPr lang="en-US" sz="1200">
                <a:solidFill>
                  <a:srgbClr val="000000"/>
                </a:solidFill>
                <a:latin typeface="Helvetica" charset="0"/>
              </a:rPr>
              <a:pPr/>
              <a:t>38</a:t>
            </a:fld>
            <a:endParaRPr lang="en-US" sz="1200">
              <a:solidFill>
                <a:srgbClr val="000000"/>
              </a:solidFill>
              <a:latin typeface="Helvetica" charset="0"/>
            </a:endParaRPr>
          </a:p>
        </p:txBody>
      </p:sp>
      <p:sp>
        <p:nvSpPr>
          <p:cNvPr id="237570" name="Rectangle 2"/>
          <p:cNvSpPr>
            <a:spLocks noGrp="1" noRot="1" noChangeAspect="1" noChangeArrowheads="1"/>
          </p:cNvSpPr>
          <p:nvPr>
            <p:ph type="sldImg"/>
          </p:nvPr>
        </p:nvSpPr>
        <p:spPr>
          <a:xfrm>
            <a:off x="406400" y="696913"/>
            <a:ext cx="6197600" cy="348615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164569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Goal is to democratize access to NCI genomic and associated data</a:t>
            </a:r>
            <a:endParaRPr lang="en-US" altLang="en-US" sz="800">
              <a:solidFill>
                <a:srgbClr val="000000"/>
              </a:solidFill>
            </a:endParaRPr>
          </a:p>
          <a:p>
            <a:r>
              <a:rPr lang="en-US" altLang="en-US"/>
              <a:t>We are working towards having the Genomic data commons and the cloud pilots together create a cohesive model for large scale genomic data management and analysis</a:t>
            </a:r>
            <a:endParaRPr lang="en-US" altLang="en-US" sz="2300">
              <a:solidFill>
                <a:srgbClr val="000000"/>
              </a:solidFill>
            </a:endParaRPr>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A1FF1F5-DE2E-3546-A770-76DACDD27C94}" type="slidenum">
              <a:rPr lang="en-US" altLang="en-US">
                <a:solidFill>
                  <a:prstClr val="black"/>
                </a:solidFill>
              </a:rPr>
              <a:pPr/>
              <a:t>39</a:t>
            </a:fld>
            <a:endParaRPr lang="en-US" altLang="en-US">
              <a:solidFill>
                <a:prstClr val="black"/>
              </a:solidFill>
            </a:endParaRPr>
          </a:p>
        </p:txBody>
      </p:sp>
    </p:spTree>
    <p:extLst>
      <p:ext uri="{BB962C8B-B14F-4D97-AF65-F5344CB8AC3E}">
        <p14:creationId xmlns:p14="http://schemas.microsoft.com/office/powerpoint/2010/main" val="76583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talk</a:t>
            </a:r>
            <a:r>
              <a:rPr lang="en-US" baseline="0" dirty="0" smtClean="0"/>
              <a:t> about the specifics of the three Cloud Pilot projects, which are being carried out by the Broad with </a:t>
            </a:r>
            <a:r>
              <a:rPr lang="en-US" baseline="0" dirty="0" err="1" smtClean="0"/>
              <a:t>Gaddy</a:t>
            </a:r>
            <a:r>
              <a:rPr lang="en-US" baseline="0" dirty="0" smtClean="0"/>
              <a:t> Getz as the PI, ISB with </a:t>
            </a:r>
            <a:r>
              <a:rPr lang="en-US" baseline="0" dirty="0" err="1" smtClean="0"/>
              <a:t>Ilya</a:t>
            </a:r>
            <a:r>
              <a:rPr lang="en-US" baseline="0" dirty="0" smtClean="0"/>
              <a:t> </a:t>
            </a:r>
            <a:r>
              <a:rPr lang="en-US" baseline="0" dirty="0" err="1" smtClean="0"/>
              <a:t>Smulevich</a:t>
            </a:r>
            <a:r>
              <a:rPr lang="en-US" baseline="0" dirty="0" smtClean="0"/>
              <a:t> as the PI, and SBG, with </a:t>
            </a:r>
            <a:r>
              <a:rPr lang="en-US" baseline="0" dirty="0" err="1" smtClean="0"/>
              <a:t>Deniz</a:t>
            </a:r>
            <a:r>
              <a:rPr lang="en-US" baseline="0" dirty="0" smtClean="0"/>
              <a:t> </a:t>
            </a:r>
            <a:r>
              <a:rPr lang="en-US" baseline="0" dirty="0" err="1" smtClean="0"/>
              <a:t>Kural</a:t>
            </a:r>
            <a:r>
              <a:rPr lang="en-US" baseline="0" dirty="0" smtClean="0"/>
              <a:t> as the PI.  All three cloud pilots are implementing their systems on commercial clouds, with Broad and ISB using Google and Seven Bridges Genomics using Amazon.  Each cloud pilot has a slightly different emphasis.  Broad’s focus is on a system modeled after </a:t>
            </a:r>
            <a:r>
              <a:rPr lang="en-US" baseline="0" dirty="0" err="1" smtClean="0"/>
              <a:t>Firehose</a:t>
            </a:r>
            <a:r>
              <a:rPr lang="en-US" baseline="0" dirty="0" smtClean="0"/>
              <a:t> in the Cloud, ISB, on interactive visualization and analysis, and SBG on providing access to a large number of public tools and pipelines.  </a:t>
            </a:r>
          </a:p>
          <a:p>
            <a:endParaRPr lang="en-US" baseline="0" dirty="0" smtClean="0"/>
          </a:p>
          <a:p>
            <a:r>
              <a:rPr lang="en-US" baseline="0" dirty="0" smtClean="0"/>
              <a:t>Now to say a few more words about each project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D17E79A-386B-3949-83DC-43D056CBF148}" type="slidenum">
              <a:rPr lang="en-US" smtClean="0"/>
              <a:t>44</a:t>
            </a:fld>
            <a:endParaRPr lang="en-US"/>
          </a:p>
        </p:txBody>
      </p:sp>
    </p:spTree>
    <p:extLst>
      <p:ext uri="{BB962C8B-B14F-4D97-AF65-F5344CB8AC3E}">
        <p14:creationId xmlns:p14="http://schemas.microsoft.com/office/powerpoint/2010/main" val="52722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7E79A-386B-3949-83DC-43D056CBF148}" type="slidenum">
              <a:rPr lang="en-US" smtClean="0"/>
              <a:t>55</a:t>
            </a:fld>
            <a:endParaRPr lang="en-US"/>
          </a:p>
        </p:txBody>
      </p:sp>
    </p:spTree>
    <p:extLst>
      <p:ext uri="{BB962C8B-B14F-4D97-AF65-F5344CB8AC3E}">
        <p14:creationId xmlns:p14="http://schemas.microsoft.com/office/powerpoint/2010/main" val="167030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Arial" charset="0"/>
            </a:endParaRPr>
          </a:p>
        </p:txBody>
      </p:sp>
    </p:spTree>
    <p:extLst>
      <p:ext uri="{BB962C8B-B14F-4D97-AF65-F5344CB8AC3E}">
        <p14:creationId xmlns:p14="http://schemas.microsoft.com/office/powerpoint/2010/main" val="142654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6"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685799" y="1234441"/>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4" y="4282743"/>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DEE2CC4A-D4A6-3847-844C-B33A6D47D47C}" type="datetime4">
              <a:rPr lang="en-US" smtClean="0"/>
              <a:pPr>
                <a:defRPr/>
              </a:pPr>
              <a:t>July 8, 2016</a:t>
            </a:fld>
            <a:endParaRPr lang="en-US" dirty="0"/>
          </a:p>
        </p:txBody>
      </p:sp>
    </p:spTree>
    <p:extLst>
      <p:ext uri="{BB962C8B-B14F-4D97-AF65-F5344CB8AC3E}">
        <p14:creationId xmlns:p14="http://schemas.microsoft.com/office/powerpoint/2010/main" val="89561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5"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93780"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00320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2"/>
          <p:cNvSpPr>
            <a:spLocks noGrp="1"/>
          </p:cNvSpPr>
          <p:nvPr>
            <p:ph sz="quarter" idx="11"/>
          </p:nvPr>
        </p:nvSpPr>
        <p:spPr>
          <a:xfrm>
            <a:off x="4550985"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2"/>
          </p:nvPr>
        </p:nvSpPr>
        <p:spPr>
          <a:xfrm>
            <a:off x="493780"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57374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57111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111776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530957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380721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13" y="2133601"/>
            <a:ext cx="3119501" cy="85217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sp>
        <p:nvSpPr>
          <p:cNvPr id="9"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smtClean="0">
                <a:solidFill>
                  <a:schemeClr val="bg1"/>
                </a:solidFill>
                <a:latin typeface="Arial" charset="0"/>
              </a:rPr>
              <a:t>www.cancer.gov</a:t>
            </a:r>
            <a:r>
              <a:rPr lang="en-US" sz="1600" b="1" dirty="0" smtClean="0">
                <a:solidFill>
                  <a:schemeClr val="bg1"/>
                </a:solidFill>
                <a:latin typeface="Arial" charset="0"/>
              </a:rPr>
              <a:t>                 </a:t>
            </a:r>
            <a:r>
              <a:rPr lang="en-US" sz="1600" b="1" dirty="0" err="1" smtClean="0">
                <a:solidFill>
                  <a:schemeClr val="bg1"/>
                </a:solidFill>
                <a:latin typeface="Arial" charset="0"/>
              </a:rPr>
              <a:t>www.cancer.gov</a:t>
            </a:r>
            <a:r>
              <a:rPr lang="en-US" sz="1600" b="1" dirty="0" smtClean="0">
                <a:solidFill>
                  <a:schemeClr val="bg1"/>
                </a:solidFill>
                <a:latin typeface="Arial" charset="0"/>
              </a:rPr>
              <a:t>/</a:t>
            </a:r>
            <a:r>
              <a:rPr lang="en-US" sz="1600" b="1" dirty="0" err="1" smtClean="0">
                <a:solidFill>
                  <a:schemeClr val="bg1"/>
                </a:solidFill>
                <a:latin typeface="Arial" charset="0"/>
              </a:rPr>
              <a:t>espanol</a:t>
            </a:r>
            <a:endParaRPr lang="en-US" sz="1600" b="1" dirty="0" smtClean="0">
              <a:solidFill>
                <a:schemeClr val="bg1"/>
              </a:solidFill>
              <a:latin typeface="Arial" charset="0"/>
            </a:endParaRPr>
          </a:p>
        </p:txBody>
      </p:sp>
    </p:spTree>
    <p:extLst>
      <p:ext uri="{BB962C8B-B14F-4D97-AF65-F5344CB8AC3E}">
        <p14:creationId xmlns:p14="http://schemas.microsoft.com/office/powerpoint/2010/main" val="16784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7" name="Rectangle 11"/>
          <p:cNvSpPr>
            <a:spLocks noGrp="1" noChangeArrowheads="1"/>
          </p:cNvSpPr>
          <p:nvPr>
            <p:ph type="ctrTitle" sz="quarter"/>
          </p:nvPr>
        </p:nvSpPr>
        <p:spPr>
          <a:xfrm>
            <a:off x="1600200" y="1085850"/>
            <a:ext cx="7162800" cy="1485900"/>
          </a:xfrm>
        </p:spPr>
        <p:txBody>
          <a:bodyPr/>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299259693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7" name="Rectangle 1035"/>
          <p:cNvSpPr>
            <a:spLocks noGrp="1" noChangeArrowheads="1"/>
          </p:cNvSpPr>
          <p:nvPr>
            <p:ph type="ctrTitle" sz="quarter"/>
          </p:nvPr>
        </p:nvSpPr>
        <p:spPr>
          <a:xfrm>
            <a:off x="1524000" y="1085850"/>
            <a:ext cx="7239000" cy="1485900"/>
          </a:xfrm>
        </p:spPr>
        <p:txBody>
          <a:bodyPr/>
          <a:lstStyle>
            <a:lvl1pPr>
              <a:defRPr sz="6400"/>
            </a:lvl1pPr>
          </a:lstStyle>
          <a:p>
            <a:r>
              <a:rPr lang="en-US" smtClean="0"/>
              <a:t>Click to edit Master title style</a:t>
            </a:r>
            <a:endParaRPr lang="en-US"/>
          </a:p>
        </p:txBody>
      </p:sp>
    </p:spTree>
    <p:extLst>
      <p:ext uri="{BB962C8B-B14F-4D97-AF65-F5344CB8AC3E}">
        <p14:creationId xmlns:p14="http://schemas.microsoft.com/office/powerpoint/2010/main" val="569433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ue Section Break ALT">
    <p:spTree>
      <p:nvGrpSpPr>
        <p:cNvPr id="1" name=""/>
        <p:cNvGrpSpPr/>
        <p:nvPr/>
      </p:nvGrpSpPr>
      <p:grpSpPr>
        <a:xfrm>
          <a:off x="0" y="0"/>
          <a:ext cx="0" cy="0"/>
          <a:chOff x="0" y="0"/>
          <a:chExt cx="0" cy="0"/>
        </a:xfrm>
      </p:grpSpPr>
      <p:sp>
        <p:nvSpPr>
          <p:cNvPr id="4" name="Pentagon 3"/>
          <p:cNvSpPr/>
          <p:nvPr userDrawn="1"/>
        </p:nvSpPr>
        <p:spPr>
          <a:xfrm>
            <a:off x="1525588" y="0"/>
            <a:ext cx="2870200" cy="51435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Pentagon 4"/>
          <p:cNvSpPr/>
          <p:nvPr userDrawn="1"/>
        </p:nvSpPr>
        <p:spPr>
          <a:xfrm>
            <a:off x="0" y="0"/>
            <a:ext cx="3227388" cy="51435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8" descr="NCI-Logo-White-Knoc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7191" y="4758929"/>
            <a:ext cx="2395537"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ctrTitle"/>
          </p:nvPr>
        </p:nvSpPr>
        <p:spPr>
          <a:xfrm>
            <a:off x="4395470" y="1817370"/>
            <a:ext cx="4062728" cy="1371600"/>
          </a:xfrm>
        </p:spPr>
        <p:txBody>
          <a:bodyPr anchor="b">
            <a:noAutofit/>
          </a:bodyPr>
          <a:lstStyle>
            <a:lvl1pPr algn="r">
              <a:defRPr sz="3600" spc="-80" baseline="0">
                <a:solidFill>
                  <a:schemeClr val="accent1"/>
                </a:solidFill>
                <a:latin typeface="+mj-lt"/>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4395472" y="3257550"/>
            <a:ext cx="4056421" cy="514350"/>
          </a:xfrm>
        </p:spPr>
        <p:txBody>
          <a:bodyPr>
            <a:noAutofit/>
          </a:bodyPr>
          <a:lstStyle>
            <a:lvl1pPr marL="0" indent="0" algn="r">
              <a:buNone/>
              <a:defRPr sz="1700" b="0" i="1" spc="100">
                <a:solidFill>
                  <a:schemeClr val="tx1"/>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2674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ext uri="{BB962C8B-B14F-4D97-AF65-F5344CB8AC3E}">
        <p14:creationId xmlns:p14="http://schemas.microsoft.com/office/powerpoint/2010/main" val="98528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7D40B280-3BA6-481B-A6E2-02E3FDB30D3D}" type="slidenum">
              <a:rPr lang="en-US" altLang="en-US"/>
              <a:pPr>
                <a:defRPr/>
              </a:pPr>
              <a:t>‹#›</a:t>
            </a:fld>
            <a:endParaRPr lang="en-US" altLang="en-US"/>
          </a:p>
        </p:txBody>
      </p:sp>
    </p:spTree>
    <p:extLst>
      <p:ext uri="{BB962C8B-B14F-4D97-AF65-F5344CB8AC3E}">
        <p14:creationId xmlns:p14="http://schemas.microsoft.com/office/powerpoint/2010/main" val="335334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ne Column — Footer">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rot="20349056">
            <a:off x="-58738" y="-72797"/>
            <a:ext cx="1819276" cy="140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userDrawn="1"/>
        </p:nvSpPr>
        <p:spPr bwMode="auto">
          <a:xfrm>
            <a:off x="8647113" y="4864100"/>
            <a:ext cx="307975" cy="184150"/>
          </a:xfrm>
          <a:prstGeom prst="rect">
            <a:avLst/>
          </a:prstGeom>
          <a:noFill/>
          <a:ln w="9525">
            <a:noFill/>
            <a:miter lim="800000"/>
            <a:headEnd/>
            <a:tailEnd/>
          </a:ln>
          <a:effectLst/>
        </p:spPr>
        <p:txBody>
          <a:bodyPr lIns="0" tIns="0" rIns="0" bIns="0"/>
          <a:lstStyle>
            <a:lvl1pPr defTabSz="912813">
              <a:tabLst>
                <a:tab pos="11025188" algn="r"/>
              </a:tabLst>
              <a:defRPr>
                <a:solidFill>
                  <a:schemeClr val="tx1"/>
                </a:solidFill>
                <a:latin typeface="Calibri" panose="020F0502020204030204" pitchFamily="34" charset="0"/>
                <a:ea typeface="ＭＳ Ｐゴシック" panose="020B0600070205080204" pitchFamily="34" charset="-128"/>
              </a:defRPr>
            </a:lvl1pPr>
            <a:lvl2pPr marL="37931725" indent="-37474525" defTabSz="912813">
              <a:tabLst>
                <a:tab pos="11025188" algn="r"/>
              </a:tabLst>
              <a:defRPr>
                <a:solidFill>
                  <a:schemeClr val="tx1"/>
                </a:solidFill>
                <a:latin typeface="Calibri" panose="020F0502020204030204" pitchFamily="34" charset="0"/>
                <a:ea typeface="ＭＳ Ｐゴシック" panose="020B0600070205080204" pitchFamily="34" charset="-128"/>
              </a:defRPr>
            </a:lvl2pPr>
            <a:lvl3pPr marL="1143000" indent="-228600" defTabSz="912813">
              <a:tabLst>
                <a:tab pos="11025188" algn="r"/>
              </a:tabLst>
              <a:defRPr>
                <a:solidFill>
                  <a:schemeClr val="tx1"/>
                </a:solidFill>
                <a:latin typeface="Calibri" panose="020F0502020204030204" pitchFamily="34" charset="0"/>
                <a:ea typeface="ＭＳ Ｐゴシック" panose="020B0600070205080204" pitchFamily="34" charset="-128"/>
              </a:defRPr>
            </a:lvl3pPr>
            <a:lvl4pPr marL="1600200" indent="-228600" defTabSz="912813">
              <a:tabLst>
                <a:tab pos="11025188" algn="r"/>
              </a:tabLst>
              <a:defRPr>
                <a:solidFill>
                  <a:schemeClr val="tx1"/>
                </a:solidFill>
                <a:latin typeface="Calibri" panose="020F0502020204030204" pitchFamily="34" charset="0"/>
                <a:ea typeface="ＭＳ Ｐゴシック" panose="020B0600070205080204" pitchFamily="34" charset="-128"/>
              </a:defRPr>
            </a:lvl4pPr>
            <a:lvl5pPr marL="2057400" indent="-228600" defTabSz="912813">
              <a:tabLst>
                <a:tab pos="11025188" algn="r"/>
              </a:tabLst>
              <a:defRPr>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ＭＳ Ｐゴシック" panose="020B0600070205080204" pitchFamily="34" charset="-128"/>
              </a:defRPr>
            </a:lvl9pPr>
          </a:lstStyle>
          <a:p>
            <a:pPr algn="r">
              <a:lnSpc>
                <a:spcPct val="101000"/>
              </a:lnSpc>
              <a:spcBef>
                <a:spcPct val="50000"/>
              </a:spcBef>
              <a:defRPr/>
            </a:pPr>
            <a:r>
              <a:rPr lang="en-US" altLang="en-US" sz="1000" b="1" smtClean="0">
                <a:solidFill>
                  <a:srgbClr val="7F7F7F"/>
                </a:solidFill>
                <a:ea typeface="SapientSansRegular"/>
                <a:cs typeface="SapientSansRegular"/>
              </a:rPr>
              <a:t> </a:t>
            </a:r>
            <a:fld id="{FC2FD2EF-7285-1646-A3AC-DEFA180DCB0B}" type="slidenum">
              <a:rPr lang="en-US" altLang="en-US" sz="1000" b="1" smtClean="0">
                <a:solidFill>
                  <a:srgbClr val="7F7F7F"/>
                </a:solidFill>
                <a:ea typeface="SapientSansRegular"/>
                <a:cs typeface="SapientSansRegular"/>
              </a:rPr>
              <a:pPr algn="r">
                <a:lnSpc>
                  <a:spcPct val="101000"/>
                </a:lnSpc>
                <a:spcBef>
                  <a:spcPct val="50000"/>
                </a:spcBef>
                <a:defRPr/>
              </a:pPr>
              <a:t>‹#›</a:t>
            </a:fld>
            <a:endParaRPr lang="en-US" altLang="en-US" sz="1000" b="1" smtClean="0">
              <a:solidFill>
                <a:srgbClr val="7F7F7F"/>
              </a:solidFill>
              <a:ea typeface="SapientSansRegular"/>
              <a:cs typeface="SapientSansRegular"/>
            </a:endParaRPr>
          </a:p>
        </p:txBody>
      </p:sp>
      <p:pic>
        <p:nvPicPr>
          <p:cNvPr id="6" name="Picture 2" descr="C:\Users\stewarddn\AppData\Local\Microsoft\Windows\Temporary Internet Files\Content.Outlook\HXR9EEVB\cbiit_logo_big (2).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200" y="4773613"/>
            <a:ext cx="23431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93776" y="311658"/>
            <a:ext cx="8165592" cy="317395"/>
          </a:xfrm>
        </p:spPr>
        <p:txBody>
          <a:bodyPr anchor="b">
            <a:noAutofit/>
          </a:bodyPr>
          <a:lstStyle>
            <a:lvl1pPr>
              <a:lnSpc>
                <a:spcPct val="90000"/>
              </a:lnSpc>
              <a:defRPr sz="3200" baseline="0">
                <a:solidFill>
                  <a:srgbClr val="606060"/>
                </a:solidFill>
                <a:latin typeface="+mj-lt"/>
                <a:cs typeface="SapientSansBold"/>
              </a:defRPr>
            </a:lvl1pPr>
          </a:lstStyle>
          <a:p>
            <a:r>
              <a:rPr lang="en-US" smtClean="0"/>
              <a:t>Click to edit Master title style</a:t>
            </a:r>
            <a:endParaRPr lang="en-US" dirty="0"/>
          </a:p>
        </p:txBody>
      </p:sp>
      <p:sp>
        <p:nvSpPr>
          <p:cNvPr id="3" name="Content Placeholder 2"/>
          <p:cNvSpPr>
            <a:spLocks noGrp="1"/>
          </p:cNvSpPr>
          <p:nvPr>
            <p:ph sz="quarter" idx="11"/>
          </p:nvPr>
        </p:nvSpPr>
        <p:spPr>
          <a:xfrm>
            <a:off x="493776"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014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B1BE-C874-214C-A57F-0C7FB3B3B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414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24"/>
          <p:cNvSpPr>
            <a:spLocks noChangeArrowheads="1"/>
          </p:cNvSpPr>
          <p:nvPr/>
        </p:nvSpPr>
        <p:spPr bwMode="auto">
          <a:xfrm>
            <a:off x="0" y="0"/>
            <a:ext cx="9144000" cy="950119"/>
          </a:xfrm>
          <a:prstGeom prst="rect">
            <a:avLst/>
          </a:prstGeom>
          <a:solidFill>
            <a:srgbClr val="1C5E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685800">
              <a:defRPr/>
            </a:pPr>
            <a:endParaRPr lang="en-US" altLang="en-US" sz="1800" smtClean="0">
              <a:solidFill>
                <a:srgbClr val="000000"/>
              </a:solidFill>
              <a:latin typeface="Arial" pitchFamily="34" charset="0"/>
              <a:ea typeface="ＭＳ Ｐゴシック" pitchFamily="34" charset="-128"/>
            </a:endParaRPr>
          </a:p>
        </p:txBody>
      </p:sp>
      <p:sp>
        <p:nvSpPr>
          <p:cNvPr id="5" name="Rectangle 32"/>
          <p:cNvSpPr>
            <a:spLocks noChangeArrowheads="1"/>
          </p:cNvSpPr>
          <p:nvPr/>
        </p:nvSpPr>
        <p:spPr bwMode="auto">
          <a:xfrm>
            <a:off x="9151939" y="4604147"/>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pPr defTabSz="685800" eaLnBrk="0" hangingPunct="0">
              <a:defRPr/>
            </a:pPr>
            <a:endParaRPr lang="en-US" altLang="en-US" sz="1800" dirty="0" smtClean="0">
              <a:solidFill>
                <a:srgbClr val="000000"/>
              </a:solidFill>
              <a:latin typeface="Arial" pitchFamily="34" charset="0"/>
              <a:cs typeface="MS PGothic" charset="0"/>
            </a:endParaRPr>
          </a:p>
        </p:txBody>
      </p:sp>
      <p:cxnSp>
        <p:nvCxnSpPr>
          <p:cNvPr id="6" name="Straight Connector 5"/>
          <p:cNvCxnSpPr>
            <a:cxnSpLocks noChangeShapeType="1"/>
          </p:cNvCxnSpPr>
          <p:nvPr userDrawn="1"/>
        </p:nvCxnSpPr>
        <p:spPr bwMode="auto">
          <a:xfrm>
            <a:off x="0" y="938213"/>
            <a:ext cx="9144000" cy="0"/>
          </a:xfrm>
          <a:prstGeom prst="line">
            <a:avLst/>
          </a:prstGeom>
          <a:noFill/>
          <a:ln w="25400">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4" name="Content Placeholder 13"/>
          <p:cNvSpPr>
            <a:spLocks noGrp="1"/>
          </p:cNvSpPr>
          <p:nvPr>
            <p:ph sz="quarter" idx="12"/>
          </p:nvPr>
        </p:nvSpPr>
        <p:spPr>
          <a:xfrm>
            <a:off x="457200" y="1238174"/>
            <a:ext cx="8229600" cy="3019425"/>
          </a:xfrm>
        </p:spPr>
        <p:txBody>
          <a:bodyPr/>
          <a:lstStyle>
            <a:lvl2pPr marL="383381" indent="-170260">
              <a:buSzPct val="100000"/>
              <a:buFont typeface="Lucida Grande"/>
              <a:buChar char="–"/>
              <a:defRPr/>
            </a:lvl2pPr>
            <a:lvl3pPr marL="639366" indent="-170260">
              <a:buClr>
                <a:schemeClr val="accent3"/>
              </a:buClr>
              <a:buFont typeface="Arial"/>
              <a:buChar char="•"/>
              <a:defRPr/>
            </a:lvl3pPr>
            <a:lvl4pPr marL="902494" indent="-170260">
              <a:buFont typeface="Lucida Grande"/>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Rectangle 2"/>
          <p:cNvSpPr>
            <a:spLocks noGrp="1" noChangeArrowheads="1"/>
          </p:cNvSpPr>
          <p:nvPr>
            <p:ph type="title"/>
          </p:nvPr>
        </p:nvSpPr>
        <p:spPr bwMode="auto">
          <a:xfrm>
            <a:off x="457200" y="0"/>
            <a:ext cx="8229600" cy="928468"/>
          </a:xfrm>
          <a:prstGeom prst="rect">
            <a:avLst/>
          </a:prstGeom>
          <a:noFill/>
          <a:ln w="9525">
            <a:noFill/>
            <a:miter lim="800000"/>
            <a:headEnd/>
            <a:tailEnd/>
          </a:ln>
        </p:spPr>
        <p:txBody>
          <a:bodyPr/>
          <a:lstStyle/>
          <a:p>
            <a:pPr lvl="0"/>
            <a:r>
              <a:rPr lang="en-US" dirty="0"/>
              <a:t>Click to edit Master title style</a:t>
            </a:r>
          </a:p>
        </p:txBody>
      </p:sp>
      <p:sp>
        <p:nvSpPr>
          <p:cNvPr id="7" name="Slide Number Placeholder 4"/>
          <p:cNvSpPr>
            <a:spLocks noGrp="1"/>
          </p:cNvSpPr>
          <p:nvPr>
            <p:ph type="sldNum" sz="quarter" idx="13"/>
          </p:nvPr>
        </p:nvSpPr>
        <p:spPr>
          <a:xfrm flipH="1">
            <a:off x="8534400" y="4780360"/>
            <a:ext cx="355600" cy="146447"/>
          </a:xfrm>
        </p:spPr>
        <p:txBody>
          <a:bodyPr/>
          <a:lstStyle>
            <a:lvl1pPr eaLnBrk="1" hangingPunct="1">
              <a:defRPr smtClean="0">
                <a:cs typeface="Arial" charset="0"/>
              </a:defRPr>
            </a:lvl1pPr>
          </a:lstStyle>
          <a:p>
            <a:pPr>
              <a:defRPr/>
            </a:pPr>
            <a:fld id="{94212CE4-2364-4E48-B6F3-1FEF3AAE2501}" type="slidenum">
              <a:rPr lang="en-US"/>
              <a:pPr>
                <a:defRPr/>
              </a:pPr>
              <a:t>‹#›</a:t>
            </a:fld>
            <a:endParaRPr lang="en-US"/>
          </a:p>
        </p:txBody>
      </p:sp>
    </p:spTree>
    <p:extLst>
      <p:ext uri="{BB962C8B-B14F-4D97-AF65-F5344CB8AC3E}">
        <p14:creationId xmlns:p14="http://schemas.microsoft.com/office/powerpoint/2010/main" val="17278881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8A6C8-59D7-4462-A495-42E1DF11019D}" type="slidenum">
              <a:rPr lang="en-US" smtClean="0"/>
              <a:t>‹#›</a:t>
            </a:fld>
            <a:endParaRPr lang="en-US" dirty="0"/>
          </a:p>
        </p:txBody>
      </p:sp>
      <p:sp>
        <p:nvSpPr>
          <p:cNvPr id="8" name="Content Placeholder 7"/>
          <p:cNvSpPr>
            <a:spLocks noGrp="1"/>
          </p:cNvSpPr>
          <p:nvPr>
            <p:ph sz="quarter" idx="11"/>
          </p:nvPr>
        </p:nvSpPr>
        <p:spPr>
          <a:xfrm>
            <a:off x="457200" y="971550"/>
            <a:ext cx="8229600" cy="382905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marL="173831" lvl="0" indent="-173831">
              <a:spcBef>
                <a:spcPts val="450"/>
              </a:spcBef>
              <a:buClr>
                <a:srgbClr val="C00000"/>
              </a:buClr>
              <a:buSzPct val="90000"/>
              <a:buFont typeface="Wingdings" panose="05000000000000000000" pitchFamily="2" charset="2"/>
              <a:buChar char="§"/>
            </a:pPr>
            <a:r>
              <a:rPr lang="en-US" dirty="0" smtClean="0"/>
              <a:t>Click to edit Master text styles</a:t>
            </a:r>
          </a:p>
          <a:p>
            <a:pPr marL="342900" lvl="1" indent="-169069"/>
            <a:r>
              <a:rPr lang="en-US" dirty="0" smtClean="0"/>
              <a:t>Second level</a:t>
            </a:r>
          </a:p>
          <a:p>
            <a:pPr marL="470297" lvl="2" indent="-127397"/>
            <a:r>
              <a:rPr lang="en-US" dirty="0" smtClean="0"/>
              <a:t>Third level</a:t>
            </a:r>
          </a:p>
          <a:p>
            <a:pPr marL="645319" lvl="3" indent="-175022">
              <a:tabLst/>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3466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9086F-101C-6D41-86AA-21E5C6D856CA}"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F4632-9C92-F342-A17C-2F003CAE872C}" type="slidenum">
              <a:rPr lang="en-US" smtClean="0"/>
              <a:t>‹#›</a:t>
            </a:fld>
            <a:endParaRPr lang="en-US"/>
          </a:p>
        </p:txBody>
      </p:sp>
    </p:spTree>
    <p:extLst>
      <p:ext uri="{BB962C8B-B14F-4D97-AF65-F5344CB8AC3E}">
        <p14:creationId xmlns:p14="http://schemas.microsoft.com/office/powerpoint/2010/main" val="1928189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8A6C8-59D7-4462-A495-42E1DF110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98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8A6C8-59D7-4462-A495-42E1DF11019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7"/>
          <p:cNvSpPr>
            <a:spLocks noGrp="1"/>
          </p:cNvSpPr>
          <p:nvPr>
            <p:ph sz="quarter" idx="11"/>
          </p:nvPr>
        </p:nvSpPr>
        <p:spPr>
          <a:xfrm>
            <a:off x="457200" y="971550"/>
            <a:ext cx="8229600" cy="382905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marL="173831" lvl="0" indent="-173831">
              <a:spcBef>
                <a:spcPts val="450"/>
              </a:spcBef>
              <a:buClr>
                <a:srgbClr val="C00000"/>
              </a:buClr>
              <a:buSzPct val="90000"/>
              <a:buFont typeface="Wingdings" panose="05000000000000000000" pitchFamily="2" charset="2"/>
              <a:buChar char="§"/>
            </a:pPr>
            <a:r>
              <a:rPr lang="en-US" dirty="0" smtClean="0"/>
              <a:t>Click to edit Master text styles</a:t>
            </a:r>
          </a:p>
          <a:p>
            <a:pPr marL="342900" lvl="1" indent="-169069"/>
            <a:r>
              <a:rPr lang="en-US" dirty="0" smtClean="0"/>
              <a:t>Second level</a:t>
            </a:r>
          </a:p>
          <a:p>
            <a:pPr marL="470297" lvl="2" indent="-127397"/>
            <a:r>
              <a:rPr lang="en-US" dirty="0" smtClean="0"/>
              <a:t>Third level</a:t>
            </a:r>
          </a:p>
          <a:p>
            <a:pPr marL="645319" lvl="3" indent="-175022">
              <a:tabLst/>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40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tx2"/>
        </a:solidFill>
        <a:effectLst/>
      </p:bgPr>
    </p:bg>
    <p:spTree>
      <p:nvGrpSpPr>
        <p:cNvPr id="1" name=""/>
        <p:cNvGrpSpPr/>
        <p:nvPr/>
      </p:nvGrpSpPr>
      <p:grpSpPr>
        <a:xfrm>
          <a:off x="0" y="0"/>
          <a:ext cx="0" cy="0"/>
          <a:chOff x="0" y="0"/>
          <a:chExt cx="0" cy="0"/>
        </a:xfrm>
      </p:grpSpPr>
      <p:sp>
        <p:nvSpPr>
          <p:cNvPr id="20" name="Pentagon 19"/>
          <p:cNvSpPr/>
          <p:nvPr userDrawn="1"/>
        </p:nvSpPr>
        <p:spPr>
          <a:xfrm>
            <a:off x="1"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entagon 20"/>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3429022"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Tree>
    <p:extLst>
      <p:ext uri="{BB962C8B-B14F-4D97-AF65-F5344CB8AC3E}">
        <p14:creationId xmlns:p14="http://schemas.microsoft.com/office/powerpoint/2010/main" val="304840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4"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
        <p:nvSpPr>
          <p:cNvPr id="13"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260416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Red">
    <p:bg>
      <p:bgPr>
        <a:solidFill>
          <a:schemeClr val="tx2"/>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smtClean="0"/>
              <a:t>Vision Quote</a:t>
            </a:r>
            <a:br>
              <a:rPr lang="en-US" dirty="0" smtClean="0"/>
            </a:br>
            <a:r>
              <a:rPr lang="en-US" dirty="0" smtClean="0"/>
              <a:t>“</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fugit </a:t>
            </a:r>
            <a:r>
              <a:rPr lang="en-US" dirty="0" err="1" smtClean="0"/>
              <a:t>liberavisse</a:t>
            </a:r>
            <a:r>
              <a:rPr lang="en-US" dirty="0" smtClean="0"/>
              <a:t> </a:t>
            </a:r>
            <a:br>
              <a:rPr lang="en-US" dirty="0" smtClean="0"/>
            </a:br>
            <a:r>
              <a:rPr lang="en-US" dirty="0" err="1" smtClean="0"/>
              <a:t>nec</a:t>
            </a:r>
            <a:r>
              <a:rPr lang="en-US" dirty="0" smtClean="0"/>
              <a:t> at. </a:t>
            </a:r>
            <a:r>
              <a:rPr lang="en-US" dirty="0" err="1" smtClean="0"/>
              <a:t>Essent</a:t>
            </a:r>
            <a:r>
              <a:rPr lang="en-US" dirty="0" smtClean="0"/>
              <a:t> </a:t>
            </a:r>
            <a:r>
              <a:rPr lang="en-US" dirty="0" err="1" smtClean="0"/>
              <a:t>elaboraret</a:t>
            </a:r>
            <a:r>
              <a:rPr lang="en-US" dirty="0" smtClean="0"/>
              <a:t> </a:t>
            </a:r>
            <a:r>
              <a:rPr lang="en-US" dirty="0" err="1" smtClean="0"/>
              <a:t>conclusionemque</a:t>
            </a:r>
            <a:r>
              <a:rPr lang="en-US" dirty="0" smtClean="0"/>
              <a:t> </a:t>
            </a:r>
            <a:br>
              <a:rPr lang="en-US" dirty="0" smtClean="0"/>
            </a:br>
            <a:r>
              <a:rPr lang="en-US" dirty="0" err="1" smtClean="0"/>
              <a:t>eam</a:t>
            </a:r>
            <a:r>
              <a:rPr lang="en-US" dirty="0" smtClean="0"/>
              <a:t> id. Quo ex </a:t>
            </a:r>
            <a:r>
              <a:rPr lang="en-US" dirty="0" err="1" smtClean="0"/>
              <a:t>laboramus</a:t>
            </a:r>
            <a:r>
              <a:rPr lang="en-US" dirty="0" smtClean="0"/>
              <a:t> </a:t>
            </a:r>
            <a:r>
              <a:rPr lang="en-US" dirty="0" err="1" smtClean="0"/>
              <a:t>accommodare</a:t>
            </a:r>
            <a:r>
              <a:rPr lang="en-US" dirty="0" smtClean="0"/>
              <a:t>, </a:t>
            </a:r>
            <a:br>
              <a:rPr lang="en-US" dirty="0" smtClean="0"/>
            </a:br>
            <a:r>
              <a:rPr lang="en-US" dirty="0" smtClean="0"/>
              <a:t>his </a:t>
            </a:r>
            <a:r>
              <a:rPr lang="en-US" dirty="0" err="1" smtClean="0"/>
              <a:t>falli</a:t>
            </a:r>
            <a:r>
              <a:rPr lang="en-US" dirty="0" smtClean="0"/>
              <a:t> </a:t>
            </a:r>
            <a:r>
              <a:rPr lang="en-US" dirty="0" err="1" smtClean="0"/>
              <a:t>deleniti</a:t>
            </a:r>
            <a:r>
              <a:rPr lang="en-US" dirty="0" smtClean="0"/>
              <a:t> </a:t>
            </a:r>
            <a:r>
              <a:rPr lang="en-US" dirty="0" err="1" smtClean="0"/>
              <a:t>ei</a:t>
            </a:r>
            <a:r>
              <a:rPr lang="en-US" dirty="0" smtClean="0"/>
              <a:t>. </a:t>
            </a:r>
            <a:r>
              <a:rPr lang="en-US" dirty="0" err="1" smtClean="0"/>
              <a:t>Illud</a:t>
            </a:r>
            <a:r>
              <a:rPr lang="en-US" dirty="0" smtClean="0"/>
              <a:t> postulant </a:t>
            </a:r>
            <a:br>
              <a:rPr lang="en-US" dirty="0" smtClean="0"/>
            </a:br>
            <a:r>
              <a:rPr lang="en-US" dirty="0" err="1" smtClean="0"/>
              <a:t>adversarium</a:t>
            </a:r>
            <a:r>
              <a:rPr lang="en-US" dirty="0" smtClean="0"/>
              <a:t> </a:t>
            </a:r>
            <a:r>
              <a:rPr lang="en-US" dirty="0" err="1" smtClean="0"/>
              <a:t>ei</a:t>
            </a:r>
            <a:r>
              <a:rPr lang="en-US" dirty="0" smtClean="0"/>
              <a:t> his.”</a:t>
            </a:r>
          </a:p>
        </p:txBody>
      </p:sp>
      <p:sp>
        <p:nvSpPr>
          <p:cNvPr id="7"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FFFFFF"/>
              </a:solidFill>
              <a:latin typeface="+mn-lt"/>
              <a:cs typeface="SapientSansRegular"/>
            </a:endParaRPr>
          </a:p>
        </p:txBody>
      </p:sp>
      <p:pic>
        <p:nvPicPr>
          <p:cNvPr id="8" name="Picture 7"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Tree>
    <p:extLst>
      <p:ext uri="{BB962C8B-B14F-4D97-AF65-F5344CB8AC3E}">
        <p14:creationId xmlns:p14="http://schemas.microsoft.com/office/powerpoint/2010/main" val="23103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2"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006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2"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48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762066"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26939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4"/>
          <p:cNvSpPr>
            <a:spLocks noGrp="1"/>
          </p:cNvSpPr>
          <p:nvPr>
            <p:ph sz="quarter" idx="12"/>
          </p:nvPr>
        </p:nvSpPr>
        <p:spPr>
          <a:xfrm>
            <a:off x="4762066" y="1069975"/>
            <a:ext cx="3897313" cy="3600450"/>
          </a:xfrm>
        </p:spPr>
        <p:txBody>
          <a:bodyPr anchor="ctr"/>
          <a:lstStyle>
            <a:lvl1pPr marL="0" indent="0" algn="ctr">
              <a:buFontTx/>
              <a:buNone/>
              <a:defRPr/>
            </a:lvl1pPr>
          </a:lstStyle>
          <a:p>
            <a:pPr lvl="0"/>
            <a:r>
              <a:rPr lang="en-US" smtClean="0"/>
              <a:t>Click to edit Master text styles</a:t>
            </a:r>
          </a:p>
        </p:txBody>
      </p:sp>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246575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65"/>
            <a:ext cx="8229600" cy="34624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smtClean="0"/>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smtClean="0"/>
              <a:pPr>
                <a:defRPr/>
              </a:pPr>
              <a:t>July 8, 2016</a:t>
            </a:fld>
            <a:endParaRPr lang="en-US" dirty="0"/>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0" r:id="rId1"/>
    <p:sldLayoutId id="2147483755" r:id="rId2"/>
    <p:sldLayoutId id="2147483821" r:id="rId3"/>
    <p:sldLayoutId id="2147483822" r:id="rId4"/>
    <p:sldLayoutId id="2147483823" r:id="rId5"/>
    <p:sldLayoutId id="2147483770" r:id="rId6"/>
    <p:sldLayoutId id="2147483810" r:id="rId7"/>
    <p:sldLayoutId id="2147483771" r:id="rId8"/>
    <p:sldLayoutId id="2147483812" r:id="rId9"/>
    <p:sldLayoutId id="2147483772" r:id="rId10"/>
    <p:sldLayoutId id="2147483813" r:id="rId11"/>
    <p:sldLayoutId id="2147483773" r:id="rId12"/>
    <p:sldLayoutId id="2147483814" r:id="rId13"/>
    <p:sldLayoutId id="2147483763" r:id="rId14"/>
    <p:sldLayoutId id="2147483807" r:id="rId15"/>
    <p:sldLayoutId id="2147483824" r:id="rId16"/>
    <p:sldLayoutId id="2147483827" r:id="rId17"/>
    <p:sldLayoutId id="2147483924" r:id="rId18"/>
    <p:sldLayoutId id="2147483926" r:id="rId19"/>
    <p:sldLayoutId id="2147483927" r:id="rId20"/>
    <p:sldLayoutId id="2147483950" r:id="rId21"/>
    <p:sldLayoutId id="2147483951" r:id="rId22"/>
    <p:sldLayoutId id="2147483952" r:id="rId23"/>
    <p:sldLayoutId id="2147483953" r:id="rId24"/>
    <p:sldLayoutId id="2147483954" r:id="rId25"/>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3124200" y="5029200"/>
            <a:ext cx="60198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7" name="Round Same Side Corner Rectangle 6"/>
          <p:cNvSpPr/>
          <p:nvPr userDrawn="1"/>
        </p:nvSpPr>
        <p:spPr>
          <a:xfrm>
            <a:off x="-152400" y="4892278"/>
            <a:ext cx="3276600" cy="251222"/>
          </a:xfrm>
          <a:prstGeom prst="round2SameRect">
            <a:avLst>
              <a:gd name="adj1" fmla="val 33944"/>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nvGrpSpPr>
          <p:cNvPr id="8" name="Group 7"/>
          <p:cNvGrpSpPr/>
          <p:nvPr userDrawn="1"/>
        </p:nvGrpSpPr>
        <p:grpSpPr>
          <a:xfrm>
            <a:off x="76200" y="4948828"/>
            <a:ext cx="2895600" cy="168251"/>
            <a:chOff x="318448" y="6087514"/>
            <a:chExt cx="8514890" cy="659685"/>
          </a:xfrm>
        </p:grpSpPr>
        <p:pic>
          <p:nvPicPr>
            <p:cNvPr id="9" name="Picture 2" descr="\\gs-svr1\tpg\TPG-Jobs\FY15 – TID-Files\NIH-National Cancer Institute_Logo.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184679" y="6122115"/>
              <a:ext cx="5648659" cy="535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gs-svr1\tpg\TPG-Jobs\FY15 – TID-Files\DOE_Logo_Color.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318448" y="6087514"/>
              <a:ext cx="2403476" cy="60426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2942431" y="6087514"/>
              <a:ext cx="0" cy="6596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228600" y="114300"/>
            <a:ext cx="8229600" cy="800100"/>
          </a:xfrm>
          <a:prstGeom prst="rect">
            <a:avLst/>
          </a:prstGeom>
        </p:spPr>
        <p:txBody>
          <a:bodyPr vert="horz" lIns="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66158"/>
            <a:ext cx="8229600" cy="3628465"/>
          </a:xfrm>
          <a:prstGeom prst="rect">
            <a:avLst/>
          </a:prstGeom>
        </p:spPr>
        <p:txBody>
          <a:bodyPr vert="horz" lIns="91440" tIns="45720" rIns="91440" bIns="45720" rtlCol="0">
            <a:normAutofit/>
          </a:bodyPr>
          <a:lstStyle/>
          <a:p>
            <a:pPr marL="173831" lvl="0" indent="-173831" algn="l" defTabSz="685800" rtl="0" eaLnBrk="1" latinLnBrk="0" hangingPunct="1">
              <a:spcBef>
                <a:spcPts val="450"/>
              </a:spcBef>
              <a:buClr>
                <a:srgbClr val="C00000"/>
              </a:buClr>
              <a:buSzPct val="90000"/>
              <a:buFont typeface="Wingdings" panose="05000000000000000000" pitchFamily="2" charset="2"/>
              <a:buChar char="§"/>
            </a:pPr>
            <a:r>
              <a:rPr lang="en-US" dirty="0" smtClean="0"/>
              <a:t>Click to edit Master text styles</a:t>
            </a:r>
          </a:p>
          <a:p>
            <a:pPr marL="342900" lvl="1" indent="-169069" algn="l" defTabSz="685800" rtl="0" eaLnBrk="1" latinLnBrk="0" hangingPunct="1">
              <a:spcBef>
                <a:spcPct val="20000"/>
              </a:spcBef>
              <a:buFont typeface="Arial" panose="020B0604020202020204" pitchFamily="34" charset="0"/>
              <a:buChar char="–"/>
            </a:pPr>
            <a:r>
              <a:rPr lang="en-US" dirty="0" smtClean="0"/>
              <a:t>Second level</a:t>
            </a:r>
          </a:p>
          <a:p>
            <a:pPr marL="470297" lvl="2" indent="-127397" algn="l" defTabSz="685800" rtl="0" eaLnBrk="1" latinLnBrk="0" hangingPunct="1">
              <a:spcBef>
                <a:spcPct val="20000"/>
              </a:spcBef>
              <a:buFont typeface="Arial" panose="020B0604020202020204" pitchFamily="34" charset="0"/>
              <a:buChar char="•"/>
            </a:pPr>
            <a:r>
              <a:rPr lang="en-US" dirty="0" smtClean="0"/>
              <a:t>Third level</a:t>
            </a:r>
          </a:p>
          <a:p>
            <a:pPr marL="645319" lvl="3" indent="-175022" algn="l" defTabSz="685800" rtl="0" eaLnBrk="1" latinLnBrk="0" hangingPunct="1">
              <a:spcBef>
                <a:spcPct val="20000"/>
              </a:spcBef>
              <a:buFont typeface="Arial" panose="020B0604020202020204" pitchFamily="34" charset="0"/>
              <a:buChar char="–"/>
              <a:tabLst/>
            </a:pPr>
            <a:r>
              <a:rPr lang="en-US" dirty="0" smtClean="0"/>
              <a:t>Fourth level</a:t>
            </a:r>
          </a:p>
        </p:txBody>
      </p:sp>
      <p:sp>
        <p:nvSpPr>
          <p:cNvPr id="6" name="Slide Number Placeholder 5"/>
          <p:cNvSpPr>
            <a:spLocks noGrp="1"/>
          </p:cNvSpPr>
          <p:nvPr>
            <p:ph type="sldNum" sz="quarter" idx="4"/>
          </p:nvPr>
        </p:nvSpPr>
        <p:spPr>
          <a:xfrm>
            <a:off x="8763000" y="4995205"/>
            <a:ext cx="381000" cy="17145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AB88A6C8-59D7-4462-A495-42E1DF11019D}" type="slidenum">
              <a:rPr lang="en-US" smtClean="0">
                <a:solidFill>
                  <a:prstClr val="black">
                    <a:tint val="75000"/>
                  </a:prstClr>
                </a:solidFill>
                <a:latin typeface="Calibri"/>
                <a:ea typeface=""/>
                <a:cs typeface=""/>
              </a:rPr>
              <a:pPr defTabSz="685800" fontAlgn="auto">
                <a:spcBef>
                  <a:spcPts val="0"/>
                </a:spcBef>
                <a:spcAft>
                  <a:spcPts val="0"/>
                </a:spcAft>
              </a:pPr>
              <a:t>‹#›</a:t>
            </a:fld>
            <a:endParaRPr lang="en-US" dirty="0">
              <a:solidFill>
                <a:prstClr val="black">
                  <a:tint val="75000"/>
                </a:prstClr>
              </a:solidFill>
              <a:latin typeface="Calibri"/>
              <a:ea typeface=""/>
              <a:cs typeface=""/>
            </a:endParaRPr>
          </a:p>
        </p:txBody>
      </p:sp>
    </p:spTree>
    <p:extLst>
      <p:ext uri="{BB962C8B-B14F-4D97-AF65-F5344CB8AC3E}">
        <p14:creationId xmlns:p14="http://schemas.microsoft.com/office/powerpoint/2010/main" val="160668660"/>
      </p:ext>
    </p:extLst>
  </p:cSld>
  <p:clrMap bg1="lt1" tx1="dk1" bg2="lt2" tx2="dk2" accent1="accent1" accent2="accent2" accent3="accent3" accent4="accent4" accent5="accent5" accent6="accent6" hlink="hlink" folHlink="folHlink"/>
  <p:sldLayoutIdLst>
    <p:sldLayoutId id="2147483948" r:id="rId1"/>
    <p:sldLayoutId id="2147483949" r:id="rId2"/>
  </p:sldLayoutIdLst>
  <p:hf hdr="0" ftr="0" dt="0"/>
  <p:txStyles>
    <p:titleStyle>
      <a:lvl1pPr algn="l" defTabSz="685800" rtl="0" eaLnBrk="1" latinLnBrk="0" hangingPunct="1">
        <a:spcBef>
          <a:spcPct val="0"/>
        </a:spcBef>
        <a:buNone/>
        <a:defRPr lang="en-US" sz="2400" b="1" kern="1200" dirty="0">
          <a:solidFill>
            <a:schemeClr val="tx1">
              <a:lumMod val="65000"/>
              <a:lumOff val="35000"/>
            </a:schemeClr>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lang="en-US" sz="1800" b="1" kern="1200" dirty="0" smtClean="0">
          <a:solidFill>
            <a:schemeClr val="tx1"/>
          </a:solidFill>
          <a:latin typeface="+mn-lt"/>
          <a:ea typeface="+mn-ea"/>
          <a:cs typeface="+mn-cs"/>
        </a:defRPr>
      </a:lvl1pPr>
      <a:lvl2pPr marL="431006"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2pPr>
      <a:lvl3pPr marL="600075"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3pPr>
      <a:lvl4pPr marL="727472"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lang="en-US" sz="1800" b="1" kern="1200" dirty="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force11.org/group/fairgroup/fairprincipl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ds.nih.gov/" TargetMode="External"/><Relationship Id="rId3" Type="http://schemas.openxmlformats.org/officeDocument/2006/relationships/hyperlink" Target="http://www.cancer.gov/grants-training/grants-management/nci-policies/genomic-dat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image" Target="../media/image43.png"/><Relationship Id="rId25" Type="http://schemas.openxmlformats.org/officeDocument/2006/relationships/image" Target="../media/image44.png"/><Relationship Id="rId26" Type="http://schemas.openxmlformats.org/officeDocument/2006/relationships/image" Target="../media/image45.png"/><Relationship Id="rId27" Type="http://schemas.openxmlformats.org/officeDocument/2006/relationships/image" Target="../media/image46.png"/><Relationship Id="rId28" Type="http://schemas.openxmlformats.org/officeDocument/2006/relationships/image" Target="../media/image47.png"/><Relationship Id="rId29" Type="http://schemas.openxmlformats.org/officeDocument/2006/relationships/image" Target="../media/image48.PNG"/><Relationship Id="rId30" Type="http://schemas.openxmlformats.org/officeDocument/2006/relationships/image" Target="../media/image49.PNG"/><Relationship Id="rId31" Type="http://schemas.openxmlformats.org/officeDocument/2006/relationships/image" Target="../media/image50.PNG"/><Relationship Id="rId32" Type="http://schemas.openxmlformats.org/officeDocument/2006/relationships/image" Target="../media/image51.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1" Type="http://schemas.openxmlformats.org/officeDocument/2006/relationships/slideLayout" Target="../slideLayouts/slideLayout25.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4.xml"/><Relationship Id="rId2"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9.png"/><Relationship Id="rId3"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2.xml"/><Relationship Id="rId2" Type="http://schemas.openxmlformats.org/officeDocument/2006/relationships/image" Target="../media/image7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3" Type="http://schemas.openxmlformats.org/officeDocument/2006/relationships/hyperlink" Target="http://cgc.systemsbiology.net/" TargetMode="External"/><Relationship Id="rId4" Type="http://schemas.openxmlformats.org/officeDocument/2006/relationships/hyperlink" Target="http://www.cancergenomicscloud.org/" TargetMode="External"/><Relationship Id="rId1" Type="http://schemas.openxmlformats.org/officeDocument/2006/relationships/slideLayout" Target="../slideLayouts/slideLayout20.xml"/><Relationship Id="rId2" Type="http://schemas.openxmlformats.org/officeDocument/2006/relationships/hyperlink" Target="http://firecloud.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linicaltrialsapi.cancer.gov/" TargetMode="External"/><Relationship Id="rId3" Type="http://schemas.openxmlformats.org/officeDocument/2006/relationships/hyperlink" Target="https://public.govdelivery.com/accounts/USNIHNCI/subscriber/new"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trials.cancer.gov/" TargetMode="External"/><Relationship Id="rId4" Type="http://schemas.openxmlformats.org/officeDocument/2006/relationships/hyperlink" Target="https://clinicaltrialsapi.cancer.gov/" TargetMode="External"/><Relationship Id="rId1" Type="http://schemas.openxmlformats.org/officeDocument/2006/relationships/slideLayout" Target="../slideLayouts/slideLayout6.xml"/><Relationship Id="rId2" Type="http://schemas.openxmlformats.org/officeDocument/2006/relationships/hyperlink" Target="https://gdc.nci.nih.gov)/"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JPG"/><Relationship Id="rId3" Type="http://schemas.openxmlformats.org/officeDocument/2006/relationships/image" Target="../media/image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8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4400" dirty="0">
                <a:latin typeface="Arial" charset="0"/>
              </a:rPr>
              <a:t>Cancer Genomics, Open Science and PMI: FAIR in NCI genomics thinking and projects</a:t>
            </a:r>
            <a:endParaRPr lang="en-US" sz="4400" dirty="0">
              <a:latin typeface="Arial" charset="0"/>
            </a:endParaRPr>
          </a:p>
        </p:txBody>
      </p:sp>
      <p:sp>
        <p:nvSpPr>
          <p:cNvPr id="5124" name="Rectangle 10"/>
          <p:cNvSpPr>
            <a:spLocks noChangeArrowheads="1"/>
          </p:cNvSpPr>
          <p:nvPr/>
        </p:nvSpPr>
        <p:spPr bwMode="auto">
          <a:xfrm>
            <a:off x="5105400" y="4572000"/>
            <a:ext cx="3581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dirty="0" smtClean="0">
                <a:solidFill>
                  <a:srgbClr val="669900"/>
                </a:solidFill>
                <a:latin typeface="Arial" charset="0"/>
              </a:rPr>
              <a:t>July 8</a:t>
            </a:r>
            <a:r>
              <a:rPr lang="en-US" baseline="30000" dirty="0" smtClean="0">
                <a:solidFill>
                  <a:srgbClr val="669900"/>
                </a:solidFill>
                <a:latin typeface="Arial" charset="0"/>
              </a:rPr>
              <a:t>th</a:t>
            </a:r>
            <a:r>
              <a:rPr lang="en-US" dirty="0" smtClean="0">
                <a:solidFill>
                  <a:srgbClr val="669900"/>
                </a:solidFill>
                <a:latin typeface="Arial" charset="0"/>
              </a:rPr>
              <a:t>, 2016</a:t>
            </a:r>
            <a:endParaRPr lang="en-US" dirty="0">
              <a:solidFill>
                <a:srgbClr val="669900"/>
              </a:solidFill>
              <a:latin typeface="Arial" charset="0"/>
            </a:endParaRPr>
          </a:p>
        </p:txBody>
      </p:sp>
      <p:sp>
        <p:nvSpPr>
          <p:cNvPr id="2" name="Subtitle 1"/>
          <p:cNvSpPr>
            <a:spLocks noGrp="1"/>
          </p:cNvSpPr>
          <p:nvPr>
            <p:ph type="subTitle" idx="1"/>
          </p:nvPr>
        </p:nvSpPr>
        <p:spPr/>
        <p:txBody>
          <a:bodyPr/>
          <a:lstStyle/>
          <a:p>
            <a:r>
              <a:rPr lang="en-US" dirty="0" smtClean="0"/>
              <a:t>Warren Kibbe, PhD</a:t>
            </a:r>
          </a:p>
          <a:p>
            <a:r>
              <a:rPr lang="en-US" dirty="0" smtClean="0"/>
              <a:t>NCI Center for Biomedical Informatics</a:t>
            </a:r>
            <a:endParaRPr lang="en-US" dirty="0"/>
          </a:p>
        </p:txBody>
      </p:sp>
      <p:sp>
        <p:nvSpPr>
          <p:cNvPr id="3" name="TextBox 2"/>
          <p:cNvSpPr txBox="1"/>
          <p:nvPr/>
        </p:nvSpPr>
        <p:spPr>
          <a:xfrm>
            <a:off x="6305714" y="3906981"/>
            <a:ext cx="1180772" cy="369332"/>
          </a:xfrm>
          <a:prstGeom prst="rect">
            <a:avLst/>
          </a:prstGeom>
          <a:noFill/>
        </p:spPr>
        <p:txBody>
          <a:bodyPr wrap="none" rtlCol="0">
            <a:spAutoFit/>
          </a:bodyPr>
          <a:lstStyle/>
          <a:p>
            <a:r>
              <a:rPr lang="en-US" dirty="0" smtClean="0"/>
              <a:t>@</a:t>
            </a:r>
            <a:r>
              <a:rPr lang="en-US" dirty="0" err="1" smtClean="0"/>
              <a:t>wakibbe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0953" y="3914266"/>
            <a:ext cx="354761" cy="354761"/>
          </a:xfrm>
          <a:prstGeom prst="rect">
            <a:avLst/>
          </a:prstGeom>
        </p:spPr>
      </p:pic>
    </p:spTree>
    <p:extLst>
      <p:ext uri="{BB962C8B-B14F-4D97-AF65-F5344CB8AC3E}">
        <p14:creationId xmlns:p14="http://schemas.microsoft.com/office/powerpoint/2010/main" val="1066452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95471" y="1817370"/>
            <a:ext cx="4062728" cy="2130376"/>
          </a:xfrm>
        </p:spPr>
        <p:txBody>
          <a:bodyPr/>
          <a:lstStyle/>
          <a:p>
            <a:r>
              <a:rPr lang="en-US" dirty="0" smtClean="0"/>
              <a:t>FAIR –				</a:t>
            </a:r>
            <a:br>
              <a:rPr lang="en-US" dirty="0" smtClean="0"/>
            </a:br>
            <a:r>
              <a:rPr lang="en-US" dirty="0" smtClean="0"/>
              <a:t>Making data </a:t>
            </a:r>
            <a:br>
              <a:rPr lang="en-US" dirty="0" smtClean="0"/>
            </a:br>
            <a:r>
              <a:rPr lang="en-US" dirty="0" smtClean="0"/>
              <a:t>Findable, </a:t>
            </a:r>
            <a:br>
              <a:rPr lang="en-US" dirty="0" smtClean="0"/>
            </a:br>
            <a:r>
              <a:rPr lang="en-US" dirty="0" smtClean="0"/>
              <a:t>Accessible,</a:t>
            </a:r>
            <a:br>
              <a:rPr lang="en-US" dirty="0" smtClean="0"/>
            </a:br>
            <a:r>
              <a:rPr lang="en-US" dirty="0" smtClean="0"/>
              <a:t>Attributable, </a:t>
            </a:r>
            <a:br>
              <a:rPr lang="en-US" dirty="0" smtClean="0"/>
            </a:br>
            <a:r>
              <a:rPr lang="en-US" dirty="0" smtClean="0"/>
              <a:t>Interoperable,</a:t>
            </a:r>
            <a:br>
              <a:rPr lang="en-US" dirty="0" smtClean="0"/>
            </a:br>
            <a:r>
              <a:rPr lang="en-US" dirty="0" smtClean="0"/>
              <a:t>Reusable,</a:t>
            </a:r>
            <a:br>
              <a:rPr lang="en-US" dirty="0" smtClean="0"/>
            </a:br>
            <a:r>
              <a:rPr lang="en-US" dirty="0" smtClean="0"/>
              <a:t>and provide Recognition</a:t>
            </a:r>
            <a:endParaRPr lang="en-US" dirty="0"/>
          </a:p>
        </p:txBody>
      </p:sp>
      <p:sp>
        <p:nvSpPr>
          <p:cNvPr id="2" name="TextBox 1"/>
          <p:cNvSpPr txBox="1"/>
          <p:nvPr/>
        </p:nvSpPr>
        <p:spPr>
          <a:xfrm>
            <a:off x="3637935" y="4178710"/>
            <a:ext cx="5420266" cy="646331"/>
          </a:xfrm>
          <a:prstGeom prst="rect">
            <a:avLst/>
          </a:prstGeom>
          <a:noFill/>
        </p:spPr>
        <p:txBody>
          <a:bodyPr wrap="none" rtlCol="0">
            <a:spAutoFit/>
          </a:bodyPr>
          <a:lstStyle/>
          <a:p>
            <a:r>
              <a:rPr lang="en-US" dirty="0" smtClean="0"/>
              <a:t>Force11 white paper</a:t>
            </a:r>
          </a:p>
          <a:p>
            <a:r>
              <a:rPr lang="en-US" dirty="0" smtClean="0">
                <a:hlinkClick r:id="rId2"/>
              </a:rPr>
              <a:t>https</a:t>
            </a:r>
            <a:r>
              <a:rPr lang="en-US" dirty="0">
                <a:hlinkClick r:id="rId2"/>
              </a:rPr>
              <a:t>://</a:t>
            </a:r>
            <a:r>
              <a:rPr lang="en-US" dirty="0" smtClean="0">
                <a:hlinkClick r:id="rId2"/>
              </a:rPr>
              <a:t>www.force11.org/group/fairgroup/fairprinciples</a:t>
            </a:r>
            <a:r>
              <a:rPr lang="en-US" dirty="0" smtClean="0"/>
              <a:t> </a:t>
            </a:r>
            <a:endParaRPr lang="en-US" dirty="0"/>
          </a:p>
        </p:txBody>
      </p:sp>
    </p:spTree>
    <p:extLst>
      <p:ext uri="{BB962C8B-B14F-4D97-AF65-F5344CB8AC3E}">
        <p14:creationId xmlns:p14="http://schemas.microsoft.com/office/powerpoint/2010/main" val="2034384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1371599"/>
            <a:ext cx="7902878" cy="2751993"/>
          </a:xfrm>
        </p:spPr>
        <p:txBody>
          <a:bodyPr/>
          <a:lstStyle/>
          <a:p>
            <a:r>
              <a:rPr lang="en-US" dirty="0"/>
              <a:t>NIH Genomic Data Sharing </a:t>
            </a:r>
            <a:r>
              <a:rPr lang="en-US" dirty="0" smtClean="0"/>
              <a:t>Policy</a:t>
            </a:r>
            <a:br>
              <a:rPr lang="en-US" dirty="0" smtClean="0"/>
            </a:br>
            <a:r>
              <a:rPr lang="en-US" dirty="0"/>
              <a:t/>
            </a:r>
            <a:br>
              <a:rPr lang="en-US" dirty="0"/>
            </a:br>
            <a:r>
              <a:rPr lang="en-US" dirty="0">
                <a:hlinkClick r:id="rId2"/>
              </a:rPr>
              <a:t>https://</a:t>
            </a:r>
            <a:r>
              <a:rPr lang="en-US" dirty="0" smtClean="0">
                <a:hlinkClick r:id="rId2"/>
              </a:rPr>
              <a:t>gds.nih.gov/</a:t>
            </a:r>
            <a:r>
              <a:rPr lang="en-US" dirty="0" smtClean="0"/>
              <a:t> </a:t>
            </a:r>
            <a:br>
              <a:rPr lang="en-US" dirty="0" smtClean="0"/>
            </a:br>
            <a:r>
              <a:rPr lang="en-US" dirty="0" smtClean="0"/>
              <a:t>Went into effect January 25, 2015</a:t>
            </a:r>
            <a:br>
              <a:rPr lang="en-US" dirty="0" smtClean="0"/>
            </a:br>
            <a:r>
              <a:rPr lang="en-US" dirty="0" smtClean="0"/>
              <a:t/>
            </a:r>
            <a:br>
              <a:rPr lang="en-US" dirty="0" smtClean="0"/>
            </a:br>
            <a:r>
              <a:rPr lang="en-US" dirty="0" smtClean="0"/>
              <a:t>NCI guidance:</a:t>
            </a:r>
            <a:r>
              <a:rPr lang="en-US" dirty="0"/>
              <a:t/>
            </a:r>
            <a:br>
              <a:rPr lang="en-US" dirty="0"/>
            </a:br>
            <a:r>
              <a:rPr lang="en-US" dirty="0">
                <a:hlinkClick r:id="rId3"/>
              </a:rPr>
              <a:t>http://</a:t>
            </a:r>
            <a:r>
              <a:rPr lang="en-US" dirty="0" smtClean="0">
                <a:hlinkClick r:id="rId3"/>
              </a:rPr>
              <a:t>www.cancer.gov/grants-training/grants-management/nci-policies/genomic-data</a:t>
            </a:r>
            <a:r>
              <a:rPr lang="en-US" dirty="0" smtClean="0"/>
              <a:t> </a:t>
            </a:r>
            <a:br>
              <a:rPr lang="en-US" dirty="0" smtClean="0"/>
            </a:br>
            <a:r>
              <a:rPr lang="en-US" dirty="0"/>
              <a:t/>
            </a:r>
            <a:br>
              <a:rPr lang="en-US" dirty="0"/>
            </a:br>
            <a:r>
              <a:rPr lang="en-US" dirty="0" smtClean="0"/>
              <a:t>Requires public sharing of genomic data sets</a:t>
            </a:r>
            <a:endParaRPr lang="en-US" dirty="0"/>
          </a:p>
        </p:txBody>
      </p:sp>
    </p:spTree>
    <p:extLst>
      <p:ext uri="{BB962C8B-B14F-4D97-AF65-F5344CB8AC3E}">
        <p14:creationId xmlns:p14="http://schemas.microsoft.com/office/powerpoint/2010/main" val="181440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NIH and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00" y="0"/>
            <a:ext cx="9092045" cy="5143500"/>
          </a:xfrm>
          <a:prstGeom prst="rect">
            <a:avLst/>
          </a:prstGeom>
        </p:spPr>
      </p:pic>
      <p:sp>
        <p:nvSpPr>
          <p:cNvPr id="6" name="TextBox 5"/>
          <p:cNvSpPr txBox="1"/>
          <p:nvPr/>
        </p:nvSpPr>
        <p:spPr>
          <a:xfrm>
            <a:off x="5664707" y="127003"/>
            <a:ext cx="2454518" cy="369332"/>
          </a:xfrm>
          <a:prstGeom prst="rect">
            <a:avLst/>
          </a:prstGeom>
          <a:noFill/>
        </p:spPr>
        <p:txBody>
          <a:bodyPr wrap="none" rtlCol="0">
            <a:spAutoFit/>
          </a:bodyPr>
          <a:lstStyle/>
          <a:p>
            <a:r>
              <a:rPr lang="en-US" dirty="0" smtClean="0">
                <a:solidFill>
                  <a:srgbClr val="FF0000"/>
                </a:solidFill>
              </a:rPr>
              <a:t>Nature</a:t>
            </a:r>
            <a:r>
              <a:rPr lang="en-US" smtClean="0">
                <a:solidFill>
                  <a:srgbClr val="FF0000"/>
                </a:solidFill>
              </a:rPr>
              <a:t>, November 2015</a:t>
            </a:r>
            <a:endParaRPr lang="en-US">
              <a:solidFill>
                <a:srgbClr val="FF0000"/>
              </a:solidFill>
            </a:endParaRPr>
          </a:p>
        </p:txBody>
      </p:sp>
    </p:spTree>
    <p:extLst>
      <p:ext uri="{BB962C8B-B14F-4D97-AF65-F5344CB8AC3E}">
        <p14:creationId xmlns:p14="http://schemas.microsoft.com/office/powerpoint/2010/main" val="1512245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sz="quarter" idx="11"/>
          </p:nvPr>
        </p:nvPicPr>
        <p:blipFill>
          <a:blip r:embed="rId2" cstate="print">
            <a:extLst>
              <a:ext uri="{28A0092B-C50C-407E-A947-70E740481C1C}">
                <a14:useLocalDpi xmlns:a14="http://schemas.microsoft.com/office/drawing/2010/main"/>
              </a:ext>
            </a:extLst>
          </a:blip>
          <a:stretch>
            <a:fillRect/>
          </a:stretch>
        </p:blipFill>
        <p:spPr>
          <a:xfrm>
            <a:off x="1178232" y="311669"/>
            <a:ext cx="6796680" cy="4406980"/>
          </a:xfrm>
        </p:spPr>
      </p:pic>
      <p:sp>
        <p:nvSpPr>
          <p:cNvPr id="6" name="TextBox 5"/>
          <p:cNvSpPr txBox="1"/>
          <p:nvPr/>
        </p:nvSpPr>
        <p:spPr>
          <a:xfrm>
            <a:off x="5664707" y="127003"/>
            <a:ext cx="2072299" cy="369332"/>
          </a:xfrm>
          <a:prstGeom prst="rect">
            <a:avLst/>
          </a:prstGeom>
          <a:noFill/>
        </p:spPr>
        <p:txBody>
          <a:bodyPr wrap="none" rtlCol="0">
            <a:spAutoFit/>
          </a:bodyPr>
          <a:lstStyle/>
          <a:p>
            <a:r>
              <a:rPr lang="en-US" dirty="0" smtClean="0">
                <a:solidFill>
                  <a:srgbClr val="FF0000"/>
                </a:solidFill>
              </a:rPr>
              <a:t>NEJM, January 2016</a:t>
            </a:r>
            <a:endParaRPr lang="en-US" dirty="0">
              <a:solidFill>
                <a:srgbClr val="FF0000"/>
              </a:solidFill>
            </a:endParaRPr>
          </a:p>
        </p:txBody>
      </p:sp>
    </p:spTree>
    <p:extLst>
      <p:ext uri="{BB962C8B-B14F-4D97-AF65-F5344CB8AC3E}">
        <p14:creationId xmlns:p14="http://schemas.microsoft.com/office/powerpoint/2010/main" val="263448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a:blip r:embed="rId2" cstate="print">
            <a:extLst>
              <a:ext uri="{28A0092B-C50C-407E-A947-70E740481C1C}">
                <a14:useLocalDpi xmlns:a14="http://schemas.microsoft.com/office/drawing/2010/main"/>
              </a:ext>
            </a:extLst>
          </a:blip>
          <a:stretch>
            <a:fillRect/>
          </a:stretch>
        </p:blipFill>
        <p:spPr>
          <a:xfrm>
            <a:off x="493713" y="1225533"/>
            <a:ext cx="8166100" cy="3427354"/>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 y="568146"/>
            <a:ext cx="9144000" cy="562497"/>
          </a:xfrm>
          <a:prstGeom prst="rect">
            <a:avLst/>
          </a:prstGeom>
        </p:spPr>
      </p:pic>
      <p:sp>
        <p:nvSpPr>
          <p:cNvPr id="6" name="TextBox 5"/>
          <p:cNvSpPr txBox="1"/>
          <p:nvPr/>
        </p:nvSpPr>
        <p:spPr>
          <a:xfrm>
            <a:off x="5664707" y="127003"/>
            <a:ext cx="2127505" cy="369332"/>
          </a:xfrm>
          <a:prstGeom prst="rect">
            <a:avLst/>
          </a:prstGeom>
          <a:noFill/>
        </p:spPr>
        <p:txBody>
          <a:bodyPr wrap="none" rtlCol="0">
            <a:spAutoFit/>
          </a:bodyPr>
          <a:lstStyle/>
          <a:p>
            <a:r>
              <a:rPr lang="en-US" dirty="0" smtClean="0">
                <a:solidFill>
                  <a:srgbClr val="FF0000"/>
                </a:solidFill>
              </a:rPr>
              <a:t>Science, March 2016</a:t>
            </a:r>
            <a:endParaRPr lang="en-US" dirty="0">
              <a:solidFill>
                <a:srgbClr val="FF0000"/>
              </a:solidFill>
            </a:endParaRPr>
          </a:p>
        </p:txBody>
      </p:sp>
    </p:spTree>
    <p:extLst>
      <p:ext uri="{BB962C8B-B14F-4D97-AF65-F5344CB8AC3E}">
        <p14:creationId xmlns:p14="http://schemas.microsoft.com/office/powerpoint/2010/main" val="1264691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Vice President’s </a:t>
            </a:r>
            <a:br>
              <a:rPr lang="en-US" dirty="0" smtClean="0"/>
            </a:br>
            <a:r>
              <a:rPr lang="en-US" dirty="0" smtClean="0"/>
              <a:t>Cancer Initiative</a:t>
            </a:r>
            <a:br>
              <a:rPr lang="en-US" dirty="0" smtClean="0"/>
            </a:br>
            <a:r>
              <a:rPr lang="en-US" dirty="0" smtClean="0"/>
              <a:t>(aka Moonshot)</a:t>
            </a:r>
            <a:endParaRPr lang="en-US" dirty="0"/>
          </a:p>
        </p:txBody>
      </p:sp>
      <p:sp>
        <p:nvSpPr>
          <p:cNvPr id="3" name="Subtitle 2"/>
          <p:cNvSpPr>
            <a:spLocks noGrp="1"/>
          </p:cNvSpPr>
          <p:nvPr>
            <p:ph type="subTitle" idx="1"/>
          </p:nvPr>
        </p:nvSpPr>
        <p:spPr>
          <a:xfrm>
            <a:off x="4395471" y="3424603"/>
            <a:ext cx="4056420" cy="1088308"/>
          </a:xfrm>
        </p:spPr>
        <p:txBody>
          <a:bodyPr/>
          <a:lstStyle/>
          <a:p>
            <a:r>
              <a:rPr lang="en-US" sz="1800" dirty="0" smtClean="0"/>
              <a:t>How do we enable meaningful, patient-centered and patient-level data sharing </a:t>
            </a:r>
            <a:r>
              <a:rPr lang="en-US" sz="1800" smtClean="0"/>
              <a:t>for cancer?</a:t>
            </a:r>
            <a:endParaRPr lang="en-US" sz="1800"/>
          </a:p>
        </p:txBody>
      </p:sp>
    </p:spTree>
    <p:extLst>
      <p:ext uri="{BB962C8B-B14F-4D97-AF65-F5344CB8AC3E}">
        <p14:creationId xmlns:p14="http://schemas.microsoft.com/office/powerpoint/2010/main" val="152330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Moonshot Outline</a:t>
            </a:r>
            <a:endParaRPr lang="en-US" dirty="0"/>
          </a:p>
        </p:txBody>
      </p:sp>
      <p:sp>
        <p:nvSpPr>
          <p:cNvPr id="5" name="Content Placeholder 4"/>
          <p:cNvSpPr>
            <a:spLocks noGrp="1"/>
          </p:cNvSpPr>
          <p:nvPr>
            <p:ph sz="quarter" idx="11"/>
          </p:nvPr>
        </p:nvSpPr>
        <p:spPr>
          <a:xfrm>
            <a:off x="481521" y="803564"/>
            <a:ext cx="8165592" cy="3866861"/>
          </a:xfrm>
        </p:spPr>
        <p:txBody>
          <a:bodyPr/>
          <a:lstStyle/>
          <a:p>
            <a:pPr>
              <a:buFont typeface="Arial" panose="020B0604020202020204" pitchFamily="34" charset="0"/>
              <a:buChar char="•"/>
            </a:pPr>
            <a:r>
              <a:rPr lang="en-US" sz="1600" dirty="0"/>
              <a:t>Genomic Data Commons</a:t>
            </a:r>
          </a:p>
          <a:p>
            <a:pPr>
              <a:buFont typeface="Arial" panose="020B0604020202020204" pitchFamily="34" charset="0"/>
              <a:buChar char="•"/>
            </a:pPr>
            <a:r>
              <a:rPr lang="en-US" sz="1600" dirty="0"/>
              <a:t>Rethinking Clinical Trial Search</a:t>
            </a:r>
          </a:p>
          <a:p>
            <a:pPr lvl="1">
              <a:buFontTx/>
              <a:buChar char="-"/>
            </a:pPr>
            <a:r>
              <a:rPr lang="en-US" sz="1600" dirty="0"/>
              <a:t>Development of Application </a:t>
            </a:r>
            <a:r>
              <a:rPr lang="en-US" sz="1600" dirty="0">
                <a:latin typeface="Arial" panose="020B0604020202020204" pitchFamily="34" charset="0"/>
                <a:ea typeface="Calibri" panose="020F0502020204030204" pitchFamily="34" charset="0"/>
                <a:cs typeface="Arial" panose="020B0604020202020204" pitchFamily="34" charset="0"/>
              </a:rPr>
              <a:t>Programming Interface (API) to NCI’s Clinical Trials Reporting Program, for use by:</a:t>
            </a:r>
          </a:p>
          <a:p>
            <a:pPr lvl="2">
              <a:buFontTx/>
              <a:buChar char="-"/>
            </a:pPr>
            <a:r>
              <a:rPr lang="en-US" sz="1400" dirty="0">
                <a:latin typeface="Arial" panose="020B0604020202020204" pitchFamily="34" charset="0"/>
                <a:ea typeface="Calibri" panose="020F0502020204030204" pitchFamily="34" charset="0"/>
                <a:cs typeface="Arial" panose="020B0604020202020204" pitchFamily="34" charset="0"/>
              </a:rPr>
              <a:t>NCI’s Cancer.gov website</a:t>
            </a:r>
          </a:p>
          <a:p>
            <a:pPr lvl="2">
              <a:buFontTx/>
              <a:buChar char="-"/>
            </a:pPr>
            <a:r>
              <a:rPr lang="en-US" sz="1400" dirty="0">
                <a:latin typeface="Arial" panose="020B0604020202020204" pitchFamily="34" charset="0"/>
                <a:ea typeface="Calibri" panose="020F0502020204030204" pitchFamily="34" charset="0"/>
                <a:cs typeface="Arial" panose="020B0604020202020204" pitchFamily="34" charset="0"/>
              </a:rPr>
              <a:t>Third party innovators providing clinical trial content to their communities</a:t>
            </a:r>
          </a:p>
          <a:p>
            <a:pPr>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Vice </a:t>
            </a:r>
            <a:r>
              <a:rPr lang="en-US" sz="1600" dirty="0">
                <a:latin typeface="Arial" panose="020B0604020202020204" pitchFamily="34" charset="0"/>
                <a:ea typeface="Calibri" panose="020F0502020204030204" pitchFamily="34" charset="0"/>
                <a:cs typeface="Arial" panose="020B0604020202020204" pitchFamily="34" charset="0"/>
              </a:rPr>
              <a:t>President’s Moonshot Summit – June 29, </a:t>
            </a:r>
            <a:r>
              <a:rPr lang="en-US" sz="1600" dirty="0" smtClean="0">
                <a:latin typeface="Arial" panose="020B0604020202020204" pitchFamily="34" charset="0"/>
                <a:ea typeface="Calibri" panose="020F0502020204030204" pitchFamily="34" charset="0"/>
                <a:cs typeface="Arial" panose="020B0604020202020204" pitchFamily="34" charset="0"/>
              </a:rPr>
              <a:t>2016</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890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Genomic Data Commons</a:t>
            </a:r>
          </a:p>
        </p:txBody>
      </p:sp>
      <p:sp>
        <p:nvSpPr>
          <p:cNvPr id="3" name="Content Placeholder 2"/>
          <p:cNvSpPr>
            <a:spLocks noGrp="1"/>
          </p:cNvSpPr>
          <p:nvPr>
            <p:ph sz="quarter" idx="11"/>
          </p:nvPr>
        </p:nvSpPr>
        <p:spPr/>
        <p:txBody>
          <a:bodyPr/>
          <a:lstStyle/>
          <a:p>
            <a:pPr>
              <a:buFont typeface="Arial" panose="020B0604020202020204" pitchFamily="34" charset="0"/>
              <a:buChar char="•"/>
            </a:pPr>
            <a:r>
              <a:rPr lang="en-US" dirty="0"/>
              <a:t>Unified knowledge base that promotes sharing of genomic and clinical data between researchers and facilitates precision medicine in oncology</a:t>
            </a:r>
          </a:p>
          <a:p>
            <a:pPr>
              <a:buFont typeface="Arial" panose="020B0604020202020204" pitchFamily="34" charset="0"/>
              <a:buChar char="•"/>
            </a:pPr>
            <a:r>
              <a:rPr lang="en-US" dirty="0"/>
              <a:t>Contains standardized data from approximately 14,500 patients, derived from NCI programs, including:</a:t>
            </a:r>
          </a:p>
          <a:p>
            <a:pPr lvl="1">
              <a:buFont typeface="Arial" panose="020B0604020202020204" pitchFamily="34" charset="0"/>
              <a:buChar char="-"/>
            </a:pPr>
            <a:r>
              <a:rPr lang="en-US" dirty="0"/>
              <a:t>The Cancer Genome Atlas (TCGA)</a:t>
            </a:r>
          </a:p>
          <a:p>
            <a:pPr lvl="1">
              <a:buFont typeface="Arial" panose="020B0604020202020204" pitchFamily="34" charset="0"/>
              <a:buChar char="-"/>
            </a:pPr>
            <a:r>
              <a:rPr lang="en-US" dirty="0"/>
              <a:t>Therapeutically Applicable Research to Generate Effective Treatment (TARGET)</a:t>
            </a:r>
          </a:p>
          <a:p>
            <a:pPr lvl="1">
              <a:buFont typeface="Arial" panose="020B0604020202020204" pitchFamily="34" charset="0"/>
              <a:buChar char="-"/>
            </a:pPr>
            <a:r>
              <a:rPr lang="en-US" dirty="0"/>
              <a:t>Cancer Genome Characterization Initiative (CGCI)</a:t>
            </a:r>
          </a:p>
          <a:p>
            <a:pPr lvl="1">
              <a:buFont typeface="Arial" panose="020B0604020202020204" pitchFamily="34" charset="0"/>
              <a:buChar char="-"/>
            </a:pPr>
            <a:r>
              <a:rPr lang="en-US" dirty="0"/>
              <a:t>The Cancer Line Encyclopedia (CCLE)  </a:t>
            </a:r>
          </a:p>
        </p:txBody>
      </p:sp>
    </p:spTree>
    <p:extLst>
      <p:ext uri="{BB962C8B-B14F-4D97-AF65-F5344CB8AC3E}">
        <p14:creationId xmlns:p14="http://schemas.microsoft.com/office/powerpoint/2010/main" val="727016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1371600"/>
            <a:ext cx="7562088" cy="1719072"/>
          </a:xfrm>
        </p:spPr>
        <p:txBody>
          <a:bodyPr/>
          <a:lstStyle/>
          <a:p>
            <a:pPr algn="l"/>
            <a:r>
              <a:rPr lang="en-US" dirty="0"/>
              <a:t>Genomic Data Commons</a:t>
            </a:r>
            <a:br>
              <a:rPr lang="en-US" dirty="0"/>
            </a:br>
            <a:r>
              <a:rPr lang="en-US" dirty="0"/>
              <a:t/>
            </a:r>
            <a:br>
              <a:rPr lang="en-US" dirty="0"/>
            </a:br>
            <a:r>
              <a:rPr lang="en-US" dirty="0"/>
              <a:t>went live at ASCO June 6, 2016</a:t>
            </a:r>
          </a:p>
        </p:txBody>
      </p:sp>
    </p:spTree>
    <p:extLst>
      <p:ext uri="{BB962C8B-B14F-4D97-AF65-F5344CB8AC3E}">
        <p14:creationId xmlns:p14="http://schemas.microsoft.com/office/powerpoint/2010/main" val="177166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406" y="1591296"/>
            <a:ext cx="3657917" cy="2307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Group 5"/>
          <p:cNvGrpSpPr/>
          <p:nvPr/>
        </p:nvGrpSpPr>
        <p:grpSpPr>
          <a:xfrm>
            <a:off x="254978" y="121791"/>
            <a:ext cx="8555716" cy="4734374"/>
            <a:chOff x="254978" y="121791"/>
            <a:chExt cx="8555716" cy="4734374"/>
          </a:xfrm>
        </p:grpSpPr>
        <p:grpSp>
          <p:nvGrpSpPr>
            <p:cNvPr id="44" name="Group 43"/>
            <p:cNvGrpSpPr/>
            <p:nvPr/>
          </p:nvGrpSpPr>
          <p:grpSpPr>
            <a:xfrm>
              <a:off x="4672808" y="4391303"/>
              <a:ext cx="2414354" cy="464862"/>
              <a:chOff x="5410117" y="4443315"/>
              <a:chExt cx="2414354" cy="464862"/>
            </a:xfrm>
          </p:grpSpPr>
          <p:pic>
            <p:nvPicPr>
              <p:cNvPr id="10" name="Picture 9" descr="Screen Shot 2016-06-20 at 12.41.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117" y="4667704"/>
                <a:ext cx="2414354" cy="240473"/>
              </a:xfrm>
              <a:prstGeom prst="rect">
                <a:avLst/>
              </a:prstGeom>
              <a:ln>
                <a:noFill/>
              </a:ln>
              <a:effectLst>
                <a:outerShdw blurRad="292100" dist="139700" dir="2700000" algn="tl" rotWithShape="0">
                  <a:srgbClr val="333333">
                    <a:alpha val="65000"/>
                  </a:srgbClr>
                </a:outerShdw>
              </a:effectLst>
            </p:spPr>
          </p:pic>
          <p:pic>
            <p:nvPicPr>
              <p:cNvPr id="11" name="Picture 10" descr="Screen Shot 2016-06-20 at 12.41.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1279" y="4443315"/>
                <a:ext cx="973685" cy="224388"/>
              </a:xfrm>
              <a:prstGeom prst="rect">
                <a:avLst/>
              </a:prstGeom>
            </p:spPr>
          </p:pic>
        </p:grpSp>
        <p:grpSp>
          <p:nvGrpSpPr>
            <p:cNvPr id="15" name="Group 14"/>
            <p:cNvGrpSpPr/>
            <p:nvPr/>
          </p:nvGrpSpPr>
          <p:grpSpPr>
            <a:xfrm>
              <a:off x="2707284" y="4171766"/>
              <a:ext cx="1779188" cy="684399"/>
              <a:chOff x="1265213" y="2074933"/>
              <a:chExt cx="1779188" cy="684399"/>
            </a:xfrm>
          </p:grpSpPr>
          <p:pic>
            <p:nvPicPr>
              <p:cNvPr id="12" name="Picture 11" descr="Screen Shot 2016-06-20 at 12.42.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213" y="2317575"/>
                <a:ext cx="1779188" cy="441757"/>
              </a:xfrm>
              <a:prstGeom prst="rect">
                <a:avLst/>
              </a:prstGeom>
              <a:ln>
                <a:noFill/>
              </a:ln>
              <a:effectLst>
                <a:outerShdw blurRad="292100" dist="139700" dir="2700000" algn="tl" rotWithShape="0">
                  <a:srgbClr val="333333">
                    <a:alpha val="65000"/>
                  </a:srgbClr>
                </a:outerShdw>
              </a:effectLst>
            </p:spPr>
          </p:pic>
          <p:pic>
            <p:nvPicPr>
              <p:cNvPr id="13" name="Picture 12" descr="Screen Shot 2016-06-20 at 12.42.4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008" y="2074933"/>
                <a:ext cx="865799" cy="242423"/>
              </a:xfrm>
              <a:prstGeom prst="rect">
                <a:avLst/>
              </a:prstGeom>
            </p:spPr>
          </p:pic>
        </p:grpSp>
        <p:grpSp>
          <p:nvGrpSpPr>
            <p:cNvPr id="16" name="Group 15"/>
            <p:cNvGrpSpPr/>
            <p:nvPr/>
          </p:nvGrpSpPr>
          <p:grpSpPr>
            <a:xfrm>
              <a:off x="254978" y="2528570"/>
              <a:ext cx="1966900" cy="534035"/>
              <a:chOff x="1181079" y="2943717"/>
              <a:chExt cx="1966900" cy="534035"/>
            </a:xfrm>
          </p:grpSpPr>
          <p:pic>
            <p:nvPicPr>
              <p:cNvPr id="18" name="Picture 17" descr="Screen Shot 2016-06-20 at 12.44.1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80" y="3219420"/>
                <a:ext cx="1966899" cy="258332"/>
              </a:xfrm>
              <a:prstGeom prst="rect">
                <a:avLst/>
              </a:prstGeom>
              <a:ln>
                <a:noFill/>
              </a:ln>
              <a:effectLst>
                <a:outerShdw blurRad="292100" dist="139700" dir="2700000" algn="tl" rotWithShape="0">
                  <a:srgbClr val="333333">
                    <a:alpha val="65000"/>
                  </a:srgbClr>
                </a:outerShdw>
              </a:effectLst>
            </p:spPr>
          </p:pic>
          <p:pic>
            <p:nvPicPr>
              <p:cNvPr id="19" name="Picture 18" descr="Screen Shot 2016-06-20 at 12.44.2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079" y="2943717"/>
                <a:ext cx="1181121" cy="302311"/>
              </a:xfrm>
              <a:prstGeom prst="rect">
                <a:avLst/>
              </a:prstGeom>
            </p:spPr>
          </p:pic>
        </p:grpSp>
        <p:grpSp>
          <p:nvGrpSpPr>
            <p:cNvPr id="34" name="Group 33"/>
            <p:cNvGrpSpPr/>
            <p:nvPr/>
          </p:nvGrpSpPr>
          <p:grpSpPr>
            <a:xfrm>
              <a:off x="6422691" y="121791"/>
              <a:ext cx="2388003" cy="477874"/>
              <a:chOff x="5495267" y="333370"/>
              <a:chExt cx="2388003" cy="477874"/>
            </a:xfrm>
          </p:grpSpPr>
          <p:pic>
            <p:nvPicPr>
              <p:cNvPr id="21" name="Picture 20" descr="Screen Shot 2016-06-20 at 12.45.1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5267" y="495954"/>
                <a:ext cx="2386166" cy="315290"/>
              </a:xfrm>
              <a:prstGeom prst="rect">
                <a:avLst/>
              </a:prstGeom>
              <a:ln>
                <a:noFill/>
              </a:ln>
              <a:effectLst>
                <a:outerShdw blurRad="292100" dist="139700" dir="2700000" algn="tl" rotWithShape="0">
                  <a:srgbClr val="333333">
                    <a:alpha val="65000"/>
                  </a:srgbClr>
                </a:outerShdw>
              </a:effectLst>
            </p:spPr>
          </p:pic>
          <p:pic>
            <p:nvPicPr>
              <p:cNvPr id="24" name="Picture 23" descr="Screen Shot 2016-06-20 at 1.02.24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3292" y="333370"/>
                <a:ext cx="1709978" cy="166711"/>
              </a:xfrm>
              <a:prstGeom prst="rect">
                <a:avLst/>
              </a:prstGeom>
            </p:spPr>
          </p:pic>
        </p:grpSp>
        <p:grpSp>
          <p:nvGrpSpPr>
            <p:cNvPr id="39" name="Group 38"/>
            <p:cNvGrpSpPr/>
            <p:nvPr/>
          </p:nvGrpSpPr>
          <p:grpSpPr>
            <a:xfrm>
              <a:off x="6350857" y="889400"/>
              <a:ext cx="2459837" cy="440831"/>
              <a:chOff x="5500293" y="1044937"/>
              <a:chExt cx="2459837" cy="440831"/>
            </a:xfrm>
          </p:grpSpPr>
          <p:pic>
            <p:nvPicPr>
              <p:cNvPr id="23" name="Picture 22" descr="Screen Shot 2016-06-20 at 12.45.50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0600" y="1044937"/>
                <a:ext cx="1889530" cy="168932"/>
              </a:xfrm>
              <a:prstGeom prst="rect">
                <a:avLst/>
              </a:prstGeom>
            </p:spPr>
          </p:pic>
          <p:pic>
            <p:nvPicPr>
              <p:cNvPr id="25" name="Picture 24" descr="Screen Shot 2016-06-20 at 12.45.57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0293" y="1231405"/>
                <a:ext cx="2459837" cy="254363"/>
              </a:xfrm>
              <a:prstGeom prst="rect">
                <a:avLst/>
              </a:prstGeom>
              <a:ln>
                <a:noFill/>
              </a:ln>
              <a:effectLst>
                <a:outerShdw blurRad="292100" dist="139700" dir="2700000" algn="tl" rotWithShape="0">
                  <a:srgbClr val="333333">
                    <a:alpha val="65000"/>
                  </a:srgbClr>
                </a:outerShdw>
              </a:effectLst>
            </p:spPr>
          </p:pic>
        </p:grpSp>
        <p:grpSp>
          <p:nvGrpSpPr>
            <p:cNvPr id="46" name="Group 45"/>
            <p:cNvGrpSpPr/>
            <p:nvPr/>
          </p:nvGrpSpPr>
          <p:grpSpPr>
            <a:xfrm>
              <a:off x="6725007" y="1619966"/>
              <a:ext cx="2085687" cy="427493"/>
              <a:chOff x="5752399" y="1888179"/>
              <a:chExt cx="2085687" cy="427493"/>
            </a:xfrm>
          </p:grpSpPr>
          <p:pic>
            <p:nvPicPr>
              <p:cNvPr id="26" name="Picture 25" descr="Screen Shot 2016-06-20 at 12.46.39 A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6301" y="1888179"/>
                <a:ext cx="841785" cy="200536"/>
              </a:xfrm>
              <a:prstGeom prst="rect">
                <a:avLst/>
              </a:prstGeom>
            </p:spPr>
          </p:pic>
          <p:pic>
            <p:nvPicPr>
              <p:cNvPr id="27" name="Picture 26" descr="Screen Shot 2016-06-20 at 12.46.45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2399" y="2081559"/>
                <a:ext cx="2072072" cy="234113"/>
              </a:xfrm>
              <a:prstGeom prst="rect">
                <a:avLst/>
              </a:prstGeom>
              <a:ln>
                <a:noFill/>
              </a:ln>
              <a:effectLst>
                <a:outerShdw blurRad="292100" dist="139700" dir="2700000" algn="tl" rotWithShape="0">
                  <a:srgbClr val="333333">
                    <a:alpha val="65000"/>
                  </a:srgbClr>
                </a:outerShdw>
              </a:effectLst>
            </p:spPr>
          </p:pic>
        </p:grpSp>
        <p:grpSp>
          <p:nvGrpSpPr>
            <p:cNvPr id="17" name="Group 16"/>
            <p:cNvGrpSpPr/>
            <p:nvPr/>
          </p:nvGrpSpPr>
          <p:grpSpPr>
            <a:xfrm>
              <a:off x="6261123" y="2363503"/>
              <a:ext cx="2549571" cy="566128"/>
              <a:chOff x="1233569" y="3632442"/>
              <a:chExt cx="2549571" cy="566128"/>
            </a:xfrm>
          </p:grpSpPr>
          <p:pic>
            <p:nvPicPr>
              <p:cNvPr id="29" name="Picture 28" descr="Screen Shot 2016-06-20 at 1.09.22 A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8977" y="3632442"/>
                <a:ext cx="1015420" cy="326385"/>
              </a:xfrm>
              <a:prstGeom prst="rect">
                <a:avLst/>
              </a:prstGeom>
            </p:spPr>
          </p:pic>
          <p:pic>
            <p:nvPicPr>
              <p:cNvPr id="30" name="Picture 29" descr="Screen Shot 2016-06-20 at 12.47.16 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3569" y="3958827"/>
                <a:ext cx="2549571" cy="239743"/>
              </a:xfrm>
              <a:prstGeom prst="rect">
                <a:avLst/>
              </a:prstGeom>
              <a:ln>
                <a:noFill/>
              </a:ln>
              <a:effectLst>
                <a:outerShdw blurRad="292100" dist="139700" dir="2700000" algn="tl" rotWithShape="0">
                  <a:srgbClr val="333333">
                    <a:alpha val="65000"/>
                  </a:srgbClr>
                </a:outerShdw>
              </a:effectLst>
            </p:spPr>
          </p:pic>
        </p:grpSp>
        <p:grpSp>
          <p:nvGrpSpPr>
            <p:cNvPr id="22" name="Group 21"/>
            <p:cNvGrpSpPr/>
            <p:nvPr/>
          </p:nvGrpSpPr>
          <p:grpSpPr>
            <a:xfrm>
              <a:off x="259054" y="4319090"/>
              <a:ext cx="2261894" cy="537075"/>
              <a:chOff x="1248977" y="4423360"/>
              <a:chExt cx="2261894" cy="537075"/>
            </a:xfrm>
          </p:grpSpPr>
          <p:pic>
            <p:nvPicPr>
              <p:cNvPr id="31" name="Picture 30" descr="Screen Shot 2016-06-20 at 12.48.03 A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5213" y="4423360"/>
                <a:ext cx="1429518" cy="268956"/>
              </a:xfrm>
              <a:prstGeom prst="rect">
                <a:avLst/>
              </a:prstGeom>
            </p:spPr>
          </p:pic>
          <p:pic>
            <p:nvPicPr>
              <p:cNvPr id="32" name="Picture 31" descr="Screen Shot 2016-06-20 at 12.48.09 A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48977" y="4693552"/>
                <a:ext cx="2261894" cy="266883"/>
              </a:xfrm>
              <a:prstGeom prst="rect">
                <a:avLst/>
              </a:prstGeom>
              <a:ln>
                <a:noFill/>
              </a:ln>
              <a:effectLst>
                <a:outerShdw blurRad="292100" dist="139700" dir="2700000" algn="tl" rotWithShape="0">
                  <a:srgbClr val="333333">
                    <a:alpha val="65000"/>
                  </a:srgbClr>
                </a:outerShdw>
              </a:effectLst>
            </p:spPr>
          </p:pic>
        </p:grpSp>
        <p:grpSp>
          <p:nvGrpSpPr>
            <p:cNvPr id="43" name="Group 42"/>
            <p:cNvGrpSpPr/>
            <p:nvPr/>
          </p:nvGrpSpPr>
          <p:grpSpPr>
            <a:xfrm>
              <a:off x="6133401" y="3435197"/>
              <a:ext cx="2677293" cy="577834"/>
              <a:chOff x="5160793" y="3675102"/>
              <a:chExt cx="2677293" cy="577834"/>
            </a:xfrm>
          </p:grpSpPr>
          <p:pic>
            <p:nvPicPr>
              <p:cNvPr id="35" name="Picture 34" descr="Screen Shot 2016-06-20 at 12.49.41 A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02050" y="3675102"/>
                <a:ext cx="1036036" cy="309899"/>
              </a:xfrm>
              <a:prstGeom prst="rect">
                <a:avLst/>
              </a:prstGeom>
            </p:spPr>
          </p:pic>
          <p:pic>
            <p:nvPicPr>
              <p:cNvPr id="36" name="Picture 35" descr="Screen Shot 2016-06-20 at 12.49.46 A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60793" y="3976544"/>
                <a:ext cx="2677293" cy="276392"/>
              </a:xfrm>
              <a:prstGeom prst="rect">
                <a:avLst/>
              </a:prstGeom>
              <a:ln>
                <a:noFill/>
              </a:ln>
              <a:effectLst>
                <a:outerShdw blurRad="292100" dist="139700" dir="2700000" algn="tl" rotWithShape="0">
                  <a:srgbClr val="333333">
                    <a:alpha val="65000"/>
                  </a:srgbClr>
                </a:outerShdw>
              </a:effectLst>
            </p:spPr>
          </p:pic>
        </p:grpSp>
        <p:grpSp>
          <p:nvGrpSpPr>
            <p:cNvPr id="33" name="Group 32"/>
            <p:cNvGrpSpPr/>
            <p:nvPr/>
          </p:nvGrpSpPr>
          <p:grpSpPr>
            <a:xfrm>
              <a:off x="254978" y="1717455"/>
              <a:ext cx="1809584" cy="545787"/>
              <a:chOff x="3539564" y="1047866"/>
              <a:chExt cx="1809584" cy="545787"/>
            </a:xfrm>
          </p:grpSpPr>
          <p:pic>
            <p:nvPicPr>
              <p:cNvPr id="37" name="Picture 36" descr="Screen Shot 2016-06-20 at 12.50.15 A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39564" y="1047866"/>
                <a:ext cx="1006949" cy="250346"/>
              </a:xfrm>
              <a:prstGeom prst="rect">
                <a:avLst/>
              </a:prstGeom>
            </p:spPr>
          </p:pic>
          <p:pic>
            <p:nvPicPr>
              <p:cNvPr id="38" name="Picture 37" descr="Screen Shot 2016-06-20 at 12.50.22 A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39564" y="1302709"/>
                <a:ext cx="1809584" cy="290944"/>
              </a:xfrm>
              <a:prstGeom prst="rect">
                <a:avLst/>
              </a:prstGeom>
              <a:ln>
                <a:noFill/>
              </a:ln>
              <a:effectLst>
                <a:outerShdw blurRad="292100" dist="139700" dir="2700000" algn="tl" rotWithShape="0">
                  <a:srgbClr val="333333">
                    <a:alpha val="65000"/>
                  </a:srgbClr>
                </a:outerShdw>
              </a:effectLst>
            </p:spPr>
          </p:pic>
        </p:grpSp>
        <p:grpSp>
          <p:nvGrpSpPr>
            <p:cNvPr id="48" name="Group 47"/>
            <p:cNvGrpSpPr/>
            <p:nvPr/>
          </p:nvGrpSpPr>
          <p:grpSpPr>
            <a:xfrm>
              <a:off x="254978" y="121791"/>
              <a:ext cx="2469016" cy="587574"/>
              <a:chOff x="2999896" y="354922"/>
              <a:chExt cx="2469016" cy="587574"/>
            </a:xfrm>
          </p:grpSpPr>
          <p:pic>
            <p:nvPicPr>
              <p:cNvPr id="8" name="Picture 7" descr="Screen Shot 2016-06-20 at 12.37.57 AM.png"/>
              <p:cNvPicPr>
                <a:picLocks noChangeAspect="1"/>
              </p:cNvPicPr>
              <p:nvPr/>
            </p:nvPicPr>
            <p:blipFill rotWithShape="1">
              <a:blip r:embed="rId23">
                <a:extLst>
                  <a:ext uri="{28A0092B-C50C-407E-A947-70E740481C1C}">
                    <a14:useLocalDpi xmlns:a14="http://schemas.microsoft.com/office/drawing/2010/main" val="0"/>
                  </a:ext>
                </a:extLst>
              </a:blip>
              <a:srcRect t="50689"/>
              <a:stretch/>
            </p:blipFill>
            <p:spPr>
              <a:xfrm>
                <a:off x="3024710" y="576774"/>
                <a:ext cx="2444202" cy="365722"/>
              </a:xfrm>
              <a:prstGeom prst="rect">
                <a:avLst/>
              </a:prstGeom>
              <a:ln>
                <a:noFill/>
              </a:ln>
              <a:effectLst>
                <a:outerShdw blurRad="292100" dist="139700" dir="2700000" algn="tl" rotWithShape="0">
                  <a:srgbClr val="333333">
                    <a:alpha val="65000"/>
                  </a:srgbClr>
                </a:outerShdw>
              </a:effectLst>
            </p:spPr>
          </p:pic>
          <p:pic>
            <p:nvPicPr>
              <p:cNvPr id="40" name="Picture 39" descr="Screen Shot 2016-06-20 at 1.20.41 A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99896" y="354922"/>
                <a:ext cx="1246915" cy="226157"/>
              </a:xfrm>
              <a:prstGeom prst="rect">
                <a:avLst/>
              </a:prstGeom>
            </p:spPr>
          </p:pic>
        </p:grpSp>
        <p:grpSp>
          <p:nvGrpSpPr>
            <p:cNvPr id="2" name="Group 1"/>
            <p:cNvGrpSpPr/>
            <p:nvPr/>
          </p:nvGrpSpPr>
          <p:grpSpPr>
            <a:xfrm>
              <a:off x="254978" y="974693"/>
              <a:ext cx="2188326" cy="477434"/>
              <a:chOff x="274676" y="1219006"/>
              <a:chExt cx="2188326" cy="477434"/>
            </a:xfrm>
          </p:grpSpPr>
          <p:pic>
            <p:nvPicPr>
              <p:cNvPr id="41" name="Picture 40" descr="Screen Shot 2016-06-20 at 1.22.36 AM.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4676" y="1376325"/>
                <a:ext cx="2188326" cy="320115"/>
              </a:xfrm>
              <a:prstGeom prst="rect">
                <a:avLst/>
              </a:prstGeom>
              <a:ln>
                <a:noFill/>
              </a:ln>
              <a:effectLst>
                <a:outerShdw blurRad="292100" dist="139700" dir="2700000" algn="tl" rotWithShape="0">
                  <a:srgbClr val="333333">
                    <a:alpha val="65000"/>
                  </a:srgbClr>
                </a:outerShdw>
              </a:effectLst>
            </p:spPr>
          </p:pic>
          <p:pic>
            <p:nvPicPr>
              <p:cNvPr id="42" name="Picture 41" descr="Screen Shot 2016-06-20 at 1.22.42 AM.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1358" y="1219006"/>
                <a:ext cx="1015420" cy="157319"/>
              </a:xfrm>
              <a:prstGeom prst="rect">
                <a:avLst/>
              </a:prstGeom>
            </p:spPr>
          </p:pic>
        </p:grpSp>
        <p:grpSp>
          <p:nvGrpSpPr>
            <p:cNvPr id="47" name="Group 46"/>
            <p:cNvGrpSpPr/>
            <p:nvPr/>
          </p:nvGrpSpPr>
          <p:grpSpPr>
            <a:xfrm>
              <a:off x="259054" y="3305947"/>
              <a:ext cx="1640021" cy="808268"/>
              <a:chOff x="7153115" y="2498652"/>
              <a:chExt cx="1640021" cy="808268"/>
            </a:xfrm>
          </p:grpSpPr>
          <p:pic>
            <p:nvPicPr>
              <p:cNvPr id="14" name="Picture 13" descr="Screen Shot 2016-06-20 at 12.43.20 AM.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153115" y="2498652"/>
                <a:ext cx="1640021" cy="808268"/>
              </a:xfrm>
              <a:prstGeom prst="rect">
                <a:avLst/>
              </a:prstGeom>
              <a:ln>
                <a:noFill/>
              </a:ln>
              <a:effectLst>
                <a:outerShdw blurRad="292100" dist="139700" dir="2700000" algn="tl" rotWithShape="0">
                  <a:srgbClr val="333333">
                    <a:alpha val="65000"/>
                  </a:srgbClr>
                </a:outerShdw>
              </a:effectLst>
            </p:spPr>
          </p:pic>
          <p:pic>
            <p:nvPicPr>
              <p:cNvPr id="20" name="Picture 19" descr="Screen Shot 2016-06-20 at 12.43.38 AM.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10395" y="2562093"/>
                <a:ext cx="531317" cy="184334"/>
              </a:xfrm>
              <a:prstGeom prst="rect">
                <a:avLst/>
              </a:prstGeom>
              <a:ln>
                <a:noFill/>
              </a:ln>
              <a:effectLst/>
            </p:spPr>
          </p:pic>
        </p:grpSp>
        <p:grpSp>
          <p:nvGrpSpPr>
            <p:cNvPr id="45" name="Group 44"/>
            <p:cNvGrpSpPr/>
            <p:nvPr/>
          </p:nvGrpSpPr>
          <p:grpSpPr>
            <a:xfrm>
              <a:off x="7273498" y="4315146"/>
              <a:ext cx="1537196" cy="541019"/>
              <a:chOff x="3739103" y="4252936"/>
              <a:chExt cx="1537196" cy="541019"/>
            </a:xfrm>
          </p:grpSpPr>
          <p:pic>
            <p:nvPicPr>
              <p:cNvPr id="3" name="Picture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39103" y="4436473"/>
                <a:ext cx="1532442" cy="35748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11433" y="4252936"/>
                <a:ext cx="564866" cy="193786"/>
              </a:xfrm>
              <a:prstGeom prst="rect">
                <a:avLst/>
              </a:prstGeom>
            </p:spPr>
          </p:pic>
        </p:grpSp>
        <p:grpSp>
          <p:nvGrpSpPr>
            <p:cNvPr id="49" name="Group 48"/>
            <p:cNvGrpSpPr/>
            <p:nvPr/>
          </p:nvGrpSpPr>
          <p:grpSpPr>
            <a:xfrm>
              <a:off x="3402019" y="159604"/>
              <a:ext cx="2053281" cy="1173904"/>
              <a:chOff x="3246473" y="121791"/>
              <a:chExt cx="2053281" cy="1173904"/>
            </a:xfrm>
          </p:grpSpPr>
          <p:pic>
            <p:nvPicPr>
              <p:cNvPr id="5" name="Picture 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46473" y="404808"/>
                <a:ext cx="2053281" cy="89088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13302" y="121791"/>
                <a:ext cx="1519622" cy="288448"/>
              </a:xfrm>
              <a:prstGeom prst="rect">
                <a:avLst/>
              </a:prstGeom>
            </p:spPr>
          </p:pic>
        </p:grpSp>
      </p:grpSp>
    </p:spTree>
    <p:extLst>
      <p:ext uri="{BB962C8B-B14F-4D97-AF65-F5344CB8AC3E}">
        <p14:creationId xmlns:p14="http://schemas.microsoft.com/office/powerpoint/2010/main" val="1548373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3511296" cy="1371600"/>
          </a:xfrm>
        </p:spPr>
        <p:txBody>
          <a:bodyPr/>
          <a:lstStyle/>
          <a:p>
            <a:r>
              <a:rPr lang="en-US" dirty="0" smtClean="0"/>
              <a:t>Cancer Data Sharing, Open Source Software,</a:t>
            </a:r>
            <a:br>
              <a:rPr lang="en-US" dirty="0" smtClean="0"/>
            </a:br>
            <a:r>
              <a:rPr lang="en-US" dirty="0" smtClean="0"/>
              <a:t>Computation</a:t>
            </a:r>
            <a:endParaRPr lang="en-US" dirty="0"/>
          </a:p>
        </p:txBody>
      </p:sp>
      <p:sp>
        <p:nvSpPr>
          <p:cNvPr id="3" name="Text Placeholder 2"/>
          <p:cNvSpPr>
            <a:spLocks noGrp="1"/>
          </p:cNvSpPr>
          <p:nvPr>
            <p:ph type="body" sz="quarter" idx="11"/>
          </p:nvPr>
        </p:nvSpPr>
        <p:spPr>
          <a:xfrm>
            <a:off x="4062046" y="0"/>
            <a:ext cx="4569890" cy="4690872"/>
          </a:xfrm>
        </p:spPr>
        <p:txBody>
          <a:bodyPr/>
          <a:lstStyle/>
          <a:p>
            <a:pPr marL="342900" indent="-342900">
              <a:buFont typeface="Arial" charset="0"/>
              <a:buChar char="•"/>
            </a:pPr>
            <a:r>
              <a:rPr lang="en-US" dirty="0" smtClean="0"/>
              <a:t>Support </a:t>
            </a:r>
            <a:r>
              <a:rPr lang="en-US" dirty="0"/>
              <a:t>o</a:t>
            </a:r>
            <a:r>
              <a:rPr lang="en-US" dirty="0" smtClean="0"/>
              <a:t>pen science </a:t>
            </a:r>
          </a:p>
          <a:p>
            <a:pPr marL="342900" indent="-342900">
              <a:buFont typeface="Arial" charset="0"/>
              <a:buChar char="•"/>
            </a:pPr>
            <a:r>
              <a:rPr lang="en-US" dirty="0" smtClean="0"/>
              <a:t>Support data </a:t>
            </a:r>
            <a:r>
              <a:rPr lang="en-US" dirty="0" smtClean="0"/>
              <a:t>reusability</a:t>
            </a:r>
          </a:p>
          <a:p>
            <a:pPr marL="342900" indent="-342900">
              <a:buFont typeface="Arial" charset="0"/>
              <a:buChar char="•"/>
            </a:pPr>
            <a:r>
              <a:rPr lang="en-US" dirty="0" smtClean="0"/>
              <a:t>Cancer Moonshot</a:t>
            </a:r>
            <a:endParaRPr lang="en-US" dirty="0" smtClean="0"/>
          </a:p>
          <a:p>
            <a:pPr marL="342900" indent="-342900">
              <a:buFont typeface="Arial" charset="0"/>
              <a:buChar char="•"/>
            </a:pPr>
            <a:r>
              <a:rPr lang="en-US" dirty="0" smtClean="0"/>
              <a:t>Precision Medicine</a:t>
            </a:r>
          </a:p>
          <a:p>
            <a:pPr marL="342900" indent="-342900">
              <a:buFont typeface="Arial" charset="0"/>
              <a:buChar char="•"/>
            </a:pPr>
            <a:r>
              <a:rPr lang="en-US" dirty="0" smtClean="0"/>
              <a:t>Clinical Trials</a:t>
            </a:r>
            <a:endParaRPr lang="en-US" dirty="0"/>
          </a:p>
        </p:txBody>
      </p:sp>
      <p:sp>
        <p:nvSpPr>
          <p:cNvPr id="4" name="TextBox 3"/>
          <p:cNvSpPr txBox="1"/>
          <p:nvPr/>
        </p:nvSpPr>
        <p:spPr>
          <a:xfrm>
            <a:off x="425651" y="4175291"/>
            <a:ext cx="8206285" cy="400110"/>
          </a:xfrm>
          <a:prstGeom prst="rect">
            <a:avLst/>
          </a:prstGeom>
          <a:noFill/>
        </p:spPr>
        <p:txBody>
          <a:bodyPr wrap="none" rtlCol="0">
            <a:spAutoFit/>
          </a:bodyPr>
          <a:lstStyle/>
          <a:p>
            <a:r>
              <a:rPr lang="en-US" sz="2000" i="1" dirty="0" smtClean="0"/>
              <a:t>Reduce the risk, improve </a:t>
            </a:r>
            <a:r>
              <a:rPr lang="en-US" sz="2000" i="1" smtClean="0"/>
              <a:t>early detection, outcomes </a:t>
            </a:r>
            <a:r>
              <a:rPr lang="en-US" sz="2000" i="1" dirty="0" smtClean="0"/>
              <a:t>and survivorship in cancer</a:t>
            </a:r>
            <a:endParaRPr lang="en-US" sz="2000" i="1" dirty="0"/>
          </a:p>
        </p:txBody>
      </p:sp>
    </p:spTree>
    <p:extLst>
      <p:ext uri="{BB962C8B-B14F-4D97-AF65-F5344CB8AC3E}">
        <p14:creationId xmlns:p14="http://schemas.microsoft.com/office/powerpoint/2010/main" val="728039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185" y="263930"/>
            <a:ext cx="3657917" cy="202709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75" y="160534"/>
            <a:ext cx="2818457" cy="300045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852" y="263930"/>
            <a:ext cx="3127646" cy="31088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186" y="2448360"/>
            <a:ext cx="3657917" cy="22526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533" y="2448360"/>
            <a:ext cx="3566765" cy="2220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815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41" y="106016"/>
            <a:ext cx="4089354" cy="306878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79" y="1147821"/>
            <a:ext cx="2968632" cy="299817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044"/>
          <a:stretch/>
        </p:blipFill>
        <p:spPr>
          <a:xfrm>
            <a:off x="5430217" y="1829252"/>
            <a:ext cx="2968632" cy="2948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0997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13898"/>
            <a:ext cx="6172200" cy="685800"/>
          </a:xfrm>
        </p:spPr>
        <p:txBody>
          <a:bodyPr>
            <a:normAutofit/>
          </a:bodyPr>
          <a:lstStyle/>
          <a:p>
            <a:pPr algn="ctr">
              <a:lnSpc>
                <a:spcPts val="2250"/>
              </a:lnSpc>
              <a:spcBef>
                <a:spcPts val="900"/>
              </a:spcBef>
            </a:pPr>
            <a:r>
              <a:rPr lang="en-US" sz="2100" dirty="0"/>
              <a:t>Vice President Biden’s Cancer Initiative</a:t>
            </a:r>
            <a:br>
              <a:rPr lang="en-US" sz="2100" dirty="0"/>
            </a:br>
            <a:r>
              <a:rPr lang="en-US" sz="1350" b="0" dirty="0"/>
              <a:t>January  2016</a:t>
            </a:r>
          </a:p>
        </p:txBody>
      </p:sp>
      <p:sp>
        <p:nvSpPr>
          <p:cNvPr id="3" name="Slide Number Placeholder 2"/>
          <p:cNvSpPr>
            <a:spLocks noGrp="1"/>
          </p:cNvSpPr>
          <p:nvPr>
            <p:ph type="sldNum" sz="quarter" idx="10"/>
          </p:nvPr>
        </p:nvSpPr>
        <p:spPr/>
        <p:txBody>
          <a:bodyPr/>
          <a:lstStyle/>
          <a:p>
            <a:fld id="{AB88A6C8-59D7-4462-A495-42E1DF11019D}" type="slidenum">
              <a:rPr lang="en-US" smtClean="0"/>
              <a:t>22</a:t>
            </a:fld>
            <a:endParaRPr lang="en-US" dirty="0"/>
          </a:p>
        </p:txBody>
      </p:sp>
      <p:sp>
        <p:nvSpPr>
          <p:cNvPr id="4" name="Content Placeholder 3"/>
          <p:cNvSpPr>
            <a:spLocks noGrp="1"/>
          </p:cNvSpPr>
          <p:nvPr>
            <p:ph sz="quarter" idx="11"/>
          </p:nvPr>
        </p:nvSpPr>
        <p:spPr>
          <a:xfrm>
            <a:off x="457200" y="1195754"/>
            <a:ext cx="8229600" cy="3604846"/>
          </a:xfrm>
        </p:spPr>
        <p:txBody>
          <a:bodyPr>
            <a:normAutofit lnSpcReduction="10000"/>
          </a:bodyPr>
          <a:lstStyle/>
          <a:p>
            <a:pPr marL="0" indent="0">
              <a:buNone/>
            </a:pPr>
            <a:r>
              <a:rPr lang="en-US" sz="1500" dirty="0" smtClean="0"/>
              <a:t>Federal Government Cancer Task Force – how can the federal agencies work together to:</a:t>
            </a:r>
          </a:p>
          <a:p>
            <a:r>
              <a:rPr lang="en-US" sz="1600" dirty="0" smtClean="0"/>
              <a:t>Accelerate our understanding of cancer and its prevention, early detection, treatment, and cure</a:t>
            </a:r>
          </a:p>
          <a:p>
            <a:r>
              <a:rPr lang="en-US" sz="1600" dirty="0" smtClean="0"/>
              <a:t>Improve patient access and care</a:t>
            </a:r>
          </a:p>
          <a:p>
            <a:r>
              <a:rPr lang="en-US" sz="1600" dirty="0" smtClean="0"/>
              <a:t>Support greater access to new research, data, and computational capabilities</a:t>
            </a:r>
          </a:p>
          <a:p>
            <a:r>
              <a:rPr lang="en-US" sz="1600" dirty="0" smtClean="0"/>
              <a:t>Encourage development of cancer treatments</a:t>
            </a:r>
          </a:p>
          <a:p>
            <a:r>
              <a:rPr lang="en-US" sz="1600" dirty="0" smtClean="0"/>
              <a:t>Identify and address any unnecessary regulatory barriers and consider ways to expedite administrative reforms</a:t>
            </a:r>
          </a:p>
          <a:p>
            <a:r>
              <a:rPr lang="en-US" sz="1600" dirty="0" smtClean="0"/>
              <a:t>Ensure optimal investment of federal resources</a:t>
            </a:r>
          </a:p>
          <a:p>
            <a:r>
              <a:rPr lang="en-US" sz="1600" dirty="0" smtClean="0"/>
              <a:t>Identify opportunities to develop public–private partnerships and increase coordination of the federal government’s efforts with the private sector, as appropriate</a:t>
            </a:r>
          </a:p>
        </p:txBody>
      </p:sp>
    </p:spTree>
    <p:extLst>
      <p:ext uri="{BB962C8B-B14F-4D97-AF65-F5344CB8AC3E}">
        <p14:creationId xmlns:p14="http://schemas.microsoft.com/office/powerpoint/2010/main" val="1606293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13898"/>
            <a:ext cx="6172200" cy="685800"/>
          </a:xfrm>
        </p:spPr>
        <p:txBody>
          <a:bodyPr>
            <a:normAutofit/>
          </a:bodyPr>
          <a:lstStyle/>
          <a:p>
            <a:pPr algn="ctr">
              <a:lnSpc>
                <a:spcPts val="2250"/>
              </a:lnSpc>
              <a:spcBef>
                <a:spcPts val="900"/>
              </a:spcBef>
            </a:pPr>
            <a:r>
              <a:rPr lang="en-US" sz="2100" dirty="0"/>
              <a:t>Vice President Biden’s Cancer Initiative</a:t>
            </a:r>
            <a:br>
              <a:rPr lang="en-US" sz="2100" dirty="0"/>
            </a:br>
            <a:r>
              <a:rPr lang="en-US" sz="1350" b="0" dirty="0"/>
              <a:t>January  2016</a:t>
            </a:r>
          </a:p>
        </p:txBody>
      </p:sp>
      <p:sp>
        <p:nvSpPr>
          <p:cNvPr id="3" name="Slide Number Placeholder 2"/>
          <p:cNvSpPr>
            <a:spLocks noGrp="1"/>
          </p:cNvSpPr>
          <p:nvPr>
            <p:ph type="sldNum" sz="quarter" idx="10"/>
          </p:nvPr>
        </p:nvSpPr>
        <p:spPr/>
        <p:txBody>
          <a:bodyPr/>
          <a:lstStyle/>
          <a:p>
            <a:fld id="{AB88A6C8-59D7-4462-A495-42E1DF11019D}" type="slidenum">
              <a:rPr lang="en-US" smtClean="0"/>
              <a:t>23</a:t>
            </a:fld>
            <a:endParaRPr lang="en-US" dirty="0"/>
          </a:p>
        </p:txBody>
      </p:sp>
      <p:sp>
        <p:nvSpPr>
          <p:cNvPr id="4" name="Content Placeholder 3"/>
          <p:cNvSpPr>
            <a:spLocks noGrp="1"/>
          </p:cNvSpPr>
          <p:nvPr>
            <p:ph sz="quarter" idx="11"/>
          </p:nvPr>
        </p:nvSpPr>
        <p:spPr>
          <a:xfrm>
            <a:off x="457200" y="1195754"/>
            <a:ext cx="8229600" cy="3604846"/>
          </a:xfrm>
        </p:spPr>
        <p:txBody>
          <a:bodyPr>
            <a:normAutofit/>
          </a:bodyPr>
          <a:lstStyle/>
          <a:p>
            <a:pPr marL="0" indent="0">
              <a:buNone/>
            </a:pPr>
            <a:r>
              <a:rPr lang="en-US" sz="1500" dirty="0" smtClean="0"/>
              <a:t>Scientific Objectives </a:t>
            </a:r>
            <a:r>
              <a:rPr lang="en-US" sz="1500" dirty="0"/>
              <a:t>of the Vice President’s Cancer </a:t>
            </a:r>
            <a:r>
              <a:rPr lang="en-US" sz="1500" dirty="0" smtClean="0"/>
              <a:t>Initiative Blue Ribbon Panel</a:t>
            </a:r>
            <a:endParaRPr lang="en-US" sz="1500" dirty="0"/>
          </a:p>
          <a:p>
            <a:r>
              <a:rPr lang="en-US" sz="1500" dirty="0">
                <a:solidFill>
                  <a:schemeClr val="tx1"/>
                </a:solidFill>
              </a:rPr>
              <a:t>Prevention and Cancer Vaccine Development</a:t>
            </a:r>
          </a:p>
          <a:p>
            <a:r>
              <a:rPr lang="en-US" sz="1500" dirty="0">
                <a:solidFill>
                  <a:schemeClr val="tx1"/>
                </a:solidFill>
              </a:rPr>
              <a:t>Early Cancer Detection</a:t>
            </a:r>
          </a:p>
          <a:p>
            <a:r>
              <a:rPr lang="en-US" sz="1500" dirty="0">
                <a:solidFill>
                  <a:schemeClr val="tx1"/>
                </a:solidFill>
              </a:rPr>
              <a:t>Cancer Immunotherapy and Combination Therapy</a:t>
            </a:r>
          </a:p>
          <a:p>
            <a:r>
              <a:rPr lang="en-US" sz="1500" dirty="0">
                <a:solidFill>
                  <a:schemeClr val="tx1"/>
                </a:solidFill>
              </a:rPr>
              <a:t>Genomic Analysis of Tumor and Surrounding Cells</a:t>
            </a:r>
          </a:p>
          <a:p>
            <a:r>
              <a:rPr lang="en-US" sz="1500" b="1" dirty="0">
                <a:solidFill>
                  <a:schemeClr val="tx1"/>
                </a:solidFill>
              </a:rPr>
              <a:t>Enhanced Data Sharing</a:t>
            </a:r>
          </a:p>
          <a:p>
            <a:r>
              <a:rPr lang="en-US" sz="1500" dirty="0">
                <a:solidFill>
                  <a:schemeClr val="tx1"/>
                </a:solidFill>
              </a:rPr>
              <a:t>Oncology Center of Excellence</a:t>
            </a:r>
          </a:p>
          <a:p>
            <a:r>
              <a:rPr lang="en-US" sz="1500" dirty="0">
                <a:solidFill>
                  <a:schemeClr val="tx1"/>
                </a:solidFill>
              </a:rPr>
              <a:t>Pediatric Cancer</a:t>
            </a:r>
          </a:p>
          <a:p>
            <a:r>
              <a:rPr lang="en-US" sz="1500" dirty="0" smtClean="0">
                <a:solidFill>
                  <a:schemeClr val="tx1"/>
                </a:solidFill>
              </a:rPr>
              <a:t>Exceptional Scientific Opportunities </a:t>
            </a:r>
            <a:r>
              <a:rPr lang="en-US" sz="1500" dirty="0">
                <a:solidFill>
                  <a:schemeClr val="tx1"/>
                </a:solidFill>
              </a:rPr>
              <a:t>in Cancer </a:t>
            </a:r>
            <a:r>
              <a:rPr lang="en-US" sz="1500" dirty="0" smtClean="0">
                <a:solidFill>
                  <a:schemeClr val="tx1"/>
                </a:solidFill>
              </a:rPr>
              <a:t>Research</a:t>
            </a:r>
            <a:endParaRPr lang="en-US" sz="1500" dirty="0">
              <a:solidFill>
                <a:schemeClr val="tx1"/>
              </a:solidFill>
            </a:endParaRPr>
          </a:p>
        </p:txBody>
      </p:sp>
      <p:sp>
        <p:nvSpPr>
          <p:cNvPr id="5" name="TextBox 4"/>
          <p:cNvSpPr txBox="1"/>
          <p:nvPr/>
        </p:nvSpPr>
        <p:spPr>
          <a:xfrm>
            <a:off x="338886" y="4525270"/>
            <a:ext cx="8466228" cy="369332"/>
          </a:xfrm>
          <a:prstGeom prst="rect">
            <a:avLst/>
          </a:prstGeom>
          <a:noFill/>
        </p:spPr>
        <p:txBody>
          <a:bodyPr wrap="none" rtlCol="0">
            <a:spAutoFit/>
          </a:bodyPr>
          <a:lstStyle/>
          <a:p>
            <a:r>
              <a:rPr lang="en-US" dirty="0"/>
              <a:t>http://</a:t>
            </a:r>
            <a:r>
              <a:rPr lang="en-US" dirty="0" err="1"/>
              <a:t>www.cancer.gov</a:t>
            </a:r>
            <a:r>
              <a:rPr lang="en-US" dirty="0"/>
              <a:t>/research/key-initiatives/moonshot-cancer-initiative/get-involved</a:t>
            </a:r>
          </a:p>
        </p:txBody>
      </p:sp>
    </p:spTree>
    <p:extLst>
      <p:ext uri="{BB962C8B-B14F-4D97-AF65-F5344CB8AC3E}">
        <p14:creationId xmlns:p14="http://schemas.microsoft.com/office/powerpoint/2010/main" val="187231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9163" y="1826514"/>
            <a:ext cx="4062728" cy="1371600"/>
          </a:xfrm>
        </p:spPr>
        <p:txBody>
          <a:bodyPr/>
          <a:lstStyle/>
          <a:p>
            <a:r>
              <a:rPr lang="en-US" dirty="0" smtClean="0"/>
              <a:t>Global Alliance for Genomics and Health</a:t>
            </a:r>
            <a:endParaRPr lang="en-US" dirty="0"/>
          </a:p>
        </p:txBody>
      </p:sp>
      <p:sp>
        <p:nvSpPr>
          <p:cNvPr id="3" name="Subtitle 2"/>
          <p:cNvSpPr>
            <a:spLocks noGrp="1"/>
          </p:cNvSpPr>
          <p:nvPr>
            <p:ph type="subTitle" idx="1"/>
          </p:nvPr>
        </p:nvSpPr>
        <p:spPr>
          <a:xfrm>
            <a:off x="4395471" y="3424603"/>
            <a:ext cx="4056420" cy="1088308"/>
          </a:xfrm>
        </p:spPr>
        <p:txBody>
          <a:bodyPr/>
          <a:lstStyle/>
          <a:p>
            <a:pPr>
              <a:spcAft>
                <a:spcPts val="0"/>
              </a:spcAft>
            </a:pPr>
            <a:r>
              <a:rPr lang="en-US" sz="1800" dirty="0" smtClean="0"/>
              <a:t>How do we foster open science, open software, </a:t>
            </a:r>
          </a:p>
          <a:p>
            <a:pPr>
              <a:spcAft>
                <a:spcPts val="0"/>
              </a:spcAft>
            </a:pPr>
            <a:r>
              <a:rPr lang="en-US" sz="1800" dirty="0" smtClean="0"/>
              <a:t>open data, </a:t>
            </a:r>
          </a:p>
          <a:p>
            <a:pPr>
              <a:spcAft>
                <a:spcPts val="0"/>
              </a:spcAft>
            </a:pPr>
            <a:r>
              <a:rPr lang="en-US" sz="1800" dirty="0" smtClean="0"/>
              <a:t>open access?</a:t>
            </a:r>
            <a:endParaRPr lang="en-US" sz="1800" dirty="0"/>
          </a:p>
        </p:txBody>
      </p:sp>
    </p:spTree>
    <p:extLst>
      <p:ext uri="{BB962C8B-B14F-4D97-AF65-F5344CB8AC3E}">
        <p14:creationId xmlns:p14="http://schemas.microsoft.com/office/powerpoint/2010/main" val="683216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GA4GH</a:t>
            </a:r>
            <a:endParaRPr lang="en-US" dirty="0"/>
          </a:p>
        </p:txBody>
      </p:sp>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3066836" y="2875"/>
            <a:ext cx="5382220" cy="5140625"/>
          </a:xfrm>
        </p:spPr>
      </p:pic>
      <p:sp>
        <p:nvSpPr>
          <p:cNvPr id="7" name="TextBox 6"/>
          <p:cNvSpPr txBox="1"/>
          <p:nvPr/>
        </p:nvSpPr>
        <p:spPr>
          <a:xfrm>
            <a:off x="64008" y="2203855"/>
            <a:ext cx="2478755" cy="369332"/>
          </a:xfrm>
          <a:prstGeom prst="rect">
            <a:avLst/>
          </a:prstGeom>
          <a:noFill/>
        </p:spPr>
        <p:txBody>
          <a:bodyPr wrap="none" rtlCol="0">
            <a:spAutoFit/>
          </a:bodyPr>
          <a:lstStyle/>
          <a:p>
            <a:r>
              <a:rPr lang="en-US" dirty="0" err="1" smtClean="0"/>
              <a:t>GenomicsAndHealth.org</a:t>
            </a:r>
            <a:endParaRPr lang="en-US" dirty="0"/>
          </a:p>
        </p:txBody>
      </p:sp>
    </p:spTree>
    <p:extLst>
      <p:ext uri="{BB962C8B-B14F-4D97-AF65-F5344CB8AC3E}">
        <p14:creationId xmlns:p14="http://schemas.microsoft.com/office/powerpoint/2010/main" val="81145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GA4GH</a:t>
            </a:r>
            <a:endParaRPr lang="en-US" dirty="0"/>
          </a:p>
        </p:txBody>
      </p:sp>
      <p:sp>
        <p:nvSpPr>
          <p:cNvPr id="7" name="TextBox 6"/>
          <p:cNvSpPr txBox="1"/>
          <p:nvPr/>
        </p:nvSpPr>
        <p:spPr>
          <a:xfrm>
            <a:off x="2880360" y="444398"/>
            <a:ext cx="2152769" cy="369332"/>
          </a:xfrm>
          <a:prstGeom prst="rect">
            <a:avLst/>
          </a:prstGeom>
          <a:noFill/>
        </p:spPr>
        <p:txBody>
          <a:bodyPr wrap="none" rtlCol="0">
            <a:spAutoFit/>
          </a:bodyPr>
          <a:lstStyle/>
          <a:p>
            <a:r>
              <a:rPr lang="en-US" dirty="0" smtClean="0"/>
              <a:t>Data Working Group</a:t>
            </a:r>
            <a:endParaRPr lang="en-US" dirty="0"/>
          </a:p>
        </p:txBody>
      </p:sp>
      <p:pic>
        <p:nvPicPr>
          <p:cNvPr id="5" name="Content Placeholder 4"/>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785090" y="1069975"/>
            <a:ext cx="7583345" cy="3600450"/>
          </a:xfrm>
        </p:spPr>
      </p:pic>
    </p:spTree>
    <p:extLst>
      <p:ext uri="{BB962C8B-B14F-4D97-AF65-F5344CB8AC3E}">
        <p14:creationId xmlns:p14="http://schemas.microsoft.com/office/powerpoint/2010/main" val="80159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GA4GH</a:t>
            </a:r>
            <a:endParaRPr lang="en-US" dirty="0"/>
          </a:p>
        </p:txBody>
      </p:sp>
      <p:sp>
        <p:nvSpPr>
          <p:cNvPr id="7" name="TextBox 6"/>
          <p:cNvSpPr txBox="1"/>
          <p:nvPr/>
        </p:nvSpPr>
        <p:spPr>
          <a:xfrm>
            <a:off x="2880360" y="444398"/>
            <a:ext cx="2152769" cy="369332"/>
          </a:xfrm>
          <a:prstGeom prst="rect">
            <a:avLst/>
          </a:prstGeom>
          <a:noFill/>
        </p:spPr>
        <p:txBody>
          <a:bodyPr wrap="none" rtlCol="0">
            <a:spAutoFit/>
          </a:bodyPr>
          <a:lstStyle/>
          <a:p>
            <a:r>
              <a:rPr lang="en-US" dirty="0" smtClean="0"/>
              <a:t>Data Working Group</a:t>
            </a:r>
            <a:endParaRPr lang="en-US" dirty="0"/>
          </a:p>
        </p:txBody>
      </p:sp>
      <p:pic>
        <p:nvPicPr>
          <p:cNvPr id="3" name="Content Placeholder 2"/>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493776" y="946459"/>
            <a:ext cx="8165592" cy="3829622"/>
          </a:xfrm>
        </p:spPr>
      </p:pic>
    </p:spTree>
    <p:extLst>
      <p:ext uri="{BB962C8B-B14F-4D97-AF65-F5344CB8AC3E}">
        <p14:creationId xmlns:p14="http://schemas.microsoft.com/office/powerpoint/2010/main" val="1008822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GA4GH</a:t>
            </a:r>
            <a:endParaRPr lang="en-US" dirty="0"/>
          </a:p>
        </p:txBody>
      </p:sp>
      <p:sp>
        <p:nvSpPr>
          <p:cNvPr id="7" name="TextBox 6"/>
          <p:cNvSpPr txBox="1"/>
          <p:nvPr/>
        </p:nvSpPr>
        <p:spPr>
          <a:xfrm>
            <a:off x="493776" y="1486814"/>
            <a:ext cx="848309" cy="369332"/>
          </a:xfrm>
          <a:prstGeom prst="rect">
            <a:avLst/>
          </a:prstGeom>
          <a:noFill/>
        </p:spPr>
        <p:txBody>
          <a:bodyPr wrap="none" rtlCol="0">
            <a:spAutoFit/>
          </a:bodyPr>
          <a:lstStyle/>
          <a:p>
            <a:r>
              <a:rPr lang="en-US" dirty="0" smtClean="0"/>
              <a:t>GitHub</a:t>
            </a:r>
            <a:endParaRPr lang="en-US" dirty="0"/>
          </a:p>
        </p:txBody>
      </p:sp>
      <p:pic>
        <p:nvPicPr>
          <p:cNvPr id="5" name="Content Placeholder 4"/>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185186" y="311668"/>
            <a:ext cx="5632934" cy="4426269"/>
          </a:xfrm>
        </p:spPr>
      </p:pic>
    </p:spTree>
    <p:extLst>
      <p:ext uri="{BB962C8B-B14F-4D97-AF65-F5344CB8AC3E}">
        <p14:creationId xmlns:p14="http://schemas.microsoft.com/office/powerpoint/2010/main" val="77038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NCIP</a:t>
            </a:r>
            <a:endParaRPr lang="en-US" dirty="0"/>
          </a:p>
        </p:txBody>
      </p:sp>
      <p:pic>
        <p:nvPicPr>
          <p:cNvPr id="4" name="Content Placeholder 3"/>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1860011" y="0"/>
            <a:ext cx="6799357" cy="4761962"/>
          </a:xfrm>
        </p:spPr>
      </p:pic>
    </p:spTree>
    <p:extLst>
      <p:ext uri="{BB962C8B-B14F-4D97-AF65-F5344CB8AC3E}">
        <p14:creationId xmlns:p14="http://schemas.microsoft.com/office/powerpoint/2010/main" val="198197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8575"/>
            <a:ext cx="5313363"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2"/>
          </p:nvPr>
        </p:nvSpPr>
        <p:spPr>
          <a:xfrm>
            <a:off x="5029200" y="1069975"/>
            <a:ext cx="3630613" cy="3600450"/>
          </a:xfrm>
        </p:spPr>
        <p:txBody>
          <a:bodyPr/>
          <a:lstStyle/>
          <a:p>
            <a:pPr>
              <a:defRPr/>
            </a:pPr>
            <a:r>
              <a:rPr lang="en-US" altLang="en-US" dirty="0"/>
              <a:t>To develop the knowledge base that will </a:t>
            </a:r>
            <a:r>
              <a:rPr lang="en-US" altLang="en-US" b="1" dirty="0">
                <a:solidFill>
                  <a:schemeClr val="accent6"/>
                </a:solidFill>
              </a:rPr>
              <a:t>lessen the burden of cancer </a:t>
            </a:r>
            <a:r>
              <a:rPr lang="en-US" altLang="en-US" dirty="0"/>
              <a:t>in the United States and around the world.</a:t>
            </a:r>
            <a:endParaRPr lang="en-US" dirty="0"/>
          </a:p>
        </p:txBody>
      </p:sp>
      <p:sp>
        <p:nvSpPr>
          <p:cNvPr id="39940" name="Rectangle 1"/>
          <p:cNvSpPr>
            <a:spLocks noChangeArrowheads="1"/>
          </p:cNvSpPr>
          <p:nvPr/>
        </p:nvSpPr>
        <p:spPr bwMode="auto">
          <a:xfrm>
            <a:off x="5472113" y="1420813"/>
            <a:ext cx="26971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r>
              <a:rPr lang="en-US" altLang="en-US" sz="4000" b="1">
                <a:solidFill>
                  <a:srgbClr val="606060"/>
                </a:solidFill>
              </a:rPr>
              <a:t>NCI Mission</a:t>
            </a:r>
            <a:endParaRPr lang="en-US" altLang="en-US" sz="4000">
              <a:solidFill>
                <a:srgbClr val="606060"/>
              </a:solidFill>
            </a:endParaRPr>
          </a:p>
        </p:txBody>
      </p:sp>
    </p:spTree>
    <p:extLst>
      <p:ext uri="{BB962C8B-B14F-4D97-AF65-F5344CB8AC3E}">
        <p14:creationId xmlns:p14="http://schemas.microsoft.com/office/powerpoint/2010/main" val="13257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17"/>
                                        </p:tgtEl>
                                        <p:attrNameLst>
                                          <p:attrName>style.visibility</p:attrName>
                                        </p:attrNameLst>
                                      </p:cBhvr>
                                      <p:to>
                                        <p:strVal val="visible"/>
                                      </p:to>
                                    </p:set>
                                    <p:animEffect transition="in" filter="fade">
                                      <p:cBhvr>
                                        <p:cTn id="7"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NCIP</a:t>
            </a:r>
            <a:endParaRPr lang="en-US" dirty="0"/>
          </a:p>
        </p:txBody>
      </p:sp>
      <p:sp>
        <p:nvSpPr>
          <p:cNvPr id="7" name="TextBox 6"/>
          <p:cNvSpPr txBox="1"/>
          <p:nvPr/>
        </p:nvSpPr>
        <p:spPr>
          <a:xfrm>
            <a:off x="493776" y="1486814"/>
            <a:ext cx="1114601" cy="923330"/>
          </a:xfrm>
          <a:prstGeom prst="rect">
            <a:avLst/>
          </a:prstGeom>
          <a:noFill/>
        </p:spPr>
        <p:txBody>
          <a:bodyPr wrap="none" rtlCol="0">
            <a:spAutoFit/>
          </a:bodyPr>
          <a:lstStyle/>
          <a:p>
            <a:r>
              <a:rPr lang="en-US" dirty="0" smtClean="0"/>
              <a:t>GitHub</a:t>
            </a:r>
          </a:p>
          <a:p>
            <a:endParaRPr lang="en-US" dirty="0"/>
          </a:p>
          <a:p>
            <a:r>
              <a:rPr lang="en-US" dirty="0" smtClean="0"/>
              <a:t>147 repos</a:t>
            </a:r>
            <a:endParaRPr lang="en-US" dirty="0"/>
          </a:p>
        </p:txBody>
      </p:sp>
      <p:pic>
        <p:nvPicPr>
          <p:cNvPr id="3" name="Content Placeholder 2"/>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363289" y="311669"/>
            <a:ext cx="5564559" cy="4526064"/>
          </a:xfrm>
        </p:spPr>
      </p:pic>
    </p:spTree>
    <p:extLst>
      <p:ext uri="{BB962C8B-B14F-4D97-AF65-F5344CB8AC3E}">
        <p14:creationId xmlns:p14="http://schemas.microsoft.com/office/powerpoint/2010/main" val="124108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642174" y="365589"/>
            <a:ext cx="4408308" cy="3144527"/>
          </a:xfrm>
        </p:spPr>
        <p:txBody>
          <a:bodyPr/>
          <a:lstStyle/>
          <a:p>
            <a:pPr algn="l"/>
            <a:r>
              <a:rPr lang="en-US" sz="2000" i="0" spc="0" dirty="0" smtClean="0"/>
              <a:t>The Cancer Genomic Data Commons (</a:t>
            </a:r>
            <a:r>
              <a:rPr lang="en-US" sz="2000" b="1" i="0" spc="0" dirty="0" smtClean="0"/>
              <a:t>GDC</a:t>
            </a:r>
            <a:r>
              <a:rPr lang="en-US" sz="2000" i="0" spc="0" dirty="0" smtClean="0"/>
              <a:t>) is an existing effort to standardize and simplify submission of genomic data to NCI and follow the principles of </a:t>
            </a:r>
            <a:r>
              <a:rPr lang="en-US" sz="2000" b="1" i="0" spc="0" dirty="0" smtClean="0"/>
              <a:t>FAIR</a:t>
            </a:r>
            <a:r>
              <a:rPr lang="en-US" sz="2000" i="0" spc="0" dirty="0"/>
              <a:t> </a:t>
            </a:r>
            <a:r>
              <a:rPr lang="en-US" sz="2000" i="0" spc="0" dirty="0" smtClean="0"/>
              <a:t>– Findable, Accessible, Interoperable, Reusable. </a:t>
            </a:r>
          </a:p>
          <a:p>
            <a:pPr algn="l"/>
            <a:r>
              <a:rPr lang="en-US" sz="2000" i="0" spc="0" dirty="0" smtClean="0"/>
              <a:t>The GDC is part of the NIH Big Data to Knowledge (</a:t>
            </a:r>
            <a:r>
              <a:rPr lang="en-US" sz="2000" b="1" i="0" spc="0" dirty="0" smtClean="0"/>
              <a:t>BD2K</a:t>
            </a:r>
            <a:r>
              <a:rPr lang="en-US" sz="2000" i="0" spc="0" dirty="0" smtClean="0"/>
              <a:t>) initiative and an example of the </a:t>
            </a:r>
            <a:r>
              <a:rPr lang="en-US" sz="2000" b="1" i="0" spc="0" dirty="0" smtClean="0"/>
              <a:t>NIH Commons</a:t>
            </a:r>
            <a:endParaRPr lang="en-US" sz="2000" b="1" i="0" spc="0" dirty="0"/>
          </a:p>
        </p:txBody>
      </p:sp>
      <p:sp>
        <p:nvSpPr>
          <p:cNvPr id="6" name="TextBox 5"/>
          <p:cNvSpPr txBox="1"/>
          <p:nvPr/>
        </p:nvSpPr>
        <p:spPr>
          <a:xfrm>
            <a:off x="315687" y="2061362"/>
            <a:ext cx="3685975" cy="523220"/>
          </a:xfrm>
          <a:prstGeom prst="rect">
            <a:avLst/>
          </a:prstGeom>
          <a:noFill/>
        </p:spPr>
        <p:txBody>
          <a:bodyPr wrap="none" rtlCol="0">
            <a:spAutoFit/>
          </a:bodyPr>
          <a:lstStyle/>
          <a:p>
            <a:r>
              <a:rPr lang="en-US" sz="2800" b="1" dirty="0" smtClean="0">
                <a:solidFill>
                  <a:srgbClr val="FFFFFF"/>
                </a:solidFill>
                <a:latin typeface="Arial Narrow" panose="020B0606020202030204" pitchFamily="34" charset="0"/>
              </a:rPr>
              <a:t>Genomic Data Commons</a:t>
            </a:r>
          </a:p>
        </p:txBody>
      </p:sp>
      <p:sp>
        <p:nvSpPr>
          <p:cNvPr id="4" name="Subtitle 2"/>
          <p:cNvSpPr txBox="1">
            <a:spLocks/>
          </p:cNvSpPr>
          <p:nvPr/>
        </p:nvSpPr>
        <p:spPr bwMode="auto">
          <a:xfrm>
            <a:off x="4386299" y="3510116"/>
            <a:ext cx="4380223" cy="143522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r" defTabSz="457200" rtl="0" eaLnBrk="1" fontAlgn="base" hangingPunct="1">
              <a:spcBef>
                <a:spcPct val="0"/>
              </a:spcBef>
              <a:spcAft>
                <a:spcPts val="1000"/>
              </a:spcAft>
              <a:buClr>
                <a:schemeClr val="accent1"/>
              </a:buClr>
              <a:buFont typeface="Wingdings" charset="0"/>
              <a:buNone/>
              <a:defRPr sz="1400" b="0" i="1" kern="1200" spc="100">
                <a:solidFill>
                  <a:schemeClr val="accent3"/>
                </a:solidFill>
                <a:latin typeface="+mn-lt"/>
                <a:ea typeface="ＭＳ Ｐゴシック" charset="0"/>
                <a:cs typeface="SapientCentroSlab-Light"/>
              </a:defRPr>
            </a:lvl1pPr>
            <a:lvl2pPr marL="457200" indent="0" algn="ctr" defTabSz="457200" rtl="0" eaLnBrk="1" fontAlgn="base" hangingPunct="1">
              <a:spcBef>
                <a:spcPct val="0"/>
              </a:spcBef>
              <a:spcAft>
                <a:spcPts val="1000"/>
              </a:spcAft>
              <a:buClr>
                <a:schemeClr val="accent1"/>
              </a:buClr>
              <a:buFont typeface="Wingdings" charset="0"/>
              <a:buNone/>
              <a:defRPr sz="1900" kern="1200">
                <a:solidFill>
                  <a:schemeClr val="tx1">
                    <a:tint val="75000"/>
                  </a:schemeClr>
                </a:solidFill>
                <a:latin typeface="+mn-lt"/>
                <a:ea typeface="ＭＳ Ｐゴシック" charset="0"/>
                <a:cs typeface="SapientCentroSlab-Light"/>
              </a:defRPr>
            </a:lvl2pPr>
            <a:lvl3pPr marL="914400" indent="0" algn="ctr" defTabSz="457200" rtl="0" eaLnBrk="1" fontAlgn="base" hangingPunct="1">
              <a:spcBef>
                <a:spcPct val="0"/>
              </a:spcBef>
              <a:spcAft>
                <a:spcPts val="1000"/>
              </a:spcAft>
              <a:buClr>
                <a:schemeClr val="accent1"/>
              </a:buClr>
              <a:buFont typeface="Wingdings" charset="0"/>
              <a:buNone/>
              <a:defRPr sz="1800" kern="1200">
                <a:solidFill>
                  <a:schemeClr val="tx1">
                    <a:tint val="75000"/>
                  </a:schemeClr>
                </a:solidFill>
                <a:latin typeface="+mn-lt"/>
                <a:ea typeface="ＭＳ Ｐゴシック" charset="0"/>
                <a:cs typeface="SapientCentroSlab-Light"/>
              </a:defRPr>
            </a:lvl3pPr>
            <a:lvl4pPr marL="1371600" indent="0" algn="ctr" defTabSz="457200" rtl="0" eaLnBrk="1" fontAlgn="base" hangingPunct="1">
              <a:spcBef>
                <a:spcPct val="0"/>
              </a:spcBef>
              <a:spcAft>
                <a:spcPts val="1000"/>
              </a:spcAft>
              <a:buClr>
                <a:schemeClr val="accent1"/>
              </a:buClr>
              <a:buFont typeface="Wingdings" charset="0"/>
              <a:buNone/>
              <a:defRPr sz="1700" kern="1200">
                <a:solidFill>
                  <a:schemeClr val="tx1">
                    <a:tint val="75000"/>
                  </a:schemeClr>
                </a:solidFill>
                <a:latin typeface="+mn-lt"/>
                <a:ea typeface="ＭＳ Ｐゴシック" charset="0"/>
                <a:cs typeface="SapientCentroSlab-Light"/>
              </a:defRPr>
            </a:lvl4pPr>
            <a:lvl5pPr marL="1828800" indent="0" algn="ctr" defTabSz="457200" rtl="0" eaLnBrk="1" fontAlgn="base" hangingPunct="1">
              <a:spcBef>
                <a:spcPct val="0"/>
              </a:spcBef>
              <a:spcAft>
                <a:spcPts val="1000"/>
              </a:spcAft>
              <a:buClr>
                <a:schemeClr val="accent1"/>
              </a:buClr>
              <a:buFont typeface="Wingdings" charset="0"/>
              <a:buNone/>
              <a:defRPr sz="1600" kern="1200">
                <a:solidFill>
                  <a:schemeClr val="tx1">
                    <a:tint val="75000"/>
                  </a:schemeClr>
                </a:solidFill>
                <a:latin typeface="+mn-lt"/>
                <a:ea typeface="ＭＳ Ｐゴシック" charset="0"/>
                <a:cs typeface="SapientCentroSlab-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err="1" smtClean="0"/>
              <a:t>Microattribution</a:t>
            </a:r>
            <a:r>
              <a:rPr lang="en-US" dirty="0" smtClean="0"/>
              <a:t>, </a:t>
            </a:r>
            <a:r>
              <a:rPr lang="en-US" dirty="0" err="1" smtClean="0"/>
              <a:t>nanopublications</a:t>
            </a:r>
            <a:r>
              <a:rPr lang="en-US" dirty="0" smtClean="0"/>
              <a:t>, tracking the use of data, annotation of data, use of algorithms, supports the data /software /metadata life cycle to provide credit and analyze impact of data, software, analytics, algorithm, curation and knowledge sharing</a:t>
            </a:r>
            <a:endParaRPr lang="en-US" dirty="0"/>
          </a:p>
        </p:txBody>
      </p:sp>
    </p:spTree>
    <p:extLst>
      <p:ext uri="{BB962C8B-B14F-4D97-AF65-F5344CB8AC3E}">
        <p14:creationId xmlns:p14="http://schemas.microsoft.com/office/powerpoint/2010/main" val="2074999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 Genomic Data Commons</a:t>
            </a:r>
            <a:endParaRPr lang="en-US" dirty="0"/>
          </a:p>
        </p:txBody>
      </p:sp>
      <p:sp>
        <p:nvSpPr>
          <p:cNvPr id="3" name="Content Placeholder 2"/>
          <p:cNvSpPr>
            <a:spLocks noGrp="1"/>
          </p:cNvSpPr>
          <p:nvPr>
            <p:ph idx="1"/>
          </p:nvPr>
        </p:nvSpPr>
        <p:spPr>
          <a:xfrm>
            <a:off x="694944" y="1149787"/>
            <a:ext cx="7690104" cy="3801452"/>
          </a:xfrm>
        </p:spPr>
        <p:txBody>
          <a:bodyPr>
            <a:normAutofit fontScale="92500" lnSpcReduction="10000"/>
          </a:bodyPr>
          <a:lstStyle/>
          <a:p>
            <a:r>
              <a:rPr lang="en-US" dirty="0" smtClean="0"/>
              <a:t>The GDC will go live with approximately 4.1 PB of data.</a:t>
            </a:r>
          </a:p>
          <a:p>
            <a:r>
              <a:rPr lang="en-US" dirty="0" smtClean="0"/>
              <a:t>This includes: 2.6 </a:t>
            </a:r>
            <a:r>
              <a:rPr lang="en-US" dirty="0"/>
              <a:t>PB of legacy </a:t>
            </a:r>
            <a:r>
              <a:rPr lang="en-US" dirty="0" smtClean="0"/>
              <a:t>data;</a:t>
            </a:r>
          </a:p>
          <a:p>
            <a:r>
              <a:rPr lang="en-US" dirty="0"/>
              <a:t>a</a:t>
            </a:r>
            <a:r>
              <a:rPr lang="en-US" dirty="0" smtClean="0"/>
              <a:t>nd 1.5 PB of “harmonized” data.</a:t>
            </a:r>
          </a:p>
          <a:p>
            <a:r>
              <a:rPr lang="en-US" dirty="0" smtClean="0"/>
              <a:t>577,878 </a:t>
            </a:r>
            <a:r>
              <a:rPr lang="en-US" dirty="0"/>
              <a:t>files about </a:t>
            </a:r>
            <a:r>
              <a:rPr lang="en-US" dirty="0" smtClean="0"/>
              <a:t>14194 </a:t>
            </a:r>
            <a:r>
              <a:rPr lang="en-US" dirty="0"/>
              <a:t>cases (patients), in 42 cancer types, across 29 primary </a:t>
            </a:r>
            <a:r>
              <a:rPr lang="en-US" dirty="0" smtClean="0"/>
              <a:t>sites. </a:t>
            </a:r>
          </a:p>
          <a:p>
            <a:r>
              <a:rPr lang="en-US" dirty="0" smtClean="0"/>
              <a:t>10 </a:t>
            </a:r>
            <a:r>
              <a:rPr lang="en-US" dirty="0"/>
              <a:t>major data types, ranging from Raw Sequencing Data, Raw Microarray Data, to Copy Number Variation, Simple Nucleotide Variation and Gene Expression.  </a:t>
            </a:r>
            <a:endParaRPr lang="en-US" dirty="0" smtClean="0"/>
          </a:p>
          <a:p>
            <a:r>
              <a:rPr lang="en-US" dirty="0"/>
              <a:t>D</a:t>
            </a:r>
            <a:r>
              <a:rPr lang="en-US" dirty="0" smtClean="0"/>
              <a:t>ata </a:t>
            </a:r>
            <a:r>
              <a:rPr lang="en-US" dirty="0"/>
              <a:t>are derived from 17 different </a:t>
            </a:r>
            <a:r>
              <a:rPr lang="en-US" dirty="0" smtClean="0"/>
              <a:t>experimental strategies</a:t>
            </a:r>
            <a:r>
              <a:rPr lang="en-US" dirty="0"/>
              <a:t>, with the major ones being RNA-</a:t>
            </a:r>
            <a:r>
              <a:rPr lang="en-US" dirty="0" err="1"/>
              <a:t>Seq</a:t>
            </a:r>
            <a:r>
              <a:rPr lang="en-US" dirty="0"/>
              <a:t>, WXS, WGS, </a:t>
            </a:r>
            <a:r>
              <a:rPr lang="en-US" dirty="0" err="1"/>
              <a:t>miRNA-Seq</a:t>
            </a:r>
            <a:r>
              <a:rPr lang="en-US" dirty="0"/>
              <a:t>, Genotyping Array and Expression Array.  </a:t>
            </a:r>
            <a:endParaRPr lang="en-US" dirty="0" smtClean="0"/>
          </a:p>
          <a:p>
            <a:pPr marL="0" indent="0">
              <a:buNone/>
            </a:pPr>
            <a:endParaRPr lang="en-US" dirty="0"/>
          </a:p>
        </p:txBody>
      </p:sp>
    </p:spTree>
    <p:extLst>
      <p:ext uri="{BB962C8B-B14F-4D97-AF65-F5344CB8AC3E}">
        <p14:creationId xmlns:p14="http://schemas.microsoft.com/office/powerpoint/2010/main" val="778080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Genomic Data Commons Data </a:t>
            </a:r>
            <a:r>
              <a:rPr lang="en-US" dirty="0" smtClean="0"/>
              <a:t>Portal</a:t>
            </a:r>
            <a:endParaRPr lang="en-US" dirty="0"/>
          </a:p>
        </p:txBody>
      </p:sp>
      <p:pic>
        <p:nvPicPr>
          <p:cNvPr id="4" name="Picture 3" descr="Screen Shot 2016-04-28 at 10.21.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05970"/>
            <a:ext cx="6858000" cy="4237531"/>
          </a:xfrm>
          <a:prstGeom prst="rect">
            <a:avLst/>
          </a:prstGeom>
        </p:spPr>
      </p:pic>
    </p:spTree>
    <p:extLst>
      <p:ext uri="{BB962C8B-B14F-4D97-AF65-F5344CB8AC3E}">
        <p14:creationId xmlns:p14="http://schemas.microsoft.com/office/powerpoint/2010/main" val="1170314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t="4046" b="2582"/>
          <a:stretch/>
        </p:blipFill>
        <p:spPr>
          <a:xfrm>
            <a:off x="835742" y="765546"/>
            <a:ext cx="7482348" cy="4366468"/>
          </a:xfrm>
          <a:prstGeom prst="rect">
            <a:avLst/>
          </a:prstGeom>
          <a:ln>
            <a:solidFill>
              <a:srgbClr val="006BB5"/>
            </a:solidFill>
          </a:ln>
        </p:spPr>
      </p:pic>
      <p:sp>
        <p:nvSpPr>
          <p:cNvPr id="4" name="TextBox 3"/>
          <p:cNvSpPr txBox="1"/>
          <p:nvPr/>
        </p:nvSpPr>
        <p:spPr>
          <a:xfrm>
            <a:off x="1592948" y="114943"/>
            <a:ext cx="6045245" cy="715581"/>
          </a:xfrm>
          <a:prstGeom prst="rect">
            <a:avLst/>
          </a:prstGeom>
          <a:noFill/>
        </p:spPr>
        <p:txBody>
          <a:bodyPr wrap="none" rtlCol="0">
            <a:spAutoFit/>
          </a:bodyPr>
          <a:lstStyle/>
          <a:p>
            <a:pPr algn="ctr"/>
            <a:r>
              <a:rPr lang="en-US" sz="2100" dirty="0">
                <a:solidFill>
                  <a:prstClr val="black"/>
                </a:solidFill>
                <a:latin typeface="Helvetica"/>
                <a:ea typeface="MS PGothic" pitchFamily="34" charset="-128"/>
                <a:cs typeface="Helvetica"/>
              </a:rPr>
              <a:t>The NCI Genomic Data Commons User Interface</a:t>
            </a:r>
          </a:p>
          <a:p>
            <a:pPr algn="ctr"/>
            <a:r>
              <a:rPr lang="en-US" sz="1950" dirty="0">
                <a:solidFill>
                  <a:prstClr val="black"/>
                </a:solidFill>
                <a:latin typeface="Helvetica"/>
                <a:ea typeface="MS PGothic" pitchFamily="34" charset="-128"/>
                <a:cs typeface="Helvetica"/>
              </a:rPr>
              <a:t>Home Page</a:t>
            </a:r>
          </a:p>
        </p:txBody>
      </p:sp>
    </p:spTree>
    <p:extLst>
      <p:ext uri="{BB962C8B-B14F-4D97-AF65-F5344CB8AC3E}">
        <p14:creationId xmlns:p14="http://schemas.microsoft.com/office/powerpoint/2010/main" val="935976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2948" y="114943"/>
            <a:ext cx="6045245" cy="715581"/>
          </a:xfrm>
          <a:prstGeom prst="rect">
            <a:avLst/>
          </a:prstGeom>
          <a:noFill/>
        </p:spPr>
        <p:txBody>
          <a:bodyPr wrap="none" rtlCol="0">
            <a:spAutoFit/>
          </a:bodyPr>
          <a:lstStyle/>
          <a:p>
            <a:pPr algn="ctr"/>
            <a:r>
              <a:rPr lang="en-US" sz="2100" dirty="0">
                <a:solidFill>
                  <a:prstClr val="black"/>
                </a:solidFill>
                <a:latin typeface="Helvetica"/>
                <a:ea typeface="MS PGothic" pitchFamily="34" charset="-128"/>
                <a:cs typeface="Helvetica"/>
              </a:rPr>
              <a:t>The NCI Genomic Data Commons User Interface</a:t>
            </a:r>
          </a:p>
          <a:p>
            <a:pPr algn="ctr"/>
            <a:r>
              <a:rPr lang="en-US" sz="1950" dirty="0">
                <a:solidFill>
                  <a:prstClr val="black"/>
                </a:solidFill>
                <a:latin typeface="Helvetica"/>
                <a:ea typeface="MS PGothic" pitchFamily="34" charset="-128"/>
                <a:cs typeface="Helvetica"/>
              </a:rPr>
              <a:t>Sample Browser</a:t>
            </a:r>
          </a:p>
        </p:txBody>
      </p:sp>
      <p:pic>
        <p:nvPicPr>
          <p:cNvPr id="5" name="Picture 4"/>
          <p:cNvPicPr>
            <a:picLocks noChangeAspect="1"/>
          </p:cNvPicPr>
          <p:nvPr/>
        </p:nvPicPr>
        <p:blipFill rotWithShape="1">
          <a:blip r:embed="rId2"/>
          <a:srcRect t="3726"/>
          <a:stretch/>
        </p:blipFill>
        <p:spPr>
          <a:xfrm>
            <a:off x="1012723" y="840571"/>
            <a:ext cx="7148051" cy="4301040"/>
          </a:xfrm>
          <a:prstGeom prst="rect">
            <a:avLst/>
          </a:prstGeom>
          <a:ln>
            <a:solidFill>
              <a:srgbClr val="006BB5"/>
            </a:solidFill>
          </a:ln>
        </p:spPr>
      </p:pic>
    </p:spTree>
    <p:extLst>
      <p:ext uri="{BB962C8B-B14F-4D97-AF65-F5344CB8AC3E}">
        <p14:creationId xmlns:p14="http://schemas.microsoft.com/office/powerpoint/2010/main" val="646682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2948" y="114943"/>
            <a:ext cx="6045245" cy="715581"/>
          </a:xfrm>
          <a:prstGeom prst="rect">
            <a:avLst/>
          </a:prstGeom>
          <a:noFill/>
        </p:spPr>
        <p:txBody>
          <a:bodyPr wrap="none" rtlCol="0">
            <a:spAutoFit/>
          </a:bodyPr>
          <a:lstStyle/>
          <a:p>
            <a:pPr algn="ctr"/>
            <a:r>
              <a:rPr lang="en-US" sz="2100" dirty="0">
                <a:solidFill>
                  <a:prstClr val="black"/>
                </a:solidFill>
                <a:latin typeface="Helvetica"/>
                <a:ea typeface="MS PGothic" pitchFamily="34" charset="-128"/>
                <a:cs typeface="Helvetica"/>
              </a:rPr>
              <a:t>The NCI Genomic Data Commons User Interface</a:t>
            </a:r>
          </a:p>
          <a:p>
            <a:pPr algn="ctr"/>
            <a:r>
              <a:rPr lang="en-US" sz="1950" dirty="0">
                <a:solidFill>
                  <a:prstClr val="black"/>
                </a:solidFill>
                <a:latin typeface="Helvetica"/>
                <a:ea typeface="MS PGothic" pitchFamily="34" charset="-128"/>
                <a:cs typeface="Helvetica"/>
              </a:rPr>
              <a:t>Sample Selection</a:t>
            </a:r>
          </a:p>
        </p:txBody>
      </p:sp>
      <p:pic>
        <p:nvPicPr>
          <p:cNvPr id="6" name="Picture 5"/>
          <p:cNvPicPr>
            <a:picLocks noChangeAspect="1"/>
          </p:cNvPicPr>
          <p:nvPr/>
        </p:nvPicPr>
        <p:blipFill rotWithShape="1">
          <a:blip r:embed="rId2"/>
          <a:srcRect l="24783" t="15057" r="1549" b="3236"/>
          <a:stretch/>
        </p:blipFill>
        <p:spPr>
          <a:xfrm>
            <a:off x="1399850" y="892152"/>
            <a:ext cx="4222925" cy="2927333"/>
          </a:xfrm>
          <a:prstGeom prst="rect">
            <a:avLst/>
          </a:prstGeom>
          <a:ln>
            <a:solidFill>
              <a:srgbClr val="006BB5"/>
            </a:solidFill>
          </a:ln>
        </p:spPr>
      </p:pic>
      <p:pic>
        <p:nvPicPr>
          <p:cNvPr id="7" name="Picture 6"/>
          <p:cNvPicPr>
            <a:picLocks noChangeAspect="1"/>
          </p:cNvPicPr>
          <p:nvPr/>
        </p:nvPicPr>
        <p:blipFill rotWithShape="1">
          <a:blip r:embed="rId3"/>
          <a:srcRect l="10212" t="17235" r="10536" b="3890"/>
          <a:stretch/>
        </p:blipFill>
        <p:spPr>
          <a:xfrm>
            <a:off x="3217342" y="2254152"/>
            <a:ext cx="4542964" cy="2825852"/>
          </a:xfrm>
          <a:prstGeom prst="rect">
            <a:avLst/>
          </a:prstGeom>
          <a:ln>
            <a:solidFill>
              <a:srgbClr val="006BB5"/>
            </a:solidFill>
          </a:ln>
        </p:spPr>
      </p:pic>
      <p:sp>
        <p:nvSpPr>
          <p:cNvPr id="8" name="Bent Arrow 7"/>
          <p:cNvSpPr/>
          <p:nvPr/>
        </p:nvSpPr>
        <p:spPr bwMode="auto">
          <a:xfrm rot="5400000">
            <a:off x="5694104" y="1382711"/>
            <a:ext cx="811801" cy="913295"/>
          </a:xfrm>
          <a:prstGeom prst="bent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latin typeface="Arial"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81250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8118"/>
            <a:ext cx="6858000" cy="4187428"/>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grpSp>
        <p:nvGrpSpPr>
          <p:cNvPr id="16387" name="Group 3"/>
          <p:cNvGrpSpPr>
            <a:grpSpLocks/>
          </p:cNvGrpSpPr>
          <p:nvPr/>
        </p:nvGrpSpPr>
        <p:grpSpPr bwMode="auto">
          <a:xfrm>
            <a:off x="1796654" y="1645838"/>
            <a:ext cx="5425678" cy="1146123"/>
            <a:chOff x="872320" y="2312480"/>
            <a:chExt cx="7233334" cy="1529713"/>
          </a:xfrm>
        </p:grpSpPr>
        <p:sp>
          <p:nvSpPr>
            <p:cNvPr id="16388" name="TextBox 1"/>
            <p:cNvSpPr txBox="1">
              <a:spLocks noChangeArrowheads="1"/>
            </p:cNvSpPr>
            <p:nvPr/>
          </p:nvSpPr>
          <p:spPr bwMode="auto">
            <a:xfrm>
              <a:off x="872320" y="2312480"/>
              <a:ext cx="1552454"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b="1">
                  <a:solidFill>
                    <a:srgbClr val="FF9900"/>
                  </a:solidFill>
                </a:rPr>
                <a:t>Clinical data</a:t>
              </a:r>
            </a:p>
          </p:txBody>
        </p:sp>
        <p:sp>
          <p:nvSpPr>
            <p:cNvPr id="16389" name="TextBox 7"/>
            <p:cNvSpPr txBox="1">
              <a:spLocks noChangeArrowheads="1"/>
            </p:cNvSpPr>
            <p:nvPr/>
          </p:nvSpPr>
          <p:spPr bwMode="auto">
            <a:xfrm>
              <a:off x="2726160" y="2312480"/>
              <a:ext cx="1906761" cy="6777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b="1">
                  <a:solidFill>
                    <a:srgbClr val="008000"/>
                  </a:solidFill>
                </a:rPr>
                <a:t>Biospecimen data </a:t>
              </a:r>
            </a:p>
          </p:txBody>
        </p:sp>
        <p:sp>
          <p:nvSpPr>
            <p:cNvPr id="16390" name="TextBox 9"/>
            <p:cNvSpPr txBox="1">
              <a:spLocks noChangeArrowheads="1"/>
            </p:cNvSpPr>
            <p:nvPr/>
          </p:nvSpPr>
          <p:spPr bwMode="auto">
            <a:xfrm>
              <a:off x="4632922" y="2312480"/>
              <a:ext cx="1706463"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b="1">
                  <a:solidFill>
                    <a:srgbClr val="0099CC"/>
                  </a:solidFill>
                </a:rPr>
                <a:t>Molecular data</a:t>
              </a:r>
            </a:p>
          </p:txBody>
        </p:sp>
        <p:sp>
          <p:nvSpPr>
            <p:cNvPr id="16391" name="TextBox 10"/>
            <p:cNvSpPr txBox="1">
              <a:spLocks noChangeArrowheads="1"/>
            </p:cNvSpPr>
            <p:nvPr/>
          </p:nvSpPr>
          <p:spPr bwMode="auto">
            <a:xfrm>
              <a:off x="6553200" y="2312480"/>
              <a:ext cx="1552454" cy="6777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b="1">
                  <a:solidFill>
                    <a:srgbClr val="660066"/>
                  </a:solidFill>
                </a:rPr>
                <a:t>Files uploaded</a:t>
              </a:r>
            </a:p>
          </p:txBody>
        </p:sp>
        <p:sp>
          <p:nvSpPr>
            <p:cNvPr id="16392" name="TextBox 2"/>
            <p:cNvSpPr txBox="1">
              <a:spLocks noChangeArrowheads="1"/>
            </p:cNvSpPr>
            <p:nvPr/>
          </p:nvSpPr>
          <p:spPr bwMode="auto">
            <a:xfrm>
              <a:off x="1296128" y="3441678"/>
              <a:ext cx="838094"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a:solidFill>
                    <a:srgbClr val="000000"/>
                  </a:solidFill>
                </a:rPr>
                <a:t>         </a:t>
              </a:r>
            </a:p>
          </p:txBody>
        </p:sp>
        <p:sp>
          <p:nvSpPr>
            <p:cNvPr id="16393" name="TextBox 12"/>
            <p:cNvSpPr txBox="1">
              <a:spLocks noChangeArrowheads="1"/>
            </p:cNvSpPr>
            <p:nvPr/>
          </p:nvSpPr>
          <p:spPr bwMode="auto">
            <a:xfrm>
              <a:off x="3200400" y="3441678"/>
              <a:ext cx="809520"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a:solidFill>
                    <a:srgbClr val="000000"/>
                  </a:solidFill>
                </a:rPr>
                <a:t>         </a:t>
              </a:r>
            </a:p>
          </p:txBody>
        </p:sp>
        <p:sp>
          <p:nvSpPr>
            <p:cNvPr id="16394" name="TextBox 13"/>
            <p:cNvSpPr txBox="1">
              <a:spLocks noChangeArrowheads="1"/>
            </p:cNvSpPr>
            <p:nvPr/>
          </p:nvSpPr>
          <p:spPr bwMode="auto">
            <a:xfrm>
              <a:off x="5105654" y="3441678"/>
              <a:ext cx="838095"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a:solidFill>
                    <a:srgbClr val="000000"/>
                  </a:solidFill>
                </a:rPr>
                <a:t>         </a:t>
              </a:r>
            </a:p>
          </p:txBody>
        </p:sp>
        <p:sp>
          <p:nvSpPr>
            <p:cNvPr id="16395" name="TextBox 14"/>
            <p:cNvSpPr txBox="1">
              <a:spLocks noChangeArrowheads="1"/>
            </p:cNvSpPr>
            <p:nvPr/>
          </p:nvSpPr>
          <p:spPr bwMode="auto">
            <a:xfrm>
              <a:off x="7010416" y="3441678"/>
              <a:ext cx="838095" cy="4005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685800" eaLnBrk="1" hangingPunct="1"/>
              <a:r>
                <a:rPr lang="en-US" sz="1350">
                  <a:solidFill>
                    <a:srgbClr val="000000"/>
                  </a:solidFill>
                </a:rPr>
                <a:t>         </a:t>
              </a:r>
            </a:p>
          </p:txBody>
        </p:sp>
      </p:grpSp>
      <p:sp>
        <p:nvSpPr>
          <p:cNvPr id="14" name="TextBox 13"/>
          <p:cNvSpPr txBox="1"/>
          <p:nvPr/>
        </p:nvSpPr>
        <p:spPr>
          <a:xfrm>
            <a:off x="1592948" y="114943"/>
            <a:ext cx="6045245" cy="715581"/>
          </a:xfrm>
          <a:prstGeom prst="rect">
            <a:avLst/>
          </a:prstGeom>
          <a:noFill/>
        </p:spPr>
        <p:txBody>
          <a:bodyPr wrap="none" rtlCol="0">
            <a:spAutoFit/>
          </a:bodyPr>
          <a:lstStyle/>
          <a:p>
            <a:pPr algn="ctr"/>
            <a:r>
              <a:rPr lang="en-US" sz="2100" dirty="0">
                <a:solidFill>
                  <a:srgbClr val="000000"/>
                </a:solidFill>
                <a:latin typeface="Helvetica"/>
                <a:ea typeface="MS PGothic" pitchFamily="34" charset="-128"/>
                <a:cs typeface="Helvetica"/>
              </a:rPr>
              <a:t>The NCI Genomic Data Commons User Interface</a:t>
            </a:r>
          </a:p>
          <a:p>
            <a:pPr algn="ctr"/>
            <a:r>
              <a:rPr lang="en-US" sz="1950" dirty="0">
                <a:solidFill>
                  <a:srgbClr val="000000"/>
                </a:solidFill>
                <a:latin typeface="Helvetica"/>
                <a:ea typeface="MS PGothic" pitchFamily="34" charset="-128"/>
                <a:cs typeface="Helvetica"/>
              </a:rPr>
              <a:t>Data Submission Dashboard</a:t>
            </a:r>
          </a:p>
        </p:txBody>
      </p:sp>
    </p:spTree>
    <p:extLst>
      <p:ext uri="{BB962C8B-B14F-4D97-AF65-F5344CB8AC3E}">
        <p14:creationId xmlns:p14="http://schemas.microsoft.com/office/powerpoint/2010/main" val="19543414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67956"/>
            <a:ext cx="6858000" cy="692497"/>
          </a:xfrm>
          <a:prstGeom prst="rect">
            <a:avLst/>
          </a:prstGeom>
          <a:noFill/>
        </p:spPr>
        <p:txBody>
          <a:bodyPr wrap="square" rtlCol="0">
            <a:spAutoFit/>
          </a:bodyPr>
          <a:lstStyle/>
          <a:p>
            <a:pPr algn="ctr" defTabSz="685800" eaLnBrk="0" hangingPunct="0"/>
            <a:r>
              <a:rPr lang="en-US" sz="1950" dirty="0">
                <a:solidFill>
                  <a:srgbClr val="000000"/>
                </a:solidFill>
                <a:latin typeface="Helvetica"/>
                <a:cs typeface="Helvetica"/>
              </a:rPr>
              <a:t>Development of the NCI Genomic Data Commons (GDC)</a:t>
            </a:r>
          </a:p>
          <a:p>
            <a:pPr algn="ctr" defTabSz="685800" eaLnBrk="0" hangingPunct="0"/>
            <a:r>
              <a:rPr lang="en-US" sz="1950" dirty="0">
                <a:solidFill>
                  <a:srgbClr val="000000"/>
                </a:solidFill>
                <a:latin typeface="Helvetica"/>
                <a:cs typeface="Helvetica"/>
              </a:rPr>
              <a:t>To Foster the Molecular Diagnosis and Treatment of Cancer </a:t>
            </a:r>
          </a:p>
        </p:txBody>
      </p:sp>
      <p:pic>
        <p:nvPicPr>
          <p:cNvPr id="2" name="Picture 1"/>
          <p:cNvPicPr>
            <a:picLocks noChangeAspect="1"/>
          </p:cNvPicPr>
          <p:nvPr/>
        </p:nvPicPr>
        <p:blipFill>
          <a:blip r:embed="rId3"/>
          <a:stretch>
            <a:fillRect/>
          </a:stretch>
        </p:blipFill>
        <p:spPr>
          <a:xfrm>
            <a:off x="2314576" y="844559"/>
            <a:ext cx="4505325" cy="4219575"/>
          </a:xfrm>
          <a:prstGeom prst="rect">
            <a:avLst/>
          </a:prstGeom>
        </p:spPr>
      </p:pic>
      <p:sp>
        <p:nvSpPr>
          <p:cNvPr id="3" name="Rectangle 2"/>
          <p:cNvSpPr/>
          <p:nvPr/>
        </p:nvSpPr>
        <p:spPr>
          <a:xfrm>
            <a:off x="3695706" y="1403355"/>
            <a:ext cx="1816100" cy="17970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endParaRPr>
          </a:p>
        </p:txBody>
      </p:sp>
      <p:pic>
        <p:nvPicPr>
          <p:cNvPr id="5" name="Picture 4" descr="cloud_computer_server (1).jpg"/>
          <p:cNvPicPr>
            <a:picLocks noChangeAspect="1"/>
          </p:cNvPicPr>
          <p:nvPr/>
        </p:nvPicPr>
        <p:blipFill rotWithShape="1">
          <a:blip r:embed="rId4">
            <a:extLst>
              <a:ext uri="{28A0092B-C50C-407E-A947-70E740481C1C}">
                <a14:useLocalDpi xmlns:a14="http://schemas.microsoft.com/office/drawing/2010/main" val="0"/>
              </a:ext>
            </a:extLst>
          </a:blip>
          <a:srcRect t="14733" b="21900"/>
          <a:stretch/>
        </p:blipFill>
        <p:spPr>
          <a:xfrm>
            <a:off x="3511550" y="1416050"/>
            <a:ext cx="2190752" cy="863600"/>
          </a:xfrm>
          <a:prstGeom prst="rect">
            <a:avLst/>
          </a:prstGeom>
        </p:spPr>
      </p:pic>
      <p:sp>
        <p:nvSpPr>
          <p:cNvPr id="6" name="TextBox 5"/>
          <p:cNvSpPr txBox="1"/>
          <p:nvPr/>
        </p:nvSpPr>
        <p:spPr>
          <a:xfrm>
            <a:off x="4148180" y="1429564"/>
            <a:ext cx="954107" cy="507831"/>
          </a:xfrm>
          <a:prstGeom prst="rect">
            <a:avLst/>
          </a:prstGeom>
          <a:noFill/>
        </p:spPr>
        <p:txBody>
          <a:bodyPr wrap="none" rtlCol="0">
            <a:spAutoFit/>
          </a:bodyPr>
          <a:lstStyle/>
          <a:p>
            <a:pPr defTabSz="685800"/>
            <a:r>
              <a:rPr lang="en-US" sz="2700" b="1" dirty="0">
                <a:solidFill>
                  <a:prstClr val="white"/>
                </a:solidFill>
                <a:latin typeface="Helvetica"/>
                <a:cs typeface="Helvetica"/>
              </a:rPr>
              <a:t>GDC</a:t>
            </a:r>
          </a:p>
        </p:txBody>
      </p:sp>
      <p:sp>
        <p:nvSpPr>
          <p:cNvPr id="8" name="TextBox 7"/>
          <p:cNvSpPr txBox="1"/>
          <p:nvPr/>
        </p:nvSpPr>
        <p:spPr>
          <a:xfrm>
            <a:off x="3060702" y="2226958"/>
            <a:ext cx="3067050" cy="1015663"/>
          </a:xfrm>
          <a:prstGeom prst="rect">
            <a:avLst/>
          </a:prstGeom>
          <a:noFill/>
        </p:spPr>
        <p:txBody>
          <a:bodyPr wrap="square" rtlCol="0">
            <a:spAutoFit/>
          </a:bodyPr>
          <a:lstStyle/>
          <a:p>
            <a:pPr algn="ctr" defTabSz="685800" eaLnBrk="0" hangingPunct="0"/>
            <a:r>
              <a:rPr lang="en-US" sz="1500" dirty="0">
                <a:solidFill>
                  <a:srgbClr val="000000"/>
                </a:solidFill>
                <a:latin typeface="Helvetica"/>
                <a:cs typeface="Helvetica"/>
              </a:rPr>
              <a:t>Bob Grossman PI</a:t>
            </a:r>
          </a:p>
          <a:p>
            <a:pPr algn="ctr" defTabSz="685800" eaLnBrk="0" hangingPunct="0"/>
            <a:r>
              <a:rPr lang="en-US" sz="1500" dirty="0">
                <a:solidFill>
                  <a:srgbClr val="000000"/>
                </a:solidFill>
                <a:latin typeface="Helvetica"/>
                <a:cs typeface="Helvetica"/>
              </a:rPr>
              <a:t>Univ. of Chicago</a:t>
            </a:r>
          </a:p>
          <a:p>
            <a:pPr algn="ctr" defTabSz="685800" eaLnBrk="0" hangingPunct="0"/>
            <a:r>
              <a:rPr lang="en-US" sz="1500" dirty="0">
                <a:solidFill>
                  <a:srgbClr val="000000"/>
                </a:solidFill>
                <a:latin typeface="Helvetica"/>
                <a:cs typeface="Helvetica"/>
              </a:rPr>
              <a:t>Ontario Inst. Cancer Res.</a:t>
            </a:r>
          </a:p>
          <a:p>
            <a:pPr algn="ctr" defTabSz="685800" eaLnBrk="0" hangingPunct="0"/>
            <a:r>
              <a:rPr lang="en-US" sz="1500" dirty="0" err="1">
                <a:solidFill>
                  <a:srgbClr val="000000"/>
                </a:solidFill>
                <a:latin typeface="Helvetica"/>
                <a:cs typeface="Helvetica"/>
              </a:rPr>
              <a:t>Leidos</a:t>
            </a:r>
            <a:endParaRPr lang="en-US" sz="1500" dirty="0">
              <a:solidFill>
                <a:srgbClr val="000000"/>
              </a:solidFill>
              <a:latin typeface="Helvetica"/>
              <a:cs typeface="Helvetica"/>
            </a:endParaRPr>
          </a:p>
        </p:txBody>
      </p:sp>
      <p:sp>
        <p:nvSpPr>
          <p:cNvPr id="7" name="TextBox 6"/>
          <p:cNvSpPr txBox="1"/>
          <p:nvPr/>
        </p:nvSpPr>
        <p:spPr>
          <a:xfrm>
            <a:off x="410658" y="3608381"/>
            <a:ext cx="1903918" cy="646331"/>
          </a:xfrm>
          <a:prstGeom prst="rect">
            <a:avLst/>
          </a:prstGeom>
          <a:noFill/>
        </p:spPr>
        <p:txBody>
          <a:bodyPr wrap="none" rtlCol="0">
            <a:spAutoFit/>
          </a:bodyPr>
          <a:lstStyle/>
          <a:p>
            <a:pPr algn="ctr"/>
            <a:r>
              <a:rPr lang="en-US" sz="1200" dirty="0" smtClean="0"/>
              <a:t>Institute of Medicine</a:t>
            </a:r>
          </a:p>
          <a:p>
            <a:pPr algn="ctr"/>
            <a:r>
              <a:rPr lang="en-US" sz="1200" i="1" dirty="0" smtClean="0"/>
              <a:t>Towards Precision Medicine</a:t>
            </a:r>
          </a:p>
          <a:p>
            <a:pPr algn="ctr"/>
            <a:r>
              <a:rPr lang="en-US" sz="1200" i="1" dirty="0" smtClean="0"/>
              <a:t>2011</a:t>
            </a:r>
            <a:endParaRPr lang="en-US" sz="1200" i="1" dirty="0"/>
          </a:p>
        </p:txBody>
      </p:sp>
    </p:spTree>
    <p:extLst>
      <p:ext uri="{BB962C8B-B14F-4D97-AF65-F5344CB8AC3E}">
        <p14:creationId xmlns:p14="http://schemas.microsoft.com/office/powerpoint/2010/main" val="1159128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493713" y="311150"/>
            <a:ext cx="8166100" cy="317500"/>
          </a:xfrm>
        </p:spPr>
        <p:txBody>
          <a:bodyPr anchor="t"/>
          <a:lstStyle/>
          <a:p>
            <a:r>
              <a:rPr lang="en-US" altLang="en-US">
                <a:ea typeface="ＭＳ Ｐゴシック" charset="-128"/>
                <a:cs typeface="SapientSansBold" charset="0"/>
              </a:rPr>
              <a:t>Support the Precision Medicine Initiative </a:t>
            </a:r>
            <a:br>
              <a:rPr lang="en-US" altLang="en-US">
                <a:ea typeface="ＭＳ Ｐゴシック" charset="-128"/>
                <a:cs typeface="SapientSansBold" charset="0"/>
              </a:rPr>
            </a:br>
            <a:endParaRPr lang="en-US" altLang="en-US" i="1">
              <a:solidFill>
                <a:schemeClr val="tx1"/>
              </a:solidFill>
              <a:ea typeface="ＭＳ Ｐゴシック" charset="-128"/>
              <a:cs typeface="SapientSansBold" charset="0"/>
            </a:endParaRPr>
          </a:p>
        </p:txBody>
      </p:sp>
      <p:sp>
        <p:nvSpPr>
          <p:cNvPr id="148482" name="Content Placeholder 1"/>
          <p:cNvSpPr>
            <a:spLocks noGrp="1"/>
          </p:cNvSpPr>
          <p:nvPr>
            <p:ph sz="quarter" idx="11"/>
          </p:nvPr>
        </p:nvSpPr>
        <p:spPr>
          <a:xfrm>
            <a:off x="493713" y="1262063"/>
            <a:ext cx="3473450" cy="3408362"/>
          </a:xfrm>
        </p:spPr>
        <p:txBody>
          <a:bodyPr/>
          <a:lstStyle/>
          <a:p>
            <a:pPr marL="214313" indent="-214313">
              <a:buFont typeface="Arial" charset="0"/>
              <a:buChar char="•"/>
            </a:pPr>
            <a:r>
              <a:rPr lang="en-US" altLang="en-US" sz="1800" dirty="0" smtClean="0">
                <a:solidFill>
                  <a:schemeClr val="tx1"/>
                </a:solidFill>
                <a:ea typeface="ＭＳ Ｐゴシック" charset="-128"/>
                <a:cs typeface="SapientCentroSlab-Light" charset="0"/>
              </a:rPr>
              <a:t>Expand </a:t>
            </a:r>
            <a:r>
              <a:rPr lang="en-US" altLang="en-US" sz="1800" dirty="0">
                <a:solidFill>
                  <a:schemeClr val="tx1"/>
                </a:solidFill>
                <a:ea typeface="ＭＳ Ｐゴシック" charset="-128"/>
                <a:cs typeface="SapientCentroSlab-Light" charset="0"/>
              </a:rPr>
              <a:t>data model to include other data (e.g. imaging and proteomics</a:t>
            </a:r>
            <a:r>
              <a:rPr lang="en-US" altLang="en-US" sz="1800" dirty="0" smtClean="0">
                <a:solidFill>
                  <a:schemeClr val="tx1"/>
                </a:solidFill>
                <a:ea typeface="ＭＳ Ｐゴシック" charset="-128"/>
                <a:cs typeface="SapientCentroSlab-Light" charset="0"/>
              </a:rPr>
              <a:t>)</a:t>
            </a:r>
          </a:p>
          <a:p>
            <a:pPr marL="214313" indent="-214313">
              <a:buFont typeface="Arial" charset="0"/>
              <a:buChar char="•"/>
            </a:pPr>
            <a:r>
              <a:rPr lang="en-US" altLang="en-US" sz="1800" dirty="0" smtClean="0">
                <a:solidFill>
                  <a:schemeClr val="tx1"/>
                </a:solidFill>
                <a:ea typeface="ＭＳ Ｐゴシック" charset="-128"/>
                <a:cs typeface="SapientCentroSlab-Light" charset="0"/>
              </a:rPr>
              <a:t>Allow easy publication of persistent links to data, annotations, algorithms, tools, workflows</a:t>
            </a:r>
          </a:p>
          <a:p>
            <a:pPr marL="214313" indent="-214313">
              <a:buFont typeface="Arial" charset="0"/>
              <a:buChar char="•"/>
            </a:pPr>
            <a:r>
              <a:rPr lang="en-US" altLang="en-US" sz="1800" dirty="0" smtClean="0">
                <a:solidFill>
                  <a:schemeClr val="tx1"/>
                </a:solidFill>
                <a:ea typeface="ＭＳ Ｐゴシック" charset="-128"/>
                <a:cs typeface="SapientCentroSlab-Light" charset="0"/>
              </a:rPr>
              <a:t>Measure usage and impact</a:t>
            </a:r>
          </a:p>
          <a:p>
            <a:pPr marL="214313" indent="-214313">
              <a:buFont typeface="Arial" charset="0"/>
              <a:buChar char="•"/>
            </a:pPr>
            <a:r>
              <a:rPr lang="en-US" altLang="en-US" sz="1800" dirty="0" smtClean="0">
                <a:solidFill>
                  <a:schemeClr val="tx1"/>
                </a:solidFill>
                <a:ea typeface="ＭＳ Ｐゴシック" charset="-128"/>
                <a:cs typeface="SapientCentroSlab-Light" charset="0"/>
              </a:rPr>
              <a:t>Change incentives for public contributions</a:t>
            </a:r>
            <a:endParaRPr lang="en-US" altLang="en-US" sz="1800" dirty="0">
              <a:solidFill>
                <a:schemeClr val="tx1"/>
              </a:solidFill>
              <a:ea typeface="ＭＳ Ｐゴシック" charset="-128"/>
              <a:cs typeface="SapientCentroSlab-Light" charset="0"/>
            </a:endParaRPr>
          </a:p>
        </p:txBody>
      </p:sp>
      <p:pic>
        <p:nvPicPr>
          <p:cNvPr id="150531" name="Picture 3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86238" y="1262063"/>
            <a:ext cx="3922712" cy="278288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Box 2"/>
          <p:cNvSpPr txBox="1">
            <a:spLocks noChangeArrowheads="1"/>
          </p:cNvSpPr>
          <p:nvPr/>
        </p:nvSpPr>
        <p:spPr bwMode="auto">
          <a:xfrm>
            <a:off x="363538" y="658813"/>
            <a:ext cx="4448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r>
              <a:rPr lang="en-US" altLang="en-US" i="1">
                <a:solidFill>
                  <a:srgbClr val="606060"/>
                </a:solidFill>
              </a:rPr>
              <a:t>The</a:t>
            </a:r>
            <a:r>
              <a:rPr lang="en-US" altLang="en-US" b="1">
                <a:solidFill>
                  <a:srgbClr val="002060"/>
                </a:solidFill>
              </a:rPr>
              <a:t> </a:t>
            </a:r>
            <a:r>
              <a:rPr lang="en-US" altLang="en-US" i="1">
                <a:solidFill>
                  <a:srgbClr val="606060"/>
                </a:solidFill>
              </a:rPr>
              <a:t>Genomic Data Commons and Cloud Pilots</a:t>
            </a:r>
          </a:p>
        </p:txBody>
      </p:sp>
    </p:spTree>
    <p:extLst>
      <p:ext uri="{BB962C8B-B14F-4D97-AF65-F5344CB8AC3E}">
        <p14:creationId xmlns:p14="http://schemas.microsoft.com/office/powerpoint/2010/main" val="101880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National Cancer Program</a:t>
            </a:r>
            <a:endParaRPr lang="en-US" dirty="0"/>
          </a:p>
        </p:txBody>
      </p:sp>
      <p:pic>
        <p:nvPicPr>
          <p:cNvPr id="5" name="Content Placeholder 4"/>
          <p:cNvPicPr>
            <a:picLocks noGrp="1" noChangeAspect="1"/>
          </p:cNvPicPr>
          <p:nvPr>
            <p:ph sz="quarter" idx="11"/>
          </p:nvPr>
        </p:nvPicPr>
        <p:blipFill rotWithShape="1">
          <a:blip r:embed="rId2">
            <a:extLst>
              <a:ext uri="{28A0092B-C50C-407E-A947-70E740481C1C}">
                <a14:useLocalDpi xmlns:a14="http://schemas.microsoft.com/office/drawing/2010/main" val="0"/>
              </a:ext>
            </a:extLst>
          </a:blip>
          <a:srcRect l="969" t="6107" r="1063" b="5763"/>
          <a:stretch/>
        </p:blipFill>
        <p:spPr>
          <a:xfrm>
            <a:off x="0" y="0"/>
            <a:ext cx="8537331" cy="4800064"/>
          </a:xfrm>
        </p:spPr>
      </p:pic>
    </p:spTree>
    <p:extLst>
      <p:ext uri="{BB962C8B-B14F-4D97-AF65-F5344CB8AC3E}">
        <p14:creationId xmlns:p14="http://schemas.microsoft.com/office/powerpoint/2010/main" val="1282141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20507" y="449338"/>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473885" y="436859"/>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530185" y="461817"/>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57200" y="2392443"/>
            <a:ext cx="8428182" cy="8311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endParaRPr lang="en-US"/>
          </a:p>
        </p:txBody>
      </p:sp>
      <p:sp>
        <p:nvSpPr>
          <p:cNvPr id="18" name="Rounded Rectangle 17"/>
          <p:cNvSpPr/>
          <p:nvPr/>
        </p:nvSpPr>
        <p:spPr>
          <a:xfrm>
            <a:off x="457200" y="618914"/>
            <a:ext cx="8428182" cy="8311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endParaRPr lang="en-US"/>
          </a:p>
        </p:txBody>
      </p:sp>
      <p:sp>
        <p:nvSpPr>
          <p:cNvPr id="2" name="Title 1"/>
          <p:cNvSpPr>
            <a:spLocks noGrp="1"/>
          </p:cNvSpPr>
          <p:nvPr>
            <p:ph type="title"/>
          </p:nvPr>
        </p:nvSpPr>
        <p:spPr>
          <a:xfrm>
            <a:off x="457200" y="97381"/>
            <a:ext cx="8229600" cy="346249"/>
          </a:xfrm>
        </p:spPr>
        <p:txBody>
          <a:bodyPr/>
          <a:lstStyle/>
          <a:p>
            <a:r>
              <a:rPr lang="en-US" dirty="0" smtClean="0"/>
              <a:t>Cancer data ecosystem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01157" y="3343564"/>
            <a:ext cx="2475876" cy="1041111"/>
          </a:xfrm>
        </p:spPr>
      </p:pic>
      <p:sp>
        <p:nvSpPr>
          <p:cNvPr id="6" name="TextBox 5"/>
          <p:cNvSpPr txBox="1"/>
          <p:nvPr/>
        </p:nvSpPr>
        <p:spPr>
          <a:xfrm>
            <a:off x="751080" y="2531041"/>
            <a:ext cx="1976031" cy="553998"/>
          </a:xfrm>
          <a:prstGeom prst="rect">
            <a:avLst/>
          </a:prstGeom>
          <a:noFill/>
        </p:spPr>
        <p:txBody>
          <a:bodyPr wrap="square" rtlCol="0">
            <a:spAutoFit/>
          </a:bodyPr>
          <a:lstStyle/>
          <a:p>
            <a:pPr algn="ctr">
              <a:lnSpc>
                <a:spcPts val="1800"/>
              </a:lnSpc>
            </a:pPr>
            <a:r>
              <a:rPr lang="en-US" dirty="0" smtClean="0"/>
              <a:t>Well characterized genomic data sets</a:t>
            </a:r>
            <a:endParaRPr lang="en-US" dirty="0"/>
          </a:p>
        </p:txBody>
      </p:sp>
      <p:sp>
        <p:nvSpPr>
          <p:cNvPr id="7" name="TextBox 6"/>
          <p:cNvSpPr txBox="1"/>
          <p:nvPr/>
        </p:nvSpPr>
        <p:spPr>
          <a:xfrm>
            <a:off x="3708272" y="2646458"/>
            <a:ext cx="1976031" cy="323165"/>
          </a:xfrm>
          <a:prstGeom prst="rect">
            <a:avLst/>
          </a:prstGeom>
          <a:noFill/>
        </p:spPr>
        <p:txBody>
          <a:bodyPr wrap="square" rtlCol="0">
            <a:spAutoFit/>
          </a:bodyPr>
          <a:lstStyle/>
          <a:p>
            <a:pPr algn="ctr">
              <a:lnSpc>
                <a:spcPts val="1800"/>
              </a:lnSpc>
            </a:pPr>
            <a:r>
              <a:rPr lang="en-US" dirty="0" smtClean="0"/>
              <a:t>Cancer cohorts</a:t>
            </a:r>
            <a:endParaRPr lang="en-US" dirty="0"/>
          </a:p>
        </p:txBody>
      </p:sp>
      <p:sp>
        <p:nvSpPr>
          <p:cNvPr id="8" name="TextBox 7"/>
          <p:cNvSpPr txBox="1"/>
          <p:nvPr/>
        </p:nvSpPr>
        <p:spPr>
          <a:xfrm>
            <a:off x="6661650" y="2646458"/>
            <a:ext cx="1976031" cy="323165"/>
          </a:xfrm>
          <a:prstGeom prst="rect">
            <a:avLst/>
          </a:prstGeom>
          <a:noFill/>
        </p:spPr>
        <p:txBody>
          <a:bodyPr wrap="square" rtlCol="0">
            <a:spAutoFit/>
          </a:bodyPr>
          <a:lstStyle/>
          <a:p>
            <a:pPr algn="ctr">
              <a:lnSpc>
                <a:spcPts val="1800"/>
              </a:lnSpc>
            </a:pPr>
            <a:r>
              <a:rPr lang="en-US" dirty="0" smtClean="0"/>
              <a:t>Patient data</a:t>
            </a:r>
            <a:endParaRPr lang="en-US" dirty="0"/>
          </a:p>
        </p:txBody>
      </p:sp>
      <p:sp>
        <p:nvSpPr>
          <p:cNvPr id="9" name="TextBox 8"/>
          <p:cNvSpPr txBox="1"/>
          <p:nvPr/>
        </p:nvSpPr>
        <p:spPr>
          <a:xfrm>
            <a:off x="6582129" y="1643705"/>
            <a:ext cx="2135072" cy="784830"/>
          </a:xfrm>
          <a:prstGeom prst="rect">
            <a:avLst/>
          </a:prstGeom>
          <a:noFill/>
        </p:spPr>
        <p:txBody>
          <a:bodyPr wrap="none" rtlCol="0">
            <a:spAutoFit/>
          </a:bodyPr>
          <a:lstStyle/>
          <a:p>
            <a:pPr algn="ctr">
              <a:lnSpc>
                <a:spcPts val="1800"/>
              </a:lnSpc>
            </a:pPr>
            <a:r>
              <a:rPr lang="en-US" dirty="0" smtClean="0"/>
              <a:t>EHR, lab data, PROs, </a:t>
            </a:r>
          </a:p>
          <a:p>
            <a:pPr algn="ctr">
              <a:lnSpc>
                <a:spcPts val="1800"/>
              </a:lnSpc>
            </a:pPr>
            <a:r>
              <a:rPr lang="en-US" dirty="0" smtClean="0"/>
              <a:t>smart devices,</a:t>
            </a:r>
          </a:p>
          <a:p>
            <a:pPr algn="ctr">
              <a:lnSpc>
                <a:spcPts val="1800"/>
              </a:lnSpc>
            </a:pPr>
            <a:r>
              <a:rPr lang="en-US" dirty="0"/>
              <a:t>d</a:t>
            </a:r>
            <a:r>
              <a:rPr lang="en-US" dirty="0" smtClean="0"/>
              <a:t>ecision support</a:t>
            </a:r>
            <a:endParaRPr lang="en-US" dirty="0"/>
          </a:p>
        </p:txBody>
      </p:sp>
      <p:sp>
        <p:nvSpPr>
          <p:cNvPr id="10" name="TextBox 9"/>
          <p:cNvSpPr txBox="1"/>
          <p:nvPr/>
        </p:nvSpPr>
        <p:spPr>
          <a:xfrm>
            <a:off x="6614446" y="4384672"/>
            <a:ext cx="2070439" cy="553998"/>
          </a:xfrm>
          <a:prstGeom prst="rect">
            <a:avLst/>
          </a:prstGeom>
          <a:noFill/>
        </p:spPr>
        <p:txBody>
          <a:bodyPr wrap="none" rtlCol="0">
            <a:spAutoFit/>
          </a:bodyPr>
          <a:lstStyle/>
          <a:p>
            <a:pPr algn="ctr">
              <a:lnSpc>
                <a:spcPts val="1800"/>
              </a:lnSpc>
            </a:pPr>
            <a:r>
              <a:rPr lang="en-US" dirty="0" smtClean="0"/>
              <a:t>Learning from every</a:t>
            </a:r>
          </a:p>
          <a:p>
            <a:pPr algn="ctr">
              <a:lnSpc>
                <a:spcPts val="1800"/>
              </a:lnSpc>
            </a:pPr>
            <a:r>
              <a:rPr lang="en-US" dirty="0" smtClean="0"/>
              <a:t>cancer patient</a:t>
            </a:r>
            <a:endParaRPr lang="en-US" dirty="0"/>
          </a:p>
        </p:txBody>
      </p:sp>
      <p:sp>
        <p:nvSpPr>
          <p:cNvPr id="11" name="TextBox 10"/>
          <p:cNvSpPr txBox="1"/>
          <p:nvPr/>
        </p:nvSpPr>
        <p:spPr>
          <a:xfrm>
            <a:off x="3885937" y="4384673"/>
            <a:ext cx="1620700" cy="553998"/>
          </a:xfrm>
          <a:prstGeom prst="rect">
            <a:avLst/>
          </a:prstGeom>
          <a:noFill/>
        </p:spPr>
        <p:txBody>
          <a:bodyPr wrap="none" rtlCol="0">
            <a:spAutoFit/>
          </a:bodyPr>
          <a:lstStyle/>
          <a:p>
            <a:pPr algn="ctr">
              <a:lnSpc>
                <a:spcPts val="1800"/>
              </a:lnSpc>
            </a:pPr>
            <a:r>
              <a:rPr lang="en-US" dirty="0" smtClean="0"/>
              <a:t>Active research</a:t>
            </a:r>
          </a:p>
          <a:p>
            <a:pPr algn="ctr">
              <a:lnSpc>
                <a:spcPts val="1800"/>
              </a:lnSpc>
            </a:pPr>
            <a:r>
              <a:rPr lang="en-US" dirty="0" smtClean="0"/>
              <a:t>participation</a:t>
            </a:r>
            <a:endParaRPr lang="en-US" dirty="0"/>
          </a:p>
        </p:txBody>
      </p:sp>
      <p:sp>
        <p:nvSpPr>
          <p:cNvPr id="12" name="TextBox 11"/>
          <p:cNvSpPr txBox="1"/>
          <p:nvPr/>
        </p:nvSpPr>
        <p:spPr>
          <a:xfrm>
            <a:off x="646393" y="4384674"/>
            <a:ext cx="2185405" cy="553998"/>
          </a:xfrm>
          <a:prstGeom prst="rect">
            <a:avLst/>
          </a:prstGeom>
          <a:noFill/>
        </p:spPr>
        <p:txBody>
          <a:bodyPr wrap="none" rtlCol="0">
            <a:spAutoFit/>
          </a:bodyPr>
          <a:lstStyle/>
          <a:p>
            <a:pPr algn="ctr">
              <a:lnSpc>
                <a:spcPts val="1800"/>
              </a:lnSpc>
            </a:pPr>
            <a:r>
              <a:rPr lang="en-US" dirty="0" smtClean="0"/>
              <a:t>Genomic information</a:t>
            </a:r>
          </a:p>
          <a:p>
            <a:pPr algn="ctr">
              <a:lnSpc>
                <a:spcPts val="1800"/>
              </a:lnSpc>
            </a:pPr>
            <a:r>
              <a:rPr lang="en-US" dirty="0" smtClean="0"/>
              <a:t>donor</a:t>
            </a:r>
            <a:endParaRPr lang="en-US" dirty="0"/>
          </a:p>
        </p:txBody>
      </p:sp>
      <p:sp>
        <p:nvSpPr>
          <p:cNvPr id="13" name="TextBox 12"/>
          <p:cNvSpPr txBox="1"/>
          <p:nvPr/>
        </p:nvSpPr>
        <p:spPr>
          <a:xfrm>
            <a:off x="3590987" y="1759196"/>
            <a:ext cx="2210605" cy="553998"/>
          </a:xfrm>
          <a:prstGeom prst="rect">
            <a:avLst/>
          </a:prstGeom>
          <a:noFill/>
        </p:spPr>
        <p:txBody>
          <a:bodyPr wrap="none" rtlCol="0">
            <a:spAutoFit/>
          </a:bodyPr>
          <a:lstStyle/>
          <a:p>
            <a:pPr algn="ctr">
              <a:lnSpc>
                <a:spcPts val="1800"/>
              </a:lnSpc>
            </a:pPr>
            <a:r>
              <a:rPr lang="en-US" dirty="0" smtClean="0"/>
              <a:t>Clinical Research</a:t>
            </a:r>
          </a:p>
          <a:p>
            <a:pPr algn="ctr">
              <a:lnSpc>
                <a:spcPts val="1800"/>
              </a:lnSpc>
            </a:pPr>
            <a:r>
              <a:rPr lang="en-US" dirty="0" smtClean="0"/>
              <a:t>Observational studies</a:t>
            </a:r>
          </a:p>
        </p:txBody>
      </p:sp>
      <p:sp>
        <p:nvSpPr>
          <p:cNvPr id="14" name="TextBox 13"/>
          <p:cNvSpPr txBox="1"/>
          <p:nvPr/>
        </p:nvSpPr>
        <p:spPr>
          <a:xfrm>
            <a:off x="797876" y="1528289"/>
            <a:ext cx="1882438" cy="784830"/>
          </a:xfrm>
          <a:prstGeom prst="rect">
            <a:avLst/>
          </a:prstGeom>
          <a:noFill/>
        </p:spPr>
        <p:txBody>
          <a:bodyPr wrap="none" rtlCol="0">
            <a:spAutoFit/>
          </a:bodyPr>
          <a:lstStyle/>
          <a:p>
            <a:pPr algn="ctr">
              <a:lnSpc>
                <a:spcPts val="1800"/>
              </a:lnSpc>
            </a:pPr>
            <a:r>
              <a:rPr lang="en-US" dirty="0" smtClean="0"/>
              <a:t>Genomic research</a:t>
            </a:r>
          </a:p>
          <a:p>
            <a:pPr algn="ctr">
              <a:lnSpc>
                <a:spcPts val="1800"/>
              </a:lnSpc>
            </a:pPr>
            <a:r>
              <a:rPr lang="en-US" dirty="0" smtClean="0"/>
              <a:t>Clinical trials with</a:t>
            </a:r>
          </a:p>
          <a:p>
            <a:pPr algn="ctr">
              <a:lnSpc>
                <a:spcPts val="1800"/>
              </a:lnSpc>
            </a:pPr>
            <a:r>
              <a:rPr lang="en-US" dirty="0"/>
              <a:t>g</a:t>
            </a:r>
            <a:r>
              <a:rPr lang="en-US" dirty="0" smtClean="0"/>
              <a:t>enomic data</a:t>
            </a:r>
            <a:endParaRPr lang="en-US" dirty="0"/>
          </a:p>
        </p:txBody>
      </p:sp>
      <p:sp>
        <p:nvSpPr>
          <p:cNvPr id="15" name="TextBox 14"/>
          <p:cNvSpPr txBox="1"/>
          <p:nvPr/>
        </p:nvSpPr>
        <p:spPr>
          <a:xfrm>
            <a:off x="1194267" y="882211"/>
            <a:ext cx="1089657" cy="323165"/>
          </a:xfrm>
          <a:prstGeom prst="rect">
            <a:avLst/>
          </a:prstGeom>
          <a:noFill/>
        </p:spPr>
        <p:txBody>
          <a:bodyPr wrap="none" rtlCol="0">
            <a:spAutoFit/>
          </a:bodyPr>
          <a:lstStyle/>
          <a:p>
            <a:pPr>
              <a:lnSpc>
                <a:spcPts val="1800"/>
              </a:lnSpc>
            </a:pPr>
            <a:r>
              <a:rPr lang="en-US" dirty="0" smtClean="0"/>
              <a:t>Discovery</a:t>
            </a:r>
            <a:endParaRPr lang="en-US" dirty="0"/>
          </a:p>
        </p:txBody>
      </p:sp>
      <p:sp>
        <p:nvSpPr>
          <p:cNvPr id="16" name="TextBox 15"/>
          <p:cNvSpPr txBox="1"/>
          <p:nvPr/>
        </p:nvSpPr>
        <p:spPr>
          <a:xfrm>
            <a:off x="3820375" y="766794"/>
            <a:ext cx="1751825" cy="553998"/>
          </a:xfrm>
          <a:prstGeom prst="rect">
            <a:avLst/>
          </a:prstGeom>
          <a:noFill/>
        </p:spPr>
        <p:txBody>
          <a:bodyPr wrap="none" rtlCol="0">
            <a:spAutoFit/>
          </a:bodyPr>
          <a:lstStyle/>
          <a:p>
            <a:pPr algn="ctr">
              <a:lnSpc>
                <a:spcPts val="1800"/>
              </a:lnSpc>
            </a:pPr>
            <a:r>
              <a:rPr lang="en-US" dirty="0" smtClean="0"/>
              <a:t>Patient engaged </a:t>
            </a:r>
          </a:p>
          <a:p>
            <a:pPr algn="ctr">
              <a:lnSpc>
                <a:spcPts val="1800"/>
              </a:lnSpc>
            </a:pPr>
            <a:r>
              <a:rPr lang="en-US" dirty="0" smtClean="0"/>
              <a:t>Research</a:t>
            </a:r>
            <a:endParaRPr lang="en-US" dirty="0"/>
          </a:p>
        </p:txBody>
      </p:sp>
      <p:sp>
        <p:nvSpPr>
          <p:cNvPr id="17" name="TextBox 16"/>
          <p:cNvSpPr txBox="1"/>
          <p:nvPr/>
        </p:nvSpPr>
        <p:spPr>
          <a:xfrm>
            <a:off x="6339172" y="651378"/>
            <a:ext cx="2550442" cy="784830"/>
          </a:xfrm>
          <a:prstGeom prst="rect">
            <a:avLst/>
          </a:prstGeom>
          <a:noFill/>
        </p:spPr>
        <p:txBody>
          <a:bodyPr wrap="none" rtlCol="0">
            <a:spAutoFit/>
          </a:bodyPr>
          <a:lstStyle/>
          <a:p>
            <a:pPr algn="ctr">
              <a:lnSpc>
                <a:spcPts val="1800"/>
              </a:lnSpc>
            </a:pPr>
            <a:r>
              <a:rPr lang="en-US" dirty="0" smtClean="0"/>
              <a:t>Surveillance</a:t>
            </a:r>
          </a:p>
          <a:p>
            <a:pPr algn="ctr">
              <a:lnSpc>
                <a:spcPts val="1800"/>
              </a:lnSpc>
            </a:pPr>
            <a:r>
              <a:rPr lang="en-US" dirty="0" smtClean="0"/>
              <a:t>Big Data</a:t>
            </a:r>
          </a:p>
          <a:p>
            <a:pPr algn="ctr">
              <a:lnSpc>
                <a:spcPts val="1800"/>
              </a:lnSpc>
            </a:pPr>
            <a:r>
              <a:rPr lang="en-US" dirty="0" smtClean="0"/>
              <a:t>Implementation research</a:t>
            </a:r>
            <a:endParaRPr lang="en-US" dirty="0"/>
          </a:p>
        </p:txBody>
      </p:sp>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2157" y="3277866"/>
            <a:ext cx="1404471" cy="937067"/>
          </a:xfrm>
          <a:prstGeom prst="rect">
            <a:avLst/>
          </a:prstGeom>
        </p:spPr>
      </p:pic>
      <p:sp>
        <p:nvSpPr>
          <p:cNvPr id="26" name="TextBox 25"/>
          <p:cNvSpPr txBox="1"/>
          <p:nvPr/>
        </p:nvSpPr>
        <p:spPr>
          <a:xfrm>
            <a:off x="7161383" y="4007551"/>
            <a:ext cx="906017" cy="523220"/>
          </a:xfrm>
          <a:prstGeom prst="rect">
            <a:avLst/>
          </a:prstGeom>
          <a:noFill/>
        </p:spPr>
        <p:txBody>
          <a:bodyPr wrap="none" rtlCol="0">
            <a:spAutoFit/>
          </a:bodyPr>
          <a:lstStyle/>
          <a:p>
            <a:r>
              <a:rPr lang="en-US" sz="2800" b="1" smtClean="0"/>
              <a:t>SEER</a:t>
            </a:r>
            <a:endParaRPr lang="en-US" sz="2800" b="1"/>
          </a:p>
        </p:txBody>
      </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1225" y="3330969"/>
            <a:ext cx="1090124" cy="830859"/>
          </a:xfrm>
          <a:prstGeom prst="rect">
            <a:avLst/>
          </a:prstGeom>
        </p:spPr>
      </p:pic>
    </p:spTree>
    <p:extLst>
      <p:ext uri="{BB962C8B-B14F-4D97-AF65-F5344CB8AC3E}">
        <p14:creationId xmlns:p14="http://schemas.microsoft.com/office/powerpoint/2010/main" val="1886798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290936" y="2118508"/>
            <a:ext cx="7594108" cy="1245613"/>
          </a:xfrm>
          <a:prstGeom prst="ellipse">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p>
        </p:txBody>
      </p:sp>
      <p:sp>
        <p:nvSpPr>
          <p:cNvPr id="2" name="Title 1"/>
          <p:cNvSpPr>
            <a:spLocks noGrp="1"/>
          </p:cNvSpPr>
          <p:nvPr>
            <p:ph type="title"/>
          </p:nvPr>
        </p:nvSpPr>
        <p:spPr/>
        <p:txBody>
          <a:bodyPr/>
          <a:lstStyle/>
          <a:p>
            <a:r>
              <a:rPr lang="en-US" dirty="0" smtClean="0"/>
              <a:t>Genomic Commons Ecosystem</a:t>
            </a:r>
            <a:endParaRPr lang="en-US" dirty="0"/>
          </a:p>
        </p:txBody>
      </p:sp>
      <p:grpSp>
        <p:nvGrpSpPr>
          <p:cNvPr id="9" name="Group 8"/>
          <p:cNvGrpSpPr/>
          <p:nvPr/>
        </p:nvGrpSpPr>
        <p:grpSpPr>
          <a:xfrm>
            <a:off x="1024735" y="3750388"/>
            <a:ext cx="5716270" cy="797040"/>
            <a:chOff x="408305" y="2485484"/>
            <a:chExt cx="5716270" cy="797040"/>
          </a:xfrm>
        </p:grpSpPr>
        <p:sp>
          <p:nvSpPr>
            <p:cNvPr id="10" name="Rounded Rectangle 9"/>
            <p:cNvSpPr/>
            <p:nvPr/>
          </p:nvSpPr>
          <p:spPr>
            <a:xfrm>
              <a:off x="408305" y="2485484"/>
              <a:ext cx="5716270" cy="79704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Rounded Rectangle 4"/>
            <p:cNvSpPr/>
            <p:nvPr/>
          </p:nvSpPr>
          <p:spPr>
            <a:xfrm>
              <a:off x="447213" y="2524392"/>
              <a:ext cx="5638454" cy="719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61" tIns="0" rIns="216061" bIns="0" numCol="1" spcCol="1270" anchor="ctr" anchorCtr="0">
              <a:noAutofit/>
            </a:bodyPr>
            <a:lstStyle/>
            <a:p>
              <a:pPr lvl="0" algn="l" defTabSz="1200150">
                <a:lnSpc>
                  <a:spcPct val="90000"/>
                </a:lnSpc>
                <a:spcBef>
                  <a:spcPct val="0"/>
                </a:spcBef>
                <a:spcAft>
                  <a:spcPct val="35000"/>
                </a:spcAft>
              </a:pPr>
              <a:r>
                <a:rPr lang="en-US" sz="2700" kern="1200" dirty="0" smtClean="0"/>
                <a:t>Genomic</a:t>
              </a:r>
              <a:r>
                <a:rPr lang="en-US" sz="2700" kern="1200" baseline="0" dirty="0" smtClean="0"/>
                <a:t> Data Commons</a:t>
              </a:r>
              <a:endParaRPr lang="en-US" sz="2700" kern="1200" dirty="0"/>
            </a:p>
          </p:txBody>
        </p:sp>
      </p:grpSp>
      <p:sp>
        <p:nvSpPr>
          <p:cNvPr id="26" name="Rounded Rectangle 25"/>
          <p:cNvSpPr/>
          <p:nvPr/>
        </p:nvSpPr>
        <p:spPr>
          <a:xfrm>
            <a:off x="2996180" y="2388513"/>
            <a:ext cx="1773381" cy="7296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ISB Cloud</a:t>
            </a:r>
            <a:endParaRPr lang="en-US" dirty="0"/>
          </a:p>
        </p:txBody>
      </p:sp>
      <p:sp>
        <p:nvSpPr>
          <p:cNvPr id="27" name="Rounded Rectangle 26"/>
          <p:cNvSpPr/>
          <p:nvPr/>
        </p:nvSpPr>
        <p:spPr>
          <a:xfrm>
            <a:off x="4967624" y="2388513"/>
            <a:ext cx="1773381" cy="7296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SBG Cloud</a:t>
            </a:r>
            <a:endParaRPr lang="en-US" dirty="0"/>
          </a:p>
        </p:txBody>
      </p:sp>
      <p:sp>
        <p:nvSpPr>
          <p:cNvPr id="28" name="Rounded Rectangle 27"/>
          <p:cNvSpPr/>
          <p:nvPr/>
        </p:nvSpPr>
        <p:spPr>
          <a:xfrm>
            <a:off x="1005195" y="2388513"/>
            <a:ext cx="1773381" cy="7296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Broad Cloud</a:t>
            </a:r>
            <a:endParaRPr lang="en-US" dirty="0"/>
          </a:p>
        </p:txBody>
      </p:sp>
      <p:sp>
        <p:nvSpPr>
          <p:cNvPr id="29" name="TextBox 28"/>
          <p:cNvSpPr txBox="1"/>
          <p:nvPr/>
        </p:nvSpPr>
        <p:spPr>
          <a:xfrm>
            <a:off x="275619" y="1638048"/>
            <a:ext cx="1164678" cy="369332"/>
          </a:xfrm>
          <a:prstGeom prst="rect">
            <a:avLst/>
          </a:prstGeom>
          <a:noFill/>
        </p:spPr>
        <p:txBody>
          <a:bodyPr wrap="none" rtlCol="0">
            <a:spAutoFit/>
          </a:bodyPr>
          <a:lstStyle/>
          <a:p>
            <a:r>
              <a:rPr lang="en-US" smtClean="0"/>
              <a:t>Web users</a:t>
            </a:r>
            <a:endParaRPr lang="en-US"/>
          </a:p>
        </p:txBody>
      </p:sp>
      <p:sp>
        <p:nvSpPr>
          <p:cNvPr id="30" name="TextBox 29"/>
          <p:cNvSpPr txBox="1"/>
          <p:nvPr/>
        </p:nvSpPr>
        <p:spPr>
          <a:xfrm>
            <a:off x="1795016" y="1114282"/>
            <a:ext cx="1201163" cy="369332"/>
          </a:xfrm>
          <a:prstGeom prst="rect">
            <a:avLst/>
          </a:prstGeom>
          <a:noFill/>
        </p:spPr>
        <p:txBody>
          <a:bodyPr wrap="none" rtlCol="0">
            <a:spAutoFit/>
          </a:bodyPr>
          <a:lstStyle/>
          <a:p>
            <a:r>
              <a:rPr lang="en-US" smtClean="0"/>
              <a:t>Submitters</a:t>
            </a:r>
            <a:endParaRPr lang="en-US" dirty="0"/>
          </a:p>
        </p:txBody>
      </p:sp>
      <p:sp>
        <p:nvSpPr>
          <p:cNvPr id="31" name="TextBox 30"/>
          <p:cNvSpPr txBox="1"/>
          <p:nvPr/>
        </p:nvSpPr>
        <p:spPr>
          <a:xfrm>
            <a:off x="3620926" y="1034458"/>
            <a:ext cx="1911292" cy="646331"/>
          </a:xfrm>
          <a:prstGeom prst="rect">
            <a:avLst/>
          </a:prstGeom>
          <a:noFill/>
        </p:spPr>
        <p:txBody>
          <a:bodyPr wrap="none" rtlCol="0">
            <a:spAutoFit/>
          </a:bodyPr>
          <a:lstStyle/>
          <a:p>
            <a:r>
              <a:rPr lang="en-US" dirty="0" smtClean="0"/>
              <a:t>New algorithms,</a:t>
            </a:r>
          </a:p>
          <a:p>
            <a:r>
              <a:rPr lang="en-US" dirty="0" smtClean="0"/>
              <a:t>tools, visualization</a:t>
            </a:r>
            <a:endParaRPr lang="en-US" dirty="0"/>
          </a:p>
        </p:txBody>
      </p:sp>
      <p:sp>
        <p:nvSpPr>
          <p:cNvPr id="32" name="TextBox 31"/>
          <p:cNvSpPr txBox="1"/>
          <p:nvPr/>
        </p:nvSpPr>
        <p:spPr>
          <a:xfrm>
            <a:off x="6049818" y="1394691"/>
            <a:ext cx="1039965" cy="369332"/>
          </a:xfrm>
          <a:prstGeom prst="rect">
            <a:avLst/>
          </a:prstGeom>
          <a:noFill/>
        </p:spPr>
        <p:txBody>
          <a:bodyPr wrap="none" rtlCol="0">
            <a:spAutoFit/>
          </a:bodyPr>
          <a:lstStyle/>
          <a:p>
            <a:r>
              <a:rPr lang="en-US" dirty="0" smtClean="0"/>
              <a:t>API users</a:t>
            </a:r>
            <a:endParaRPr lang="en-US" dirty="0"/>
          </a:p>
        </p:txBody>
      </p:sp>
      <p:sp>
        <p:nvSpPr>
          <p:cNvPr id="33" name="TextBox 32"/>
          <p:cNvSpPr txBox="1"/>
          <p:nvPr/>
        </p:nvSpPr>
        <p:spPr>
          <a:xfrm>
            <a:off x="3102000" y="3337593"/>
            <a:ext cx="1322798" cy="369332"/>
          </a:xfrm>
          <a:prstGeom prst="rect">
            <a:avLst/>
          </a:prstGeom>
          <a:noFill/>
        </p:spPr>
        <p:txBody>
          <a:bodyPr wrap="none" rtlCol="0">
            <a:spAutoFit/>
          </a:bodyPr>
          <a:lstStyle/>
          <a:p>
            <a:r>
              <a:rPr lang="en-US" smtClean="0"/>
              <a:t>GA4GH APIs</a:t>
            </a:r>
            <a:endParaRPr lang="en-US"/>
          </a:p>
        </p:txBody>
      </p:sp>
      <p:sp>
        <p:nvSpPr>
          <p:cNvPr id="34" name="TextBox 33"/>
          <p:cNvSpPr txBox="1"/>
          <p:nvPr/>
        </p:nvSpPr>
        <p:spPr>
          <a:xfrm>
            <a:off x="1526543" y="3359325"/>
            <a:ext cx="769763" cy="369332"/>
          </a:xfrm>
          <a:prstGeom prst="rect">
            <a:avLst/>
          </a:prstGeom>
          <a:noFill/>
        </p:spPr>
        <p:txBody>
          <a:bodyPr wrap="none" rtlCol="0">
            <a:spAutoFit/>
          </a:bodyPr>
          <a:lstStyle/>
          <a:p>
            <a:r>
              <a:rPr lang="en-US" smtClean="0"/>
              <a:t>S3 API</a:t>
            </a:r>
            <a:endParaRPr lang="en-US" dirty="0"/>
          </a:p>
        </p:txBody>
      </p:sp>
      <p:sp>
        <p:nvSpPr>
          <p:cNvPr id="35" name="Oval 34"/>
          <p:cNvSpPr/>
          <p:nvPr/>
        </p:nvSpPr>
        <p:spPr>
          <a:xfrm>
            <a:off x="5307165" y="3543991"/>
            <a:ext cx="2239534" cy="1245613"/>
          </a:xfrm>
          <a:prstGeom prst="ellipse">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pPr algn="ctr"/>
            <a:r>
              <a:rPr lang="en-US" smtClean="0"/>
              <a:t>Data Validation</a:t>
            </a:r>
            <a:endParaRPr lang="en-US" dirty="0" smtClean="0"/>
          </a:p>
          <a:p>
            <a:pPr algn="ctr"/>
            <a:r>
              <a:rPr lang="en-US" dirty="0" smtClean="0"/>
              <a:t>and </a:t>
            </a:r>
          </a:p>
          <a:p>
            <a:pPr algn="ctr"/>
            <a:r>
              <a:rPr lang="en-US" dirty="0" smtClean="0"/>
              <a:t>Harmonization</a:t>
            </a:r>
            <a:endParaRPr lang="en-US" dirty="0"/>
          </a:p>
        </p:txBody>
      </p:sp>
      <p:sp>
        <p:nvSpPr>
          <p:cNvPr id="37" name="TextBox 36"/>
          <p:cNvSpPr txBox="1"/>
          <p:nvPr/>
        </p:nvSpPr>
        <p:spPr>
          <a:xfrm>
            <a:off x="6768193" y="2326453"/>
            <a:ext cx="1366721" cy="923330"/>
          </a:xfrm>
          <a:prstGeom prst="rect">
            <a:avLst/>
          </a:prstGeom>
          <a:noFill/>
        </p:spPr>
        <p:txBody>
          <a:bodyPr wrap="none" rtlCol="0">
            <a:spAutoFit/>
          </a:bodyPr>
          <a:lstStyle/>
          <a:p>
            <a:pPr algn="ctr"/>
            <a:r>
              <a:rPr lang="en-US" dirty="0" smtClean="0"/>
              <a:t>Compute</a:t>
            </a:r>
          </a:p>
          <a:p>
            <a:pPr algn="ctr"/>
            <a:r>
              <a:rPr lang="en-US" dirty="0" smtClean="0"/>
              <a:t>Analytics</a:t>
            </a:r>
          </a:p>
          <a:p>
            <a:pPr algn="ctr"/>
            <a:r>
              <a:rPr lang="en-US" dirty="0" smtClean="0"/>
              <a:t>Visualization</a:t>
            </a:r>
            <a:endParaRPr lang="en-US" dirty="0"/>
          </a:p>
        </p:txBody>
      </p:sp>
    </p:spTree>
    <p:extLst>
      <p:ext uri="{BB962C8B-B14F-4D97-AF65-F5344CB8AC3E}">
        <p14:creationId xmlns:p14="http://schemas.microsoft.com/office/powerpoint/2010/main" val="1503815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PMI – Oncology, the GDC and the Cloud Pilots Goals</a:t>
            </a:r>
          </a:p>
        </p:txBody>
      </p:sp>
      <p:sp>
        <p:nvSpPr>
          <p:cNvPr id="4" name="Content Placeholder 3"/>
          <p:cNvSpPr>
            <a:spLocks noGrp="1"/>
          </p:cNvSpPr>
          <p:nvPr>
            <p:ph sz="quarter" idx="11"/>
          </p:nvPr>
        </p:nvSpPr>
        <p:spPr>
          <a:xfrm>
            <a:off x="493776" y="904009"/>
            <a:ext cx="8165592" cy="3766416"/>
          </a:xfrm>
        </p:spPr>
        <p:txBody>
          <a:bodyPr/>
          <a:lstStyle/>
          <a:p>
            <a:r>
              <a:rPr lang="en-US" sz="2400" b="1" dirty="0" smtClean="0"/>
              <a:t>Support</a:t>
            </a:r>
            <a:r>
              <a:rPr lang="en-US" sz="2400" dirty="0" smtClean="0"/>
              <a:t> </a:t>
            </a:r>
            <a:r>
              <a:rPr lang="en-US" sz="2400" dirty="0"/>
              <a:t>precision medicine-focused clinical </a:t>
            </a:r>
            <a:r>
              <a:rPr lang="en-US" sz="2400" dirty="0" smtClean="0"/>
              <a:t>research</a:t>
            </a:r>
          </a:p>
          <a:p>
            <a:pPr lvl="1"/>
            <a:r>
              <a:rPr lang="en-US" sz="2300" dirty="0" smtClean="0"/>
              <a:t>Enable researchers to deposit well-annotated (</a:t>
            </a:r>
            <a:r>
              <a:rPr lang="en-US" sz="2300" b="1" dirty="0" smtClean="0"/>
              <a:t>Interoperable</a:t>
            </a:r>
            <a:r>
              <a:rPr lang="en-US" sz="2300" dirty="0" smtClean="0"/>
              <a:t>) genomic data sets with the GDC</a:t>
            </a:r>
          </a:p>
          <a:p>
            <a:pPr lvl="1"/>
            <a:r>
              <a:rPr lang="en-US" sz="2300" dirty="0" smtClean="0"/>
              <a:t>Provide a single source (and single </a:t>
            </a:r>
            <a:r>
              <a:rPr lang="en-US" sz="2300" dirty="0" err="1" smtClean="0"/>
              <a:t>dbGaP</a:t>
            </a:r>
            <a:r>
              <a:rPr lang="en-US" sz="2300" dirty="0" smtClean="0"/>
              <a:t> access request!) to </a:t>
            </a:r>
            <a:r>
              <a:rPr lang="en-US" sz="2300" b="1" dirty="0" smtClean="0"/>
              <a:t>Find</a:t>
            </a:r>
            <a:r>
              <a:rPr lang="en-US" sz="2300" dirty="0" smtClean="0"/>
              <a:t> and </a:t>
            </a:r>
            <a:r>
              <a:rPr lang="en-US" sz="2300" b="1" dirty="0" smtClean="0"/>
              <a:t>Access</a:t>
            </a:r>
            <a:r>
              <a:rPr lang="en-US" sz="2300" dirty="0" smtClean="0"/>
              <a:t> these data</a:t>
            </a:r>
          </a:p>
          <a:p>
            <a:pPr lvl="1"/>
            <a:r>
              <a:rPr lang="en-US" sz="2300" dirty="0" smtClean="0"/>
              <a:t>Enable effective analysis and meta-analysis of these data without requiring local downloads – data </a:t>
            </a:r>
            <a:r>
              <a:rPr lang="en-US" sz="2300" b="1" dirty="0" smtClean="0"/>
              <a:t>Reuse</a:t>
            </a:r>
          </a:p>
          <a:p>
            <a:pPr lvl="1"/>
            <a:r>
              <a:rPr lang="en-US" sz="2300" dirty="0" smtClean="0"/>
              <a:t>Understand</a:t>
            </a:r>
            <a:r>
              <a:rPr lang="en-US" sz="2300" b="1" dirty="0" smtClean="0"/>
              <a:t> Contributions, Assess</a:t>
            </a:r>
            <a:r>
              <a:rPr lang="en-US" sz="2300" dirty="0" smtClean="0"/>
              <a:t> value through usage</a:t>
            </a:r>
            <a:r>
              <a:rPr lang="en-US" sz="2300" b="1" dirty="0" smtClean="0"/>
              <a:t>, </a:t>
            </a:r>
            <a:r>
              <a:rPr lang="en-US" sz="2300" dirty="0" smtClean="0"/>
              <a:t>and give </a:t>
            </a:r>
            <a:r>
              <a:rPr lang="en-US" sz="2300" b="1" dirty="0" smtClean="0"/>
              <a:t>Attribution</a:t>
            </a:r>
            <a:r>
              <a:rPr lang="en-US" sz="2300" dirty="0" smtClean="0"/>
              <a:t> to all users</a:t>
            </a:r>
            <a:endParaRPr lang="en-US" sz="2300" dirty="0"/>
          </a:p>
        </p:txBody>
      </p:sp>
    </p:spTree>
    <p:extLst>
      <p:ext uri="{BB962C8B-B14F-4D97-AF65-F5344CB8AC3E}">
        <p14:creationId xmlns:p14="http://schemas.microsoft.com/office/powerpoint/2010/main" val="2036527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PMI – Oncology, the GDC and the Cloud Pilots Goals</a:t>
            </a:r>
          </a:p>
        </p:txBody>
      </p:sp>
      <p:sp>
        <p:nvSpPr>
          <p:cNvPr id="4" name="Content Placeholder 3"/>
          <p:cNvSpPr>
            <a:spLocks noGrp="1"/>
          </p:cNvSpPr>
          <p:nvPr>
            <p:ph sz="quarter" idx="11"/>
          </p:nvPr>
        </p:nvSpPr>
        <p:spPr>
          <a:xfrm>
            <a:off x="691203" y="966355"/>
            <a:ext cx="8165592" cy="3766416"/>
          </a:xfrm>
        </p:spPr>
        <p:txBody>
          <a:bodyPr/>
          <a:lstStyle/>
          <a:p>
            <a:r>
              <a:rPr lang="en-US" sz="2400" b="1" dirty="0" smtClean="0"/>
              <a:t>Provide</a:t>
            </a:r>
            <a:r>
              <a:rPr lang="en-US" sz="2400" dirty="0" smtClean="0"/>
              <a:t> </a:t>
            </a:r>
            <a:r>
              <a:rPr lang="en-US" sz="2400" dirty="0"/>
              <a:t>a data integration platform to allow multiple data types, multi-scalar data, temporal data from cancer models and patients through </a:t>
            </a:r>
            <a:r>
              <a:rPr lang="en-US" sz="2400" b="1" dirty="0"/>
              <a:t>open </a:t>
            </a:r>
            <a:r>
              <a:rPr lang="en-US" sz="2400" b="1" dirty="0" smtClean="0"/>
              <a:t>APIs</a:t>
            </a:r>
          </a:p>
          <a:p>
            <a:pPr lvl="1"/>
            <a:r>
              <a:rPr lang="en-US" sz="2400" dirty="0" smtClean="0"/>
              <a:t>Work </a:t>
            </a:r>
            <a:r>
              <a:rPr lang="en-US" sz="2400" dirty="0"/>
              <a:t>with the Global Alliance for Genomics and Health (</a:t>
            </a:r>
            <a:r>
              <a:rPr lang="en-US" sz="2400" b="1" dirty="0"/>
              <a:t>GA4GH</a:t>
            </a:r>
            <a:r>
              <a:rPr lang="en-US" sz="2400" dirty="0"/>
              <a:t>) to </a:t>
            </a:r>
            <a:r>
              <a:rPr lang="en-US" sz="2400" b="1" dirty="0"/>
              <a:t>define</a:t>
            </a:r>
            <a:r>
              <a:rPr lang="en-US" sz="2400" dirty="0"/>
              <a:t> the next generation of</a:t>
            </a:r>
            <a:r>
              <a:rPr lang="en-US" sz="2400" b="1" dirty="0"/>
              <a:t> secure, flexible, meaningful, interoperable, lightweight interfaces – open </a:t>
            </a:r>
            <a:r>
              <a:rPr lang="en-US" sz="2400" b="1" dirty="0" smtClean="0"/>
              <a:t>APIs</a:t>
            </a:r>
          </a:p>
          <a:p>
            <a:pPr lvl="1"/>
            <a:r>
              <a:rPr lang="en-US" sz="2400" dirty="0" smtClean="0"/>
              <a:t>Engage the cancer research community in </a:t>
            </a:r>
            <a:r>
              <a:rPr lang="en-US" sz="2400" b="1" dirty="0" smtClean="0"/>
              <a:t>evaluating</a:t>
            </a:r>
            <a:r>
              <a:rPr lang="en-US" sz="2400" dirty="0" smtClean="0"/>
              <a:t> the </a:t>
            </a:r>
            <a:r>
              <a:rPr lang="en-US" sz="2400" b="1" dirty="0" smtClean="0"/>
              <a:t>open APIs </a:t>
            </a:r>
            <a:r>
              <a:rPr lang="en-US" sz="2400" dirty="0" smtClean="0"/>
              <a:t>for ease of use and effectiveness </a:t>
            </a:r>
            <a:endParaRPr lang="en-US" sz="2400" dirty="0"/>
          </a:p>
        </p:txBody>
      </p:sp>
    </p:spTree>
    <p:extLst>
      <p:ext uri="{BB962C8B-B14F-4D97-AF65-F5344CB8AC3E}">
        <p14:creationId xmlns:p14="http://schemas.microsoft.com/office/powerpoint/2010/main" val="1639195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Cancer Genomics Cloud Pilots </a:t>
            </a:r>
            <a:endParaRPr lang="en-US" dirty="0"/>
          </a:p>
        </p:txBody>
      </p:sp>
      <p:graphicFrame>
        <p:nvGraphicFramePr>
          <p:cNvPr id="4" name="Content Placeholder 3"/>
          <p:cNvGraphicFramePr>
            <a:graphicFrameLocks noGrp="1"/>
          </p:cNvGraphicFramePr>
          <p:nvPr>
            <p:ph sz="quarter" idx="11"/>
            <p:extLst/>
          </p:nvPr>
        </p:nvGraphicFramePr>
        <p:xfrm>
          <a:off x="481013" y="857251"/>
          <a:ext cx="8166100" cy="3813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0788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990600" y="57150"/>
            <a:ext cx="6934200" cy="685800"/>
          </a:xfrm>
          <a:prstGeom prst="rect">
            <a:avLst/>
          </a:prstGeom>
          <a:noFill/>
          <a:ln w="9525">
            <a:noFill/>
            <a:miter lim="800000"/>
            <a:headEnd/>
            <a:tailEnd/>
          </a:ln>
        </p:spPr>
        <p:txBody>
          <a:bodyPr anchor="ctr"/>
          <a:lstStyle/>
          <a:p>
            <a:pPr defTabSz="914400" eaLnBrk="0" hangingPunct="0"/>
            <a:endParaRPr lang="en-US" sz="3200" b="1" dirty="0">
              <a:solidFill>
                <a:srgbClr val="FFFFFF"/>
              </a:solidFill>
              <a:latin typeface="Arial Narrow" pitchFamily="34" charset="0"/>
              <a:ea typeface="ＭＳ Ｐゴシック" charset="-128"/>
              <a:cs typeface="Arial" pitchFamily="34" charset="0"/>
            </a:endParaRPr>
          </a:p>
        </p:txBody>
      </p:sp>
      <p:sp>
        <p:nvSpPr>
          <p:cNvPr id="5" name="Content Placeholder 2"/>
          <p:cNvSpPr txBox="1">
            <a:spLocks/>
          </p:cNvSpPr>
          <p:nvPr/>
        </p:nvSpPr>
        <p:spPr bwMode="auto">
          <a:xfrm>
            <a:off x="457200" y="696955"/>
            <a:ext cx="8686800" cy="2741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Clr>
                <a:srgbClr val="DF011B"/>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F011B"/>
              </a:buClr>
              <a:buChar char="–"/>
              <a:defRPr sz="2800">
                <a:solidFill>
                  <a:schemeClr val="tx1"/>
                </a:solidFill>
                <a:latin typeface="+mn-lt"/>
              </a:defRPr>
            </a:lvl2pPr>
            <a:lvl3pPr marL="1143000" indent="-228600" algn="l" rtl="0" eaLnBrk="0" fontAlgn="base" hangingPunct="0">
              <a:spcBef>
                <a:spcPct val="20000"/>
              </a:spcBef>
              <a:spcAft>
                <a:spcPct val="0"/>
              </a:spcAft>
              <a:buClr>
                <a:srgbClr val="DF011B"/>
              </a:buClr>
              <a:buChar char="•"/>
              <a:defRPr sz="2400">
                <a:solidFill>
                  <a:schemeClr val="tx1"/>
                </a:solidFill>
                <a:latin typeface="+mn-lt"/>
              </a:defRPr>
            </a:lvl3pPr>
            <a:lvl4pPr marL="1600200" indent="-228600" algn="l" rtl="0" eaLnBrk="0" fontAlgn="base" hangingPunct="0">
              <a:spcBef>
                <a:spcPct val="20000"/>
              </a:spcBef>
              <a:spcAft>
                <a:spcPct val="0"/>
              </a:spcAft>
              <a:buClr>
                <a:srgbClr val="DF011B"/>
              </a:buClr>
              <a:buChar char="–"/>
              <a:defRPr sz="2000">
                <a:solidFill>
                  <a:schemeClr val="tx1"/>
                </a:solidFill>
                <a:latin typeface="+mn-lt"/>
              </a:defRPr>
            </a:lvl4pPr>
            <a:lvl5pPr marL="2057400" indent="-228600" algn="l" rtl="0" eaLnBrk="0" fontAlgn="base" hangingPunct="0">
              <a:spcBef>
                <a:spcPct val="20000"/>
              </a:spcBef>
              <a:spcAft>
                <a:spcPct val="0"/>
              </a:spcAft>
              <a:buClr>
                <a:srgbClr val="DF011B"/>
              </a:buClr>
              <a:buChar char="»"/>
              <a:defRPr sz="2000">
                <a:solidFill>
                  <a:schemeClr val="tx1"/>
                </a:solidFill>
                <a:latin typeface="+mn-lt"/>
              </a:defRPr>
            </a:lvl5pPr>
            <a:lvl6pPr marL="2514600" indent="-228600" algn="l" rtl="0" fontAlgn="base">
              <a:spcBef>
                <a:spcPct val="20000"/>
              </a:spcBef>
              <a:spcAft>
                <a:spcPct val="0"/>
              </a:spcAft>
              <a:buClr>
                <a:srgbClr val="DF011B"/>
              </a:buClr>
              <a:buChar char="»"/>
              <a:defRPr sz="2000">
                <a:solidFill>
                  <a:schemeClr val="tx1"/>
                </a:solidFill>
                <a:latin typeface="+mn-lt"/>
              </a:defRPr>
            </a:lvl6pPr>
            <a:lvl7pPr marL="2971800" indent="-228600" algn="l" rtl="0" fontAlgn="base">
              <a:spcBef>
                <a:spcPct val="20000"/>
              </a:spcBef>
              <a:spcAft>
                <a:spcPct val="0"/>
              </a:spcAft>
              <a:buClr>
                <a:srgbClr val="DF011B"/>
              </a:buClr>
              <a:buChar char="»"/>
              <a:defRPr sz="2000">
                <a:solidFill>
                  <a:schemeClr val="tx1"/>
                </a:solidFill>
                <a:latin typeface="+mn-lt"/>
              </a:defRPr>
            </a:lvl7pPr>
            <a:lvl8pPr marL="3429000" indent="-228600" algn="l" rtl="0" fontAlgn="base">
              <a:spcBef>
                <a:spcPct val="20000"/>
              </a:spcBef>
              <a:spcAft>
                <a:spcPct val="0"/>
              </a:spcAft>
              <a:buClr>
                <a:srgbClr val="DF011B"/>
              </a:buClr>
              <a:buChar char="»"/>
              <a:defRPr sz="2000">
                <a:solidFill>
                  <a:schemeClr val="tx1"/>
                </a:solidFill>
                <a:latin typeface="+mn-lt"/>
              </a:defRPr>
            </a:lvl8pPr>
            <a:lvl9pPr marL="3886200" indent="-228600" algn="l" rtl="0" fontAlgn="base">
              <a:spcBef>
                <a:spcPct val="20000"/>
              </a:spcBef>
              <a:spcAft>
                <a:spcPct val="0"/>
              </a:spcAft>
              <a:buClr>
                <a:srgbClr val="DF011B"/>
              </a:buClr>
              <a:buChar char="»"/>
              <a:defRPr sz="2000">
                <a:solidFill>
                  <a:schemeClr val="tx1"/>
                </a:solidFill>
                <a:latin typeface="+mn-lt"/>
              </a:defRPr>
            </a:lvl9pPr>
          </a:lstStyle>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rPr>
              <a:t>CGC Pilot Team Principal Investigators </a:t>
            </a:r>
          </a:p>
          <a:p>
            <a:pPr lvl="1" defTabSz="914400">
              <a:spcBef>
                <a:spcPts val="0"/>
              </a:spcBef>
              <a:spcAft>
                <a:spcPts val="0"/>
              </a:spcAft>
              <a:buClr>
                <a:srgbClr val="333399"/>
              </a:buClr>
              <a:buFont typeface="Arial"/>
              <a:buChar char="•"/>
              <a:defRPr/>
            </a:pPr>
            <a:r>
              <a:rPr lang="en-US" sz="1400" b="1" dirty="0" smtClean="0">
                <a:solidFill>
                  <a:srgbClr val="000000"/>
                </a:solidFill>
                <a:latin typeface="Calibri" pitchFamily="34" charset="0"/>
                <a:ea typeface="ＭＳ Ｐゴシック" charset="-128"/>
                <a:cs typeface="+mn-cs"/>
              </a:rPr>
              <a:t>Gad Getz, Ph.D </a:t>
            </a:r>
            <a:r>
              <a:rPr lang="en-US" sz="1400" dirty="0" smtClean="0">
                <a:solidFill>
                  <a:srgbClr val="000000"/>
                </a:solidFill>
                <a:latin typeface="Calibri" pitchFamily="34" charset="0"/>
                <a:ea typeface="ＭＳ Ｐゴシック" charset="-128"/>
                <a:cs typeface="+mn-cs"/>
              </a:rPr>
              <a:t>- Broad Institute - </a:t>
            </a:r>
            <a:r>
              <a:rPr lang="en-US" sz="1400" dirty="0" smtClean="0">
                <a:solidFill>
                  <a:srgbClr val="000000"/>
                </a:solidFill>
                <a:latin typeface="Calibri" pitchFamily="34" charset="0"/>
                <a:ea typeface="ＭＳ Ｐゴシック" charset="-128"/>
                <a:cs typeface="+mn-cs"/>
                <a:hlinkClick r:id="rId2"/>
              </a:rPr>
              <a:t>http</a:t>
            </a:r>
            <a:r>
              <a:rPr lang="en-US" sz="1400" dirty="0">
                <a:solidFill>
                  <a:srgbClr val="000000"/>
                </a:solidFill>
                <a:latin typeface="Calibri" pitchFamily="34" charset="0"/>
                <a:ea typeface="ＭＳ Ｐゴシック" charset="-128"/>
                <a:cs typeface="+mn-cs"/>
                <a:hlinkClick r:id="rId2"/>
              </a:rPr>
              <a:t>://</a:t>
            </a:r>
            <a:r>
              <a:rPr lang="en-US" sz="1400" dirty="0" smtClean="0">
                <a:solidFill>
                  <a:srgbClr val="000000"/>
                </a:solidFill>
                <a:latin typeface="Calibri" pitchFamily="34" charset="0"/>
                <a:ea typeface="ＭＳ Ｐゴシック" charset="-128"/>
                <a:cs typeface="+mn-cs"/>
                <a:hlinkClick r:id="rId2"/>
              </a:rPr>
              <a:t>firecloud.org</a:t>
            </a:r>
            <a:r>
              <a:rPr lang="en-US" sz="1400" dirty="0" smtClean="0">
                <a:solidFill>
                  <a:srgbClr val="000000"/>
                </a:solidFill>
                <a:latin typeface="Calibri" pitchFamily="34" charset="0"/>
                <a:ea typeface="ＭＳ Ｐゴシック" charset="-128"/>
                <a:cs typeface="+mn-cs"/>
              </a:rPr>
              <a:t>   </a:t>
            </a:r>
          </a:p>
          <a:p>
            <a:pPr lvl="1" defTabSz="914400">
              <a:spcBef>
                <a:spcPts val="0"/>
              </a:spcBef>
              <a:spcAft>
                <a:spcPts val="0"/>
              </a:spcAft>
              <a:buClr>
                <a:srgbClr val="333399"/>
              </a:buClr>
              <a:buFont typeface="Arial"/>
              <a:buChar char="•"/>
              <a:defRPr/>
            </a:pPr>
            <a:r>
              <a:rPr lang="en-US" sz="1400" b="1" dirty="0">
                <a:solidFill>
                  <a:srgbClr val="000000"/>
                </a:solidFill>
                <a:latin typeface="Calibri" pitchFamily="34" charset="0"/>
                <a:ea typeface="ＭＳ Ｐゴシック" charset="-128"/>
                <a:cs typeface="+mn-cs"/>
              </a:rPr>
              <a:t>Ilya Shmulevich, </a:t>
            </a:r>
            <a:r>
              <a:rPr lang="en-US" sz="1400" b="1" dirty="0" smtClean="0">
                <a:solidFill>
                  <a:srgbClr val="000000"/>
                </a:solidFill>
                <a:latin typeface="Calibri" pitchFamily="34" charset="0"/>
                <a:ea typeface="ＭＳ Ｐゴシック" charset="-128"/>
                <a:cs typeface="+mn-cs"/>
              </a:rPr>
              <a:t>Ph.D </a:t>
            </a:r>
            <a:r>
              <a:rPr lang="en-US" sz="1400" dirty="0" smtClean="0">
                <a:solidFill>
                  <a:srgbClr val="000000"/>
                </a:solidFill>
                <a:latin typeface="Calibri" pitchFamily="34" charset="0"/>
                <a:ea typeface="ＭＳ Ｐゴシック" charset="-128"/>
                <a:cs typeface="+mn-cs"/>
              </a:rPr>
              <a:t>- ISB - </a:t>
            </a:r>
            <a:r>
              <a:rPr lang="en-US" sz="1400" dirty="0">
                <a:solidFill>
                  <a:srgbClr val="000000"/>
                </a:solidFill>
                <a:latin typeface="Calibri" pitchFamily="34" charset="0"/>
                <a:ea typeface="ＭＳ Ｐゴシック" charset="-128"/>
                <a:cs typeface="+mn-cs"/>
                <a:hlinkClick r:id="rId3"/>
              </a:rPr>
              <a:t>http://cgc.systemsbiology.net</a:t>
            </a:r>
            <a:r>
              <a:rPr lang="en-US" sz="1400" dirty="0" smtClean="0">
                <a:solidFill>
                  <a:srgbClr val="000000"/>
                </a:solidFill>
                <a:latin typeface="Calibri" pitchFamily="34" charset="0"/>
                <a:ea typeface="ＭＳ Ｐゴシック" charset="-128"/>
                <a:cs typeface="+mn-cs"/>
                <a:hlinkClick r:id="rId3"/>
              </a:rPr>
              <a:t>/</a:t>
            </a:r>
            <a:r>
              <a:rPr lang="en-US" sz="1400" dirty="0" smtClean="0">
                <a:solidFill>
                  <a:srgbClr val="000000"/>
                </a:solidFill>
                <a:latin typeface="Calibri" pitchFamily="34" charset="0"/>
                <a:ea typeface="ＭＳ Ｐゴシック" charset="-128"/>
                <a:cs typeface="+mn-cs"/>
              </a:rPr>
              <a:t>  </a:t>
            </a:r>
          </a:p>
          <a:p>
            <a:pPr lvl="1" defTabSz="914400">
              <a:spcBef>
                <a:spcPts val="0"/>
              </a:spcBef>
              <a:spcAft>
                <a:spcPts val="0"/>
              </a:spcAft>
              <a:buClr>
                <a:srgbClr val="333399"/>
              </a:buClr>
              <a:buFont typeface="Arial"/>
              <a:buChar char="•"/>
              <a:defRPr/>
            </a:pPr>
            <a:r>
              <a:rPr lang="en-US" sz="1400" b="1" dirty="0" smtClean="0">
                <a:solidFill>
                  <a:srgbClr val="000000"/>
                </a:solidFill>
                <a:latin typeface="Calibri" pitchFamily="34" charset="0"/>
                <a:ea typeface="ＭＳ Ｐゴシック" charset="-128"/>
                <a:cs typeface="+mn-cs"/>
              </a:rPr>
              <a:t>Deniz Kural, Ph.D </a:t>
            </a:r>
            <a:r>
              <a:rPr lang="en-US" sz="1400" dirty="0" smtClean="0">
                <a:solidFill>
                  <a:srgbClr val="000000"/>
                </a:solidFill>
                <a:latin typeface="Calibri" pitchFamily="34" charset="0"/>
                <a:ea typeface="ＭＳ Ｐゴシック" charset="-128"/>
                <a:cs typeface="+mn-cs"/>
              </a:rPr>
              <a:t>- Seven Bridges </a:t>
            </a:r>
            <a:r>
              <a:rPr lang="en-US" sz="1400" dirty="0">
                <a:solidFill>
                  <a:srgbClr val="000000"/>
                </a:solidFill>
                <a:latin typeface="Calibri" pitchFamily="34" charset="0"/>
                <a:ea typeface="ＭＳ Ｐゴシック" charset="-128"/>
                <a:cs typeface="+mn-cs"/>
              </a:rPr>
              <a:t>–  </a:t>
            </a:r>
            <a:r>
              <a:rPr lang="en-US" sz="1400" dirty="0">
                <a:solidFill>
                  <a:srgbClr val="000000"/>
                </a:solidFill>
                <a:latin typeface="Calibri" pitchFamily="34" charset="0"/>
                <a:ea typeface="ＭＳ Ｐゴシック" charset="-128"/>
                <a:cs typeface="+mn-cs"/>
                <a:hlinkClick r:id="rId4"/>
              </a:rPr>
              <a:t>http://</a:t>
            </a:r>
            <a:r>
              <a:rPr lang="en-US" sz="1400" dirty="0" smtClean="0">
                <a:solidFill>
                  <a:srgbClr val="000000"/>
                </a:solidFill>
                <a:latin typeface="Calibri" pitchFamily="34" charset="0"/>
                <a:ea typeface="ＭＳ Ｐゴシック" charset="-128"/>
                <a:cs typeface="+mn-cs"/>
                <a:hlinkClick r:id="rId4"/>
              </a:rPr>
              <a:t>www.cancergenomicscloud.org</a:t>
            </a:r>
            <a:r>
              <a:rPr lang="en-US" sz="1400" dirty="0" smtClean="0">
                <a:solidFill>
                  <a:srgbClr val="000000"/>
                </a:solidFill>
                <a:latin typeface="Calibri" pitchFamily="34" charset="0"/>
                <a:ea typeface="ＭＳ Ｐゴシック" charset="-128"/>
                <a:cs typeface="+mn-cs"/>
              </a:rPr>
              <a:t>  </a:t>
            </a:r>
          </a:p>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ea typeface="ＭＳ Ｐゴシック" charset="-128"/>
              </a:rPr>
              <a:t>NCI Project Officer &amp; CORs</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Anthony Kerlavage, </a:t>
            </a:r>
            <a:r>
              <a:rPr lang="en-US" sz="1400" dirty="0" err="1" smtClean="0">
                <a:solidFill>
                  <a:srgbClr val="000000"/>
                </a:solidFill>
                <a:latin typeface="Calibri" pitchFamily="34" charset="0"/>
                <a:ea typeface="ＭＳ Ｐゴシック" charset="-128"/>
                <a:cs typeface="+mn-cs"/>
              </a:rPr>
              <a:t>Ph.D</a:t>
            </a:r>
            <a:r>
              <a:rPr lang="en-US" sz="1400" dirty="0" smtClean="0">
                <a:solidFill>
                  <a:srgbClr val="000000"/>
                </a:solidFill>
                <a:latin typeface="Calibri" pitchFamily="34" charset="0"/>
                <a:ea typeface="ＭＳ Ｐゴシック" charset="-128"/>
                <a:cs typeface="+mn-cs"/>
              </a:rPr>
              <a:t> –Project Officer</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Juli Klemm, Ph.D – COR, Broad </a:t>
            </a:r>
            <a:r>
              <a:rPr lang="en-US" sz="1400" dirty="0">
                <a:solidFill>
                  <a:srgbClr val="000000"/>
                </a:solidFill>
                <a:latin typeface="Calibri" pitchFamily="34" charset="0"/>
                <a:ea typeface="ＭＳ Ｐゴシック" charset="-128"/>
                <a:cs typeface="+mn-cs"/>
              </a:rPr>
              <a:t>Institute</a:t>
            </a:r>
          </a:p>
          <a:p>
            <a:pPr lvl="1" defTabSz="914400">
              <a:spcBef>
                <a:spcPts val="0"/>
              </a:spcBef>
              <a:spcAft>
                <a:spcPts val="0"/>
              </a:spcAft>
              <a:buClr>
                <a:srgbClr val="333399"/>
              </a:buClr>
              <a:buFont typeface="Arial"/>
              <a:buChar char="•"/>
              <a:defRPr/>
            </a:pPr>
            <a:r>
              <a:rPr lang="en-US" sz="1400" dirty="0">
                <a:solidFill>
                  <a:srgbClr val="000000"/>
                </a:solidFill>
                <a:latin typeface="Calibri" pitchFamily="34" charset="0"/>
                <a:ea typeface="ＭＳ Ｐゴシック" charset="-128"/>
                <a:cs typeface="+mn-cs"/>
              </a:rPr>
              <a:t>Tanja </a:t>
            </a:r>
            <a:r>
              <a:rPr lang="en-US" sz="1400" dirty="0" smtClean="0">
                <a:solidFill>
                  <a:srgbClr val="000000"/>
                </a:solidFill>
                <a:latin typeface="Calibri" pitchFamily="34" charset="0"/>
                <a:ea typeface="ＭＳ Ｐゴシック" charset="-128"/>
                <a:cs typeface="+mn-cs"/>
              </a:rPr>
              <a:t>Davidsen, Ph.D – COR, Institute for Systems Biology </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Ishwar Chandramouliswaran, MS, MBA – COR, Seven Bridges Genomics</a:t>
            </a:r>
            <a:endParaRPr lang="en-US" sz="1400" dirty="0">
              <a:solidFill>
                <a:srgbClr val="000000"/>
              </a:solidFill>
              <a:latin typeface="Calibri" pitchFamily="34" charset="0"/>
              <a:ea typeface="ＭＳ Ｐゴシック" charset="-128"/>
              <a:cs typeface="+mn-cs"/>
            </a:endParaRPr>
          </a:p>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rPr>
              <a:t>GDC </a:t>
            </a:r>
            <a:r>
              <a:rPr lang="en-US" sz="1400" b="1" dirty="0">
                <a:solidFill>
                  <a:srgbClr val="000000"/>
                </a:solidFill>
                <a:latin typeface="Calibri" pitchFamily="34" charset="0"/>
              </a:rPr>
              <a:t>Principal </a:t>
            </a:r>
            <a:r>
              <a:rPr lang="en-US" sz="1400" b="1" dirty="0" smtClean="0">
                <a:solidFill>
                  <a:srgbClr val="000000"/>
                </a:solidFill>
                <a:latin typeface="Calibri" pitchFamily="34" charset="0"/>
              </a:rPr>
              <a:t>Investigator</a:t>
            </a:r>
            <a:endParaRPr lang="en-US" sz="1400" b="1" dirty="0">
              <a:solidFill>
                <a:srgbClr val="000000"/>
              </a:solidFill>
              <a:latin typeface="Calibri" pitchFamily="34" charset="0"/>
            </a:endParaRP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Robert Grossman, Ph.D -  University </a:t>
            </a:r>
            <a:r>
              <a:rPr lang="en-US" sz="1400" smtClean="0">
                <a:solidFill>
                  <a:srgbClr val="000000"/>
                </a:solidFill>
                <a:latin typeface="Calibri" pitchFamily="34" charset="0"/>
                <a:ea typeface="ＭＳ Ｐゴシック" charset="-128"/>
                <a:cs typeface="+mn-cs"/>
              </a:rPr>
              <a:t>of Chicago</a:t>
            </a:r>
            <a:endParaRPr lang="en-US" sz="1400" dirty="0" smtClean="0">
              <a:solidFill>
                <a:srgbClr val="000000"/>
              </a:solidFill>
              <a:latin typeface="Calibri" pitchFamily="34" charset="0"/>
              <a:ea typeface="ＭＳ Ｐゴシック" charset="-128"/>
              <a:cs typeface="+mn-cs"/>
            </a:endParaRPr>
          </a:p>
        </p:txBody>
      </p:sp>
      <p:sp>
        <p:nvSpPr>
          <p:cNvPr id="9" name="Title 1"/>
          <p:cNvSpPr txBox="1">
            <a:spLocks/>
          </p:cNvSpPr>
          <p:nvPr/>
        </p:nvSpPr>
        <p:spPr bwMode="auto">
          <a:xfrm>
            <a:off x="685800" y="57150"/>
            <a:ext cx="6934200" cy="685800"/>
          </a:xfrm>
          <a:prstGeom prst="rect">
            <a:avLst/>
          </a:prstGeom>
          <a:noFill/>
          <a:ln w="9525">
            <a:noFill/>
            <a:miter lim="800000"/>
            <a:headEnd/>
            <a:tailEnd/>
          </a:ln>
        </p:spPr>
        <p:txBody>
          <a:bodyPr anchor="ctr"/>
          <a:lstStyle/>
          <a:p>
            <a:pPr defTabSz="914400" eaLnBrk="0" hangingPunct="0"/>
            <a:r>
              <a:rPr lang="en-US" sz="2800" dirty="0" smtClean="0">
                <a:solidFill>
                  <a:srgbClr val="606060"/>
                </a:solidFill>
                <a:latin typeface="Calibri" pitchFamily="34" charset="0"/>
                <a:ea typeface="ＭＳ Ｐゴシック" charset="-128"/>
                <a:cs typeface="Arial" pitchFamily="34" charset="0"/>
              </a:rPr>
              <a:t>Cancer Genomics Project Teams </a:t>
            </a:r>
            <a:endParaRPr lang="en-US" sz="2800" dirty="0">
              <a:solidFill>
                <a:srgbClr val="606060"/>
              </a:solidFill>
              <a:latin typeface="Calibri" pitchFamily="34" charset="0"/>
              <a:ea typeface="ＭＳ Ｐゴシック" charset="-128"/>
              <a:cs typeface="Arial" pitchFamily="34" charset="0"/>
            </a:endParaRPr>
          </a:p>
        </p:txBody>
      </p:sp>
      <p:grpSp>
        <p:nvGrpSpPr>
          <p:cNvPr id="3" name="Group 2"/>
          <p:cNvGrpSpPr/>
          <p:nvPr/>
        </p:nvGrpSpPr>
        <p:grpSpPr>
          <a:xfrm>
            <a:off x="457200" y="3438863"/>
            <a:ext cx="8077200" cy="1415772"/>
            <a:chOff x="457200" y="4136594"/>
            <a:chExt cx="8077200" cy="1887696"/>
          </a:xfrm>
        </p:grpSpPr>
        <p:sp>
          <p:nvSpPr>
            <p:cNvPr id="2" name="Rectangle 1"/>
            <p:cNvSpPr/>
            <p:nvPr/>
          </p:nvSpPr>
          <p:spPr>
            <a:xfrm>
              <a:off x="4800600" y="4136594"/>
              <a:ext cx="3733800" cy="1887696"/>
            </a:xfrm>
            <a:prstGeom prst="rect">
              <a:avLst/>
            </a:prstGeom>
          </p:spPr>
          <p:txBody>
            <a:bodyPr wrap="square">
              <a:spAutoFit/>
            </a:bodyPr>
            <a:lstStyle/>
            <a:p>
              <a:pPr defTabSz="914400" eaLnBrk="0" hangingPunct="0">
                <a:buClr>
                  <a:srgbClr val="333399"/>
                </a:buClr>
                <a:defRPr/>
              </a:pPr>
              <a:r>
                <a:rPr lang="en-US" sz="1600" b="1" dirty="0" smtClean="0">
                  <a:solidFill>
                    <a:srgbClr val="000000"/>
                  </a:solidFill>
                  <a:latin typeface="Calibri" pitchFamily="34" charset="0"/>
                  <a:ea typeface="ＭＳ Ｐゴシック" charset="-128"/>
                  <a:cs typeface="+mn-cs"/>
                </a:rPr>
                <a:t>NCI Leadership Team</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Doug Lowy, M.D.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Lou Staudt, M.D.,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Stephen Chanock, M.D.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George Komatsoulis, Ph.D.</a:t>
              </a:r>
            </a:p>
            <a:p>
              <a:pPr marL="742950" lvl="1" indent="-285750" defTabSz="914400" eaLnBrk="0" hangingPunct="0">
                <a:buClr>
                  <a:srgbClr val="333399"/>
                </a:buClr>
                <a:buFont typeface="Arial" panose="020B0604020202020204" pitchFamily="34" charset="0"/>
                <a:buChar char="•"/>
                <a:defRPr/>
              </a:pPr>
              <a:r>
                <a:rPr lang="en-US" sz="1400" dirty="0">
                  <a:solidFill>
                    <a:srgbClr val="000000"/>
                  </a:solidFill>
                  <a:latin typeface="Calibri" pitchFamily="34" charset="0"/>
                  <a:ea typeface="ＭＳ Ｐゴシック" charset="-128"/>
                </a:rPr>
                <a:t>Warren Kibbe, Ph.D</a:t>
              </a:r>
              <a:r>
                <a:rPr lang="en-US" sz="1400" dirty="0" smtClean="0">
                  <a:solidFill>
                    <a:srgbClr val="000000"/>
                  </a:solidFill>
                  <a:latin typeface="Calibri" pitchFamily="34" charset="0"/>
                  <a:ea typeface="ＭＳ Ｐゴシック" charset="-128"/>
                </a:rPr>
                <a:t>.</a:t>
              </a:r>
              <a:endParaRPr lang="en-US" sz="1400" dirty="0">
                <a:solidFill>
                  <a:srgbClr val="000000"/>
                </a:solidFill>
                <a:latin typeface="Calibri" pitchFamily="34" charset="0"/>
                <a:ea typeface="ＭＳ Ｐゴシック" charset="-128"/>
              </a:endParaRPr>
            </a:p>
          </p:txBody>
        </p:sp>
        <p:sp>
          <p:nvSpPr>
            <p:cNvPr id="6" name="Rectangle 5"/>
            <p:cNvSpPr/>
            <p:nvPr/>
          </p:nvSpPr>
          <p:spPr>
            <a:xfrm>
              <a:off x="457200" y="4136594"/>
              <a:ext cx="3810000" cy="1887696"/>
            </a:xfrm>
            <a:prstGeom prst="rect">
              <a:avLst/>
            </a:prstGeom>
          </p:spPr>
          <p:txBody>
            <a:bodyPr wrap="square">
              <a:spAutoFit/>
            </a:bodyPr>
            <a:lstStyle/>
            <a:p>
              <a:pPr defTabSz="914400" eaLnBrk="0" hangingPunct="0">
                <a:buClr>
                  <a:srgbClr val="333399"/>
                </a:buClr>
                <a:defRPr/>
              </a:pPr>
              <a:r>
                <a:rPr lang="en-US" sz="1600" b="1" dirty="0" smtClean="0">
                  <a:solidFill>
                    <a:srgbClr val="000000"/>
                  </a:solidFill>
                  <a:latin typeface="Calibri" pitchFamily="34" charset="0"/>
                  <a:ea typeface="ＭＳ Ｐゴシック" charset="-128"/>
                  <a:cs typeface="+mn-cs"/>
                </a:rPr>
                <a:t>Center for Cancer Genomics Partners</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JC Zenklusen,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Daniela Gerhard,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Zhining Wang,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Liming Yang,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Martin Ferguson, Ph.D.</a:t>
              </a:r>
              <a:endParaRPr lang="en-US" sz="1400" dirty="0">
                <a:solidFill>
                  <a:srgbClr val="000000"/>
                </a:solidFill>
                <a:latin typeface="Calibri" pitchFamily="34" charset="0"/>
                <a:ea typeface="ＭＳ Ｐゴシック" charset="-128"/>
                <a:cs typeface="+mn-cs"/>
              </a:endParaRPr>
            </a:p>
          </p:txBody>
        </p:sp>
      </p:grpSp>
    </p:spTree>
    <p:extLst>
      <p:ext uri="{BB962C8B-B14F-4D97-AF65-F5344CB8AC3E}">
        <p14:creationId xmlns:p14="http://schemas.microsoft.com/office/powerpoint/2010/main" val="1369160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7536" y="1384751"/>
            <a:ext cx="4367980" cy="1371600"/>
          </a:xfrm>
        </p:spPr>
        <p:txBody>
          <a:bodyPr/>
          <a:lstStyle/>
          <a:p>
            <a:r>
              <a:rPr lang="en-US" smtClean="0"/>
              <a:t>Rethinking </a:t>
            </a:r>
            <a:br>
              <a:rPr lang="en-US" smtClean="0"/>
            </a:br>
            <a:r>
              <a:rPr lang="en-US" smtClean="0"/>
              <a:t>Cancer </a:t>
            </a:r>
            <a:r>
              <a:rPr lang="en-US" dirty="0" smtClean="0"/>
              <a:t>Clinical Trials Search </a:t>
            </a:r>
            <a:r>
              <a:rPr lang="en-US" smtClean="0"/>
              <a:t>for patients and providers</a:t>
            </a:r>
            <a:endParaRPr lang="en-US"/>
          </a:p>
        </p:txBody>
      </p:sp>
      <p:sp>
        <p:nvSpPr>
          <p:cNvPr id="3" name="Subtitle 2"/>
          <p:cNvSpPr>
            <a:spLocks noGrp="1"/>
          </p:cNvSpPr>
          <p:nvPr>
            <p:ph type="subTitle" idx="1"/>
          </p:nvPr>
        </p:nvSpPr>
        <p:spPr>
          <a:xfrm>
            <a:off x="4552788" y="2824931"/>
            <a:ext cx="4056420" cy="514350"/>
          </a:xfrm>
        </p:spPr>
        <p:txBody>
          <a:bodyPr/>
          <a:lstStyle/>
          <a:p>
            <a:endParaRPr lang="en-US"/>
          </a:p>
        </p:txBody>
      </p:sp>
    </p:spTree>
    <p:extLst>
      <p:ext uri="{BB962C8B-B14F-4D97-AF65-F5344CB8AC3E}">
        <p14:creationId xmlns:p14="http://schemas.microsoft.com/office/powerpoint/2010/main" val="140349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Clinical Trials Search</a:t>
            </a:r>
            <a:endParaRPr lang="en-US" dirty="0"/>
          </a:p>
        </p:txBody>
      </p:sp>
      <p:sp>
        <p:nvSpPr>
          <p:cNvPr id="3" name="Content Placeholder 2"/>
          <p:cNvSpPr>
            <a:spLocks noGrp="1"/>
          </p:cNvSpPr>
          <p:nvPr>
            <p:ph idx="1"/>
          </p:nvPr>
        </p:nvSpPr>
        <p:spPr/>
        <p:txBody>
          <a:bodyPr/>
          <a:lstStyle/>
          <a:p>
            <a:r>
              <a:rPr lang="en-US" dirty="0" smtClean="0"/>
              <a:t>Engaging the Presidential Innovation Fellows</a:t>
            </a:r>
          </a:p>
          <a:p>
            <a:r>
              <a:rPr lang="en-US" dirty="0" smtClean="0"/>
              <a:t>Create an Application Programming Interface (API) for Clinical Trials </a:t>
            </a:r>
          </a:p>
          <a:p>
            <a:r>
              <a:rPr lang="en-US" dirty="0" smtClean="0"/>
              <a:t>Create an example search interface based on the API</a:t>
            </a:r>
          </a:p>
          <a:p>
            <a:r>
              <a:rPr lang="en-US" dirty="0" smtClean="0"/>
              <a:t>Create a twitter feed for all new clinical trials</a:t>
            </a:r>
          </a:p>
          <a:p>
            <a:r>
              <a:rPr lang="en-US" dirty="0" smtClean="0"/>
              <a:t>Incorporation of these innovations into </a:t>
            </a:r>
            <a:r>
              <a:rPr lang="en-US" dirty="0" err="1" smtClean="0"/>
              <a:t>cancer.gov</a:t>
            </a:r>
            <a:endParaRPr lang="en-US" dirty="0"/>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spTree>
    <p:extLst>
      <p:ext uri="{BB962C8B-B14F-4D97-AF65-F5344CB8AC3E}">
        <p14:creationId xmlns:p14="http://schemas.microsoft.com/office/powerpoint/2010/main" val="647533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52340"/>
            <a:ext cx="8165592" cy="423193"/>
          </a:xfrm>
        </p:spPr>
        <p:txBody>
          <a:bodyPr/>
          <a:lstStyle/>
          <a:p>
            <a:r>
              <a:rPr lang="en-US" dirty="0"/>
              <a:t/>
            </a:r>
            <a:br>
              <a:rPr lang="en-US" dirty="0"/>
            </a:br>
            <a:r>
              <a:rPr lang="en-US" dirty="0"/>
              <a:t>Rethinking and Enhancing Clinical Trial Search:  June, 2016</a:t>
            </a:r>
          </a:p>
        </p:txBody>
      </p:sp>
      <p:sp>
        <p:nvSpPr>
          <p:cNvPr id="3" name="Content Placeholder 2"/>
          <p:cNvSpPr>
            <a:spLocks noGrp="1"/>
          </p:cNvSpPr>
          <p:nvPr>
            <p:ph sz="quarter" idx="11"/>
          </p:nvPr>
        </p:nvSpPr>
        <p:spPr/>
        <p:txBody>
          <a:bodyPr/>
          <a:lstStyle/>
          <a:p>
            <a:pPr>
              <a:lnSpc>
                <a:spcPct val="107000"/>
              </a:lnSpc>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Initial Release of an API (Application Programming Interface) (API)</a:t>
            </a:r>
            <a:r>
              <a:rPr lang="en-US" sz="1600" baseline="30000" dirty="0">
                <a:latin typeface="Arial" panose="020B0604020202020204" pitchFamily="34" charset="0"/>
                <a:ea typeface="Calibri" panose="020F0502020204030204" pitchFamily="34" charset="0"/>
                <a:cs typeface="Arial" panose="020B0604020202020204" pitchFamily="34" charset="0"/>
              </a:rPr>
              <a:t>1, </a:t>
            </a:r>
            <a:r>
              <a:rPr lang="en-US" sz="1600" dirty="0">
                <a:latin typeface="Arial" panose="020B0604020202020204" pitchFamily="34" charset="0"/>
                <a:ea typeface="Calibri" panose="020F0502020204030204" pitchFamily="34" charset="0"/>
                <a:cs typeface="Arial" panose="020B0604020202020204" pitchFamily="34" charset="0"/>
              </a:rPr>
              <a:t> developed by the Presidential Innovation Fellows, for testing.  This tool, found at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rPr>
              <a:t>https://clinicaltrialsapi.cancer.gov</a:t>
            </a:r>
            <a:r>
              <a:rPr lang="en-US" sz="1600" dirty="0">
                <a:latin typeface="Arial" panose="020B0604020202020204" pitchFamily="34" charset="0"/>
                <a:ea typeface="Calibri" panose="020F0502020204030204" pitchFamily="34" charset="0"/>
                <a:cs typeface="Arial" panose="020B0604020202020204" pitchFamily="34" charset="0"/>
              </a:rPr>
              <a:t>,  makes publicly available trial registration information from the CTRP database, currently found on cancer.gov, assessable to third-party innovators so that they can build new digital tools tailored to the clinical trial search needs of their users.</a:t>
            </a:r>
          </a:p>
          <a:p>
            <a:pPr marL="342900" lvl="1" indent="-342900">
              <a:lnSpc>
                <a:spcPct val="107000"/>
              </a:lnSpc>
              <a:spcBef>
                <a:spcPts val="0"/>
              </a:spcBef>
              <a:spcAft>
                <a:spcPts val="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marL="342900" lvl="1" indent="-342900">
              <a:lnSpc>
                <a:spcPct val="107000"/>
              </a:lnSpc>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Launch of @</a:t>
            </a:r>
            <a:r>
              <a:rPr lang="en-US" sz="1600" dirty="0" err="1">
                <a:latin typeface="Arial" panose="020B0604020202020204" pitchFamily="34" charset="0"/>
                <a:ea typeface="Calibri" panose="020F0502020204030204" pitchFamily="34" charset="0"/>
                <a:cs typeface="Arial" panose="020B0604020202020204" pitchFamily="34" charset="0"/>
              </a:rPr>
              <a:t>NCICancerTrials</a:t>
            </a:r>
            <a:r>
              <a:rPr lang="en-US" sz="1600" dirty="0">
                <a:latin typeface="Arial" panose="020B0604020202020204" pitchFamily="34" charset="0"/>
                <a:ea typeface="Calibri" panose="020F0502020204030204" pitchFamily="34" charset="0"/>
                <a:cs typeface="Arial" panose="020B0604020202020204" pitchFamily="34" charset="0"/>
              </a:rPr>
              <a:t> on Twitter and dissemination of clinical trial information via </a:t>
            </a:r>
            <a:r>
              <a:rPr lang="en-US" sz="1600" dirty="0">
                <a:latin typeface="Arial" panose="020B0604020202020204" pitchFamily="34" charset="0"/>
                <a:ea typeface="Times New Roman" panose="02020603050405020304" pitchFamily="18" charset="0"/>
                <a:cs typeface="Arial" panose="020B0604020202020204" pitchFamily="34" charset="0"/>
              </a:rPr>
              <a:t>GovDelivery:   </a:t>
            </a:r>
            <a:r>
              <a:rPr lang="en-US" sz="16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https://public.govdelivery.com/accounts/USNIHNCI/subscriber/new</a:t>
            </a: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buFont typeface="Arial" panose="020B0604020202020204" pitchFamily="34" charset="0"/>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Changes the Cancer.gov Website to enhance clinical trial searching</a:t>
            </a:r>
          </a:p>
        </p:txBody>
      </p:sp>
      <p:sp>
        <p:nvSpPr>
          <p:cNvPr id="5" name="TextBox 4"/>
          <p:cNvSpPr txBox="1"/>
          <p:nvPr/>
        </p:nvSpPr>
        <p:spPr>
          <a:xfrm>
            <a:off x="457201" y="5097780"/>
            <a:ext cx="45719" cy="369332"/>
          </a:xfrm>
          <a:prstGeom prst="rect">
            <a:avLst/>
          </a:prstGeom>
          <a:noFill/>
        </p:spPr>
        <p:txBody>
          <a:bodyPr wrap="square" rtlCol="0">
            <a:spAutoFit/>
          </a:bodyPr>
          <a:lstStyle/>
          <a:p>
            <a:r>
              <a:rPr lang="en-US" dirty="0"/>
              <a:t> </a:t>
            </a:r>
          </a:p>
        </p:txBody>
      </p:sp>
      <p:sp>
        <p:nvSpPr>
          <p:cNvPr id="6" name="TextBox 5"/>
          <p:cNvSpPr txBox="1"/>
          <p:nvPr/>
        </p:nvSpPr>
        <p:spPr>
          <a:xfrm>
            <a:off x="502920" y="4341647"/>
            <a:ext cx="8229601" cy="523220"/>
          </a:xfrm>
          <a:prstGeom prst="rect">
            <a:avLst/>
          </a:prstGeom>
          <a:noFill/>
        </p:spPr>
        <p:txBody>
          <a:bodyPr wrap="square" rtlCol="0">
            <a:spAutoFit/>
          </a:bodyPr>
          <a:lstStyle/>
          <a:p>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A set of protocols designed to provide communication between a software application and a computer operating system or between applications.</a:t>
            </a:r>
          </a:p>
        </p:txBody>
      </p:sp>
    </p:spTree>
    <p:extLst>
      <p:ext uri="{BB962C8B-B14F-4D97-AF65-F5344CB8AC3E}">
        <p14:creationId xmlns:p14="http://schemas.microsoft.com/office/powerpoint/2010/main" val="2074354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Trials Search API</a:t>
            </a:r>
            <a:endParaRPr lang="en-US" dirty="0"/>
          </a:p>
        </p:txBody>
      </p:sp>
      <p:sp>
        <p:nvSpPr>
          <p:cNvPr id="3" name="Content Placeholder 2"/>
          <p:cNvSpPr>
            <a:spLocks noGrp="1"/>
          </p:cNvSpPr>
          <p:nvPr>
            <p:ph idx="1"/>
          </p:nvPr>
        </p:nvSpPr>
        <p:spPr>
          <a:xfrm>
            <a:off x="457200" y="691053"/>
            <a:ext cx="8229600" cy="454373"/>
          </a:xfrm>
        </p:spPr>
        <p:txBody>
          <a:bodyPr/>
          <a:lstStyle/>
          <a:p>
            <a:r>
              <a:rPr lang="en-US" dirty="0"/>
              <a:t>https://</a:t>
            </a:r>
            <a:r>
              <a:rPr lang="en-US" dirty="0" err="1"/>
              <a:t>clinicaltrialsapi.cancer.gov</a:t>
            </a:r>
            <a:endParaRPr lang="en-US" dirty="0"/>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217565"/>
            <a:ext cx="4901184" cy="3874028"/>
          </a:xfrm>
          <a:prstGeom prst="rect">
            <a:avLst/>
          </a:prstGeom>
        </p:spPr>
      </p:pic>
    </p:spTree>
    <p:extLst>
      <p:ext uri="{BB962C8B-B14F-4D97-AF65-F5344CB8AC3E}">
        <p14:creationId xmlns:p14="http://schemas.microsoft.com/office/powerpoint/2010/main" val="4837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open science?</a:t>
            </a:r>
            <a:endParaRPr lang="en-US" dirty="0"/>
          </a:p>
        </p:txBody>
      </p:sp>
    </p:spTree>
    <p:extLst>
      <p:ext uri="{BB962C8B-B14F-4D97-AF65-F5344CB8AC3E}">
        <p14:creationId xmlns:p14="http://schemas.microsoft.com/office/powerpoint/2010/main" val="691715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1739"/>
            <a:ext cx="8229600" cy="346249"/>
          </a:xfrm>
        </p:spPr>
        <p:txBody>
          <a:bodyPr/>
          <a:lstStyle/>
          <a:p>
            <a:r>
              <a:rPr lang="en-US" sz="2000" dirty="0"/>
              <a:t>https://</a:t>
            </a:r>
            <a:r>
              <a:rPr lang="en-US" sz="2000" dirty="0" err="1"/>
              <a:t>clinicaltrialsapi.cancer.gov</a:t>
            </a:r>
            <a:r>
              <a:rPr lang="en-US" sz="2000" dirty="0"/>
              <a:t>/clinical-trial/NCI-2014-01509</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5355"/>
          <a:stretch/>
        </p:blipFill>
        <p:spPr>
          <a:xfrm>
            <a:off x="700394" y="941832"/>
            <a:ext cx="8066768" cy="3825432"/>
          </a:xfrm>
        </p:spPr>
      </p:pic>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spTree>
    <p:extLst>
      <p:ext uri="{BB962C8B-B14F-4D97-AF65-F5344CB8AC3E}">
        <p14:creationId xmlns:p14="http://schemas.microsoft.com/office/powerpoint/2010/main" val="1237150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481943" y="0"/>
            <a:ext cx="6180113" cy="5143500"/>
          </a:xfrm>
          <a:prstGeom prst="rect">
            <a:avLst/>
          </a:prstGeom>
        </p:spPr>
      </p:pic>
    </p:spTree>
    <p:extLst>
      <p:ext uri="{BB962C8B-B14F-4D97-AF65-F5344CB8AC3E}">
        <p14:creationId xmlns:p14="http://schemas.microsoft.com/office/powerpoint/2010/main" val="845110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369598" y="0"/>
            <a:ext cx="6404804" cy="5143500"/>
          </a:xfrm>
          <a:prstGeom prst="rect">
            <a:avLst/>
          </a:prstGeom>
        </p:spPr>
      </p:pic>
    </p:spTree>
    <p:extLst>
      <p:ext uri="{BB962C8B-B14F-4D97-AF65-F5344CB8AC3E}">
        <p14:creationId xmlns:p14="http://schemas.microsoft.com/office/powerpoint/2010/main" val="321500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703086" y="0"/>
            <a:ext cx="5737827" cy="5143500"/>
          </a:xfrm>
          <a:prstGeom prst="rect">
            <a:avLst/>
          </a:prstGeom>
        </p:spPr>
      </p:pic>
    </p:spTree>
    <p:extLst>
      <p:ext uri="{BB962C8B-B14F-4D97-AF65-F5344CB8AC3E}">
        <p14:creationId xmlns:p14="http://schemas.microsoft.com/office/powerpoint/2010/main" val="388551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7/8/16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677855" y="0"/>
            <a:ext cx="5788290" cy="5143500"/>
          </a:xfrm>
          <a:prstGeom prst="rect">
            <a:avLst/>
          </a:prstGeom>
        </p:spPr>
      </p:pic>
    </p:spTree>
    <p:extLst>
      <p:ext uri="{BB962C8B-B14F-4D97-AF65-F5344CB8AC3E}">
        <p14:creationId xmlns:p14="http://schemas.microsoft.com/office/powerpoint/2010/main" val="2040235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0" y="-1"/>
            <a:ext cx="9144000" cy="5136931"/>
          </a:xfrm>
        </p:spPr>
      </p:pic>
      <p:sp>
        <p:nvSpPr>
          <p:cNvPr id="3" name="TextBox 2"/>
          <p:cNvSpPr txBox="1"/>
          <p:nvPr/>
        </p:nvSpPr>
        <p:spPr>
          <a:xfrm>
            <a:off x="0" y="5067546"/>
            <a:ext cx="9144000" cy="75954"/>
          </a:xfrm>
          <a:prstGeom prst="rect">
            <a:avLst/>
          </a:prstGeom>
          <a:solidFill>
            <a:srgbClr val="F2F2F2"/>
          </a:solidFill>
          <a:ln>
            <a:noFill/>
          </a:ln>
        </p:spPr>
        <p:txBody>
          <a:bodyPr wrap="square" rtlCol="0">
            <a:spAutoFit/>
          </a:bodyPr>
          <a:lstStyle/>
          <a:p>
            <a:endParaRPr lang="en-US" dirty="0"/>
          </a:p>
        </p:txBody>
      </p:sp>
    </p:spTree>
    <p:extLst>
      <p:ext uri="{BB962C8B-B14F-4D97-AF65-F5344CB8AC3E}">
        <p14:creationId xmlns:p14="http://schemas.microsoft.com/office/powerpoint/2010/main" val="685219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5499101"/>
            <a:ext cx="2133600" cy="365125"/>
          </a:xfrm>
        </p:spPr>
        <p:txBody>
          <a:bodyPr/>
          <a:lstStyle/>
          <a:p>
            <a:fld id="{A2226926-E26E-4B13-B967-98422019DA73}" type="datetime1">
              <a:rPr lang="en-US" smtClean="0">
                <a:solidFill>
                  <a:prstClr val="black">
                    <a:tint val="75000"/>
                  </a:prstClr>
                </a:solidFill>
              </a:rPr>
              <a:t>7/8/16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28723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Cancer Moonshot Summit - Announcements on June 29</a:t>
            </a:r>
            <a:r>
              <a:rPr lang="en-US" baseline="30000" dirty="0"/>
              <a:t>th</a:t>
            </a:r>
            <a:endParaRPr lang="en-US" dirty="0"/>
          </a:p>
        </p:txBody>
      </p:sp>
      <p:sp>
        <p:nvSpPr>
          <p:cNvPr id="3" name="Content Placeholder 2"/>
          <p:cNvSpPr>
            <a:spLocks noGrp="1"/>
          </p:cNvSpPr>
          <p:nvPr>
            <p:ph sz="quarter" idx="11"/>
          </p:nvPr>
        </p:nvSpPr>
        <p:spPr/>
        <p:txBody>
          <a:bodyPr/>
          <a:lstStyle/>
          <a:p>
            <a:pPr>
              <a:buFont typeface="Arial" panose="020B0604020202020204" pitchFamily="34" charset="0"/>
              <a:buChar char="•"/>
            </a:pPr>
            <a:r>
              <a:rPr lang="en-US" dirty="0"/>
              <a:t>NCI-pharma &amp; Biotech Formulary</a:t>
            </a:r>
          </a:p>
          <a:p>
            <a:pPr>
              <a:buFont typeface="Arial" panose="020B0604020202020204" pitchFamily="34" charset="0"/>
              <a:buChar char="•"/>
            </a:pPr>
            <a:r>
              <a:rPr lang="en-US" dirty="0"/>
              <a:t>Applied </a:t>
            </a:r>
            <a:r>
              <a:rPr lang="en-US" dirty="0" err="1"/>
              <a:t>Proteogenomics</a:t>
            </a:r>
            <a:r>
              <a:rPr lang="en-US" dirty="0"/>
              <a:t> </a:t>
            </a:r>
            <a:r>
              <a:rPr lang="en-US" dirty="0" err="1"/>
              <a:t>OrganizationaL</a:t>
            </a:r>
            <a:r>
              <a:rPr lang="en-US" dirty="0"/>
              <a:t> Learning and Outcomes (APOLLO) NCI-DoD-VA</a:t>
            </a:r>
          </a:p>
          <a:p>
            <a:pPr>
              <a:buFont typeface="Arial" panose="020B0604020202020204" pitchFamily="34" charset="0"/>
              <a:buChar char="•"/>
            </a:pPr>
            <a:r>
              <a:rPr lang="en-US" dirty="0"/>
              <a:t>NCI – DOE partnership to incorporate computational science into cancer research</a:t>
            </a:r>
          </a:p>
          <a:p>
            <a:pPr>
              <a:buFont typeface="Arial" panose="020B0604020202020204" pitchFamily="34" charset="0"/>
              <a:buChar char="•"/>
            </a:pPr>
            <a:r>
              <a:rPr lang="en-US" dirty="0"/>
              <a:t>NIH Partnership for Accelerating Cancer Therapies (PACT) – collaboration with 12 biopharmaceutical companies</a:t>
            </a:r>
          </a:p>
          <a:p>
            <a:pPr>
              <a:buFont typeface="Arial" panose="020B0604020202020204" pitchFamily="34" charset="0"/>
              <a:buChar char="•"/>
            </a:pPr>
            <a:r>
              <a:rPr lang="en-US" dirty="0"/>
              <a:t>NCI, DOE, and GlaxoSmithKline public-private-partnership for using high performance computing in drug development</a:t>
            </a:r>
          </a:p>
        </p:txBody>
      </p:sp>
    </p:spTree>
    <p:extLst>
      <p:ext uri="{BB962C8B-B14F-4D97-AF65-F5344CB8AC3E}">
        <p14:creationId xmlns:p14="http://schemas.microsoft.com/office/powerpoint/2010/main" val="1926195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Cancer Moonshot Summit – Announcements on June 29</a:t>
            </a:r>
            <a:r>
              <a:rPr lang="en-US" baseline="30000" dirty="0"/>
              <a:t>th</a:t>
            </a:r>
            <a:endParaRPr lang="en-US" dirty="0"/>
          </a:p>
        </p:txBody>
      </p:sp>
      <p:sp>
        <p:nvSpPr>
          <p:cNvPr id="3" name="Content Placeholder 2"/>
          <p:cNvSpPr>
            <a:spLocks noGrp="1"/>
          </p:cNvSpPr>
          <p:nvPr>
            <p:ph sz="quarter" idx="11"/>
          </p:nvPr>
        </p:nvSpPr>
        <p:spPr/>
        <p:txBody>
          <a:bodyPr/>
          <a:lstStyle/>
          <a:p>
            <a:pPr>
              <a:buFont typeface="Arial" panose="020B0604020202020204" pitchFamily="34" charset="0"/>
              <a:buChar char="•"/>
            </a:pPr>
            <a:r>
              <a:rPr lang="en-US" dirty="0"/>
              <a:t>Genomic Data Commons (</a:t>
            </a:r>
            <a:r>
              <a:rPr lang="en-US" dirty="0">
                <a:hlinkClick r:id="rId2"/>
              </a:rPr>
              <a:t>https://gdc.nci.nih.gov)</a:t>
            </a:r>
            <a:r>
              <a:rPr lang="en-US" dirty="0"/>
              <a:t> went live June 6</a:t>
            </a:r>
            <a:r>
              <a:rPr lang="en-US" baseline="30000" dirty="0"/>
              <a:t>th</a:t>
            </a:r>
            <a:r>
              <a:rPr lang="en-US" dirty="0"/>
              <a:t> and is a data sharing point for clinical and basic science data generating genomic information </a:t>
            </a:r>
          </a:p>
          <a:p>
            <a:pPr>
              <a:buFont typeface="Arial" panose="020B0604020202020204" pitchFamily="34" charset="0"/>
              <a:buChar char="•"/>
            </a:pPr>
            <a:endParaRPr lang="en-US" dirty="0"/>
          </a:p>
          <a:p>
            <a:pPr>
              <a:buFont typeface="Arial" panose="020B0604020202020204" pitchFamily="34" charset="0"/>
              <a:buChar char="•"/>
            </a:pPr>
            <a:r>
              <a:rPr lang="en-US" dirty="0"/>
              <a:t>CTRP data:</a:t>
            </a:r>
          </a:p>
          <a:p>
            <a:pPr lvl="1">
              <a:buFont typeface="Arial" panose="020B0604020202020204" pitchFamily="34" charset="0"/>
              <a:buChar char="-"/>
            </a:pPr>
            <a:r>
              <a:rPr lang="en-US" dirty="0"/>
              <a:t>NCI Clinical Trials Search </a:t>
            </a:r>
            <a:r>
              <a:rPr lang="en-US" dirty="0">
                <a:hlinkClick r:id="rId3"/>
              </a:rPr>
              <a:t>https://trials.cancer.gov</a:t>
            </a:r>
            <a:r>
              <a:rPr lang="en-US" dirty="0"/>
              <a:t> </a:t>
            </a:r>
          </a:p>
          <a:p>
            <a:pPr lvl="1">
              <a:buFont typeface="Arial" panose="020B0604020202020204" pitchFamily="34" charset="0"/>
              <a:buChar char="-"/>
            </a:pPr>
            <a:r>
              <a:rPr lang="en-US" dirty="0"/>
              <a:t>NCI Clinical Trials API </a:t>
            </a:r>
            <a:r>
              <a:rPr lang="en-US" dirty="0">
                <a:hlinkClick r:id="rId4"/>
              </a:rPr>
              <a:t>https://clinicaltrialsapi.cancer.gov</a:t>
            </a:r>
            <a:endParaRPr lang="en-US" dirty="0"/>
          </a:p>
        </p:txBody>
      </p:sp>
    </p:spTree>
    <p:extLst>
      <p:ext uri="{BB962C8B-B14F-4D97-AF65-F5344CB8AC3E}">
        <p14:creationId xmlns:p14="http://schemas.microsoft.com/office/powerpoint/2010/main" val="247537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771696" cy="2280745"/>
          </a:xfrm>
          <a:prstGeom prst="rect">
            <a:avLst/>
          </a:prstGeom>
        </p:spPr>
      </p:pic>
      <p:pic>
        <p:nvPicPr>
          <p:cNvPr id="4" name="Picture 3"/>
          <p:cNvPicPr>
            <a:picLocks noChangeAspect="1"/>
          </p:cNvPicPr>
          <p:nvPr/>
        </p:nvPicPr>
        <p:blipFill>
          <a:blip r:embed="rId3"/>
          <a:stretch>
            <a:fillRect/>
          </a:stretch>
        </p:blipFill>
        <p:spPr>
          <a:xfrm>
            <a:off x="4046126" y="2280745"/>
            <a:ext cx="5003280" cy="2786212"/>
          </a:xfrm>
          <a:prstGeom prst="rect">
            <a:avLst/>
          </a:prstGeom>
        </p:spPr>
      </p:pic>
    </p:spTree>
    <p:extLst>
      <p:ext uri="{BB962C8B-B14F-4D97-AF65-F5344CB8AC3E}">
        <p14:creationId xmlns:p14="http://schemas.microsoft.com/office/powerpoint/2010/main" val="69204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data sharing?</a:t>
            </a:r>
            <a:endParaRPr lang="en-US" dirty="0"/>
          </a:p>
        </p:txBody>
      </p:sp>
    </p:spTree>
    <p:extLst>
      <p:ext uri="{BB962C8B-B14F-4D97-AF65-F5344CB8AC3E}">
        <p14:creationId xmlns:p14="http://schemas.microsoft.com/office/powerpoint/2010/main" val="902182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468345" y="1831792"/>
            <a:ext cx="2575902" cy="1627242"/>
          </a:xfrm>
        </p:spPr>
        <p:txBody>
          <a:bodyPr>
            <a:noAutofit/>
          </a:bodyPr>
          <a:lstStyle/>
          <a:p>
            <a:pPr marL="0" indent="0">
              <a:buNone/>
            </a:pPr>
            <a:r>
              <a:rPr lang="en-US" sz="1800" dirty="0" smtClean="0">
                <a:latin typeface="Calibri" charset="0"/>
              </a:rPr>
              <a:t>	Questions</a:t>
            </a:r>
            <a:r>
              <a:rPr lang="en-US" sz="1800" dirty="0">
                <a:latin typeface="Calibri" charset="0"/>
              </a:rPr>
              <a:t>?</a:t>
            </a:r>
          </a:p>
          <a:p>
            <a:pPr marL="0" indent="0">
              <a:buNone/>
            </a:pPr>
            <a:endParaRPr lang="en-US" sz="1800" dirty="0">
              <a:latin typeface="Calibri" charset="0"/>
            </a:endParaRPr>
          </a:p>
          <a:p>
            <a:pPr>
              <a:buFontTx/>
              <a:buNone/>
            </a:pPr>
            <a:r>
              <a:rPr lang="en-US" sz="1800" dirty="0">
                <a:latin typeface="Calibri" charset="0"/>
              </a:rPr>
              <a:t>Warren A. Kibbe</a:t>
            </a:r>
          </a:p>
          <a:p>
            <a:pPr>
              <a:buFontTx/>
              <a:buNone/>
            </a:pPr>
            <a:r>
              <a:rPr lang="en-US" sz="1800" dirty="0" err="1">
                <a:latin typeface="Calibri" charset="0"/>
              </a:rPr>
              <a:t>warren.kibbe@nih.gov</a:t>
            </a:r>
            <a:endParaRPr lang="en-US" sz="1800" dirty="0">
              <a:latin typeface="Calibri" charset="0"/>
            </a:endParaRPr>
          </a:p>
        </p:txBody>
      </p:sp>
      <p:sp>
        <p:nvSpPr>
          <p:cNvPr id="6" name="Title 1"/>
          <p:cNvSpPr txBox="1">
            <a:spLocks/>
          </p:cNvSpPr>
          <p:nvPr/>
        </p:nvSpPr>
        <p:spPr>
          <a:xfrm>
            <a:off x="304800" y="764992"/>
            <a:ext cx="3200400" cy="857250"/>
          </a:xfrm>
          <a:prstGeom prst="rect">
            <a:avLst/>
          </a:prstGeom>
        </p:spPr>
        <p:txBody>
          <a:bodyPr/>
          <a:lst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r>
              <a:rPr lang="en-US" sz="2800" b="1" dirty="0" smtClean="0">
                <a:latin typeface="Calibri" charset="0"/>
              </a:rPr>
              <a:t>Thank you</a:t>
            </a:r>
            <a:endParaRPr lang="en-US" sz="2800" b="1" dirty="0">
              <a:latin typeface="Calibri" charset="0"/>
            </a:endParaRPr>
          </a:p>
        </p:txBody>
      </p:sp>
      <p:pic>
        <p:nvPicPr>
          <p:cNvPr id="7" name="Picture 5" descr="thank%20yo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46525" y="745894"/>
            <a:ext cx="4702175"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0125844"/>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341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468345" y="1831792"/>
            <a:ext cx="2575902" cy="1627242"/>
          </a:xfrm>
        </p:spPr>
        <p:txBody>
          <a:bodyPr>
            <a:noAutofit/>
          </a:bodyPr>
          <a:lstStyle/>
          <a:p>
            <a:pPr marL="0" indent="0">
              <a:buNone/>
            </a:pPr>
            <a:r>
              <a:rPr lang="en-US" sz="1800" dirty="0" smtClean="0">
                <a:latin typeface="Calibri" charset="0"/>
              </a:rPr>
              <a:t>	Questions</a:t>
            </a:r>
            <a:r>
              <a:rPr lang="en-US" sz="1800" dirty="0">
                <a:latin typeface="Calibri" charset="0"/>
              </a:rPr>
              <a:t>?</a:t>
            </a:r>
          </a:p>
          <a:p>
            <a:pPr marL="0" indent="0">
              <a:buNone/>
            </a:pPr>
            <a:endParaRPr lang="en-US" sz="1800" dirty="0">
              <a:latin typeface="Calibri" charset="0"/>
            </a:endParaRPr>
          </a:p>
          <a:p>
            <a:pPr>
              <a:buFontTx/>
              <a:buNone/>
            </a:pPr>
            <a:r>
              <a:rPr lang="en-US" sz="1800" dirty="0">
                <a:latin typeface="Calibri" charset="0"/>
              </a:rPr>
              <a:t>Warren A. Kibbe</a:t>
            </a:r>
          </a:p>
          <a:p>
            <a:pPr>
              <a:buFontTx/>
              <a:buNone/>
            </a:pPr>
            <a:r>
              <a:rPr lang="en-US" sz="1800" dirty="0" err="1">
                <a:latin typeface="Calibri" charset="0"/>
              </a:rPr>
              <a:t>warren.kibbe@nih.gov</a:t>
            </a:r>
            <a:endParaRPr lang="en-US" sz="1800" dirty="0">
              <a:latin typeface="Calibri" charset="0"/>
            </a:endParaRPr>
          </a:p>
        </p:txBody>
      </p:sp>
      <p:sp>
        <p:nvSpPr>
          <p:cNvPr id="6" name="Title 1"/>
          <p:cNvSpPr txBox="1">
            <a:spLocks/>
          </p:cNvSpPr>
          <p:nvPr/>
        </p:nvSpPr>
        <p:spPr>
          <a:xfrm>
            <a:off x="304800" y="764992"/>
            <a:ext cx="3200400" cy="857250"/>
          </a:xfrm>
          <a:prstGeom prst="rect">
            <a:avLst/>
          </a:prstGeom>
        </p:spPr>
        <p:txBody>
          <a:bodyPr/>
          <a:lst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r>
              <a:rPr lang="en-US" sz="2800" b="1" dirty="0" smtClean="0">
                <a:latin typeface="Calibri" charset="0"/>
              </a:rPr>
              <a:t>Thank you</a:t>
            </a:r>
            <a:endParaRPr lang="en-US" sz="2800" b="1" dirty="0">
              <a:latin typeface="Calibri" charset="0"/>
            </a:endParaRPr>
          </a:p>
        </p:txBody>
      </p:sp>
      <p:pic>
        <p:nvPicPr>
          <p:cNvPr id="5" name="Content Placeholder 7" descr="Question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637611" y="367556"/>
            <a:ext cx="5108462" cy="3925497"/>
          </a:xfrm>
          <a:prstGeom prst="rect">
            <a:avLst/>
          </a:prstGeom>
        </p:spPr>
      </p:pic>
    </p:spTree>
    <p:extLst>
      <p:ext uri="{BB962C8B-B14F-4D97-AF65-F5344CB8AC3E}">
        <p14:creationId xmlns:p14="http://schemas.microsoft.com/office/powerpoint/2010/main" val="236777654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Science Assumption</a:t>
            </a:r>
            <a:endParaRPr lang="en-US" dirty="0"/>
          </a:p>
        </p:txBody>
      </p:sp>
      <p:sp>
        <p:nvSpPr>
          <p:cNvPr id="3" name="Content Placeholder 2"/>
          <p:cNvSpPr>
            <a:spLocks noGrp="1"/>
          </p:cNvSpPr>
          <p:nvPr>
            <p:ph sz="quarter" idx="11"/>
          </p:nvPr>
        </p:nvSpPr>
        <p:spPr/>
        <p:txBody>
          <a:bodyPr/>
          <a:lstStyle/>
          <a:p>
            <a:pPr marL="228600" lvl="1" indent="0">
              <a:buNone/>
            </a:pPr>
            <a:r>
              <a:rPr lang="en-US" sz="2400" i="1" dirty="0" smtClean="0"/>
              <a:t>Open sharing </a:t>
            </a:r>
            <a:r>
              <a:rPr lang="en-US" sz="2400" i="1" dirty="0"/>
              <a:t>enhances reusability and </a:t>
            </a:r>
            <a:r>
              <a:rPr lang="en-US" sz="2400" i="1" dirty="0" smtClean="0"/>
              <a:t>reproducibility</a:t>
            </a:r>
          </a:p>
          <a:p>
            <a:pPr marL="457200" lvl="2" indent="0">
              <a:buNone/>
            </a:pPr>
            <a:r>
              <a:rPr lang="en-US" sz="2300" i="1" dirty="0" smtClean="0"/>
              <a:t>Requires Open:</a:t>
            </a:r>
          </a:p>
          <a:p>
            <a:pPr marL="685800" lvl="3" indent="0">
              <a:buNone/>
            </a:pPr>
            <a:r>
              <a:rPr lang="en-US" sz="2400" i="1" dirty="0" smtClean="0"/>
              <a:t>Data</a:t>
            </a:r>
          </a:p>
          <a:p>
            <a:pPr marL="685800" lvl="3" indent="0">
              <a:buNone/>
            </a:pPr>
            <a:r>
              <a:rPr lang="en-US" sz="2400" i="1" dirty="0" smtClean="0"/>
              <a:t>Algorithms</a:t>
            </a:r>
          </a:p>
          <a:p>
            <a:pPr marL="685800" lvl="3" indent="0">
              <a:buNone/>
            </a:pPr>
            <a:r>
              <a:rPr lang="en-US" sz="2400" i="1" dirty="0" smtClean="0"/>
              <a:t>Software</a:t>
            </a:r>
          </a:p>
          <a:p>
            <a:pPr marL="685800" lvl="3" indent="0">
              <a:buNone/>
            </a:pPr>
            <a:r>
              <a:rPr lang="en-US" sz="2400" i="1" dirty="0" smtClean="0"/>
              <a:t>Annotations</a:t>
            </a:r>
          </a:p>
          <a:p>
            <a:pPr marL="685800" lvl="3" indent="0">
              <a:buNone/>
            </a:pPr>
            <a:r>
              <a:rPr lang="en-US" sz="2400" i="1" dirty="0"/>
              <a:t>S</a:t>
            </a:r>
            <a:r>
              <a:rPr lang="en-US" sz="2400" i="1" dirty="0" smtClean="0"/>
              <a:t>tanda</a:t>
            </a:r>
            <a:r>
              <a:rPr lang="en-US" sz="2200" i="1" dirty="0" smtClean="0"/>
              <a:t>rds</a:t>
            </a:r>
            <a:endParaRPr lang="en-US" sz="2200" i="1" dirty="0"/>
          </a:p>
        </p:txBody>
      </p:sp>
    </p:spTree>
    <p:extLst>
      <p:ext uri="{BB962C8B-B14F-4D97-AF65-F5344CB8AC3E}">
        <p14:creationId xmlns:p14="http://schemas.microsoft.com/office/powerpoint/2010/main" val="50736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conversation around data sharing</a:t>
            </a:r>
            <a:endParaRPr lang="en-US" dirty="0"/>
          </a:p>
        </p:txBody>
      </p:sp>
      <p:sp>
        <p:nvSpPr>
          <p:cNvPr id="3" name="Content Placeholder 2"/>
          <p:cNvSpPr>
            <a:spLocks noGrp="1"/>
          </p:cNvSpPr>
          <p:nvPr>
            <p:ph sz="quarter" idx="11"/>
          </p:nvPr>
        </p:nvSpPr>
        <p:spPr>
          <a:xfrm>
            <a:off x="493776" y="1986115"/>
            <a:ext cx="8165592" cy="2684309"/>
          </a:xfrm>
        </p:spPr>
        <p:txBody>
          <a:bodyPr/>
          <a:lstStyle/>
          <a:p>
            <a:r>
              <a:rPr lang="en-US" dirty="0" smtClean="0"/>
              <a:t>How do we find data, software, standards?</a:t>
            </a:r>
          </a:p>
          <a:p>
            <a:r>
              <a:rPr lang="en-US" dirty="0"/>
              <a:t>How can we make data, </a:t>
            </a:r>
            <a:r>
              <a:rPr lang="en-US" dirty="0" smtClean="0"/>
              <a:t>annotations, software</a:t>
            </a:r>
            <a:r>
              <a:rPr lang="en-US" dirty="0"/>
              <a:t>, metadata accessible?</a:t>
            </a:r>
          </a:p>
          <a:p>
            <a:r>
              <a:rPr lang="en-US" dirty="0" smtClean="0"/>
              <a:t>How do we reuse data standards</a:t>
            </a:r>
          </a:p>
          <a:p>
            <a:r>
              <a:rPr lang="en-US" dirty="0" smtClean="0"/>
              <a:t>How do we make more data machine readable?</a:t>
            </a:r>
          </a:p>
          <a:p>
            <a:endParaRPr lang="en-US" dirty="0" smtClean="0"/>
          </a:p>
        </p:txBody>
      </p:sp>
      <p:sp>
        <p:nvSpPr>
          <p:cNvPr id="4" name="TextBox 3"/>
          <p:cNvSpPr txBox="1"/>
          <p:nvPr/>
        </p:nvSpPr>
        <p:spPr>
          <a:xfrm>
            <a:off x="2792361" y="816078"/>
            <a:ext cx="3046155" cy="523220"/>
          </a:xfrm>
          <a:prstGeom prst="rect">
            <a:avLst/>
          </a:prstGeom>
          <a:noFill/>
        </p:spPr>
        <p:txBody>
          <a:bodyPr wrap="none" rtlCol="0">
            <a:spAutoFit/>
          </a:bodyPr>
          <a:lstStyle/>
          <a:p>
            <a:r>
              <a:rPr lang="en-US" sz="2800" i="1" smtClean="0"/>
              <a:t>NIH Data Commons</a:t>
            </a:r>
            <a:endParaRPr lang="en-US" sz="2800" i="1"/>
          </a:p>
        </p:txBody>
      </p:sp>
      <p:pic>
        <p:nvPicPr>
          <p:cNvPr id="5" name="Picture 4" descr="dc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5900" y="836542"/>
            <a:ext cx="2217997" cy="1484101"/>
          </a:xfrm>
          <a:prstGeom prst="rect">
            <a:avLst/>
          </a:prstGeom>
        </p:spPr>
      </p:pic>
    </p:spTree>
    <p:extLst>
      <p:ext uri="{BB962C8B-B14F-4D97-AF65-F5344CB8AC3E}">
        <p14:creationId xmlns:p14="http://schemas.microsoft.com/office/powerpoint/2010/main" val="2097382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5580"/>
            <a:ext cx="6172200" cy="581631"/>
          </a:xfrm>
        </p:spPr>
        <p:txBody>
          <a:bodyPr/>
          <a:lstStyle/>
          <a:p>
            <a:r>
              <a:rPr lang="en-US" dirty="0" smtClean="0"/>
              <a:t>Data Commons</a:t>
            </a:r>
            <a:endParaRPr lang="en-US" dirty="0"/>
          </a:p>
        </p:txBody>
      </p:sp>
      <p:sp>
        <p:nvSpPr>
          <p:cNvPr id="3" name="Content Placeholder 2"/>
          <p:cNvSpPr>
            <a:spLocks noGrp="1"/>
          </p:cNvSpPr>
          <p:nvPr>
            <p:ph idx="1"/>
          </p:nvPr>
        </p:nvSpPr>
        <p:spPr>
          <a:xfrm>
            <a:off x="511277" y="3388308"/>
            <a:ext cx="7806813" cy="1444464"/>
          </a:xfrm>
        </p:spPr>
        <p:txBody>
          <a:bodyPr>
            <a:normAutofit/>
          </a:bodyPr>
          <a:lstStyle/>
          <a:p>
            <a:pPr marL="0" indent="0">
              <a:buNone/>
            </a:pPr>
            <a:r>
              <a:rPr lang="en-US" dirty="0" smtClean="0"/>
              <a:t>Data commons co-locate data, storage and computing infrastructure, and commonly used tools for analyzing and </a:t>
            </a:r>
            <a:r>
              <a:rPr lang="en-US" b="1" dirty="0" smtClean="0"/>
              <a:t>sharing data </a:t>
            </a:r>
            <a:r>
              <a:rPr lang="en-US" dirty="0" smtClean="0"/>
              <a:t>to create an </a:t>
            </a:r>
            <a:r>
              <a:rPr lang="en-US" b="1" dirty="0" smtClean="0"/>
              <a:t>interoperable</a:t>
            </a:r>
            <a:r>
              <a:rPr lang="en-US" dirty="0" smtClean="0"/>
              <a:t> resource for the research community.</a:t>
            </a:r>
            <a:endParaRPr lang="en-US" dirty="0"/>
          </a:p>
        </p:txBody>
      </p:sp>
      <p:pic>
        <p:nvPicPr>
          <p:cNvPr id="4" name="Picture 3" descr="dc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7462" y="909640"/>
            <a:ext cx="3551303" cy="2376239"/>
          </a:xfrm>
          <a:prstGeom prst="rect">
            <a:avLst/>
          </a:prstGeom>
        </p:spPr>
      </p:pic>
      <p:sp>
        <p:nvSpPr>
          <p:cNvPr id="6" name="Content Placeholder 2"/>
          <p:cNvSpPr txBox="1">
            <a:spLocks/>
          </p:cNvSpPr>
          <p:nvPr/>
        </p:nvSpPr>
        <p:spPr>
          <a:xfrm>
            <a:off x="1425697" y="4609516"/>
            <a:ext cx="6488829" cy="383498"/>
          </a:xfrm>
          <a:prstGeom prst="rect">
            <a:avLst/>
          </a:prstGeom>
        </p:spPr>
        <p:txBody>
          <a:bodyPr vert="horz" lIns="68580" tIns="34290" rIns="68580" bIns="3429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50" dirty="0"/>
              <a:t>*Robert L. Grossman, Allison Heath, Mark Murphy, Maria Patterson, A Case for Data Commons Towards Data Science as a Service, to appear.   Source of image: Interior of one of Google’s Data Center, </a:t>
            </a:r>
            <a:r>
              <a:rPr lang="en-US" sz="1050" dirty="0" err="1"/>
              <a:t>www.google.com</a:t>
            </a:r>
            <a:r>
              <a:rPr lang="en-US" sz="1050" dirty="0"/>
              <a:t>/about/datacenters/.</a:t>
            </a:r>
          </a:p>
        </p:txBody>
      </p:sp>
    </p:spTree>
    <p:extLst>
      <p:ext uri="{BB962C8B-B14F-4D97-AF65-F5344CB8AC3E}">
        <p14:creationId xmlns:p14="http://schemas.microsoft.com/office/powerpoint/2010/main" val="2015199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SPL Research IT Strategic Plan Meeting">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headEnd type="stealth" w="lg" len="lg"/>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SPL Research IT Strategic Plan Meeting</Template>
  <TotalTime>4549</TotalTime>
  <Words>1963</Words>
  <Application>Microsoft Macintosh PowerPoint</Application>
  <PresentationFormat>On-screen Show (16:9)</PresentationFormat>
  <Paragraphs>301</Paragraphs>
  <Slides>62</Slides>
  <Notes>10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62</vt:i4>
      </vt:variant>
    </vt:vector>
  </HeadingPairs>
  <TitlesOfParts>
    <vt:vector size="78" baseType="lpstr">
      <vt:lpstr>Arial Narrow</vt:lpstr>
      <vt:lpstr>Calibri</vt:lpstr>
      <vt:lpstr>Helvetica</vt:lpstr>
      <vt:lpstr>Lucida Grande</vt:lpstr>
      <vt:lpstr>MS PGothic</vt:lpstr>
      <vt:lpstr>ＭＳ Ｐゴシック</vt:lpstr>
      <vt:lpstr>Sapient Centro Slab</vt:lpstr>
      <vt:lpstr>SapientCentroSlab-Light</vt:lpstr>
      <vt:lpstr>SapientSansBold</vt:lpstr>
      <vt:lpstr>SapientSansRegular</vt:lpstr>
      <vt:lpstr>Times</vt:lpstr>
      <vt:lpstr>Times New Roman</vt:lpstr>
      <vt:lpstr>Wingdings</vt:lpstr>
      <vt:lpstr>Arial</vt:lpstr>
      <vt:lpstr>SPL Research IT Strategic Plan Meeting</vt:lpstr>
      <vt:lpstr>1_Custom Design</vt:lpstr>
      <vt:lpstr>Cancer Genomics, Open Science and PMI: FAIR in NCI genomics thinking and projects</vt:lpstr>
      <vt:lpstr>Cancer Data Sharing, Open Source Software, Computation</vt:lpstr>
      <vt:lpstr>PowerPoint Presentation</vt:lpstr>
      <vt:lpstr>US National Cancer Program</vt:lpstr>
      <vt:lpstr>Why open science?</vt:lpstr>
      <vt:lpstr>Why data sharing?</vt:lpstr>
      <vt:lpstr>Open Science Assumption</vt:lpstr>
      <vt:lpstr>Changing the conversation around data sharing</vt:lpstr>
      <vt:lpstr>Data Commons</vt:lpstr>
      <vt:lpstr>FAIR –     Making data  Findable,  Accessible, Attributable,  Interoperable, Reusable, and provide Recognition</vt:lpstr>
      <vt:lpstr>NIH Genomic Data Sharing Policy  https://gds.nih.gov/  Went into effect January 25, 2015  NCI guidance: http://www.cancer.gov/grants-training/grants-management/nci-policies/genomic-data   Requires public sharing of genomic data sets</vt:lpstr>
      <vt:lpstr>NIH and </vt:lpstr>
      <vt:lpstr>PowerPoint Presentation</vt:lpstr>
      <vt:lpstr>PowerPoint Presentation</vt:lpstr>
      <vt:lpstr>Vice President’s  Cancer Initiative (aka Moonshot)</vt:lpstr>
      <vt:lpstr>Moonshot Outline</vt:lpstr>
      <vt:lpstr>Genomic Data Commons</vt:lpstr>
      <vt:lpstr>Genomic Data Commons  went live at ASCO June 6, 2016</vt:lpstr>
      <vt:lpstr>PowerPoint Presentation</vt:lpstr>
      <vt:lpstr>PowerPoint Presentation</vt:lpstr>
      <vt:lpstr>PowerPoint Presentation</vt:lpstr>
      <vt:lpstr>Vice President Biden’s Cancer Initiative January  2016</vt:lpstr>
      <vt:lpstr>Vice President Biden’s Cancer Initiative January  2016</vt:lpstr>
      <vt:lpstr>Global Alliance for Genomics and Health</vt:lpstr>
      <vt:lpstr>GA4GH</vt:lpstr>
      <vt:lpstr>GA4GH</vt:lpstr>
      <vt:lpstr>GA4GH</vt:lpstr>
      <vt:lpstr>GA4GH</vt:lpstr>
      <vt:lpstr>NCIP</vt:lpstr>
      <vt:lpstr>NCIP</vt:lpstr>
      <vt:lpstr>PowerPoint Presentation</vt:lpstr>
      <vt:lpstr>NCI Genomic Data Commons</vt:lpstr>
      <vt:lpstr>Genomic Data Commons Data Portal</vt:lpstr>
      <vt:lpstr>PowerPoint Presentation</vt:lpstr>
      <vt:lpstr>PowerPoint Presentation</vt:lpstr>
      <vt:lpstr>PowerPoint Presentation</vt:lpstr>
      <vt:lpstr>PowerPoint Presentation</vt:lpstr>
      <vt:lpstr>PowerPoint Presentation</vt:lpstr>
      <vt:lpstr>Support the Precision Medicine Initiative  </vt:lpstr>
      <vt:lpstr>Cancer data ecosystem</vt:lpstr>
      <vt:lpstr>Genomic Commons Ecosystem</vt:lpstr>
      <vt:lpstr>PMI – Oncology, the GDC and the Cloud Pilots Goals</vt:lpstr>
      <vt:lpstr>PMI – Oncology, the GDC and the Cloud Pilots Goals</vt:lpstr>
      <vt:lpstr>Three Cancer Genomics Cloud Pilots </vt:lpstr>
      <vt:lpstr>PowerPoint Presentation</vt:lpstr>
      <vt:lpstr>Rethinking  Cancer Clinical Trials Search for patients and providers</vt:lpstr>
      <vt:lpstr>Rethinking Clinical Trials Search</vt:lpstr>
      <vt:lpstr> Rethinking and Enhancing Clinical Trial Search:  June, 2016</vt:lpstr>
      <vt:lpstr>Clinical Trials Search API</vt:lpstr>
      <vt:lpstr>https://clinicaltrialsapi.cancer.gov/clinical-trial/NCI-2014-01509</vt:lpstr>
      <vt:lpstr>PowerPoint Presentation</vt:lpstr>
      <vt:lpstr>PowerPoint Presentation</vt:lpstr>
      <vt:lpstr>PowerPoint Presentation</vt:lpstr>
      <vt:lpstr>PowerPoint Presentation</vt:lpstr>
      <vt:lpstr>PowerPoint Presentation</vt:lpstr>
      <vt:lpstr>PowerPoint Presentation</vt:lpstr>
      <vt:lpstr>Cancer Moonshot Summit - Announcements on June 29th</vt:lpstr>
      <vt:lpstr>Cancer Moonshot Summit – Announcements on June 29th</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NCI Research IT Strategic Plan</dc:title>
  <dc:creator>greg</dc:creator>
  <cp:lastModifiedBy>Kibbe, Warren (NIH/NCI) [E]</cp:lastModifiedBy>
  <cp:revision>247</cp:revision>
  <dcterms:created xsi:type="dcterms:W3CDTF">2015-05-26T23:20:58Z</dcterms:created>
  <dcterms:modified xsi:type="dcterms:W3CDTF">2016-07-08T10:48:11Z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