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73" r:id="rId3"/>
    <p:sldId id="279" r:id="rId4"/>
    <p:sldId id="257" r:id="rId5"/>
    <p:sldId id="291" r:id="rId6"/>
    <p:sldId id="278" r:id="rId7"/>
    <p:sldId id="274" r:id="rId8"/>
    <p:sldId id="298" r:id="rId9"/>
    <p:sldId id="290" r:id="rId10"/>
    <p:sldId id="280" r:id="rId11"/>
    <p:sldId id="271" r:id="rId12"/>
    <p:sldId id="285" r:id="rId13"/>
    <p:sldId id="283" r:id="rId14"/>
    <p:sldId id="299" r:id="rId15"/>
    <p:sldId id="300" r:id="rId16"/>
    <p:sldId id="301" r:id="rId17"/>
    <p:sldId id="302" r:id="rId18"/>
    <p:sldId id="292" r:id="rId19"/>
    <p:sldId id="284" r:id="rId20"/>
    <p:sldId id="293" r:id="rId21"/>
    <p:sldId id="294" r:id="rId22"/>
    <p:sldId id="295" r:id="rId23"/>
    <p:sldId id="282" r:id="rId24"/>
    <p:sldId id="289" r:id="rId25"/>
    <p:sldId id="296" r:id="rId26"/>
    <p:sldId id="281" r:id="rId27"/>
    <p:sldId id="262" r:id="rId28"/>
    <p:sldId id="29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16DA210-FB5B-4158-B5E0-FEB733F419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1913" autoAdjust="0"/>
  </p:normalViewPr>
  <p:slideViewPr>
    <p:cSldViewPr showGuides="1">
      <p:cViewPr>
        <p:scale>
          <a:sx n="60" d="100"/>
          <a:sy n="60" d="100"/>
        </p:scale>
        <p:origin x="-1656" y="-72"/>
      </p:cViewPr>
      <p:guideLst>
        <p:guide orient="horz" pos="2160"/>
        <p:guide orient="horz" pos="2592"/>
        <p:guide orient="horz" pos="3120"/>
        <p:guide pos="2880"/>
        <p:guide pos="55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254ACF5-D5CA-4F60-9426-6A0A36633FFD}" type="datetimeFigureOut">
              <a:rPr lang="en-US"/>
              <a:pPr>
                <a:defRPr/>
              </a:pPr>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966667B-21B6-4E13-A1A9-980E6CC01984}" type="slidenum">
              <a:rPr lang="en-US"/>
              <a:pPr>
                <a:defRPr/>
              </a:pPr>
              <a:t>‹#›</a:t>
            </a:fld>
            <a:endParaRPr lang="en-US"/>
          </a:p>
        </p:txBody>
      </p:sp>
    </p:spTree>
    <p:extLst>
      <p:ext uri="{BB962C8B-B14F-4D97-AF65-F5344CB8AC3E}">
        <p14:creationId xmlns:p14="http://schemas.microsoft.com/office/powerpoint/2010/main" val="4271103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Thank you for joining our webinar .</a:t>
            </a:r>
            <a:r>
              <a:rPr lang="en-US" baseline="0" dirty="0" smtClean="0"/>
              <a:t> </a:t>
            </a:r>
            <a:r>
              <a:rPr lang="en-US" dirty="0" smtClean="0"/>
              <a:t>My name is Lisa Mahoney and I work as an administrator of NCIP Hub. During today’s webinar, we be going through an overview of resources within NCIP Hub.</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a:t>
            </a:fld>
            <a:endParaRPr lang="en-US"/>
          </a:p>
        </p:txBody>
      </p:sp>
    </p:spTree>
    <p:extLst>
      <p:ext uri="{BB962C8B-B14F-4D97-AF65-F5344CB8AC3E}">
        <p14:creationId xmlns:p14="http://schemas.microsoft.com/office/powerpoint/2010/main" val="269583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10</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Arial" charset="0"/>
                <a:ea typeface="ＭＳ Ｐゴシック" charset="0"/>
                <a:cs typeface="+mn-cs"/>
              </a:rPr>
              <a:t>Creating a Resource</a:t>
            </a:r>
            <a:endParaRPr lang="en-US" sz="1000" kern="1200" dirty="0" smtClean="0">
              <a:solidFill>
                <a:schemeClr val="tx1"/>
              </a:solidFill>
              <a:effectLst/>
              <a:latin typeface="Arial" charset="0"/>
              <a:ea typeface="ＭＳ Ｐゴシック" charset="0"/>
              <a:cs typeface="+mn-cs"/>
            </a:endParaRPr>
          </a:p>
          <a:p>
            <a:pPr lvl="1"/>
            <a:r>
              <a:rPr lang="en-US" sz="1200" b="1" kern="1200" dirty="0" smtClean="0">
                <a:solidFill>
                  <a:schemeClr val="tx1"/>
                </a:solidFill>
                <a:effectLst/>
                <a:latin typeface="Arial" charset="0"/>
                <a:ea typeface="ＭＳ Ｐゴシック" charset="0"/>
                <a:cs typeface="+mn-cs"/>
              </a:rPr>
              <a:t>Who can create a resource?</a:t>
            </a:r>
            <a:endParaRPr lang="en-US" sz="1050" kern="1200" dirty="0" smtClean="0">
              <a:solidFill>
                <a:schemeClr val="tx1"/>
              </a:solidFill>
              <a:effectLst/>
              <a:latin typeface="Arial" charset="0"/>
              <a:ea typeface="ＭＳ Ｐゴシック" charset="0"/>
              <a:cs typeface="+mn-cs"/>
            </a:endParaRPr>
          </a:p>
          <a:p>
            <a:pPr lvl="2"/>
            <a:r>
              <a:rPr lang="en-US" sz="1200" kern="1200" dirty="0" smtClean="0">
                <a:solidFill>
                  <a:schemeClr val="tx1"/>
                </a:solidFill>
                <a:effectLst/>
                <a:latin typeface="Arial" charset="0"/>
                <a:ea typeface="ＭＳ Ｐゴシック" charset="0"/>
                <a:cs typeface="+mn-cs"/>
              </a:rPr>
              <a:t>All registered users can create a resource</a:t>
            </a:r>
            <a:r>
              <a:rPr lang="en-US" sz="1200" kern="1200" baseline="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on the hub. They must be logged in.</a:t>
            </a:r>
            <a:endParaRPr lang="en-US" sz="1100" kern="1200" dirty="0" smtClean="0">
              <a:solidFill>
                <a:schemeClr val="tx1"/>
              </a:solidFill>
              <a:effectLst/>
              <a:latin typeface="Arial" charset="0"/>
              <a:ea typeface="ＭＳ Ｐゴシック" charset="0"/>
              <a:cs typeface="+mn-cs"/>
            </a:endParaRPr>
          </a:p>
          <a:p>
            <a:pPr lvl="1"/>
            <a:r>
              <a:rPr lang="en-US" sz="1200" b="1" kern="1200" dirty="0" smtClean="0">
                <a:solidFill>
                  <a:schemeClr val="tx1"/>
                </a:solidFill>
                <a:effectLst/>
                <a:latin typeface="Arial" charset="0"/>
                <a:ea typeface="ＭＳ Ｐゴシック" charset="0"/>
                <a:cs typeface="+mn-cs"/>
              </a:rPr>
              <a:t>To create a Resource</a:t>
            </a:r>
            <a:endParaRPr lang="en-US" sz="1050" kern="1200" dirty="0" smtClean="0">
              <a:solidFill>
                <a:schemeClr val="tx1"/>
              </a:solidFill>
              <a:effectLst/>
              <a:latin typeface="Arial" charset="0"/>
              <a:ea typeface="ＭＳ Ｐゴシック" charset="0"/>
              <a:cs typeface="+mn-cs"/>
            </a:endParaRPr>
          </a:p>
          <a:p>
            <a:pPr lvl="2"/>
            <a:r>
              <a:rPr lang="en-US" sz="1200" kern="1200" dirty="0" smtClean="0">
                <a:solidFill>
                  <a:schemeClr val="tx1"/>
                </a:solidFill>
                <a:effectLst/>
                <a:latin typeface="Arial" charset="0"/>
                <a:ea typeface="ＭＳ Ｐゴシック" charset="0"/>
                <a:cs typeface="+mn-cs"/>
              </a:rPr>
              <a:t>From</a:t>
            </a:r>
            <a:r>
              <a:rPr lang="en-US" sz="1200" kern="1200" baseline="0" dirty="0" smtClean="0">
                <a:solidFill>
                  <a:schemeClr val="tx1"/>
                </a:solidFill>
                <a:effectLst/>
                <a:latin typeface="Arial" charset="0"/>
                <a:ea typeface="ＭＳ Ｐゴシック" charset="0"/>
                <a:cs typeface="+mn-cs"/>
              </a:rPr>
              <a:t> the Resource page, </a:t>
            </a:r>
            <a:r>
              <a:rPr lang="en-US" sz="1200" kern="1200" dirty="0" smtClean="0">
                <a:solidFill>
                  <a:schemeClr val="tx1"/>
                </a:solidFill>
                <a:effectLst/>
                <a:latin typeface="Arial" charset="0"/>
                <a:ea typeface="ＭＳ Ｐゴシック" charset="0"/>
                <a:cs typeface="+mn-cs"/>
              </a:rPr>
              <a:t>click the “Get</a:t>
            </a:r>
            <a:r>
              <a:rPr lang="en-US" sz="1200" kern="1200" baseline="0" dirty="0" smtClean="0">
                <a:solidFill>
                  <a:schemeClr val="tx1"/>
                </a:solidFill>
                <a:effectLst/>
                <a:latin typeface="Arial" charset="0"/>
                <a:ea typeface="ＭＳ Ｐゴシック" charset="0"/>
                <a:cs typeface="+mn-cs"/>
              </a:rPr>
              <a:t> Started</a:t>
            </a:r>
            <a:r>
              <a:rPr lang="en-US" sz="1200" kern="1200" dirty="0" smtClean="0">
                <a:solidFill>
                  <a:schemeClr val="tx1"/>
                </a:solidFill>
                <a:effectLst/>
                <a:latin typeface="Arial" charset="0"/>
                <a:ea typeface="ＭＳ Ｐゴシック" charset="0"/>
                <a:cs typeface="+mn-cs"/>
              </a:rPr>
              <a:t>” button on the middle</a:t>
            </a:r>
            <a:r>
              <a:rPr lang="en-US" sz="1200" kern="1200" baseline="0" dirty="0" smtClean="0">
                <a:solidFill>
                  <a:schemeClr val="tx1"/>
                </a:solidFill>
                <a:effectLst/>
                <a:latin typeface="Arial" charset="0"/>
                <a:ea typeface="ＭＳ Ｐゴシック" charset="0"/>
                <a:cs typeface="+mn-cs"/>
              </a:rPr>
              <a:t> right </a:t>
            </a:r>
            <a:r>
              <a:rPr lang="en-US" sz="1200" kern="1200" dirty="0" smtClean="0">
                <a:solidFill>
                  <a:schemeClr val="tx1"/>
                </a:solidFill>
                <a:effectLst/>
                <a:latin typeface="Arial" charset="0"/>
                <a:ea typeface="ＭＳ Ｐゴシック" charset="0"/>
                <a:cs typeface="+mn-cs"/>
              </a:rPr>
              <a:t>of the page.</a:t>
            </a:r>
            <a:endParaRPr lang="en-US" sz="11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11</a:t>
            </a:fld>
            <a:endParaRPr lang="en-US"/>
          </a:p>
        </p:txBody>
      </p:sp>
    </p:spTree>
    <p:extLst>
      <p:ext uri="{BB962C8B-B14F-4D97-AF65-F5344CB8AC3E}">
        <p14:creationId xmlns:p14="http://schemas.microsoft.com/office/powerpoint/2010/main" val="241059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select</a:t>
            </a:r>
            <a:r>
              <a:rPr lang="en-US" baseline="0" dirty="0" smtClean="0"/>
              <a:t> the type of resource you want to submit. </a:t>
            </a:r>
          </a:p>
          <a:p>
            <a:endParaRPr lang="en-US" baseline="0" dirty="0" smtClean="0"/>
          </a:p>
          <a:p>
            <a:r>
              <a:rPr lang="en-US" baseline="0" dirty="0" smtClean="0"/>
              <a:t>There are a number of choices and each type is briefly described to help inform your choice.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12</a:t>
            </a:fld>
            <a:endParaRPr lang="en-US"/>
          </a:p>
        </p:txBody>
      </p:sp>
    </p:spTree>
    <p:extLst>
      <p:ext uri="{BB962C8B-B14F-4D97-AF65-F5344CB8AC3E}">
        <p14:creationId xmlns:p14="http://schemas.microsoft.com/office/powerpoint/2010/main" val="95605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Next compose the information that</a:t>
            </a:r>
            <a:r>
              <a:rPr lang="en-US" baseline="0" dirty="0" smtClean="0"/>
              <a:t> will be seen on the resource’s information page:</a:t>
            </a:r>
            <a:endParaRPr lang="en-US" dirty="0" smtClean="0"/>
          </a:p>
          <a:p>
            <a:pPr marL="228600" indent="-228600">
              <a:buAutoNum type="arabicPeriod"/>
            </a:pPr>
            <a:r>
              <a:rPr lang="en-US" dirty="0" smtClean="0"/>
              <a:t>Give</a:t>
            </a:r>
            <a:r>
              <a:rPr lang="en-US" baseline="0" dirty="0" smtClean="0"/>
              <a:t> your new resource a title</a:t>
            </a:r>
          </a:p>
          <a:p>
            <a:pPr marL="228600" indent="-228600">
              <a:buAutoNum type="arabicPeriod"/>
            </a:pPr>
            <a:r>
              <a:rPr lang="en-US" baseline="0" dirty="0" smtClean="0"/>
              <a:t>Provide a short description/abstract. Although not required, this information is very helpful to include because it gives other users a preview to what they will be seeing with the resource.</a:t>
            </a:r>
          </a:p>
          <a:p>
            <a:pPr marL="228600" indent="-228600">
              <a:buAutoNum type="arabicPeriod"/>
            </a:pPr>
            <a:r>
              <a:rPr lang="en-US" baseline="0" dirty="0" smtClean="0"/>
              <a:t>Upload screenshots or graphics to include in your abstract. NOTE: You do not upload your resource here.</a:t>
            </a:r>
          </a:p>
          <a:p>
            <a:pPr marL="228600" indent="-228600">
              <a:buAutoNum type="arabicPeriod"/>
            </a:pPr>
            <a:r>
              <a:rPr lang="en-US" baseline="0" dirty="0" smtClean="0"/>
              <a:t>Provide other details you think will be helpful to users.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13</a:t>
            </a:fld>
            <a:endParaRPr lang="en-US"/>
          </a:p>
        </p:txBody>
      </p:sp>
    </p:spTree>
    <p:extLst>
      <p:ext uri="{BB962C8B-B14F-4D97-AF65-F5344CB8AC3E}">
        <p14:creationId xmlns:p14="http://schemas.microsoft.com/office/powerpoint/2010/main" val="336148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previously, you do not upload your resource here. This is the place to upload a graphic that you</a:t>
            </a:r>
            <a:r>
              <a:rPr lang="en-US" baseline="0" dirty="0" smtClean="0"/>
              <a:t> want to show within your abstract. </a:t>
            </a:r>
          </a:p>
          <a:p>
            <a:endParaRPr lang="en-US" baseline="0" dirty="0" smtClean="0"/>
          </a:p>
          <a:p>
            <a:r>
              <a:rPr lang="en-US" baseline="0" dirty="0" smtClean="0"/>
              <a:t>To do so, choose a file by browsing  and then click upload.</a:t>
            </a:r>
          </a:p>
          <a:p>
            <a:endParaRPr lang="en-US" baseline="0"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14</a:t>
            </a:fld>
            <a:endParaRPr lang="en-US"/>
          </a:p>
        </p:txBody>
      </p:sp>
    </p:spTree>
    <p:extLst>
      <p:ext uri="{BB962C8B-B14F-4D97-AF65-F5344CB8AC3E}">
        <p14:creationId xmlns:p14="http://schemas.microsoft.com/office/powerpoint/2010/main" val="271387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URL will then appear here. </a:t>
            </a:r>
            <a:r>
              <a:rPr lang="en-US" dirty="0" smtClean="0"/>
              <a:t>Copy the URL</a:t>
            </a:r>
            <a:r>
              <a:rPr lang="en-US" baseline="0" dirty="0" smtClean="0"/>
              <a:t> and then use the image function of the </a:t>
            </a:r>
            <a:r>
              <a:rPr lang="en-US" baseline="0" dirty="0" err="1" smtClean="0"/>
              <a:t>ckEditor</a:t>
            </a:r>
            <a:r>
              <a:rPr lang="en-US" baseline="0" dirty="0" smtClean="0"/>
              <a:t> to add the image to the abstract. </a:t>
            </a:r>
            <a:endParaRPr lang="en-US" dirty="0" smtClean="0"/>
          </a:p>
          <a:p>
            <a:endParaRPr lang="en-US" baseline="0" dirty="0" smtClean="0"/>
          </a:p>
          <a:p>
            <a:r>
              <a:rPr lang="en-US" baseline="0" dirty="0" smtClean="0"/>
              <a:t>In the </a:t>
            </a:r>
            <a:r>
              <a:rPr lang="en-US" baseline="0" dirty="0" err="1" smtClean="0"/>
              <a:t>ckEditor</a:t>
            </a:r>
            <a:r>
              <a:rPr lang="en-US" baseline="0" dirty="0" smtClean="0"/>
              <a:t>, </a:t>
            </a:r>
            <a:r>
              <a:rPr lang="en-US" dirty="0" smtClean="0"/>
              <a:t>Click in the text box where you want the image, and then click the image button.</a:t>
            </a:r>
          </a:p>
          <a:p>
            <a:r>
              <a:rPr lang="en-US" dirty="0" smtClean="0"/>
              <a:t>Paste that URL into the "URL" text box, provide settings if you want to adjust the size, then press OK.  </a:t>
            </a: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15</a:t>
            </a:fld>
            <a:endParaRPr lang="en-US"/>
          </a:p>
        </p:txBody>
      </p:sp>
    </p:spTree>
    <p:extLst>
      <p:ext uri="{BB962C8B-B14F-4D97-AF65-F5344CB8AC3E}">
        <p14:creationId xmlns:p14="http://schemas.microsoft.com/office/powerpoint/2010/main" val="153418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should appear.</a:t>
            </a:r>
            <a:br>
              <a:rPr lang="en-US" dirty="0" smtClean="0"/>
            </a:br>
            <a:endParaRPr lang="en-US" dirty="0" smtClean="0"/>
          </a:p>
          <a:p>
            <a:r>
              <a:rPr lang="en-US" dirty="0" smtClean="0"/>
              <a:t>You can resize</a:t>
            </a:r>
            <a:r>
              <a:rPr lang="en-US" baseline="0" dirty="0" smtClean="0"/>
              <a:t> the image from here too but using your mouse and the outline of the image.</a:t>
            </a:r>
          </a:p>
          <a:p>
            <a:endParaRPr lang="en-US" baseline="0"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16</a:t>
            </a:fld>
            <a:endParaRPr lang="en-US"/>
          </a:p>
        </p:txBody>
      </p:sp>
    </p:spTree>
    <p:extLst>
      <p:ext uri="{BB962C8B-B14F-4D97-AF65-F5344CB8AC3E}">
        <p14:creationId xmlns:p14="http://schemas.microsoft.com/office/powerpoint/2010/main" val="16290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finished with uploading the image and the other tasks on the Compose screen (as seen in a previous slide), press “Next” at the bottom of the screen to move on.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17</a:t>
            </a:fld>
            <a:endParaRPr lang="en-US"/>
          </a:p>
        </p:txBody>
      </p:sp>
    </p:spTree>
    <p:extLst>
      <p:ext uri="{BB962C8B-B14F-4D97-AF65-F5344CB8AC3E}">
        <p14:creationId xmlns:p14="http://schemas.microsoft.com/office/powerpoint/2010/main" val="336148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you upload</a:t>
            </a:r>
            <a:r>
              <a:rPr lang="en-US" baseline="0" dirty="0" smtClean="0"/>
              <a:t> your resource. </a:t>
            </a:r>
          </a:p>
          <a:p>
            <a:endParaRPr lang="en-US" baseline="0" dirty="0" smtClean="0"/>
          </a:p>
          <a:p>
            <a:r>
              <a:rPr lang="en-US" baseline="0" dirty="0" smtClean="0"/>
              <a:t>You can do this in one of two ways:</a:t>
            </a:r>
          </a:p>
          <a:p>
            <a:pPr marL="228600" indent="-228600">
              <a:buAutoNum type="arabicPeriod"/>
            </a:pPr>
            <a:r>
              <a:rPr lang="en-US" baseline="0" dirty="0" smtClean="0"/>
              <a:t>By clicking/dropping the file in the first box</a:t>
            </a:r>
          </a:p>
          <a:p>
            <a:pPr marL="228600" indent="-228600">
              <a:buAutoNum type="arabicPeriod"/>
            </a:pPr>
            <a:r>
              <a:rPr lang="en-US" baseline="0" dirty="0" smtClean="0"/>
              <a:t>Adding a link to where the file is stored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18</a:t>
            </a:fld>
            <a:endParaRPr lang="en-US"/>
          </a:p>
        </p:txBody>
      </p:sp>
    </p:spTree>
    <p:extLst>
      <p:ext uri="{BB962C8B-B14F-4D97-AF65-F5344CB8AC3E}">
        <p14:creationId xmlns:p14="http://schemas.microsoft.com/office/powerpoint/2010/main" val="359848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“Authors” Screen, you can choose for the resource to belong</a:t>
            </a:r>
            <a:r>
              <a:rPr lang="en-US" baseline="0" dirty="0" smtClean="0"/>
              <a:t> to a group, however this is optional and can be skipped.</a:t>
            </a:r>
          </a:p>
          <a:p>
            <a:r>
              <a:rPr lang="en-US" baseline="0" dirty="0" smtClean="0"/>
              <a:t>If you choose to tie the resource to a group, first select the group name from the dropdown box, then select the access level. </a:t>
            </a:r>
          </a:p>
          <a:p>
            <a:endParaRPr lang="en-US" baseline="0" dirty="0" smtClean="0"/>
          </a:p>
          <a:p>
            <a:r>
              <a:rPr lang="en-US" baseline="0" dirty="0" smtClean="0"/>
              <a:t>Next, Enter the names of the resource authors. Click Add.</a:t>
            </a:r>
          </a:p>
          <a:p>
            <a:endParaRPr lang="en-US" baseline="0" dirty="0" smtClean="0"/>
          </a:p>
          <a:p>
            <a:r>
              <a:rPr lang="en-US" baseline="0" dirty="0" smtClean="0"/>
              <a:t>Your name will automatically be included as an author since you are uploading the resource from your account. You can remove your name by clicking on the trashcan icon.  If you are not an author but want to receive credit for submitting the resource, simply click on “author” and select “submitter from the dropdown box. Be sure to add the author’s name so the proper person is credited.</a:t>
            </a:r>
          </a:p>
          <a:p>
            <a:endParaRPr lang="en-US" baseline="0" dirty="0" smtClean="0"/>
          </a:p>
          <a:p>
            <a:r>
              <a:rPr lang="en-US" baseline="0" dirty="0" smtClean="0"/>
              <a:t>When finished, be sure to save changes by clicking this box.</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19</a:t>
            </a:fld>
            <a:endParaRPr lang="en-US"/>
          </a:p>
        </p:txBody>
      </p:sp>
    </p:spTree>
    <p:extLst>
      <p:ext uri="{BB962C8B-B14F-4D97-AF65-F5344CB8AC3E}">
        <p14:creationId xmlns:p14="http://schemas.microsoft.com/office/powerpoint/2010/main" val="380692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high level outline of the discussion.  </a:t>
            </a:r>
          </a:p>
          <a:p>
            <a:endParaRPr lang="en-US" dirty="0" smtClean="0"/>
          </a:p>
          <a:p>
            <a:r>
              <a:rPr lang="en-US" dirty="0" smtClean="0"/>
              <a:t>First, we’ll go</a:t>
            </a:r>
            <a:r>
              <a:rPr lang="en-US" baseline="0" dirty="0" smtClean="0"/>
              <a:t> through what a resource is, next we’ll discuss and explain </a:t>
            </a:r>
            <a:r>
              <a:rPr lang="en-US" baseline="0" dirty="0" smtClean="0"/>
              <a:t>why and when </a:t>
            </a:r>
            <a:r>
              <a:rPr lang="en-US" baseline="0" dirty="0" smtClean="0"/>
              <a:t>to utilize a resource, then we’ll review briefly how to submit a resource, next we’ll give you a few options for assistance if you run into problems with your resources and finally we will open up for any questions you have. </a:t>
            </a:r>
          </a:p>
          <a:p>
            <a:endParaRPr lang="en-US" baseline="0" dirty="0" smtClean="0"/>
          </a:p>
          <a:p>
            <a:r>
              <a:rPr lang="en-US" baseline="0" dirty="0" smtClean="0"/>
              <a:t>Please also feel free to ask questions during the discussion if you need further clarification.</a:t>
            </a:r>
          </a:p>
          <a:p>
            <a:endParaRPr lang="en-US" baseline="0" dirty="0" smtClean="0"/>
          </a:p>
          <a:p>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a:t>
            </a:fld>
            <a:endParaRPr lang="en-US"/>
          </a:p>
        </p:txBody>
      </p:sp>
    </p:spTree>
    <p:extLst>
      <p:ext uri="{BB962C8B-B14F-4D97-AF65-F5344CB8AC3E}">
        <p14:creationId xmlns:p14="http://schemas.microsoft.com/office/powerpoint/2010/main" val="268066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Next,</a:t>
            </a:r>
            <a:r>
              <a:rPr lang="en-US" baseline="0" dirty="0" smtClean="0"/>
              <a:t> add a tag to your resource. Tags help group your resource with similar material on NCIP Hub and aids in searching. If the tag you want to add already exists, it will appear in a dropdown as you begin to type. If a tag does not exist, simply type the entire word in the field and press enter…creating a new tag.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20</a:t>
            </a:fld>
            <a:endParaRPr lang="en-US"/>
          </a:p>
        </p:txBody>
      </p:sp>
    </p:spTree>
    <p:extLst>
      <p:ext uri="{BB962C8B-B14F-4D97-AF65-F5344CB8AC3E}">
        <p14:creationId xmlns:p14="http://schemas.microsoft.com/office/powerpoint/2010/main" val="28396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next screen,</a:t>
            </a:r>
            <a:r>
              <a:rPr lang="en-US" baseline="0" dirty="0" smtClean="0"/>
              <a:t> click the box certifying that you are authorized to submit this resource. This is required to submit a resource. </a:t>
            </a:r>
          </a:p>
          <a:p>
            <a:endParaRPr lang="en-US" baseline="0" dirty="0" smtClean="0"/>
          </a:p>
          <a:p>
            <a:r>
              <a:rPr lang="en-US" baseline="0" dirty="0" smtClean="0"/>
              <a:t>Next, you can choose a license from the dropdown list. This step is optional and can be left blank if you want. </a:t>
            </a:r>
          </a:p>
          <a:p>
            <a:endParaRPr lang="en-US" baseline="0" dirty="0" smtClean="0"/>
          </a:p>
          <a:p>
            <a:r>
              <a:rPr lang="en-US" baseline="0" dirty="0" smtClean="0"/>
              <a:t>Then submit the contribution.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21</a:t>
            </a:fld>
            <a:endParaRPr lang="en-US"/>
          </a:p>
        </p:txBody>
      </p:sp>
    </p:spTree>
    <p:extLst>
      <p:ext uri="{BB962C8B-B14F-4D97-AF65-F5344CB8AC3E}">
        <p14:creationId xmlns:p14="http://schemas.microsoft.com/office/powerpoint/2010/main" val="365149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submitting, you will be</a:t>
            </a:r>
            <a:r>
              <a:rPr lang="en-US" baseline="0" dirty="0" smtClean="0"/>
              <a:t> taken to a confirmation screen. All resources will automatically go into “pending” status until an NCIP Hub administrator can review the resource to ensure all appropriate files and information are included. This approval generally occurs within 24 hours of uploading the resource. </a:t>
            </a:r>
          </a:p>
          <a:p>
            <a:endParaRPr lang="en-US" baseline="0" dirty="0" smtClean="0"/>
          </a:p>
          <a:p>
            <a:r>
              <a:rPr lang="en-US" baseline="0" dirty="0" smtClean="0"/>
              <a:t>Once approved, the resource is published according to the access settings you set.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22</a:t>
            </a:fld>
            <a:endParaRPr lang="en-US"/>
          </a:p>
        </p:txBody>
      </p:sp>
    </p:spTree>
    <p:extLst>
      <p:ext uri="{BB962C8B-B14F-4D97-AF65-F5344CB8AC3E}">
        <p14:creationId xmlns:p14="http://schemas.microsoft.com/office/powerpoint/2010/main" val="1959562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23</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submitting your resource, it can be accessed in a number of ways:</a:t>
            </a:r>
          </a:p>
          <a:p>
            <a:endParaRPr lang="en-US" dirty="0" smtClean="0"/>
          </a:p>
          <a:p>
            <a:r>
              <a:rPr lang="en-US" dirty="0" smtClean="0"/>
              <a:t>Prior to being approved, resources you submitted are </a:t>
            </a:r>
            <a:r>
              <a:rPr lang="en-US" dirty="0" err="1" smtClean="0"/>
              <a:t>unplublished</a:t>
            </a:r>
            <a:r>
              <a:rPr lang="en-US" dirty="0" smtClean="0"/>
              <a:t> and</a:t>
            </a:r>
            <a:r>
              <a:rPr lang="en-US" baseline="0" dirty="0" smtClean="0"/>
              <a:t> appear in the “My Drafts” module on your personal dashboard. If you need to revise or update your submission in any way at this point, click on your resource to be taken back to the submission screens.</a:t>
            </a:r>
          </a:p>
          <a:p>
            <a:endParaRPr lang="en-US" baseline="0" dirty="0" smtClean="0"/>
          </a:p>
          <a:p>
            <a:r>
              <a:rPr lang="en-US" baseline="0" dirty="0" smtClean="0"/>
              <a:t>Once approved, the resource is listed in your contributions. This can also be accessed from your personal dashboard on the left side of the screen. </a:t>
            </a:r>
          </a:p>
          <a:p>
            <a:endParaRPr lang="en-US" baseline="0" dirty="0" smtClean="0"/>
          </a:p>
          <a:p>
            <a:r>
              <a:rPr lang="en-US" baseline="0" dirty="0" smtClean="0"/>
              <a:t>When wanting to revise a resource (either published or unpublished), you can navigate to different screens from the Resource menu…without having to click next through each screen. Note: that when a resource is unpublished, you will not be able to click on the “Review” option. Only after a resource is published can you skip directly to the </a:t>
            </a:r>
            <a:r>
              <a:rPr lang="en-US" baseline="0" smtClean="0"/>
              <a:t>Review screen.</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24</a:t>
            </a:fld>
            <a:endParaRPr lang="en-US"/>
          </a:p>
        </p:txBody>
      </p:sp>
    </p:spTree>
    <p:extLst>
      <p:ext uri="{BB962C8B-B14F-4D97-AF65-F5344CB8AC3E}">
        <p14:creationId xmlns:p14="http://schemas.microsoft.com/office/powerpoint/2010/main" val="2326674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contributions, all resources that I have published are listed. Notice that resources</a:t>
            </a:r>
            <a:r>
              <a:rPr lang="en-US" baseline="0" dirty="0" smtClean="0"/>
              <a:t> that I set as private show a small lock next to the title.</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25</a:t>
            </a:fld>
            <a:endParaRPr lang="en-US"/>
          </a:p>
        </p:txBody>
      </p:sp>
    </p:spTree>
    <p:extLst>
      <p:ext uri="{BB962C8B-B14F-4D97-AF65-F5344CB8AC3E}">
        <p14:creationId xmlns:p14="http://schemas.microsoft.com/office/powerpoint/2010/main" val="2721481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sz="1200" b="1" kern="1200" dirty="0" smtClean="0">
                <a:solidFill>
                  <a:schemeClr val="tx1"/>
                </a:solidFill>
                <a:effectLst/>
                <a:latin typeface="Arial" charset="0"/>
                <a:ea typeface="ＭＳ Ｐゴシック" charset="0"/>
                <a:cs typeface="+mn-cs"/>
              </a:rPr>
              <a:t>You</a:t>
            </a:r>
            <a:r>
              <a:rPr lang="en-US" sz="1200" b="1" kern="1200" baseline="0" dirty="0" smtClean="0">
                <a:solidFill>
                  <a:schemeClr val="tx1"/>
                </a:solidFill>
                <a:effectLst/>
                <a:latin typeface="Arial" charset="0"/>
                <a:ea typeface="ＭＳ Ｐゴシック" charset="0"/>
                <a:cs typeface="+mn-cs"/>
              </a:rPr>
              <a:t> can also </a:t>
            </a:r>
            <a:r>
              <a:rPr lang="en-US" sz="1200" b="1" kern="1200" dirty="0" smtClean="0">
                <a:solidFill>
                  <a:schemeClr val="tx1"/>
                </a:solidFill>
                <a:effectLst/>
                <a:latin typeface="Arial" charset="0"/>
                <a:ea typeface="ＭＳ Ｐゴシック" charset="0"/>
                <a:cs typeface="+mn-cs"/>
              </a:rPr>
              <a:t>search</a:t>
            </a:r>
            <a:r>
              <a:rPr lang="en-US" sz="1200" b="1" kern="1200" baseline="0" dirty="0" smtClean="0">
                <a:solidFill>
                  <a:schemeClr val="tx1"/>
                </a:solidFill>
                <a:effectLst/>
                <a:latin typeface="Arial" charset="0"/>
                <a:ea typeface="ＭＳ Ｐゴシック" charset="0"/>
                <a:cs typeface="+mn-cs"/>
              </a:rPr>
              <a:t> and access resources that other users submitted to NCIP Hub. </a:t>
            </a:r>
            <a:endParaRPr lang="en-US" sz="1200" b="1" kern="1200" dirty="0" smtClean="0">
              <a:solidFill>
                <a:schemeClr val="tx1"/>
              </a:solidFill>
              <a:effectLst/>
              <a:latin typeface="Arial" charset="0"/>
              <a:ea typeface="ＭＳ Ｐゴシック" charset="0"/>
              <a:cs typeface="+mn-cs"/>
            </a:endParaRPr>
          </a:p>
          <a:p>
            <a:pPr lvl="1" algn="l"/>
            <a:r>
              <a:rPr lang="en-US" sz="1200" b="1" kern="1200" dirty="0" smtClean="0">
                <a:solidFill>
                  <a:schemeClr val="tx1"/>
                </a:solidFill>
                <a:effectLst/>
                <a:latin typeface="Arial" charset="0"/>
                <a:ea typeface="ＭＳ Ｐゴシック" charset="0"/>
                <a:cs typeface="+mn-cs"/>
              </a:rPr>
              <a:t>To browse</a:t>
            </a:r>
            <a:r>
              <a:rPr lang="en-US" sz="1200" b="1" kern="1200" baseline="0" dirty="0" smtClean="0">
                <a:solidFill>
                  <a:schemeClr val="tx1"/>
                </a:solidFill>
                <a:effectLst/>
                <a:latin typeface="Arial" charset="0"/>
                <a:ea typeface="ＭＳ Ｐゴシック" charset="0"/>
                <a:cs typeface="+mn-cs"/>
              </a:rPr>
              <a:t> existing</a:t>
            </a:r>
            <a:r>
              <a:rPr lang="en-US" sz="1200" b="1" kern="1200" dirty="0" smtClean="0">
                <a:solidFill>
                  <a:schemeClr val="tx1"/>
                </a:solidFill>
                <a:effectLst/>
                <a:latin typeface="Arial" charset="0"/>
                <a:ea typeface="ＭＳ Ｐゴシック" charset="0"/>
                <a:cs typeface="+mn-cs"/>
              </a:rPr>
              <a:t> Resources:</a:t>
            </a:r>
            <a:endParaRPr lang="en-US" sz="1050" kern="1200" dirty="0" smtClean="0">
              <a:solidFill>
                <a:schemeClr val="tx1"/>
              </a:solidFill>
              <a:effectLst/>
              <a:latin typeface="Arial" charset="0"/>
              <a:ea typeface="ＭＳ Ｐゴシック" charset="0"/>
              <a:cs typeface="+mn-cs"/>
            </a:endParaRPr>
          </a:p>
          <a:p>
            <a:pPr marL="1085850" lvl="2" indent="-171450">
              <a:buFont typeface="Arial" pitchFamily="34" charset="0"/>
              <a:buChar char="•"/>
            </a:pPr>
            <a:r>
              <a:rPr lang="en-US" sz="1200" kern="1200" dirty="0" smtClean="0">
                <a:solidFill>
                  <a:schemeClr val="tx1"/>
                </a:solidFill>
                <a:effectLst/>
                <a:latin typeface="Arial" charset="0"/>
                <a:ea typeface="ＭＳ Ｐゴシック" charset="0"/>
                <a:cs typeface="+mn-cs"/>
              </a:rPr>
              <a:t>From the Main menu, Click on Discover and</a:t>
            </a:r>
            <a:r>
              <a:rPr lang="en-US" sz="1200" kern="1200" baseline="0" dirty="0" smtClean="0">
                <a:solidFill>
                  <a:schemeClr val="tx1"/>
                </a:solidFill>
                <a:effectLst/>
                <a:latin typeface="Arial" charset="0"/>
                <a:ea typeface="ＭＳ Ｐゴシック" charset="0"/>
                <a:cs typeface="+mn-cs"/>
              </a:rPr>
              <a:t> select resources</a:t>
            </a:r>
            <a:endParaRPr lang="en-US" sz="1100" kern="1200" dirty="0" smtClean="0">
              <a:solidFill>
                <a:schemeClr val="tx1"/>
              </a:solidFill>
              <a:effectLst/>
              <a:latin typeface="Arial" charset="0"/>
              <a:ea typeface="ＭＳ Ｐゴシック" charset="0"/>
              <a:cs typeface="+mn-cs"/>
            </a:endParaRPr>
          </a:p>
          <a:p>
            <a:pPr marL="1085850" lvl="2" indent="-171450">
              <a:buFont typeface="Arial" pitchFamily="34" charset="0"/>
              <a:buChar char="•"/>
            </a:pPr>
            <a:r>
              <a:rPr lang="en-US" sz="1200" kern="1200" dirty="0" smtClean="0">
                <a:solidFill>
                  <a:schemeClr val="tx1"/>
                </a:solidFill>
                <a:effectLst/>
                <a:latin typeface="Arial" charset="0"/>
                <a:ea typeface="ＭＳ Ｐゴシック" charset="0"/>
                <a:cs typeface="+mn-cs"/>
              </a:rPr>
              <a:t>From your Dashboard – The Resources Module</a:t>
            </a:r>
            <a:endParaRPr lang="en-US" sz="1100" kern="1200" dirty="0" smtClean="0">
              <a:solidFill>
                <a:schemeClr val="tx1"/>
              </a:solidFill>
              <a:effectLst/>
              <a:latin typeface="Arial" charset="0"/>
              <a:ea typeface="ＭＳ Ｐゴシック" charset="0"/>
              <a:cs typeface="+mn-cs"/>
            </a:endParaRPr>
          </a:p>
          <a:p>
            <a:pPr marL="1543050" lvl="3" indent="-171450">
              <a:buFontTx/>
              <a:buChar char="-"/>
            </a:pPr>
            <a:r>
              <a:rPr lang="en-US" sz="1200" kern="1200" dirty="0" smtClean="0">
                <a:solidFill>
                  <a:schemeClr val="tx1"/>
                </a:solidFill>
                <a:effectLst/>
                <a:latin typeface="Arial" charset="0"/>
                <a:ea typeface="ＭＳ Ｐゴシック" charset="0"/>
                <a:cs typeface="+mn-cs"/>
              </a:rPr>
              <a:t>Your</a:t>
            </a:r>
            <a:r>
              <a:rPr lang="en-US" sz="1200" kern="1200" baseline="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Resources Module displays</a:t>
            </a:r>
            <a:r>
              <a:rPr lang="en-US" sz="1200" kern="1200" baseline="0" dirty="0" smtClean="0">
                <a:solidFill>
                  <a:schemeClr val="tx1"/>
                </a:solidFill>
                <a:effectLst/>
                <a:latin typeface="Arial" charset="0"/>
                <a:ea typeface="ＭＳ Ｐゴシック" charset="0"/>
                <a:cs typeface="+mn-cs"/>
              </a:rPr>
              <a:t> the different categories of resources that you can access</a:t>
            </a:r>
          </a:p>
          <a:p>
            <a:pPr marL="1085850" lvl="2" indent="-171450">
              <a:buFontTx/>
              <a:buChar char="-"/>
            </a:pPr>
            <a:r>
              <a:rPr lang="en-US" sz="1100" kern="1200" baseline="0" dirty="0" smtClean="0">
                <a:solidFill>
                  <a:schemeClr val="tx1"/>
                </a:solidFill>
                <a:effectLst/>
                <a:latin typeface="Arial" charset="0"/>
                <a:ea typeface="ＭＳ Ｐゴシック" charset="0"/>
                <a:cs typeface="+mn-cs"/>
              </a:rPr>
              <a:t>From the Resource page users can perform a search or browse all available resources</a:t>
            </a:r>
            <a:endParaRPr lang="en-US" sz="11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26</a:t>
            </a:fld>
            <a:endParaRPr lang="en-US"/>
          </a:p>
        </p:txBody>
      </p:sp>
    </p:spTree>
    <p:extLst>
      <p:ext uri="{BB962C8B-B14F-4D97-AF65-F5344CB8AC3E}">
        <p14:creationId xmlns:p14="http://schemas.microsoft.com/office/powerpoint/2010/main" val="2277895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always have support when using  NCIP Hub. </a:t>
            </a:r>
          </a:p>
          <a:p>
            <a:endParaRPr lang="en-US" baseline="0" dirty="0" smtClean="0"/>
          </a:p>
          <a:p>
            <a:r>
              <a:rPr lang="en-US" baseline="0" dirty="0" smtClean="0"/>
              <a:t>If you run into a problem when submitting a resource or have general questions see our NCIP Hub Tutorials, check out the User Group page for announcements and discussions, see the Q&amp;A page or log a help ticket.</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27</a:t>
            </a:fld>
            <a:endParaRPr lang="en-US"/>
          </a:p>
        </p:txBody>
      </p:sp>
    </p:spTree>
    <p:extLst>
      <p:ext uri="{BB962C8B-B14F-4D97-AF65-F5344CB8AC3E}">
        <p14:creationId xmlns:p14="http://schemas.microsoft.com/office/powerpoint/2010/main" val="3241946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28</a:t>
            </a:fld>
            <a:endParaRPr lang="en-US"/>
          </a:p>
        </p:txBody>
      </p:sp>
    </p:spTree>
    <p:extLst>
      <p:ext uri="{BB962C8B-B14F-4D97-AF65-F5344CB8AC3E}">
        <p14:creationId xmlns:p14="http://schemas.microsoft.com/office/powerpoint/2010/main" val="218029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3</a:t>
            </a:fld>
            <a:endParaRPr lang="en-US"/>
          </a:p>
        </p:txBody>
      </p:sp>
    </p:spTree>
    <p:extLst>
      <p:ext uri="{BB962C8B-B14F-4D97-AF65-F5344CB8AC3E}">
        <p14:creationId xmlns:p14="http://schemas.microsoft.com/office/powerpoint/2010/main" val="411672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NCIP Hub resources are user submitted content grouped by category</a:t>
            </a:r>
            <a:r>
              <a:rPr lang="en-US" baseline="0" dirty="0" smtClean="0"/>
              <a:t> and can include </a:t>
            </a:r>
            <a:r>
              <a:rPr lang="en-US" sz="1200" b="0" i="0" kern="1200" dirty="0" smtClean="0">
                <a:solidFill>
                  <a:schemeClr val="tx1"/>
                </a:solidFill>
                <a:effectLst/>
                <a:latin typeface="Arial" charset="0"/>
                <a:ea typeface="ＭＳ Ｐゴシック" charset="0"/>
                <a:cs typeface="+mn-cs"/>
              </a:rPr>
              <a:t>video presentations,</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 publications,</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simulation tools. </a:t>
            </a:r>
          </a:p>
          <a:p>
            <a:endParaRPr lang="en-US" sz="1200" b="0"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Any</a:t>
            </a:r>
            <a:r>
              <a:rPr lang="en-US" sz="1200" b="0" i="0" kern="1200" baseline="0" dirty="0" smtClean="0">
                <a:solidFill>
                  <a:schemeClr val="tx1"/>
                </a:solidFill>
                <a:effectLst/>
                <a:latin typeface="Arial" charset="0"/>
                <a:ea typeface="ＭＳ Ｐゴシック" charset="0"/>
                <a:cs typeface="+mn-cs"/>
              </a:rPr>
              <a:t> registered hub user</a:t>
            </a:r>
            <a:r>
              <a:rPr lang="en-US" sz="1200" b="0" i="0" kern="1200" dirty="0" smtClean="0">
                <a:solidFill>
                  <a:schemeClr val="tx1"/>
                </a:solidFill>
                <a:effectLst/>
                <a:latin typeface="Arial" charset="0"/>
                <a:ea typeface="ＭＳ Ｐゴシック" charset="0"/>
                <a:cs typeface="+mn-cs"/>
              </a:rPr>
              <a:t> can submit a resource.</a:t>
            </a:r>
          </a:p>
          <a:p>
            <a:endParaRPr lang="en-US" sz="1200" b="0" i="0" kern="1200" dirty="0" smtClean="0">
              <a:solidFill>
                <a:schemeClr val="tx1"/>
              </a:solidFill>
              <a:effectLst/>
              <a:latin typeface="Arial" charset="0"/>
              <a:ea typeface="ＭＳ Ｐゴシック" charset="0"/>
              <a:cs typeface="+mn-cs"/>
            </a:endParaRPr>
          </a:p>
          <a:p>
            <a:r>
              <a:rPr lang="en-US" sz="1200" b="0" i="0" kern="1200" dirty="0" smtClean="0">
                <a:solidFill>
                  <a:schemeClr val="tx1"/>
                </a:solidFill>
                <a:effectLst/>
                <a:latin typeface="Arial" charset="0"/>
                <a:ea typeface="ＭＳ Ｐゴシック" charset="0"/>
                <a:cs typeface="+mn-cs"/>
              </a:rPr>
              <a:t>However, resources must be relevant to the community and will undergo a short approval process to ensure all appropriate files and information are included. </a:t>
            </a:r>
            <a:endParaRPr lang="en-US" dirty="0" smtClean="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4</a:t>
            </a:fld>
            <a:endParaRPr lang="en-US"/>
          </a:p>
        </p:txBody>
      </p:sp>
    </p:spTree>
    <p:extLst>
      <p:ext uri="{BB962C8B-B14F-4D97-AF65-F5344CB8AC3E}">
        <p14:creationId xmlns:p14="http://schemas.microsoft.com/office/powerpoint/2010/main" val="383680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think</a:t>
            </a:r>
            <a:r>
              <a:rPr lang="en-US" baseline="0" dirty="0" smtClean="0"/>
              <a:t> of a resource as a digital publication. </a:t>
            </a:r>
          </a:p>
          <a:p>
            <a:endParaRPr lang="en-US" baseline="0" dirty="0" smtClean="0"/>
          </a:p>
          <a:p>
            <a:r>
              <a:rPr lang="en-US" baseline="0" dirty="0" smtClean="0"/>
              <a:t>When accessing a resource, like in other digital publications, you can find a lot of information about the resource on its individual resource page.</a:t>
            </a:r>
          </a:p>
          <a:p>
            <a:endParaRPr lang="en-US" baseline="0" dirty="0" smtClean="0"/>
          </a:p>
          <a:p>
            <a:r>
              <a:rPr lang="en-US" baseline="0" dirty="0" smtClean="0"/>
              <a:t>On a resource page, users see:</a:t>
            </a:r>
          </a:p>
          <a:p>
            <a:r>
              <a:rPr lang="en-US" baseline="0" dirty="0" smtClean="0"/>
              <a:t>-Resource’s Title</a:t>
            </a:r>
          </a:p>
          <a:p>
            <a:r>
              <a:rPr lang="en-US" baseline="0" dirty="0" smtClean="0"/>
              <a:t>- Authors and/or submitters</a:t>
            </a:r>
          </a:p>
          <a:p>
            <a:r>
              <a:rPr lang="en-US" baseline="0" dirty="0" smtClean="0"/>
              <a:t>- The Abstract – which is a short description of the resource. This piece of information can be very helpful for other users when searching and accessing resources because it gives a brief preview of what to expect prior to downloading the actual resource. </a:t>
            </a:r>
          </a:p>
          <a:p>
            <a:endParaRPr lang="en-US" baseline="0" dirty="0" smtClean="0"/>
          </a:p>
          <a:p>
            <a:r>
              <a:rPr lang="en-US" baseline="0" dirty="0" smtClean="0"/>
              <a:t>And you will see a recommended Citation for the resource.</a:t>
            </a:r>
          </a:p>
          <a:p>
            <a:endParaRPr lang="en-US" baseline="0" dirty="0" smtClean="0"/>
          </a:p>
          <a:p>
            <a:r>
              <a:rPr lang="en-US" baseline="0" dirty="0" smtClean="0"/>
              <a:t>There are also tabs that contain more information such as user reviews of the resource and other supporting documents included with the resource. </a:t>
            </a:r>
          </a:p>
          <a:p>
            <a:r>
              <a:rPr lang="en-US" baseline="0" dirty="0" smtClean="0"/>
              <a:t>I want to bring your attention to the review tab briefly. Because NCIP Hub is meant to encourage collaboration, the review functionality can be a useful tool in gathering feedback about a particular resource. </a:t>
            </a:r>
          </a:p>
          <a:p>
            <a:endParaRPr lang="en-US" baseline="0" dirty="0" smtClean="0"/>
          </a:p>
          <a:p>
            <a:r>
              <a:rPr lang="en-US" baseline="0" dirty="0" smtClean="0"/>
              <a:t>Finally, if the resource is related to a group or associated with other resources (for example within a series or a workshop) the associations will show on the right side.</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5</a:t>
            </a:fld>
            <a:endParaRPr lang="en-US"/>
          </a:p>
        </p:txBody>
      </p:sp>
    </p:spTree>
    <p:extLst>
      <p:ext uri="{BB962C8B-B14F-4D97-AF65-F5344CB8AC3E}">
        <p14:creationId xmlns:p14="http://schemas.microsoft.com/office/powerpoint/2010/main" val="359731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ready</a:t>
            </a:r>
            <a:r>
              <a:rPr lang="en-US" baseline="0" dirty="0" smtClean="0"/>
              <a:t> to access the resource, c</a:t>
            </a:r>
            <a:r>
              <a:rPr lang="en-US" dirty="0" smtClean="0"/>
              <a:t>lick the black</a:t>
            </a:r>
            <a:r>
              <a:rPr lang="en-US" baseline="0" dirty="0" smtClean="0"/>
              <a:t> box.</a:t>
            </a:r>
          </a:p>
          <a:p>
            <a:endParaRPr lang="en-US" baseline="0" dirty="0" smtClean="0"/>
          </a:p>
          <a:p>
            <a:r>
              <a:rPr lang="en-US" baseline="0" dirty="0" smtClean="0"/>
              <a:t>It is possible to attach more than one file to a single resource. When you do this, the first file uploaded will be accessible by clicking the black box. All files associated with a resource will be accessible from the “Supporting Documents” tab.</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6</a:t>
            </a:fld>
            <a:endParaRPr lang="en-US"/>
          </a:p>
        </p:txBody>
      </p:sp>
    </p:spTree>
    <p:extLst>
      <p:ext uri="{BB962C8B-B14F-4D97-AF65-F5344CB8AC3E}">
        <p14:creationId xmlns:p14="http://schemas.microsoft.com/office/powerpoint/2010/main" val="233373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the other modes</a:t>
            </a:r>
            <a:r>
              <a:rPr lang="en-US" baseline="0" dirty="0" smtClean="0"/>
              <a:t> of collaboration available on NCIP Hub, you may be asking  </a:t>
            </a:r>
            <a:r>
              <a:rPr lang="en-US" baseline="0" dirty="0" smtClean="0"/>
              <a:t>why and when </a:t>
            </a:r>
            <a:r>
              <a:rPr lang="en-US" baseline="0" dirty="0" smtClean="0"/>
              <a:t>to use a resource. </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7</a:t>
            </a:fld>
            <a:endParaRPr lang="en-US"/>
          </a:p>
        </p:txBody>
      </p:sp>
    </p:spTree>
    <p:extLst>
      <p:ext uri="{BB962C8B-B14F-4D97-AF65-F5344CB8AC3E}">
        <p14:creationId xmlns:p14="http://schemas.microsoft.com/office/powerpoint/2010/main" val="152069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Generally, resources are used when you want to share a contribution that you own. Reasons could be to preserve a work product at a certain point in time or to share preliminary data or work products with a research group. You do have the ability to share the work of another, however you must have permission to share the work and you must give the author credit. </a:t>
            </a:r>
          </a:p>
          <a:p>
            <a:endParaRPr lang="en-US" baseline="0" dirty="0" smtClean="0"/>
          </a:p>
          <a:p>
            <a:r>
              <a:rPr lang="en-US" baseline="0" dirty="0" smtClean="0"/>
              <a:t>Another reason to use a resource would be to increase </a:t>
            </a:r>
            <a:r>
              <a:rPr lang="en-US" baseline="0" dirty="0" smtClean="0"/>
              <a:t>visibility of your digital assets and allow the community to provide input on your research to help accelerate your work.</a:t>
            </a:r>
          </a:p>
          <a:p>
            <a:endParaRPr lang="en-US" baseline="0" dirty="0" smtClean="0"/>
          </a:p>
          <a:p>
            <a:r>
              <a:rPr lang="en-US" baseline="0" dirty="0" smtClean="0"/>
              <a:t>Yet another would be to </a:t>
            </a:r>
            <a:r>
              <a:rPr lang="en-US" baseline="0" dirty="0" smtClean="0"/>
              <a:t>demonstrate the impact your asset has on the community through usage metrics</a:t>
            </a:r>
          </a:p>
          <a:p>
            <a:endParaRPr lang="en-US" baseline="0" dirty="0" smtClean="0"/>
          </a:p>
          <a:p>
            <a:r>
              <a:rPr lang="en-US" baseline="0" dirty="0" smtClean="0"/>
              <a:t>Finally to </a:t>
            </a:r>
            <a:r>
              <a:rPr lang="en-US" baseline="0" dirty="0" smtClean="0"/>
              <a:t>serve toward resource sharing plans</a:t>
            </a:r>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8</a:t>
            </a:fld>
            <a:endParaRPr lang="en-US"/>
          </a:p>
        </p:txBody>
      </p:sp>
    </p:spTree>
    <p:extLst>
      <p:ext uri="{BB962C8B-B14F-4D97-AF65-F5344CB8AC3E}">
        <p14:creationId xmlns:p14="http://schemas.microsoft.com/office/powerpoint/2010/main" val="18070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Examples include pdf of an article you published, word document of meeting minutes, PowerPoint slides from a presentation, video recording of a presentation</a:t>
            </a:r>
          </a:p>
          <a:p>
            <a:endParaRPr lang="en-US" baseline="0" dirty="0" smtClean="0"/>
          </a:p>
          <a:p>
            <a:r>
              <a:rPr lang="en-US" baseline="0" dirty="0" smtClean="0"/>
              <a:t>The common themes running through are collaboration and sharing.</a:t>
            </a:r>
          </a:p>
          <a:p>
            <a:endParaRPr lang="en-US" baseline="0" dirty="0" smtClean="0"/>
          </a:p>
          <a:p>
            <a:r>
              <a:rPr lang="en-US" baseline="0" dirty="0" smtClean="0"/>
              <a:t>As noted previously, you can upload more than one file to a resource. An example of when you may want to do this would be a presentation that was recorded but also has a slide deck to share. You are able to upload the video of the presentation with the slide deck for user reference. </a:t>
            </a:r>
            <a:endParaRPr lang="en-US" dirty="0"/>
          </a:p>
        </p:txBody>
      </p:sp>
      <p:sp>
        <p:nvSpPr>
          <p:cNvPr id="4" name="Slide Number Placeholder 3"/>
          <p:cNvSpPr>
            <a:spLocks noGrp="1"/>
          </p:cNvSpPr>
          <p:nvPr>
            <p:ph type="sldNum" sz="quarter" idx="10"/>
          </p:nvPr>
        </p:nvSpPr>
        <p:spPr/>
        <p:txBody>
          <a:bodyPr/>
          <a:lstStyle/>
          <a:p>
            <a:pPr>
              <a:defRPr/>
            </a:pPr>
            <a:fld id="{B966667B-21B6-4E13-A1A9-980E6CC01984}" type="slidenum">
              <a:rPr lang="en-US" smtClean="0"/>
              <a:pPr>
                <a:defRPr/>
              </a:pPr>
              <a:t>9</a:t>
            </a:fld>
            <a:endParaRPr lang="en-US"/>
          </a:p>
        </p:txBody>
      </p:sp>
    </p:spTree>
    <p:extLst>
      <p:ext uri="{BB962C8B-B14F-4D97-AF65-F5344CB8AC3E}">
        <p14:creationId xmlns:p14="http://schemas.microsoft.com/office/powerpoint/2010/main" val="178963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4352" y="4114800"/>
            <a:ext cx="6784848" cy="612648"/>
          </a:xfrm>
        </p:spPr>
        <p:txBody>
          <a:bodyPr>
            <a:normAutofit/>
          </a:bodyPr>
          <a:lstStyle>
            <a:lvl1pPr algn="r">
              <a:defRPr sz="2800" b="1" i="0" baseline="0">
                <a:solidFill>
                  <a:schemeClr val="tx1"/>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4352" y="4956048"/>
            <a:ext cx="6784848" cy="758952"/>
          </a:xfrm>
        </p:spPr>
        <p:txBody>
          <a:bodyPr>
            <a:normAutofit/>
          </a:bodyPr>
          <a:lstStyle>
            <a:lvl1pPr marL="0" indent="0" algn="r">
              <a:buNone/>
              <a:defRPr sz="1800" b="1" i="0" baseline="0">
                <a:solidFill>
                  <a:schemeClr val="bg1">
                    <a:lumMod val="6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879D7E8-9D52-4A97-8416-CF0A628F5B8A}" type="slidenum">
              <a:rPr lang="en-US"/>
              <a:pPr>
                <a:defRPr/>
              </a:pPr>
              <a:t>‹#›</a:t>
            </a:fld>
            <a:endParaRPr lang="en-US"/>
          </a:p>
        </p:txBody>
      </p:sp>
    </p:spTree>
    <p:extLst>
      <p:ext uri="{BB962C8B-B14F-4D97-AF65-F5344CB8AC3E}">
        <p14:creationId xmlns:p14="http://schemas.microsoft.com/office/powerpoint/2010/main" val="45960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4400"/>
            <a:ext cx="8229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vl2pPr>
            <a:lvl3pPr>
              <a:buClr>
                <a:schemeClr val="tx1">
                  <a:lumMod val="50000"/>
                  <a:lumOff val="50000"/>
                </a:schemeClr>
              </a:buClr>
              <a:defRPr sz="2000" baseline="0"/>
            </a:lvl3pPr>
            <a:lvl4pPr>
              <a:buClr>
                <a:schemeClr val="tx1">
                  <a:lumMod val="50000"/>
                  <a:lumOff val="50000"/>
                </a:schemeClr>
              </a:buClr>
              <a:defRPr sz="1800" baseline="0"/>
            </a:lvl4pPr>
            <a:lvl5pPr marL="2057400" indent="-228600">
              <a:buClr>
                <a:schemeClr val="tx1">
                  <a:lumMod val="50000"/>
                  <a:lumOff val="50000"/>
                </a:schemeClr>
              </a:buClr>
              <a:buFont typeface="Arial" pitchFamily="34" charset="0"/>
              <a:buChar char="•"/>
              <a:defRPr sz="18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155575" y="6356350"/>
            <a:ext cx="530225" cy="365125"/>
          </a:xfrm>
        </p:spPr>
        <p:txBody>
          <a:bodyPr/>
          <a:lstStyle>
            <a:lvl1pPr algn="l">
              <a:defRPr/>
            </a:lvl1pPr>
          </a:lstStyle>
          <a:p>
            <a:pPr>
              <a:defRPr/>
            </a:pPr>
            <a:fld id="{4F2A45D5-106B-4ACB-B9BB-1BBC48D71509}" type="slidenum">
              <a:rPr lang="en-US"/>
              <a:pPr>
                <a:defRPr/>
              </a:pPr>
              <a:t>‹#›</a:t>
            </a:fld>
            <a:endParaRPr lang="en-US"/>
          </a:p>
        </p:txBody>
      </p:sp>
    </p:spTree>
    <p:extLst>
      <p:ext uri="{BB962C8B-B14F-4D97-AF65-F5344CB8AC3E}">
        <p14:creationId xmlns:p14="http://schemas.microsoft.com/office/powerpoint/2010/main" val="86723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399"/>
            <a:ext cx="4038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atin typeface="Arial" pitchFamily="34" charset="0"/>
              </a:defRPr>
            </a:lvl2pPr>
            <a:lvl3pPr>
              <a:buClr>
                <a:schemeClr val="tx1">
                  <a:lumMod val="50000"/>
                  <a:lumOff val="50000"/>
                </a:schemeClr>
              </a:buClr>
              <a:defRPr sz="2000" baseline="0">
                <a:latin typeface="Arial" pitchFamily="34" charset="0"/>
              </a:defRPr>
            </a:lvl3pPr>
            <a:lvl4pPr>
              <a:buClr>
                <a:schemeClr val="tx1">
                  <a:lumMod val="50000"/>
                  <a:lumOff val="50000"/>
                </a:schemeClr>
              </a:buClr>
              <a:defRPr sz="1800" baseline="0">
                <a:latin typeface="Arial" pitchFamily="34" charset="0"/>
              </a:defRPr>
            </a:lvl4pPr>
            <a:lvl5pPr marL="2057400" indent="-228600">
              <a:buClr>
                <a:schemeClr val="tx1">
                  <a:lumMod val="50000"/>
                  <a:lumOff val="50000"/>
                </a:schemeClr>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399"/>
            <a:ext cx="4038600" cy="5029200"/>
          </a:xfrm>
        </p:spPr>
        <p:txBody>
          <a:bodyPr/>
          <a:lstStyle>
            <a:lvl1pPr>
              <a:buClr>
                <a:schemeClr val="tx1">
                  <a:lumMod val="50000"/>
                  <a:lumOff val="50000"/>
                </a:schemeClr>
              </a:buClr>
              <a:defRPr sz="2400" baseline="0">
                <a:latin typeface="Arial" pitchFamily="34" charset="0"/>
              </a:defRPr>
            </a:lvl1pPr>
            <a:lvl2pPr>
              <a:buClr>
                <a:schemeClr val="tx1">
                  <a:lumMod val="50000"/>
                  <a:lumOff val="50000"/>
                </a:schemeClr>
              </a:buClr>
              <a:defRPr sz="2200" baseline="0">
                <a:latin typeface="Arial" pitchFamily="34" charset="0"/>
              </a:defRPr>
            </a:lvl2pPr>
            <a:lvl3pPr>
              <a:buClr>
                <a:schemeClr val="tx1">
                  <a:lumMod val="50000"/>
                  <a:lumOff val="50000"/>
                </a:schemeClr>
              </a:buClr>
              <a:defRPr sz="2000" baseline="0">
                <a:latin typeface="Arial" pitchFamily="34" charset="0"/>
              </a:defRPr>
            </a:lvl3pPr>
            <a:lvl4pPr>
              <a:buClr>
                <a:schemeClr val="tx1">
                  <a:lumMod val="50000"/>
                  <a:lumOff val="50000"/>
                </a:schemeClr>
              </a:buClr>
              <a:defRPr sz="1800" baseline="0">
                <a:latin typeface="Arial" pitchFamily="34" charset="0"/>
              </a:defRPr>
            </a:lvl4pPr>
            <a:lvl5pPr marL="2057400" indent="-228600">
              <a:buClr>
                <a:schemeClr val="tx1">
                  <a:lumMod val="50000"/>
                  <a:lumOff val="50000"/>
                </a:schemeClr>
              </a:buClr>
              <a:buFont typeface="Arial" pitchFamily="34" charset="0"/>
              <a:buChar char="•"/>
              <a:defRPr sz="1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6"/>
          <p:cNvSpPr>
            <a:spLocks noGrp="1"/>
          </p:cNvSpPr>
          <p:nvPr>
            <p:ph type="sldNum" sz="quarter" idx="10"/>
          </p:nvPr>
        </p:nvSpPr>
        <p:spPr>
          <a:xfrm>
            <a:off x="152400" y="6356350"/>
            <a:ext cx="530225" cy="365125"/>
          </a:xfrm>
        </p:spPr>
        <p:txBody>
          <a:bodyPr/>
          <a:lstStyle>
            <a:lvl1pPr algn="l">
              <a:defRPr/>
            </a:lvl1pPr>
          </a:lstStyle>
          <a:p>
            <a:pPr>
              <a:defRPr/>
            </a:pPr>
            <a:fld id="{F696A7B7-11CA-4C77-985D-07A5D4C4FB17}" type="slidenum">
              <a:rPr lang="en-US"/>
              <a:pPr>
                <a:defRPr/>
              </a:pPr>
              <a:t>‹#›</a:t>
            </a:fld>
            <a:endParaRPr lang="en-US"/>
          </a:p>
        </p:txBody>
      </p:sp>
    </p:spTree>
    <p:extLst>
      <p:ext uri="{BB962C8B-B14F-4D97-AF65-F5344CB8AC3E}">
        <p14:creationId xmlns:p14="http://schemas.microsoft.com/office/powerpoint/2010/main" val="41944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56692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a:xfrm>
            <a:off x="152400" y="6356350"/>
            <a:ext cx="530225" cy="365125"/>
          </a:xfrm>
        </p:spPr>
        <p:txBody>
          <a:bodyPr/>
          <a:lstStyle>
            <a:lvl1pPr algn="l">
              <a:defRPr/>
            </a:lvl1pPr>
          </a:lstStyle>
          <a:p>
            <a:pPr>
              <a:defRPr/>
            </a:pPr>
            <a:fld id="{1B34D62B-928F-41A8-A31B-D0BFF6D2DB33}" type="slidenum">
              <a:rPr lang="en-US"/>
              <a:pPr>
                <a:defRPr/>
              </a:pPr>
              <a:t>‹#›</a:t>
            </a:fld>
            <a:endParaRPr lang="en-US"/>
          </a:p>
        </p:txBody>
      </p:sp>
    </p:spTree>
    <p:extLst>
      <p:ext uri="{BB962C8B-B14F-4D97-AF65-F5344CB8AC3E}">
        <p14:creationId xmlns:p14="http://schemas.microsoft.com/office/powerpoint/2010/main" val="230826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48"/>
          </a:xfrm>
        </p:spPr>
        <p:txBody>
          <a:bodyPr/>
          <a:lstStyle>
            <a:lvl1pPr algn="l">
              <a:defRPr sz="2800" b="1" i="0" baseline="0">
                <a:solidFill>
                  <a:srgbClr val="CC092F"/>
                </a:solidFill>
                <a:latin typeface="Arial" pitchFamily="34" charset="0"/>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990600"/>
            <a:ext cx="8001000" cy="5029200"/>
          </a:xfrm>
        </p:spPr>
        <p:txBody>
          <a:bodyPr rtlCol="0">
            <a:normAutofit/>
          </a:bodyPr>
          <a:lstStyle/>
          <a:p>
            <a:pPr lvl="0"/>
            <a:endParaRPr lang="en-US" noProof="0" smtClean="0"/>
          </a:p>
        </p:txBody>
      </p:sp>
      <p:sp>
        <p:nvSpPr>
          <p:cNvPr id="5" name="Slide Number Placeholder 4"/>
          <p:cNvSpPr>
            <a:spLocks noGrp="1"/>
          </p:cNvSpPr>
          <p:nvPr>
            <p:ph type="sldNum" sz="quarter" idx="14"/>
          </p:nvPr>
        </p:nvSpPr>
        <p:spPr>
          <a:xfrm>
            <a:off x="152400" y="6356350"/>
            <a:ext cx="530225" cy="365125"/>
          </a:xfrm>
        </p:spPr>
        <p:txBody>
          <a:bodyPr/>
          <a:lstStyle>
            <a:lvl1pPr algn="l">
              <a:defRPr/>
            </a:lvl1pPr>
          </a:lstStyle>
          <a:p>
            <a:pPr>
              <a:defRPr/>
            </a:pPr>
            <a:fld id="{9DF768CF-E207-42FD-9DB3-9E3DC08F8601}" type="slidenum">
              <a:rPr lang="en-US"/>
              <a:pPr>
                <a:defRPr/>
              </a:pPr>
              <a:t>‹#›</a:t>
            </a:fld>
            <a:endParaRPr lang="en-US"/>
          </a:p>
        </p:txBody>
      </p:sp>
    </p:spTree>
    <p:extLst>
      <p:ext uri="{BB962C8B-B14F-4D97-AF65-F5344CB8AC3E}">
        <p14:creationId xmlns:p14="http://schemas.microsoft.com/office/powerpoint/2010/main" val="4182145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3047F6-B7B6-4C4C-9FC2-43BC39D25019}" type="datetime1">
              <a:rPr lang="en-US"/>
              <a:pPr>
                <a:defRPr/>
              </a:pPr>
              <a:t>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73AB6F-2F60-4AC4-A9A0-5AAD4774BB91}" type="slidenum">
              <a:rPr lang="en-US"/>
              <a:pPr>
                <a:defRPr/>
              </a:pPr>
              <a:t>‹#›</a:t>
            </a:fld>
            <a:endParaRPr lang="en-US"/>
          </a:p>
        </p:txBody>
      </p:sp>
      <p:pic>
        <p:nvPicPr>
          <p:cNvPr id="7" name="Picture 2"/>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6887" b="-756"/>
          <a:stretch/>
        </p:blipFill>
        <p:spPr bwMode="auto">
          <a:xfrm>
            <a:off x="1" y="6272012"/>
            <a:ext cx="9144000" cy="6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054225" y="4114800"/>
            <a:ext cx="6784975" cy="612775"/>
          </a:xfrm>
        </p:spPr>
        <p:txBody>
          <a:bodyPr/>
          <a:lstStyle/>
          <a:p>
            <a:pPr eaLnBrk="1" hangingPunct="1"/>
            <a:r>
              <a:rPr lang="en-US" dirty="0" smtClean="0">
                <a:latin typeface="Arial" charset="0"/>
              </a:rPr>
              <a:t>NCIP Hub Resources</a:t>
            </a:r>
          </a:p>
        </p:txBody>
      </p:sp>
      <p:sp>
        <p:nvSpPr>
          <p:cNvPr id="2" name="Subtitle 1"/>
          <p:cNvSpPr>
            <a:spLocks noGrp="1"/>
          </p:cNvSpPr>
          <p:nvPr>
            <p:ph type="subTitle" idx="1"/>
          </p:nvPr>
        </p:nvSpPr>
        <p:spPr/>
        <p:txBody>
          <a:bodyPr/>
          <a:lstStyle/>
          <a:p>
            <a:r>
              <a:rPr lang="en-US" dirty="0" smtClean="0"/>
              <a:t>An introduction to using resources within NCIP Hub</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87" b="-756"/>
          <a:stretch/>
        </p:blipFill>
        <p:spPr bwMode="auto">
          <a:xfrm>
            <a:off x="1" y="6195812"/>
            <a:ext cx="9144000" cy="66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Contributing New Resources</a:t>
            </a:r>
            <a:endParaRPr lang="en-US" sz="44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10</a:t>
            </a:fld>
            <a:endParaRPr lang="en-US"/>
          </a:p>
        </p:txBody>
      </p:sp>
    </p:spTree>
    <p:extLst>
      <p:ext uri="{BB962C8B-B14F-4D97-AF65-F5344CB8AC3E}">
        <p14:creationId xmlns:p14="http://schemas.microsoft.com/office/powerpoint/2010/main" val="140432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Resource: Getting Started</a:t>
            </a:r>
            <a:endParaRPr lang="en-US" dirty="0"/>
          </a:p>
        </p:txBody>
      </p:sp>
      <p:sp>
        <p:nvSpPr>
          <p:cNvPr id="3" name="Content Placeholder 2"/>
          <p:cNvSpPr>
            <a:spLocks noGrp="1"/>
          </p:cNvSpPr>
          <p:nvPr>
            <p:ph idx="1"/>
          </p:nvPr>
        </p:nvSpPr>
        <p:spPr>
          <a:xfrm>
            <a:off x="452437" y="3429000"/>
            <a:ext cx="8229600" cy="22860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11</a:t>
            </a:fld>
            <a:endParaRPr lang="en-US"/>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30286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2909478" y="1676401"/>
            <a:ext cx="543089" cy="38099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67200"/>
            <a:ext cx="8982075" cy="172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19800" y="2014835"/>
            <a:ext cx="2819400" cy="1323439"/>
          </a:xfrm>
          <a:prstGeom prst="rect">
            <a:avLst/>
          </a:prstGeom>
        </p:spPr>
        <p:txBody>
          <a:bodyPr wrap="square">
            <a:spAutoFit/>
          </a:bodyPr>
          <a:lstStyle/>
          <a:p>
            <a:r>
              <a:rPr lang="en-US" sz="2000" i="1" dirty="0">
                <a:solidFill>
                  <a:srgbClr val="FF6600"/>
                </a:solidFill>
              </a:rPr>
              <a:t>Creating resources within NCIP Hub is a simple step by step process!</a:t>
            </a:r>
          </a:p>
        </p:txBody>
      </p:sp>
      <p:cxnSp>
        <p:nvCxnSpPr>
          <p:cNvPr id="9" name="Straight Arrow Connector 8"/>
          <p:cNvCxnSpPr/>
          <p:nvPr/>
        </p:nvCxnSpPr>
        <p:spPr>
          <a:xfrm>
            <a:off x="7124699" y="3048000"/>
            <a:ext cx="609601" cy="1219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70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Create a New Resource: Select a Resource Type</a:t>
            </a:r>
            <a:endParaRPr lang="en-US" sz="2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3000"/>
            <a:ext cx="8229600" cy="4349589"/>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12</a:t>
            </a:fld>
            <a:endParaRPr lang="en-US"/>
          </a:p>
        </p:txBody>
      </p:sp>
    </p:spTree>
    <p:extLst>
      <p:ext uri="{BB962C8B-B14F-4D97-AF65-F5344CB8AC3E}">
        <p14:creationId xmlns:p14="http://schemas.microsoft.com/office/powerpoint/2010/main" val="84370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
            </a:r>
            <a:r>
              <a:rPr lang="en-US" dirty="0" smtClean="0"/>
              <a:t>Compose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13</a:t>
            </a:fld>
            <a:endParaRPr lang="en-US"/>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6604" b="27390"/>
          <a:stretch/>
        </p:blipFill>
        <p:spPr bwMode="auto">
          <a:xfrm>
            <a:off x="4565924" y="917653"/>
            <a:ext cx="4357359" cy="2085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537"/>
          <a:stretch/>
        </p:blipFill>
        <p:spPr bwMode="auto">
          <a:xfrm>
            <a:off x="94504" y="3048079"/>
            <a:ext cx="5341883"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5365"/>
          <a:stretch/>
        </p:blipFill>
        <p:spPr bwMode="auto">
          <a:xfrm>
            <a:off x="3657600" y="4114800"/>
            <a:ext cx="5303783" cy="236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219200" y="1230868"/>
            <a:ext cx="2595582" cy="646331"/>
          </a:xfrm>
          <a:prstGeom prst="rect">
            <a:avLst/>
          </a:prstGeom>
          <a:solidFill>
            <a:schemeClr val="bg1"/>
          </a:solidFill>
        </p:spPr>
        <p:txBody>
          <a:bodyPr wrap="none" rtlCol="0">
            <a:spAutoFit/>
          </a:bodyPr>
          <a:lstStyle>
            <a:defPPr>
              <a:defRPr lang="en-US"/>
            </a:defPPr>
            <a:lvl1pPr>
              <a:defRPr>
                <a:solidFill>
                  <a:schemeClr val="accent2"/>
                </a:solidFill>
              </a:defRPr>
            </a:lvl1pPr>
          </a:lstStyle>
          <a:p>
            <a:pPr marL="342900" indent="-342900">
              <a:buAutoNum type="arabicPeriod"/>
            </a:pPr>
            <a:r>
              <a:rPr lang="en-US" dirty="0" smtClean="0"/>
              <a:t>Title</a:t>
            </a:r>
          </a:p>
          <a:p>
            <a:pPr marL="342900" indent="-342900">
              <a:buAutoNum type="arabicPeriod"/>
            </a:pPr>
            <a:r>
              <a:rPr lang="en-US" dirty="0" smtClean="0"/>
              <a:t>Abstract/Description</a:t>
            </a:r>
            <a:endParaRPr lang="en-US" dirty="0"/>
          </a:p>
        </p:txBody>
      </p:sp>
      <p:sp>
        <p:nvSpPr>
          <p:cNvPr id="10" name="TextBox 9"/>
          <p:cNvSpPr txBox="1"/>
          <p:nvPr/>
        </p:nvSpPr>
        <p:spPr>
          <a:xfrm>
            <a:off x="5951055" y="3288268"/>
            <a:ext cx="231351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3. Additional uploads</a:t>
            </a:r>
            <a:endParaRPr lang="en-US" dirty="0"/>
          </a:p>
        </p:txBody>
      </p:sp>
      <p:sp>
        <p:nvSpPr>
          <p:cNvPr id="11" name="TextBox 10"/>
          <p:cNvSpPr txBox="1"/>
          <p:nvPr/>
        </p:nvSpPr>
        <p:spPr>
          <a:xfrm>
            <a:off x="2057400" y="4968170"/>
            <a:ext cx="121058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4. Details </a:t>
            </a:r>
            <a:endParaRPr lang="en-US" dirty="0"/>
          </a:p>
        </p:txBody>
      </p:sp>
    </p:spTree>
    <p:extLst>
      <p:ext uri="{BB962C8B-B14F-4D97-AF65-F5344CB8AC3E}">
        <p14:creationId xmlns:p14="http://schemas.microsoft.com/office/powerpoint/2010/main" val="3239598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“Additional Uploads”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90600"/>
            <a:ext cx="8458200" cy="5181600"/>
          </a:xfrm>
          <a:ln>
            <a:solidFill>
              <a:schemeClr val="tx1"/>
            </a:solidFill>
          </a:ln>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14</a:t>
            </a:fld>
            <a:endParaRPr lang="en-US"/>
          </a:p>
        </p:txBody>
      </p:sp>
      <p:sp>
        <p:nvSpPr>
          <p:cNvPr id="11" name="Rounded Rectangle 10"/>
          <p:cNvSpPr/>
          <p:nvPr/>
        </p:nvSpPr>
        <p:spPr>
          <a:xfrm>
            <a:off x="685800" y="4876800"/>
            <a:ext cx="609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4876800"/>
            <a:ext cx="609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5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about “Additional Uploads” continued</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914400"/>
            <a:ext cx="8229600" cy="4800599"/>
          </a:xfrm>
          <a:ln>
            <a:solidFill>
              <a:schemeClr val="tx1"/>
            </a:solidFill>
          </a:ln>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15</a:t>
            </a:fld>
            <a:endParaRPr lang="en-US"/>
          </a:p>
        </p:txBody>
      </p:sp>
      <p:sp>
        <p:nvSpPr>
          <p:cNvPr id="6" name="Rounded Rectangle 5"/>
          <p:cNvSpPr/>
          <p:nvPr/>
        </p:nvSpPr>
        <p:spPr>
          <a:xfrm>
            <a:off x="990600" y="4876800"/>
            <a:ext cx="3124200" cy="228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1874571"/>
            <a:ext cx="254000" cy="3048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861043"/>
            <a:ext cx="1341158" cy="1173514"/>
          </a:xfrm>
          <a:prstGeom prst="rect">
            <a:avLst/>
          </a:prstGeom>
          <a:ln>
            <a:solidFill>
              <a:schemeClr val="tx1"/>
            </a:solidFill>
          </a:ln>
        </p:spPr>
      </p:pic>
      <p:cxnSp>
        <p:nvCxnSpPr>
          <p:cNvPr id="9" name="Elbow Connector 8"/>
          <p:cNvCxnSpPr/>
          <p:nvPr/>
        </p:nvCxnSpPr>
        <p:spPr>
          <a:xfrm flipV="1">
            <a:off x="2692400" y="1379271"/>
            <a:ext cx="1346200" cy="647700"/>
          </a:xfrm>
          <a:prstGeom prst="bentConnector3">
            <a:avLst/>
          </a:prstGeom>
          <a:ln w="127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61043"/>
            <a:ext cx="8458200" cy="4851337"/>
          </a:xfrm>
          <a:prstGeom prst="rect">
            <a:avLst/>
          </a:prstGeom>
          <a:ln>
            <a:solidFill>
              <a:schemeClr val="tx1"/>
            </a:solidFill>
          </a:ln>
        </p:spPr>
      </p:pic>
      <p:sp>
        <p:nvSpPr>
          <p:cNvPr id="11" name="Rounded Rectangle 10"/>
          <p:cNvSpPr/>
          <p:nvPr/>
        </p:nvSpPr>
        <p:spPr>
          <a:xfrm>
            <a:off x="4038600" y="1874571"/>
            <a:ext cx="2133600" cy="41142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00" y="2743200"/>
            <a:ext cx="609600" cy="2057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43600" y="4671085"/>
            <a:ext cx="635000" cy="41142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68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edge">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about “Additional Uploads” continued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838200"/>
            <a:ext cx="8229600" cy="48768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16</a:t>
            </a:fld>
            <a:endParaRPr lang="en-US"/>
          </a:p>
        </p:txBody>
      </p:sp>
    </p:spTree>
    <p:extLst>
      <p:ext uri="{BB962C8B-B14F-4D97-AF65-F5344CB8AC3E}">
        <p14:creationId xmlns:p14="http://schemas.microsoft.com/office/powerpoint/2010/main" val="1908359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
            </a:r>
            <a:r>
              <a:rPr lang="en-US" dirty="0" smtClean="0"/>
              <a:t>Compose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17</a:t>
            </a:fld>
            <a:endParaRPr lang="en-US"/>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6604" b="27390"/>
          <a:stretch/>
        </p:blipFill>
        <p:spPr bwMode="auto">
          <a:xfrm>
            <a:off x="4565924" y="917653"/>
            <a:ext cx="4357359" cy="20858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537"/>
          <a:stretch/>
        </p:blipFill>
        <p:spPr bwMode="auto">
          <a:xfrm>
            <a:off x="94504" y="3048079"/>
            <a:ext cx="5341883"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35365"/>
          <a:stretch/>
        </p:blipFill>
        <p:spPr bwMode="auto">
          <a:xfrm>
            <a:off x="3657600" y="4114800"/>
            <a:ext cx="5303783" cy="2365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219200" y="1230868"/>
            <a:ext cx="2595582" cy="646331"/>
          </a:xfrm>
          <a:prstGeom prst="rect">
            <a:avLst/>
          </a:prstGeom>
          <a:solidFill>
            <a:schemeClr val="bg1"/>
          </a:solidFill>
        </p:spPr>
        <p:txBody>
          <a:bodyPr wrap="none" rtlCol="0">
            <a:spAutoFit/>
          </a:bodyPr>
          <a:lstStyle>
            <a:defPPr>
              <a:defRPr lang="en-US"/>
            </a:defPPr>
            <a:lvl1pPr>
              <a:defRPr>
                <a:solidFill>
                  <a:schemeClr val="accent2"/>
                </a:solidFill>
              </a:defRPr>
            </a:lvl1pPr>
          </a:lstStyle>
          <a:p>
            <a:pPr marL="342900" indent="-342900">
              <a:buAutoNum type="arabicPeriod"/>
            </a:pPr>
            <a:r>
              <a:rPr lang="en-US" dirty="0" smtClean="0"/>
              <a:t>Title</a:t>
            </a:r>
          </a:p>
          <a:p>
            <a:pPr marL="342900" indent="-342900">
              <a:buAutoNum type="arabicPeriod"/>
            </a:pPr>
            <a:r>
              <a:rPr lang="en-US" dirty="0" smtClean="0"/>
              <a:t>Abstract/Description</a:t>
            </a:r>
            <a:endParaRPr lang="en-US" dirty="0"/>
          </a:p>
        </p:txBody>
      </p:sp>
      <p:sp>
        <p:nvSpPr>
          <p:cNvPr id="10" name="TextBox 9"/>
          <p:cNvSpPr txBox="1"/>
          <p:nvPr/>
        </p:nvSpPr>
        <p:spPr>
          <a:xfrm>
            <a:off x="5951055" y="3288268"/>
            <a:ext cx="231351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3. Additional uploads</a:t>
            </a:r>
            <a:endParaRPr lang="en-US" dirty="0"/>
          </a:p>
        </p:txBody>
      </p:sp>
      <p:sp>
        <p:nvSpPr>
          <p:cNvPr id="11" name="TextBox 10"/>
          <p:cNvSpPr txBox="1"/>
          <p:nvPr/>
        </p:nvSpPr>
        <p:spPr>
          <a:xfrm>
            <a:off x="2057400" y="4968170"/>
            <a:ext cx="1210588" cy="369332"/>
          </a:xfrm>
          <a:prstGeom prst="rect">
            <a:avLst/>
          </a:prstGeom>
          <a:solidFill>
            <a:schemeClr val="bg1"/>
          </a:solidFill>
        </p:spPr>
        <p:txBody>
          <a:bodyPr wrap="none" rtlCol="0">
            <a:spAutoFit/>
          </a:bodyPr>
          <a:lstStyle>
            <a:defPPr>
              <a:defRPr lang="en-US"/>
            </a:defPPr>
            <a:lvl1pPr>
              <a:defRPr>
                <a:solidFill>
                  <a:schemeClr val="accent2"/>
                </a:solidFill>
              </a:defRPr>
            </a:lvl1pPr>
          </a:lstStyle>
          <a:p>
            <a:r>
              <a:rPr lang="en-US" dirty="0" smtClean="0"/>
              <a:t>4. Details </a:t>
            </a:r>
            <a:endParaRPr lang="en-US" dirty="0"/>
          </a:p>
        </p:txBody>
      </p:sp>
    </p:spTree>
    <p:extLst>
      <p:ext uri="{BB962C8B-B14F-4D97-AF65-F5344CB8AC3E}">
        <p14:creationId xmlns:p14="http://schemas.microsoft.com/office/powerpoint/2010/main" val="306590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New Resource: Attach</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7757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1834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795326"/>
            <a:ext cx="8229600" cy="3453073"/>
          </a:xfrm>
          <a:prstGeom prst="rect">
            <a:avLst/>
          </a:prstGeom>
        </p:spPr>
      </p:pic>
      <p:sp>
        <p:nvSpPr>
          <p:cNvPr id="2" name="Title 1"/>
          <p:cNvSpPr>
            <a:spLocks noGrp="1"/>
          </p:cNvSpPr>
          <p:nvPr>
            <p:ph type="title"/>
          </p:nvPr>
        </p:nvSpPr>
        <p:spPr/>
        <p:txBody>
          <a:bodyPr/>
          <a:lstStyle/>
          <a:p>
            <a:r>
              <a:rPr lang="en-US" dirty="0" smtClean="0"/>
              <a:t>Create a Resource: Authors</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914400"/>
            <a:ext cx="8305800" cy="1783235"/>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19</a:t>
            </a:fld>
            <a:endParaRPr lang="en-US"/>
          </a:p>
        </p:txBody>
      </p:sp>
      <p:sp>
        <p:nvSpPr>
          <p:cNvPr id="7" name="Oval 6"/>
          <p:cNvSpPr/>
          <p:nvPr/>
        </p:nvSpPr>
        <p:spPr>
          <a:xfrm>
            <a:off x="8001000" y="4495799"/>
            <a:ext cx="381000" cy="3275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2000" y="3657600"/>
            <a:ext cx="51816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638800" y="5105400"/>
            <a:ext cx="1295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3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edg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a resource?</a:t>
            </a:r>
          </a:p>
          <a:p>
            <a:r>
              <a:rPr lang="en-US" dirty="0" smtClean="0"/>
              <a:t>Why and When </a:t>
            </a:r>
            <a:r>
              <a:rPr lang="en-US" dirty="0" smtClean="0"/>
              <a:t>to use a resource</a:t>
            </a:r>
          </a:p>
          <a:p>
            <a:r>
              <a:rPr lang="en-US" dirty="0" smtClean="0"/>
              <a:t>How to upload a resource</a:t>
            </a:r>
          </a:p>
          <a:p>
            <a:r>
              <a:rPr lang="en-US" dirty="0" smtClean="0"/>
              <a:t>Where to find more information</a:t>
            </a:r>
          </a:p>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a:t>
            </a:fld>
            <a:endParaRPr lang="en-US"/>
          </a:p>
        </p:txBody>
      </p:sp>
    </p:spTree>
    <p:extLst>
      <p:ext uri="{BB962C8B-B14F-4D97-AF65-F5344CB8AC3E}">
        <p14:creationId xmlns:p14="http://schemas.microsoft.com/office/powerpoint/2010/main" val="3114432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Tags</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8" y="1308100"/>
            <a:ext cx="8905876"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617399"/>
            <a:ext cx="8686800" cy="16232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200400"/>
            <a:ext cx="8229600" cy="15317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00" y="3810000"/>
            <a:ext cx="8229600" cy="155461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4574607"/>
            <a:ext cx="8382000" cy="1531753"/>
          </a:xfrm>
          <a:prstGeom prst="rect">
            <a:avLst/>
          </a:prstGeom>
        </p:spPr>
      </p:pic>
    </p:spTree>
    <p:extLst>
      <p:ext uri="{BB962C8B-B14F-4D97-AF65-F5344CB8AC3E}">
        <p14:creationId xmlns:p14="http://schemas.microsoft.com/office/powerpoint/2010/main" val="267933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Review and Submit</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0" y="1143000"/>
            <a:ext cx="7102456" cy="37874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090" y="1143000"/>
            <a:ext cx="6873836" cy="3787468"/>
          </a:xfrm>
          <a:prstGeom prst="rect">
            <a:avLst/>
          </a:prstGeom>
        </p:spPr>
      </p:pic>
      <p:sp>
        <p:nvSpPr>
          <p:cNvPr id="7" name="Oval 6"/>
          <p:cNvSpPr/>
          <p:nvPr/>
        </p:nvSpPr>
        <p:spPr>
          <a:xfrm>
            <a:off x="3276600" y="4572000"/>
            <a:ext cx="1371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Resource: Submitted</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7" y="1219200"/>
            <a:ext cx="9029593" cy="3337671"/>
          </a:xfrm>
          <a:prstGeom prst="rect">
            <a:avLst/>
          </a:prstGeom>
        </p:spPr>
      </p:pic>
    </p:spTree>
    <p:extLst>
      <p:ext uri="{BB962C8B-B14F-4D97-AF65-F5344CB8AC3E}">
        <p14:creationId xmlns:p14="http://schemas.microsoft.com/office/powerpoint/2010/main" val="1330433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Accessing Resources</a:t>
            </a:r>
            <a:endParaRPr lang="en-US" sz="44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23</a:t>
            </a:fld>
            <a:endParaRPr lang="en-US"/>
          </a:p>
        </p:txBody>
      </p:sp>
    </p:spTree>
    <p:extLst>
      <p:ext uri="{BB962C8B-B14F-4D97-AF65-F5344CB8AC3E}">
        <p14:creationId xmlns:p14="http://schemas.microsoft.com/office/powerpoint/2010/main" val="2807776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your contributions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838200"/>
            <a:ext cx="8276151" cy="54864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24</a:t>
            </a:fld>
            <a:endParaRPr lang="en-US"/>
          </a:p>
        </p:txBody>
      </p:sp>
      <p:sp>
        <p:nvSpPr>
          <p:cNvPr id="6" name="Rounded Rectangle 5"/>
          <p:cNvSpPr/>
          <p:nvPr/>
        </p:nvSpPr>
        <p:spPr>
          <a:xfrm>
            <a:off x="6248400" y="4572000"/>
            <a:ext cx="24384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04800" y="4038600"/>
            <a:ext cx="15240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765518"/>
            <a:ext cx="8433735" cy="1331321"/>
          </a:xfrm>
          <a:prstGeom prst="rect">
            <a:avLst/>
          </a:prstGeom>
          <a:ln w="31750">
            <a:solidFill>
              <a:schemeClr val="tx1"/>
            </a:solidFill>
          </a:ln>
        </p:spPr>
      </p:pic>
      <p:sp>
        <p:nvSpPr>
          <p:cNvPr id="9" name="Rounded Rectangle 8"/>
          <p:cNvSpPr/>
          <p:nvPr/>
        </p:nvSpPr>
        <p:spPr>
          <a:xfrm>
            <a:off x="838200" y="3276600"/>
            <a:ext cx="2514600" cy="3810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79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914400"/>
            <a:ext cx="8440734" cy="5181600"/>
          </a:xfrm>
        </p:spPr>
      </p:pic>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25</a:t>
            </a:fld>
            <a:endParaRPr lang="en-US"/>
          </a:p>
        </p:txBody>
      </p:sp>
      <p:sp>
        <p:nvSpPr>
          <p:cNvPr id="6" name="Oval 5"/>
          <p:cNvSpPr/>
          <p:nvPr/>
        </p:nvSpPr>
        <p:spPr>
          <a:xfrm>
            <a:off x="2057400" y="4953000"/>
            <a:ext cx="228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9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7" y="1219200"/>
            <a:ext cx="30286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Browsing existing </a:t>
            </a:r>
            <a:r>
              <a:rPr lang="en-US" dirty="0"/>
              <a:t>r</a:t>
            </a:r>
            <a:r>
              <a:rPr lang="en-US" dirty="0" smtClean="0"/>
              <a:t>esources</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26</a:t>
            </a:fld>
            <a:endParaRPr lang="en-US"/>
          </a:p>
        </p:txBody>
      </p:sp>
      <p:cxnSp>
        <p:nvCxnSpPr>
          <p:cNvPr id="6" name="Straight Arrow Connector 5"/>
          <p:cNvCxnSpPr/>
          <p:nvPr/>
        </p:nvCxnSpPr>
        <p:spPr>
          <a:xfrm flipV="1">
            <a:off x="76200" y="1676401"/>
            <a:ext cx="381000" cy="38099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19800" y="953869"/>
            <a:ext cx="2675704" cy="707886"/>
          </a:xfrm>
          <a:prstGeom prst="rect">
            <a:avLst/>
          </a:prstGeom>
          <a:noFill/>
        </p:spPr>
        <p:txBody>
          <a:bodyPr wrap="square" rtlCol="0">
            <a:spAutoFit/>
          </a:bodyPr>
          <a:lstStyle/>
          <a:p>
            <a:r>
              <a:rPr lang="en-US" sz="2000" i="1" dirty="0">
                <a:solidFill>
                  <a:srgbClr val="FF6600"/>
                </a:solidFill>
              </a:rPr>
              <a:t>Or from your</a:t>
            </a:r>
          </a:p>
          <a:p>
            <a:r>
              <a:rPr lang="en-US" sz="2000" i="1" dirty="0">
                <a:solidFill>
                  <a:srgbClr val="FF6600"/>
                </a:solidFill>
              </a:rPr>
              <a:t>dashboard page…</a:t>
            </a: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91393"/>
            <a:ext cx="3657600" cy="2704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410200"/>
            <a:ext cx="8238304" cy="80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411217" y="849868"/>
            <a:ext cx="4572000" cy="400110"/>
          </a:xfrm>
          <a:prstGeom prst="rect">
            <a:avLst/>
          </a:prstGeom>
          <a:noFill/>
        </p:spPr>
        <p:txBody>
          <a:bodyPr wrap="square" rtlCol="0">
            <a:spAutoFit/>
          </a:bodyPr>
          <a:lstStyle/>
          <a:p>
            <a:r>
              <a:rPr lang="en-US" sz="2000" i="1" dirty="0">
                <a:solidFill>
                  <a:srgbClr val="FF6600"/>
                </a:solidFill>
              </a:rPr>
              <a:t>From the Main Menu</a:t>
            </a:r>
          </a:p>
        </p:txBody>
      </p:sp>
      <p:sp>
        <p:nvSpPr>
          <p:cNvPr id="18" name="Rectangle 17"/>
          <p:cNvSpPr/>
          <p:nvPr/>
        </p:nvSpPr>
        <p:spPr>
          <a:xfrm>
            <a:off x="457200" y="4948535"/>
            <a:ext cx="4572000" cy="400110"/>
          </a:xfrm>
          <a:prstGeom prst="rect">
            <a:avLst/>
          </a:prstGeom>
        </p:spPr>
        <p:txBody>
          <a:bodyPr>
            <a:spAutoFit/>
          </a:bodyPr>
          <a:lstStyle/>
          <a:p>
            <a:r>
              <a:rPr lang="en-US" sz="2000" i="1" dirty="0">
                <a:solidFill>
                  <a:srgbClr val="FF6600"/>
                </a:solidFill>
              </a:rPr>
              <a:t>Within the Resource page…</a:t>
            </a:r>
          </a:p>
        </p:txBody>
      </p:sp>
    </p:spTree>
    <p:extLst>
      <p:ext uri="{BB962C8B-B14F-4D97-AF65-F5344CB8AC3E}">
        <p14:creationId xmlns:p14="http://schemas.microsoft.com/office/powerpoint/2010/main" val="969169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help</a:t>
            </a:r>
            <a:endParaRPr lang="en-US" dirty="0"/>
          </a:p>
        </p:txBody>
      </p:sp>
      <p:sp>
        <p:nvSpPr>
          <p:cNvPr id="3" name="Content Placeholder 2"/>
          <p:cNvSpPr>
            <a:spLocks noGrp="1"/>
          </p:cNvSpPr>
          <p:nvPr>
            <p:ph idx="1"/>
          </p:nvPr>
        </p:nvSpPr>
        <p:spPr/>
        <p:txBody>
          <a:bodyPr/>
          <a:lstStyle/>
          <a:p>
            <a:r>
              <a:rPr lang="en-US" dirty="0" smtClean="0"/>
              <a:t>Help is available:</a:t>
            </a:r>
          </a:p>
          <a:p>
            <a:pPr lvl="1"/>
            <a:r>
              <a:rPr lang="en-US" dirty="0" smtClean="0"/>
              <a:t>See our NCIP Hub Tutorials</a:t>
            </a:r>
          </a:p>
          <a:p>
            <a:pPr lvl="1"/>
            <a:r>
              <a:rPr lang="en-US" dirty="0" smtClean="0"/>
              <a:t>Check out our User Group</a:t>
            </a:r>
          </a:p>
          <a:p>
            <a:pPr lvl="2"/>
            <a:r>
              <a:rPr lang="en-US" dirty="0" smtClean="0"/>
              <a:t>Become a member if you are not already</a:t>
            </a:r>
          </a:p>
          <a:p>
            <a:pPr lvl="1"/>
            <a:r>
              <a:rPr lang="en-US" dirty="0" smtClean="0"/>
              <a:t>See Question and Answers</a:t>
            </a:r>
          </a:p>
          <a:p>
            <a:pPr lvl="2"/>
            <a:r>
              <a:rPr lang="en-US" dirty="0" smtClean="0"/>
              <a:t>Post a question to gather feedback from the user community</a:t>
            </a:r>
          </a:p>
          <a:p>
            <a:pPr lvl="2"/>
            <a:r>
              <a:rPr lang="en-US" dirty="0" smtClean="0"/>
              <a:t>Read through questions already posted to learn more</a:t>
            </a:r>
          </a:p>
          <a:p>
            <a:pPr lvl="1"/>
            <a:r>
              <a:rPr lang="en-US" dirty="0" smtClean="0"/>
              <a:t>Log a help ticket</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27</a:t>
            </a:fld>
            <a:endParaRPr lang="en-US"/>
          </a:p>
        </p:txBody>
      </p:sp>
    </p:spTree>
    <p:extLst>
      <p:ext uri="{BB962C8B-B14F-4D97-AF65-F5344CB8AC3E}">
        <p14:creationId xmlns:p14="http://schemas.microsoft.com/office/powerpoint/2010/main" val="35298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4000" dirty="0" smtClean="0"/>
          </a:p>
          <a:p>
            <a:pPr marL="0" indent="0">
              <a:buNone/>
            </a:pPr>
            <a:endParaRPr lang="en-US" sz="4000" dirty="0"/>
          </a:p>
          <a:p>
            <a:pPr marL="0" indent="0" algn="ctr">
              <a:buNone/>
            </a:pPr>
            <a:r>
              <a:rPr lang="en-US" sz="4000" dirty="0" smtClean="0"/>
              <a:t>QUESTIONS?</a:t>
            </a:r>
            <a:endParaRPr lang="en-US" sz="40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28</a:t>
            </a:fld>
            <a:endParaRPr lang="en-US"/>
          </a:p>
        </p:txBody>
      </p:sp>
    </p:spTree>
    <p:extLst>
      <p:ext uri="{BB962C8B-B14F-4D97-AF65-F5344CB8AC3E}">
        <p14:creationId xmlns:p14="http://schemas.microsoft.com/office/powerpoint/2010/main" val="2683598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sz="4000" dirty="0" smtClean="0"/>
          </a:p>
          <a:p>
            <a:pPr marL="0" indent="0">
              <a:buNone/>
            </a:pPr>
            <a:endParaRPr lang="en-US" sz="4000" dirty="0"/>
          </a:p>
          <a:p>
            <a:pPr marL="0" indent="0" algn="ctr">
              <a:buNone/>
            </a:pPr>
            <a:r>
              <a:rPr lang="en-US" sz="4000" dirty="0" smtClean="0"/>
              <a:t>What are NCIP Hub Resources</a:t>
            </a:r>
            <a:endParaRPr lang="en-US" sz="4000"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3</a:t>
            </a:fld>
            <a:endParaRPr lang="en-US"/>
          </a:p>
        </p:txBody>
      </p:sp>
    </p:spTree>
    <p:extLst>
      <p:ext uri="{BB962C8B-B14F-4D97-AF65-F5344CB8AC3E}">
        <p14:creationId xmlns:p14="http://schemas.microsoft.com/office/powerpoint/2010/main" val="3657041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NCIP Hub Resources?</a:t>
            </a:r>
            <a:endParaRPr lang="en-US" dirty="0"/>
          </a:p>
        </p:txBody>
      </p:sp>
      <p:sp>
        <p:nvSpPr>
          <p:cNvPr id="3" name="Content Placeholder 2"/>
          <p:cNvSpPr>
            <a:spLocks noGrp="1"/>
          </p:cNvSpPr>
          <p:nvPr>
            <p:ph idx="1"/>
          </p:nvPr>
        </p:nvSpPr>
        <p:spPr/>
        <p:txBody>
          <a:bodyPr/>
          <a:lstStyle/>
          <a:p>
            <a:pPr marL="0" indent="0">
              <a:buNone/>
            </a:pPr>
            <a:r>
              <a:rPr lang="en-US" dirty="0"/>
              <a:t>NCIP Hub resources are user submitted content grouped by </a:t>
            </a:r>
            <a:r>
              <a:rPr lang="en-US" dirty="0" smtClean="0"/>
              <a:t>category</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7" y="2362200"/>
            <a:ext cx="9031014"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07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Page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257" y="1104698"/>
            <a:ext cx="6494659" cy="4476268"/>
          </a:xfrm>
          <a:prstGeom prst="rect">
            <a:avLst/>
          </a:prstGeom>
        </p:spPr>
      </p:pic>
      <p:grpSp>
        <p:nvGrpSpPr>
          <p:cNvPr id="8" name="Group 7"/>
          <p:cNvGrpSpPr/>
          <p:nvPr/>
        </p:nvGrpSpPr>
        <p:grpSpPr>
          <a:xfrm>
            <a:off x="163737" y="1954032"/>
            <a:ext cx="1073150" cy="369332"/>
            <a:chOff x="831850" y="2273300"/>
            <a:chExt cx="1073150" cy="369332"/>
          </a:xfrm>
        </p:grpSpPr>
        <p:sp>
          <p:nvSpPr>
            <p:cNvPr id="9"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 name="Text Box 4"/>
            <p:cNvSpPr txBox="1">
              <a:spLocks noChangeArrowheads="1"/>
            </p:cNvSpPr>
            <p:nvPr/>
          </p:nvSpPr>
          <p:spPr bwMode="auto">
            <a:xfrm>
              <a:off x="831850" y="2273300"/>
              <a:ext cx="612179" cy="369332"/>
            </a:xfrm>
            <a:prstGeom prst="rect">
              <a:avLst/>
            </a:prstGeom>
            <a:solidFill>
              <a:schemeClr val="accent2"/>
            </a:solidFill>
            <a:ln>
              <a:noFill/>
            </a:ln>
            <a:effectLst/>
            <a:extLst/>
          </p:spPr>
          <p:txBody>
            <a:bodyPr wrap="none">
              <a:spAutoFit/>
            </a:bodyPr>
            <a:lstStyle/>
            <a:p>
              <a:pPr algn="r">
                <a:defRPr/>
              </a:pPr>
              <a:r>
                <a:rPr lang="en-US" dirty="0" smtClean="0"/>
                <a:t>Title</a:t>
              </a:r>
              <a:endParaRPr lang="en-US" dirty="0"/>
            </a:p>
          </p:txBody>
        </p:sp>
      </p:grpSp>
      <p:grpSp>
        <p:nvGrpSpPr>
          <p:cNvPr id="11" name="Group 10"/>
          <p:cNvGrpSpPr/>
          <p:nvPr/>
        </p:nvGrpSpPr>
        <p:grpSpPr>
          <a:xfrm>
            <a:off x="163737" y="1954032"/>
            <a:ext cx="1073150" cy="369332"/>
            <a:chOff x="831850" y="2273300"/>
            <a:chExt cx="1073150" cy="369332"/>
          </a:xfrm>
        </p:grpSpPr>
        <p:sp>
          <p:nvSpPr>
            <p:cNvPr id="12"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 name="Text Box 4"/>
            <p:cNvSpPr txBox="1">
              <a:spLocks noChangeArrowheads="1"/>
            </p:cNvSpPr>
            <p:nvPr/>
          </p:nvSpPr>
          <p:spPr bwMode="auto">
            <a:xfrm>
              <a:off x="831850" y="2273300"/>
              <a:ext cx="612179" cy="369332"/>
            </a:xfrm>
            <a:prstGeom prst="rect">
              <a:avLst/>
            </a:prstGeom>
            <a:solidFill>
              <a:schemeClr val="accent2"/>
            </a:solidFill>
            <a:ln>
              <a:noFill/>
            </a:ln>
            <a:effectLst/>
            <a:extLst/>
          </p:spPr>
          <p:txBody>
            <a:bodyPr wrap="none">
              <a:spAutoFit/>
            </a:bodyPr>
            <a:lstStyle/>
            <a:p>
              <a:pPr algn="r">
                <a:defRPr/>
              </a:pPr>
              <a:r>
                <a:rPr lang="en-US" dirty="0" smtClean="0"/>
                <a:t>Title</a:t>
              </a:r>
              <a:endParaRPr lang="en-US" dirty="0"/>
            </a:p>
          </p:txBody>
        </p:sp>
      </p:grpSp>
      <p:grpSp>
        <p:nvGrpSpPr>
          <p:cNvPr id="14" name="Group 13"/>
          <p:cNvGrpSpPr/>
          <p:nvPr/>
        </p:nvGrpSpPr>
        <p:grpSpPr>
          <a:xfrm>
            <a:off x="45721" y="2382358"/>
            <a:ext cx="1453976" cy="369332"/>
            <a:chOff x="451024" y="2273300"/>
            <a:chExt cx="1453976" cy="369332"/>
          </a:xfrm>
        </p:grpSpPr>
        <p:sp>
          <p:nvSpPr>
            <p:cNvPr id="15"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 name="Text Box 4"/>
            <p:cNvSpPr txBox="1">
              <a:spLocks noChangeArrowheads="1"/>
            </p:cNvSpPr>
            <p:nvPr/>
          </p:nvSpPr>
          <p:spPr bwMode="auto">
            <a:xfrm>
              <a:off x="451024" y="2273300"/>
              <a:ext cx="993005" cy="369332"/>
            </a:xfrm>
            <a:prstGeom prst="rect">
              <a:avLst/>
            </a:prstGeom>
            <a:solidFill>
              <a:schemeClr val="accent2"/>
            </a:solidFill>
            <a:ln>
              <a:noFill/>
            </a:ln>
            <a:effectLst/>
            <a:extLst/>
          </p:spPr>
          <p:txBody>
            <a:bodyPr wrap="none">
              <a:spAutoFit/>
            </a:bodyPr>
            <a:lstStyle/>
            <a:p>
              <a:pPr algn="r">
                <a:defRPr/>
              </a:pPr>
              <a:r>
                <a:rPr lang="en-US" dirty="0" smtClean="0"/>
                <a:t>Authors</a:t>
              </a:r>
              <a:endParaRPr lang="en-US" dirty="0"/>
            </a:p>
          </p:txBody>
        </p:sp>
      </p:grpSp>
      <p:sp>
        <p:nvSpPr>
          <p:cNvPr id="17" name="Line 5"/>
          <p:cNvSpPr>
            <a:spLocks noChangeShapeType="1"/>
          </p:cNvSpPr>
          <p:nvPr/>
        </p:nvSpPr>
        <p:spPr bwMode="auto">
          <a:xfrm flipV="1">
            <a:off x="3238540" y="2895600"/>
            <a:ext cx="1929188" cy="0"/>
          </a:xfrm>
          <a:prstGeom prst="line">
            <a:avLst/>
          </a:prstGeom>
          <a:noFill/>
          <a:ln w="76200" cmpd="sng">
            <a:solidFill>
              <a:schemeClr val="accent2"/>
            </a:solidFill>
            <a:round/>
            <a:headEnd type="none" w="med" len="med"/>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 name="Text Box 4"/>
          <p:cNvSpPr txBox="1">
            <a:spLocks noChangeArrowheads="1"/>
          </p:cNvSpPr>
          <p:nvPr/>
        </p:nvSpPr>
        <p:spPr bwMode="auto">
          <a:xfrm flipH="1">
            <a:off x="4890107" y="2438400"/>
            <a:ext cx="1479892" cy="923330"/>
          </a:xfrm>
          <a:prstGeom prst="rect">
            <a:avLst/>
          </a:prstGeom>
          <a:solidFill>
            <a:schemeClr val="accent2"/>
          </a:solidFill>
          <a:ln>
            <a:noFill/>
          </a:ln>
          <a:effectLst/>
          <a:extLst/>
        </p:spPr>
        <p:txBody>
          <a:bodyPr wrap="none">
            <a:spAutoFit/>
          </a:bodyPr>
          <a:lstStyle/>
          <a:p>
            <a:pPr marL="114300" indent="-114300">
              <a:buFont typeface="Arial"/>
              <a:buChar char="•"/>
              <a:defRPr/>
            </a:pPr>
            <a:r>
              <a:rPr lang="en-US" dirty="0" smtClean="0"/>
              <a:t>Reviews</a:t>
            </a:r>
            <a:endParaRPr lang="en-US" dirty="0"/>
          </a:p>
          <a:p>
            <a:pPr marL="114300" indent="-114300">
              <a:buFont typeface="Arial"/>
              <a:buChar char="•"/>
              <a:defRPr/>
            </a:pPr>
            <a:r>
              <a:rPr lang="en-US" dirty="0" smtClean="0"/>
              <a:t>Supporting </a:t>
            </a:r>
          </a:p>
          <a:p>
            <a:pPr>
              <a:defRPr/>
            </a:pPr>
            <a:r>
              <a:rPr lang="en-US" dirty="0" smtClean="0"/>
              <a:t>Documents</a:t>
            </a:r>
            <a:endParaRPr lang="en-US" dirty="0"/>
          </a:p>
        </p:txBody>
      </p:sp>
      <p:sp>
        <p:nvSpPr>
          <p:cNvPr id="19" name="Rounded Rectangle 18"/>
          <p:cNvSpPr/>
          <p:nvPr/>
        </p:nvSpPr>
        <p:spPr>
          <a:xfrm>
            <a:off x="1461636" y="2819400"/>
            <a:ext cx="1776903" cy="228600"/>
          </a:xfrm>
          <a:prstGeom prst="roundRect">
            <a:avLst/>
          </a:prstGeom>
          <a:noFill/>
          <a:ln w="25400" cmpd="sng">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33736" y="3635791"/>
            <a:ext cx="1505147" cy="369332"/>
            <a:chOff x="399853" y="2273300"/>
            <a:chExt cx="1505147" cy="369332"/>
          </a:xfrm>
        </p:grpSpPr>
        <p:sp>
          <p:nvSpPr>
            <p:cNvPr id="21"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2" name="Text Box 4"/>
            <p:cNvSpPr txBox="1">
              <a:spLocks noChangeArrowheads="1"/>
            </p:cNvSpPr>
            <p:nvPr/>
          </p:nvSpPr>
          <p:spPr bwMode="auto">
            <a:xfrm>
              <a:off x="399853" y="2273300"/>
              <a:ext cx="1044176" cy="369332"/>
            </a:xfrm>
            <a:prstGeom prst="rect">
              <a:avLst/>
            </a:prstGeom>
            <a:solidFill>
              <a:schemeClr val="accent2"/>
            </a:solidFill>
            <a:ln>
              <a:noFill/>
            </a:ln>
            <a:effectLst/>
            <a:extLst/>
          </p:spPr>
          <p:txBody>
            <a:bodyPr wrap="none">
              <a:spAutoFit/>
            </a:bodyPr>
            <a:lstStyle/>
            <a:p>
              <a:pPr algn="r">
                <a:defRPr/>
              </a:pPr>
              <a:r>
                <a:rPr lang="en-US" dirty="0" smtClean="0"/>
                <a:t>Abstract</a:t>
              </a:r>
              <a:endParaRPr lang="en-US" dirty="0"/>
            </a:p>
          </p:txBody>
        </p:sp>
      </p:grpSp>
      <p:grpSp>
        <p:nvGrpSpPr>
          <p:cNvPr id="23" name="Group 22"/>
          <p:cNvGrpSpPr/>
          <p:nvPr/>
        </p:nvGrpSpPr>
        <p:grpSpPr>
          <a:xfrm>
            <a:off x="33736" y="5085834"/>
            <a:ext cx="1427901" cy="369332"/>
            <a:chOff x="477099" y="2273300"/>
            <a:chExt cx="1427901" cy="369332"/>
          </a:xfrm>
        </p:grpSpPr>
        <p:sp>
          <p:nvSpPr>
            <p:cNvPr id="24"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 name="Text Box 4"/>
            <p:cNvSpPr txBox="1">
              <a:spLocks noChangeArrowheads="1"/>
            </p:cNvSpPr>
            <p:nvPr/>
          </p:nvSpPr>
          <p:spPr bwMode="auto">
            <a:xfrm>
              <a:off x="477099" y="2273300"/>
              <a:ext cx="966931" cy="369332"/>
            </a:xfrm>
            <a:prstGeom prst="rect">
              <a:avLst/>
            </a:prstGeom>
            <a:solidFill>
              <a:schemeClr val="accent2"/>
            </a:solidFill>
            <a:ln>
              <a:noFill/>
            </a:ln>
            <a:effectLst/>
            <a:extLst/>
          </p:spPr>
          <p:txBody>
            <a:bodyPr wrap="none">
              <a:spAutoFit/>
            </a:bodyPr>
            <a:lstStyle/>
            <a:p>
              <a:pPr algn="r">
                <a:defRPr/>
              </a:pPr>
              <a:r>
                <a:rPr lang="en-US" dirty="0" smtClean="0"/>
                <a:t>Citation</a:t>
              </a:r>
            </a:p>
          </p:txBody>
        </p:sp>
      </p:grpSp>
      <p:grpSp>
        <p:nvGrpSpPr>
          <p:cNvPr id="26" name="Group 25"/>
          <p:cNvGrpSpPr/>
          <p:nvPr/>
        </p:nvGrpSpPr>
        <p:grpSpPr>
          <a:xfrm flipH="1">
            <a:off x="7543800" y="3053802"/>
            <a:ext cx="1504847" cy="646331"/>
            <a:chOff x="400153" y="2273300"/>
            <a:chExt cx="1504847" cy="646331"/>
          </a:xfrm>
        </p:grpSpPr>
        <p:sp>
          <p:nvSpPr>
            <p:cNvPr id="27"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 name="Text Box 4"/>
            <p:cNvSpPr txBox="1">
              <a:spLocks noChangeArrowheads="1"/>
            </p:cNvSpPr>
            <p:nvPr/>
          </p:nvSpPr>
          <p:spPr bwMode="auto">
            <a:xfrm>
              <a:off x="400153" y="2273300"/>
              <a:ext cx="1043876" cy="646331"/>
            </a:xfrm>
            <a:prstGeom prst="rect">
              <a:avLst/>
            </a:prstGeom>
            <a:solidFill>
              <a:schemeClr val="accent2"/>
            </a:solidFill>
            <a:ln>
              <a:noFill/>
            </a:ln>
            <a:effectLst/>
            <a:extLst/>
          </p:spPr>
          <p:txBody>
            <a:bodyPr wrap="none">
              <a:spAutoFit/>
            </a:bodyPr>
            <a:lstStyle/>
            <a:p>
              <a:pPr>
                <a:defRPr/>
              </a:pPr>
              <a:r>
                <a:rPr lang="en-US" dirty="0" smtClean="0"/>
                <a:t>Related </a:t>
              </a:r>
            </a:p>
            <a:p>
              <a:pPr>
                <a:defRPr/>
              </a:pPr>
              <a:r>
                <a:rPr lang="en-US" dirty="0" smtClean="0"/>
                <a:t>Group</a:t>
              </a:r>
              <a:endParaRPr lang="en-US" dirty="0"/>
            </a:p>
          </p:txBody>
        </p:sp>
      </p:grpSp>
      <p:grpSp>
        <p:nvGrpSpPr>
          <p:cNvPr id="29" name="Group 28"/>
          <p:cNvGrpSpPr/>
          <p:nvPr/>
        </p:nvGrpSpPr>
        <p:grpSpPr>
          <a:xfrm flipH="1">
            <a:off x="7274496" y="3843098"/>
            <a:ext cx="1774151" cy="646331"/>
            <a:chOff x="130849" y="2273300"/>
            <a:chExt cx="1774151" cy="646331"/>
          </a:xfrm>
        </p:grpSpPr>
        <p:sp>
          <p:nvSpPr>
            <p:cNvPr id="30" name="Line 5"/>
            <p:cNvSpPr>
              <a:spLocks noChangeShapeType="1"/>
            </p:cNvSpPr>
            <p:nvPr/>
          </p:nvSpPr>
          <p:spPr bwMode="auto">
            <a:xfrm flipH="1" flipV="1">
              <a:off x="1371600" y="2470150"/>
              <a:ext cx="533400" cy="0"/>
            </a:xfrm>
            <a:prstGeom prst="line">
              <a:avLst/>
            </a:prstGeom>
            <a:noFill/>
            <a:ln w="76200" cmpd="sng">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1" name="Text Box 4"/>
            <p:cNvSpPr txBox="1">
              <a:spLocks noChangeArrowheads="1"/>
            </p:cNvSpPr>
            <p:nvPr/>
          </p:nvSpPr>
          <p:spPr bwMode="auto">
            <a:xfrm>
              <a:off x="130849" y="2273300"/>
              <a:ext cx="1313180" cy="646331"/>
            </a:xfrm>
            <a:prstGeom prst="rect">
              <a:avLst/>
            </a:prstGeom>
            <a:solidFill>
              <a:schemeClr val="accent2"/>
            </a:solidFill>
            <a:ln>
              <a:noFill/>
            </a:ln>
            <a:effectLst/>
            <a:extLst/>
          </p:spPr>
          <p:txBody>
            <a:bodyPr wrap="none">
              <a:spAutoFit/>
            </a:bodyPr>
            <a:lstStyle/>
            <a:p>
              <a:pPr>
                <a:defRPr/>
              </a:pPr>
              <a:r>
                <a:rPr lang="en-US" dirty="0" smtClean="0"/>
                <a:t>Associated</a:t>
              </a:r>
            </a:p>
            <a:p>
              <a:pPr>
                <a:defRPr/>
              </a:pPr>
              <a:r>
                <a:rPr lang="en-US" dirty="0" smtClean="0"/>
                <a:t>Resource</a:t>
              </a:r>
              <a:endParaRPr lang="en-US" dirty="0"/>
            </a:p>
          </p:txBody>
        </p:sp>
      </p:grpSp>
      <p:sp>
        <p:nvSpPr>
          <p:cNvPr id="3" name="TextBox 2"/>
          <p:cNvSpPr txBox="1"/>
          <p:nvPr/>
        </p:nvSpPr>
        <p:spPr>
          <a:xfrm>
            <a:off x="6379025" y="5791199"/>
            <a:ext cx="2495672" cy="246221"/>
          </a:xfrm>
          <a:prstGeom prst="rect">
            <a:avLst/>
          </a:prstGeom>
          <a:noFill/>
        </p:spPr>
        <p:txBody>
          <a:bodyPr wrap="square" rtlCol="0">
            <a:spAutoFit/>
          </a:bodyPr>
          <a:lstStyle/>
          <a:p>
            <a:r>
              <a:rPr lang="en-US" sz="1000" dirty="0" smtClean="0"/>
              <a:t>Graphic Credit: Emily </a:t>
            </a:r>
            <a:r>
              <a:rPr lang="en-US" sz="1000" dirty="0" err="1" smtClean="0"/>
              <a:t>Kayser</a:t>
            </a:r>
            <a:r>
              <a:rPr lang="en-US" sz="1000" dirty="0" smtClean="0"/>
              <a:t>, </a:t>
            </a:r>
            <a:r>
              <a:rPr lang="en-US" sz="1000" dirty="0" err="1" smtClean="0"/>
              <a:t>Hubzero</a:t>
            </a:r>
            <a:endParaRPr lang="en-US" sz="1000" dirty="0"/>
          </a:p>
        </p:txBody>
      </p:sp>
    </p:spTree>
    <p:extLst>
      <p:ext uri="{BB962C8B-B14F-4D97-AF65-F5344CB8AC3E}">
        <p14:creationId xmlns:p14="http://schemas.microsoft.com/office/powerpoint/2010/main" val="5934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Resource</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04698"/>
            <a:ext cx="7352486" cy="5067502"/>
          </a:xfrm>
          <a:prstGeom prst="rect">
            <a:avLst/>
          </a:prstGeom>
        </p:spPr>
      </p:pic>
      <p:sp>
        <p:nvSpPr>
          <p:cNvPr id="8" name="Rounded Rectangle 7"/>
          <p:cNvSpPr/>
          <p:nvPr/>
        </p:nvSpPr>
        <p:spPr>
          <a:xfrm>
            <a:off x="4978400" y="2133600"/>
            <a:ext cx="1524000" cy="381000"/>
          </a:xfrm>
          <a:prstGeom prst="roundRect">
            <a:avLst/>
          </a:prstGeom>
          <a:noFill/>
          <a:ln w="50800">
            <a:solidFill>
              <a:srgbClr val="C0000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905000" y="3048000"/>
            <a:ext cx="7620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4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sz="4400" dirty="0" smtClean="0"/>
          </a:p>
          <a:p>
            <a:pPr marL="0" indent="0">
              <a:buNone/>
            </a:pPr>
            <a:endParaRPr lang="en-US" sz="4400" dirty="0"/>
          </a:p>
          <a:p>
            <a:pPr marL="0" indent="0" algn="ctr">
              <a:buNone/>
            </a:pPr>
            <a:r>
              <a:rPr lang="en-US" sz="4400" dirty="0" smtClean="0"/>
              <a:t>Why to use </a:t>
            </a:r>
            <a:r>
              <a:rPr lang="en-US" sz="4400" dirty="0" err="1" smtClean="0"/>
              <a:t>Resouces</a:t>
            </a:r>
            <a:endParaRPr lang="en-US" sz="4400" dirty="0" smtClean="0"/>
          </a:p>
          <a:p>
            <a:pPr marL="0" indent="0" algn="ctr">
              <a:buNone/>
            </a:pPr>
            <a:r>
              <a:rPr lang="en-US" sz="4400" dirty="0" smtClean="0"/>
              <a:t>When </a:t>
            </a:r>
            <a:r>
              <a:rPr lang="en-US" sz="4400" dirty="0"/>
              <a:t>to use Resources</a:t>
            </a:r>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7</a:t>
            </a:fld>
            <a:endParaRPr lang="en-US"/>
          </a:p>
        </p:txBody>
      </p:sp>
    </p:spTree>
    <p:extLst>
      <p:ext uri="{BB962C8B-B14F-4D97-AF65-F5344CB8AC3E}">
        <p14:creationId xmlns:p14="http://schemas.microsoft.com/office/powerpoint/2010/main" val="166596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to use resources</a:t>
            </a:r>
            <a:endParaRPr lang="en-US" dirty="0"/>
          </a:p>
        </p:txBody>
      </p:sp>
      <p:sp>
        <p:nvSpPr>
          <p:cNvPr id="3" name="Content Placeholder 2"/>
          <p:cNvSpPr>
            <a:spLocks noGrp="1"/>
          </p:cNvSpPr>
          <p:nvPr>
            <p:ph idx="1"/>
          </p:nvPr>
        </p:nvSpPr>
        <p:spPr/>
        <p:txBody>
          <a:bodyPr/>
          <a:lstStyle/>
          <a:p>
            <a:r>
              <a:rPr lang="en-US" dirty="0" smtClean="0"/>
              <a:t>To share your own contributions</a:t>
            </a:r>
            <a:endParaRPr lang="en-US" dirty="0"/>
          </a:p>
          <a:p>
            <a:pPr lvl="1"/>
            <a:r>
              <a:rPr lang="en-US" dirty="0"/>
              <a:t>Y</a:t>
            </a:r>
            <a:r>
              <a:rPr lang="en-US" dirty="0" smtClean="0"/>
              <a:t>ou </a:t>
            </a:r>
            <a:r>
              <a:rPr lang="en-US" dirty="0"/>
              <a:t>are the author and get </a:t>
            </a:r>
            <a:r>
              <a:rPr lang="en-US" dirty="0" smtClean="0"/>
              <a:t>cited</a:t>
            </a:r>
          </a:p>
          <a:p>
            <a:pPr lvl="1"/>
            <a:r>
              <a:rPr lang="en-US" dirty="0" smtClean="0"/>
              <a:t>You have permission of the author to share and give credit to the author</a:t>
            </a:r>
            <a:endParaRPr lang="en-US" dirty="0"/>
          </a:p>
          <a:p>
            <a:r>
              <a:rPr lang="en-US" dirty="0" smtClean="0"/>
              <a:t>To </a:t>
            </a:r>
            <a:r>
              <a:rPr lang="en-US" dirty="0"/>
              <a:t>i</a:t>
            </a:r>
            <a:r>
              <a:rPr lang="en-US" dirty="0" smtClean="0"/>
              <a:t>ncrease </a:t>
            </a:r>
            <a:r>
              <a:rPr lang="en-US" dirty="0"/>
              <a:t>visibility of your digital </a:t>
            </a:r>
            <a:r>
              <a:rPr lang="en-US" dirty="0" smtClean="0"/>
              <a:t>assets</a:t>
            </a:r>
          </a:p>
          <a:p>
            <a:pPr lvl="1"/>
            <a:r>
              <a:rPr lang="en-US" dirty="0" smtClean="0"/>
              <a:t>Community </a:t>
            </a:r>
            <a:r>
              <a:rPr lang="en-US" dirty="0"/>
              <a:t>provides input on your research to help accelerate</a:t>
            </a:r>
          </a:p>
          <a:p>
            <a:r>
              <a:rPr lang="en-US" dirty="0" smtClean="0"/>
              <a:t>To demonstrate </a:t>
            </a:r>
            <a:r>
              <a:rPr lang="en-US" dirty="0"/>
              <a:t>impact of the asset </a:t>
            </a:r>
            <a:r>
              <a:rPr lang="en-US" dirty="0" smtClean="0"/>
              <a:t>to the community </a:t>
            </a:r>
          </a:p>
          <a:p>
            <a:pPr lvl="1"/>
            <a:r>
              <a:rPr lang="en-US" dirty="0" smtClean="0"/>
              <a:t>Usage </a:t>
            </a:r>
            <a:r>
              <a:rPr lang="en-US" dirty="0"/>
              <a:t>metrics provides impact  (DOI’s, citations)</a:t>
            </a:r>
          </a:p>
          <a:p>
            <a:r>
              <a:rPr lang="en-US" dirty="0" smtClean="0"/>
              <a:t>To encourage collaboration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8</a:t>
            </a:fld>
            <a:endParaRPr lang="en-US"/>
          </a:p>
        </p:txBody>
      </p:sp>
    </p:spTree>
    <p:extLst>
      <p:ext uri="{BB962C8B-B14F-4D97-AF65-F5344CB8AC3E}">
        <p14:creationId xmlns:p14="http://schemas.microsoft.com/office/powerpoint/2010/main" val="3446591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hen to use </a:t>
            </a:r>
            <a:r>
              <a:rPr lang="en-US" dirty="0"/>
              <a:t>R</a:t>
            </a:r>
            <a:r>
              <a:rPr lang="en-US" dirty="0" smtClean="0"/>
              <a:t>esources</a:t>
            </a:r>
            <a:endParaRPr lang="en-US" dirty="0"/>
          </a:p>
        </p:txBody>
      </p:sp>
      <p:sp>
        <p:nvSpPr>
          <p:cNvPr id="3" name="Content Placeholder 2"/>
          <p:cNvSpPr>
            <a:spLocks noGrp="1"/>
          </p:cNvSpPr>
          <p:nvPr>
            <p:ph idx="1"/>
          </p:nvPr>
        </p:nvSpPr>
        <p:spPr/>
        <p:txBody>
          <a:bodyPr/>
          <a:lstStyle/>
          <a:p>
            <a:r>
              <a:rPr lang="en-US" dirty="0" smtClean="0"/>
              <a:t>You have an individual contribution or white paper and want to share it with the community</a:t>
            </a:r>
          </a:p>
          <a:p>
            <a:r>
              <a:rPr lang="en-US" dirty="0" smtClean="0"/>
              <a:t>You have a preliminary data set that you want to share with the larger community</a:t>
            </a:r>
          </a:p>
          <a:p>
            <a:r>
              <a:rPr lang="en-US" dirty="0" smtClean="0"/>
              <a:t>You gave a presentation at a conference and want to share your slides with the community</a:t>
            </a:r>
          </a:p>
          <a:p>
            <a:r>
              <a:rPr lang="en-US" dirty="0" smtClean="0"/>
              <a:t>You gave a presentation that was recorded and you want to share it with others who were not able to attend</a:t>
            </a:r>
          </a:p>
          <a:p>
            <a:r>
              <a:rPr lang="en-US" dirty="0" smtClean="0"/>
              <a:t>You have a Tool/Linux based application you want to share with the community</a:t>
            </a:r>
            <a:endParaRPr lang="en-US" dirty="0"/>
          </a:p>
        </p:txBody>
      </p:sp>
      <p:sp>
        <p:nvSpPr>
          <p:cNvPr id="4" name="Slide Number Placeholder 3"/>
          <p:cNvSpPr>
            <a:spLocks noGrp="1"/>
          </p:cNvSpPr>
          <p:nvPr>
            <p:ph type="sldNum" sz="quarter" idx="10"/>
          </p:nvPr>
        </p:nvSpPr>
        <p:spPr/>
        <p:txBody>
          <a:bodyPr/>
          <a:lstStyle/>
          <a:p>
            <a:pPr>
              <a:defRPr/>
            </a:pPr>
            <a:fld id="{4F2A45D5-106B-4ACB-B9BB-1BBC48D71509}" type="slidenum">
              <a:rPr lang="en-US" smtClean="0"/>
              <a:pPr>
                <a:defRPr/>
              </a:pPr>
              <a:t>9</a:t>
            </a:fld>
            <a:endParaRPr lang="en-US"/>
          </a:p>
        </p:txBody>
      </p:sp>
    </p:spTree>
    <p:extLst>
      <p:ext uri="{BB962C8B-B14F-4D97-AF65-F5344CB8AC3E}">
        <p14:creationId xmlns:p14="http://schemas.microsoft.com/office/powerpoint/2010/main" val="459544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2187</Words>
  <Application>Microsoft Office PowerPoint</Application>
  <PresentationFormat>On-screen Show (4:3)</PresentationFormat>
  <Paragraphs>256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NCIP Hub Resources</vt:lpstr>
      <vt:lpstr>Outline</vt:lpstr>
      <vt:lpstr>PowerPoint Presentation</vt:lpstr>
      <vt:lpstr>What are NCIP Hub Resources?</vt:lpstr>
      <vt:lpstr>Resource Page</vt:lpstr>
      <vt:lpstr>Viewing the Resource</vt:lpstr>
      <vt:lpstr>PowerPoint Presentation</vt:lpstr>
      <vt:lpstr>Why to use resources</vt:lpstr>
      <vt:lpstr>When to use Resources</vt:lpstr>
      <vt:lpstr>PowerPoint Presentation</vt:lpstr>
      <vt:lpstr>Create a New Resource: Getting Started</vt:lpstr>
      <vt:lpstr>Create a New Resource: Select a Resource Type</vt:lpstr>
      <vt:lpstr>Create a New Resource: Compose</vt:lpstr>
      <vt:lpstr>Note about “Additional Uploads”</vt:lpstr>
      <vt:lpstr>Note about “Additional Uploads” continued</vt:lpstr>
      <vt:lpstr>Note about “Additional Uploads” continued</vt:lpstr>
      <vt:lpstr>Create a New Resource: Compose</vt:lpstr>
      <vt:lpstr>Create a New Resource: Attach</vt:lpstr>
      <vt:lpstr>Create a Resource: Authors</vt:lpstr>
      <vt:lpstr>Create a Resource: Tags</vt:lpstr>
      <vt:lpstr>Create a Resource: Review and Submit</vt:lpstr>
      <vt:lpstr>Create a Resource: Submitted</vt:lpstr>
      <vt:lpstr>PowerPoint Presentation</vt:lpstr>
      <vt:lpstr>Browsing your contributions</vt:lpstr>
      <vt:lpstr>Contributions</vt:lpstr>
      <vt:lpstr>Browsing existing resources</vt:lpstr>
      <vt:lpstr>How to get help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NCI PPT Presentation 508 Compliant</dc:title>
  <dc:subject>NCI PPT Presentation 508 Compliant</dc:subject>
  <dc:creator>NCIP Hub</dc:creator>
  <cp:keywords>Blank PPT Presentation 508 Compliant April 2014</cp:keywords>
  <cp:lastModifiedBy>WIN764BIT</cp:lastModifiedBy>
  <cp:revision>111</cp:revision>
  <dcterms:created xsi:type="dcterms:W3CDTF">2013-02-06T22:58:40Z</dcterms:created>
  <dcterms:modified xsi:type="dcterms:W3CDTF">2016-02-25T03:10:38Z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