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75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0A01C-AC1E-4560-AD2C-99E99111D430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C5EE4-D708-45C1-9C45-488FE7403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2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Concerns about the AIM </a:t>
            </a:r>
          </a:p>
          <a:p>
            <a:pPr lvl="1"/>
            <a:r>
              <a:rPr lang="en-US" dirty="0" smtClean="0"/>
              <a:t>What is our use case for annotation? – do we want the level of detail that has the image coordinates? Open question</a:t>
            </a:r>
          </a:p>
          <a:p>
            <a:pPr lvl="1"/>
            <a:r>
              <a:rPr lang="en-US" dirty="0" smtClean="0"/>
              <a:t>AIM purpose – record answers to questions (AIM was used as a </a:t>
            </a:r>
            <a:r>
              <a:rPr lang="en-US" dirty="0" err="1" smtClean="0"/>
              <a:t>eCRF</a:t>
            </a:r>
            <a:r>
              <a:rPr lang="en-US" dirty="0" smtClean="0"/>
              <a:t>) ; allows drawing contours around a tumor; specifies boundary used to measure…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1475F-CCEF-4871-9BE2-63F695ABC6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25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Structured</a:t>
            </a:r>
            <a:r>
              <a:rPr lang="en-US" baseline="0" dirty="0" smtClean="0"/>
              <a:t> report – have distinct elements; controlled vocabulary to allow consistency.  DICOM released CDA – </a:t>
            </a:r>
          </a:p>
          <a:p>
            <a:r>
              <a:rPr lang="en-US" baseline="0" dirty="0" smtClean="0"/>
              <a:t>FDA interested in developing and presenting a structured report to the reviewer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5EE4-D708-45C1-9C45-488FE7403C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7F4-F9C1-4704-B110-091B3D5ECD82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1F4D-C10C-4F02-B812-1B457EDF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9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7F4-F9C1-4704-B110-091B3D5ECD82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1F4D-C10C-4F02-B812-1B457EDF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0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7F4-F9C1-4704-B110-091B3D5ECD82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1F4D-C10C-4F02-B812-1B457EDF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8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7F4-F9C1-4704-B110-091B3D5ECD82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1F4D-C10C-4F02-B812-1B457EDF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8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7F4-F9C1-4704-B110-091B3D5ECD82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1F4D-C10C-4F02-B812-1B457EDF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6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7F4-F9C1-4704-B110-091B3D5ECD82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1F4D-C10C-4F02-B812-1B457EDF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2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7F4-F9C1-4704-B110-091B3D5ECD82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1F4D-C10C-4F02-B812-1B457EDF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2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7F4-F9C1-4704-B110-091B3D5ECD82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1F4D-C10C-4F02-B812-1B457EDF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1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7F4-F9C1-4704-B110-091B3D5ECD82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1F4D-C10C-4F02-B812-1B457EDF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6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7F4-F9C1-4704-B110-091B3D5ECD82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1F4D-C10C-4F02-B812-1B457EDF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5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7F4-F9C1-4704-B110-091B3D5ECD82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61F4D-C10C-4F02-B812-1B457EDF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7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A27F4-F9C1-4704-B110-091B3D5ECD82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61F4D-C10C-4F02-B812-1B457EDF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8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BRIDG Imaging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Nov. </a:t>
            </a:r>
            <a:r>
              <a:rPr lang="en-US" dirty="0" smtClean="0"/>
              <a:t>25th,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HL7 FHIR to BRIDG mapping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284 distinct elements total in the </a:t>
            </a:r>
            <a:r>
              <a:rPr lang="en-US" dirty="0" err="1" smtClean="0"/>
              <a:t>ImagingStudy</a:t>
            </a:r>
            <a:r>
              <a:rPr lang="en-US" dirty="0" smtClean="0"/>
              <a:t> resource and the other 12 referenced resources</a:t>
            </a:r>
          </a:p>
          <a:p>
            <a:r>
              <a:rPr lang="en-US" dirty="0" smtClean="0"/>
              <a:t>198 of the 284 distinct elements total are already supported in BRIDG 4.0 -- (69%)</a:t>
            </a:r>
          </a:p>
          <a:p>
            <a:r>
              <a:rPr lang="en-US" dirty="0" smtClean="0"/>
              <a:t>86 distinct elements remaining are either potential BRIDG changes, derived, or implementation-specific from a BRIDG perspective</a:t>
            </a: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Note that some concepts are partly supported and partly require potential BRIDG changes so there may be overlap between groups of supported vs BRIDG changes (numbers are necessarily approximate).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37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 of Imaging Resources with BRIDG 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Extensive overlap on the supporting contextual classes/concepts</a:t>
            </a:r>
          </a:p>
          <a:p>
            <a:pPr lvl="1"/>
            <a:r>
              <a:rPr lang="en-US" dirty="0" smtClean="0"/>
              <a:t>For example:  Patient, Organization, Location, Practitioner, Substance, Medication, Encounter, Device, Related Person, etc.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Gap or minimum support/map for very specific Image related classes</a:t>
            </a:r>
          </a:p>
          <a:p>
            <a:pPr lvl="1"/>
            <a:r>
              <a:rPr lang="en-US" dirty="0" smtClean="0"/>
              <a:t>For example:  Image series, details of the imaging diagnostic order, details of Imaging study, etc.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i="1" dirty="0" smtClean="0"/>
              <a:t>Note:  Detailed mapping of Imaging related FHIR resources to BRIDG 4.0 is documented in an excel spreadsheet</a:t>
            </a:r>
          </a:p>
        </p:txBody>
      </p:sp>
    </p:spTree>
    <p:extLst>
      <p:ext uri="{BB962C8B-B14F-4D97-AF65-F5344CB8AC3E}">
        <p14:creationId xmlns:p14="http://schemas.microsoft.com/office/powerpoint/2010/main" val="3484763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 mapping 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Questions/Comments?</a:t>
            </a:r>
          </a:p>
          <a:p>
            <a:r>
              <a:rPr lang="en-US" dirty="0" smtClean="0"/>
              <a:t>BRIDG contextual </a:t>
            </a:r>
            <a:r>
              <a:rPr lang="en-US" dirty="0" smtClean="0"/>
              <a:t>classes</a:t>
            </a:r>
          </a:p>
          <a:p>
            <a:r>
              <a:rPr lang="en-US" smtClean="0"/>
              <a:t>Representation </a:t>
            </a:r>
            <a:r>
              <a:rPr lang="en-US" dirty="0" smtClean="0"/>
              <a:t>and data type differences</a:t>
            </a:r>
            <a:endParaRPr lang="en-US" dirty="0" smtClean="0"/>
          </a:p>
          <a:p>
            <a:r>
              <a:rPr lang="en-US" dirty="0" smtClean="0"/>
              <a:t>BRIDG Imaging classes that overlap with Imaging Resources</a:t>
            </a:r>
          </a:p>
          <a:p>
            <a:pPr lvl="1"/>
            <a:r>
              <a:rPr lang="en-US" dirty="0" smtClean="0"/>
              <a:t>Do we remove from BRIDG and point to FHIR?</a:t>
            </a:r>
          </a:p>
          <a:p>
            <a:pPr lvl="2"/>
            <a:r>
              <a:rPr lang="en-US" dirty="0" smtClean="0"/>
              <a:t>Imaging sub-domain with links/</a:t>
            </a:r>
            <a:r>
              <a:rPr lang="en-US" dirty="0" err="1" smtClean="0"/>
              <a:t>urls</a:t>
            </a:r>
            <a:r>
              <a:rPr lang="en-US" dirty="0" smtClean="0"/>
              <a:t> to FHIR pages?</a:t>
            </a:r>
          </a:p>
          <a:p>
            <a:pPr lvl="1"/>
            <a:r>
              <a:rPr lang="en-US" dirty="0" smtClean="0"/>
              <a:t>Do we keep in BRIDG and also point to FHIR?</a:t>
            </a:r>
          </a:p>
          <a:p>
            <a:pPr lvl="2"/>
            <a:r>
              <a:rPr lang="en-US" dirty="0" smtClean="0"/>
              <a:t>Maintenance; ownership, etc.</a:t>
            </a:r>
          </a:p>
          <a:p>
            <a:r>
              <a:rPr lang="en-US" dirty="0" smtClean="0"/>
              <a:t>Overlap between DICOM and FHIR?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61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– Open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BRIDG 4.0 to Imaging Resource mapping with David C.</a:t>
            </a:r>
          </a:p>
          <a:p>
            <a:r>
              <a:rPr lang="en-US" dirty="0" smtClean="0"/>
              <a:t>Define next steps on aligning the semantics</a:t>
            </a:r>
          </a:p>
          <a:p>
            <a:r>
              <a:rPr lang="en-US" dirty="0" smtClean="0"/>
              <a:t>Identify the priority on Imaging use cases (see slide 4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Meetings: </a:t>
            </a:r>
            <a:endParaRPr lang="en-US" dirty="0"/>
          </a:p>
          <a:p>
            <a:pPr lvl="1"/>
            <a:r>
              <a:rPr lang="en-US" dirty="0" smtClean="0"/>
              <a:t>Weekly in December starting Dec 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2"/>
            <a:r>
              <a:rPr lang="en-US" dirty="0" smtClean="0"/>
              <a:t>Agenda – </a:t>
            </a:r>
          </a:p>
          <a:p>
            <a:pPr lvl="2"/>
            <a:r>
              <a:rPr lang="en-US" dirty="0" smtClean="0"/>
              <a:t>Dec 9</a:t>
            </a:r>
            <a:r>
              <a:rPr lang="en-US" baseline="30000" dirty="0" smtClean="0"/>
              <a:t>th</a:t>
            </a:r>
            <a:r>
              <a:rPr lang="en-US" dirty="0" smtClean="0"/>
              <a:t> - DICOM overview/  Clinical research in DICOM</a:t>
            </a:r>
          </a:p>
          <a:p>
            <a:pPr lvl="2"/>
            <a:r>
              <a:rPr lang="en-US" dirty="0" smtClean="0"/>
              <a:t>Dec 16</a:t>
            </a:r>
            <a:r>
              <a:rPr lang="en-US" baseline="30000" dirty="0" smtClean="0"/>
              <a:t>th</a:t>
            </a:r>
            <a:r>
              <a:rPr lang="en-US" dirty="0" smtClean="0"/>
              <a:t> – Joel </a:t>
            </a:r>
            <a:r>
              <a:rPr lang="en-US" dirty="0" err="1" smtClean="0"/>
              <a:t>Saltz</a:t>
            </a:r>
            <a:r>
              <a:rPr lang="en-US" dirty="0" smtClean="0"/>
              <a:t> and Jose Galvez Overview of the project</a:t>
            </a:r>
          </a:p>
          <a:p>
            <a:pPr lvl="1"/>
            <a:r>
              <a:rPr lang="en-US" dirty="0" smtClean="0"/>
              <a:t>Every other week in January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5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 slides – details of mapping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93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235973" y="234182"/>
            <a:ext cx="118380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Existing BRIDG Classes Leveraged to Support </a:t>
            </a:r>
            <a:r>
              <a:rPr lang="en-US" dirty="0" err="1" smtClean="0"/>
              <a:t>ImagingStudy</a:t>
            </a:r>
            <a:r>
              <a:rPr lang="en-US" dirty="0" smtClean="0"/>
              <a:t> Concepts &amp; Other Referenced Resources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117987" y="1694682"/>
            <a:ext cx="3554361" cy="4929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Activity</a:t>
            </a:r>
          </a:p>
          <a:p>
            <a:r>
              <a:rPr lang="en-US" dirty="0" smtClean="0"/>
              <a:t>Animal</a:t>
            </a:r>
          </a:p>
          <a:p>
            <a:r>
              <a:rPr lang="en-US" dirty="0" err="1" smtClean="0"/>
              <a:t>AssociatedBiologicEntity</a:t>
            </a:r>
            <a:endParaRPr lang="en-US" dirty="0" smtClean="0"/>
          </a:p>
          <a:p>
            <a:r>
              <a:rPr lang="en-US" dirty="0" err="1" smtClean="0"/>
              <a:t>BiologicEntity</a:t>
            </a:r>
            <a:endParaRPr lang="en-US" dirty="0" smtClean="0"/>
          </a:p>
          <a:p>
            <a:r>
              <a:rPr lang="en-US" dirty="0" err="1" smtClean="0"/>
              <a:t>BiologicEntityGroup</a:t>
            </a:r>
            <a:endParaRPr lang="en-US" dirty="0" smtClean="0"/>
          </a:p>
          <a:p>
            <a:r>
              <a:rPr lang="en-US" dirty="0" err="1" smtClean="0"/>
              <a:t>BiologicEntityGroupIdentifier</a:t>
            </a:r>
            <a:endParaRPr lang="en-US" dirty="0" smtClean="0"/>
          </a:p>
          <a:p>
            <a:r>
              <a:rPr lang="en-US" dirty="0" err="1" smtClean="0"/>
              <a:t>BiologicEntityIdentifier</a:t>
            </a:r>
            <a:endParaRPr lang="en-US" dirty="0" smtClean="0"/>
          </a:p>
          <a:p>
            <a:r>
              <a:rPr lang="en-US" dirty="0" smtClean="0"/>
              <a:t>Container</a:t>
            </a:r>
          </a:p>
          <a:p>
            <a:r>
              <a:rPr lang="en-US" dirty="0" err="1" smtClean="0"/>
              <a:t>DefinedActivity</a:t>
            </a:r>
            <a:endParaRPr lang="en-US" dirty="0" smtClean="0"/>
          </a:p>
          <a:p>
            <a:r>
              <a:rPr lang="en-US" dirty="0" err="1" smtClean="0"/>
              <a:t>DefinedEligibilityCriterion</a:t>
            </a:r>
            <a:endParaRPr lang="en-US" dirty="0" smtClean="0"/>
          </a:p>
          <a:p>
            <a:r>
              <a:rPr lang="en-US" dirty="0" err="1" smtClean="0"/>
              <a:t>DefinedEligibilityCriterionAnswer</a:t>
            </a:r>
            <a:endParaRPr lang="en-US" dirty="0" smtClean="0"/>
          </a:p>
          <a:p>
            <a:r>
              <a:rPr lang="en-US" dirty="0" err="1" smtClean="0"/>
              <a:t>DefinedObservationResult</a:t>
            </a:r>
            <a:endParaRPr lang="en-US" dirty="0" smtClean="0"/>
          </a:p>
          <a:p>
            <a:r>
              <a:rPr lang="en-US" dirty="0" err="1" smtClean="0"/>
              <a:t>DefinedSubjectActivityGroup</a:t>
            </a:r>
            <a:endParaRPr lang="en-US" dirty="0" smtClean="0"/>
          </a:p>
          <a:p>
            <a:r>
              <a:rPr lang="en-US" dirty="0" smtClean="0"/>
              <a:t>Device</a:t>
            </a:r>
          </a:p>
          <a:p>
            <a:r>
              <a:rPr lang="en-US" dirty="0" err="1" smtClean="0"/>
              <a:t>ExperimentalUnit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54240" y="1694682"/>
            <a:ext cx="4537587" cy="4929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HealthcareFacility</a:t>
            </a:r>
            <a:endParaRPr lang="en-US" dirty="0" smtClean="0"/>
          </a:p>
          <a:p>
            <a:r>
              <a:rPr lang="en-US" dirty="0" err="1" smtClean="0"/>
              <a:t>HealthcareProvider</a:t>
            </a:r>
            <a:endParaRPr lang="en-US" dirty="0" smtClean="0"/>
          </a:p>
          <a:p>
            <a:r>
              <a:rPr lang="en-US" dirty="0" err="1" smtClean="0"/>
              <a:t>HealthcareProviderGroup</a:t>
            </a:r>
            <a:endParaRPr lang="en-US" dirty="0" smtClean="0"/>
          </a:p>
          <a:p>
            <a:r>
              <a:rPr lang="en-US" dirty="0" err="1" smtClean="0"/>
              <a:t>HealthcareProviderGroupMember</a:t>
            </a:r>
            <a:endParaRPr lang="en-US" dirty="0" smtClean="0"/>
          </a:p>
          <a:p>
            <a:r>
              <a:rPr lang="en-US" dirty="0" smtClean="0"/>
              <a:t>Image</a:t>
            </a:r>
          </a:p>
          <a:p>
            <a:r>
              <a:rPr lang="en-US" dirty="0" smtClean="0"/>
              <a:t>Manufacturer</a:t>
            </a:r>
          </a:p>
          <a:p>
            <a:r>
              <a:rPr lang="en-US" dirty="0" smtClean="0"/>
              <a:t>Material</a:t>
            </a:r>
          </a:p>
          <a:p>
            <a:r>
              <a:rPr lang="en-US" dirty="0" err="1" smtClean="0"/>
              <a:t>MaterialIdentifier</a:t>
            </a:r>
            <a:endParaRPr lang="en-US" dirty="0" smtClean="0"/>
          </a:p>
          <a:p>
            <a:r>
              <a:rPr lang="en-US" dirty="0" err="1" smtClean="0"/>
              <a:t>MaterialName</a:t>
            </a:r>
            <a:endParaRPr lang="en-US" dirty="0" smtClean="0"/>
          </a:p>
          <a:p>
            <a:r>
              <a:rPr lang="en-US" dirty="0" err="1" smtClean="0"/>
              <a:t>ObservationResultActionTakenRelationship</a:t>
            </a:r>
            <a:endParaRPr lang="en-US" dirty="0" smtClean="0"/>
          </a:p>
          <a:p>
            <a:r>
              <a:rPr lang="en-US" dirty="0" smtClean="0"/>
              <a:t>Organization</a:t>
            </a:r>
          </a:p>
          <a:p>
            <a:r>
              <a:rPr lang="en-US" dirty="0" err="1" smtClean="0"/>
              <a:t>OrganizationIdentfier</a:t>
            </a:r>
            <a:endParaRPr lang="en-US" dirty="0" smtClean="0"/>
          </a:p>
          <a:p>
            <a:r>
              <a:rPr lang="en-US" dirty="0" err="1" smtClean="0"/>
              <a:t>PerformedActivity</a:t>
            </a:r>
            <a:endParaRPr lang="en-US" dirty="0" smtClean="0"/>
          </a:p>
          <a:p>
            <a:r>
              <a:rPr lang="en-US" dirty="0" err="1" smtClean="0"/>
              <a:t>PerformedCompositionRelationship</a:t>
            </a:r>
            <a:endParaRPr lang="en-US" dirty="0" smtClean="0"/>
          </a:p>
          <a:p>
            <a:r>
              <a:rPr lang="en-US" dirty="0" err="1" smtClean="0"/>
              <a:t>PerformedObservation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642554" y="1694682"/>
            <a:ext cx="3431459" cy="423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PerformedObservationResult</a:t>
            </a:r>
            <a:endParaRPr lang="en-US" dirty="0" smtClean="0"/>
          </a:p>
          <a:p>
            <a:r>
              <a:rPr lang="en-US" dirty="0" smtClean="0"/>
              <a:t>Performer</a:t>
            </a:r>
          </a:p>
          <a:p>
            <a:r>
              <a:rPr lang="en-US" dirty="0" smtClean="0"/>
              <a:t>Person</a:t>
            </a:r>
          </a:p>
          <a:p>
            <a:r>
              <a:rPr lang="en-US" dirty="0" smtClean="0"/>
              <a:t>Place</a:t>
            </a:r>
          </a:p>
          <a:p>
            <a:r>
              <a:rPr lang="en-US" dirty="0" err="1" smtClean="0"/>
              <a:t>PointOfContact</a:t>
            </a:r>
            <a:endParaRPr lang="en-US" dirty="0" smtClean="0"/>
          </a:p>
          <a:p>
            <a:r>
              <a:rPr lang="en-US" dirty="0" smtClean="0"/>
              <a:t>Processor</a:t>
            </a:r>
          </a:p>
          <a:p>
            <a:r>
              <a:rPr lang="en-US" dirty="0" smtClean="0"/>
              <a:t>Product</a:t>
            </a:r>
          </a:p>
          <a:p>
            <a:r>
              <a:rPr lang="en-US" dirty="0" err="1" smtClean="0"/>
              <a:t>ProductGroup</a:t>
            </a:r>
            <a:endParaRPr lang="en-US" dirty="0" smtClean="0"/>
          </a:p>
          <a:p>
            <a:r>
              <a:rPr lang="en-US" dirty="0" err="1" smtClean="0"/>
              <a:t>ProductRelationship</a:t>
            </a:r>
            <a:endParaRPr lang="en-US" dirty="0" smtClean="0"/>
          </a:p>
          <a:p>
            <a:r>
              <a:rPr lang="en-US" dirty="0" err="1" smtClean="0"/>
              <a:t>QualifiedPerson</a:t>
            </a:r>
            <a:endParaRPr lang="en-US" dirty="0" smtClean="0"/>
          </a:p>
          <a:p>
            <a:r>
              <a:rPr lang="en-US" dirty="0" err="1" smtClean="0"/>
              <a:t>ServiceDeliveryLocation</a:t>
            </a:r>
            <a:endParaRPr lang="en-US" dirty="0" smtClean="0"/>
          </a:p>
          <a:p>
            <a:r>
              <a:rPr lang="en-US" dirty="0" err="1" smtClean="0"/>
              <a:t>StudySite</a:t>
            </a:r>
            <a:endParaRPr lang="en-US" dirty="0" smtClean="0"/>
          </a:p>
          <a:p>
            <a:r>
              <a:rPr lang="en-US" dirty="0" smtClean="0"/>
              <a:t>Subject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5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838200" y="4480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Potential Changes to or Addition of These Classes  </a:t>
            </a:r>
            <a:r>
              <a:rPr lang="en-US" sz="2400" dirty="0" smtClean="0"/>
              <a:t>(</a:t>
            </a:r>
            <a:r>
              <a:rPr lang="en-US" sz="2400" b="1" dirty="0" smtClean="0"/>
              <a:t>bold</a:t>
            </a:r>
            <a:r>
              <a:rPr lang="en-US" sz="2400" dirty="0" smtClean="0"/>
              <a:t> indicates brand new classes)</a:t>
            </a: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838200" y="1908533"/>
            <a:ext cx="5164394" cy="450143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BiologicEntity</a:t>
            </a:r>
            <a:endParaRPr lang="en-US" dirty="0" smtClean="0"/>
          </a:p>
          <a:p>
            <a:r>
              <a:rPr lang="en-US" dirty="0" smtClean="0"/>
              <a:t>Device</a:t>
            </a:r>
          </a:p>
          <a:p>
            <a:r>
              <a:rPr lang="en-US" b="1" dirty="0" err="1" smtClean="0"/>
              <a:t>DiagnosticOrder</a:t>
            </a:r>
            <a:endParaRPr lang="en-US" b="1" dirty="0" smtClean="0"/>
          </a:p>
          <a:p>
            <a:r>
              <a:rPr lang="en-US" dirty="0" err="1" smtClean="0"/>
              <a:t>ExperimentalUnit</a:t>
            </a:r>
            <a:endParaRPr lang="en-US" dirty="0" smtClean="0"/>
          </a:p>
          <a:p>
            <a:r>
              <a:rPr lang="en-US" dirty="0" err="1" smtClean="0"/>
              <a:t>HealthcareProvider</a:t>
            </a:r>
            <a:endParaRPr lang="en-US" dirty="0" smtClean="0"/>
          </a:p>
          <a:p>
            <a:r>
              <a:rPr lang="en-US" dirty="0" err="1" smtClean="0"/>
              <a:t>HealthcareProviderGroup</a:t>
            </a:r>
            <a:endParaRPr lang="en-US" dirty="0" smtClean="0"/>
          </a:p>
          <a:p>
            <a:r>
              <a:rPr lang="en-US" dirty="0" smtClean="0"/>
              <a:t>Image</a:t>
            </a:r>
          </a:p>
          <a:p>
            <a:r>
              <a:rPr lang="en-US" b="1" dirty="0" err="1" smtClean="0"/>
              <a:t>ImagingSeries</a:t>
            </a:r>
            <a:endParaRPr lang="en-US" b="1" dirty="0" smtClean="0"/>
          </a:p>
          <a:p>
            <a:r>
              <a:rPr lang="en-US" b="1" dirty="0" err="1" smtClean="0"/>
              <a:t>ImagingStudy</a:t>
            </a:r>
            <a:endParaRPr lang="en-US" b="1" dirty="0" smtClean="0"/>
          </a:p>
          <a:p>
            <a:r>
              <a:rPr lang="en-US" b="1" dirty="0" err="1" smtClean="0"/>
              <a:t>ImagingStudySupplementalIdentifier</a:t>
            </a:r>
            <a:endParaRPr lang="en-US" b="1" dirty="0" smtClean="0"/>
          </a:p>
          <a:p>
            <a:r>
              <a:rPr lang="en-US" dirty="0" smtClean="0"/>
              <a:t>Material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19800" y="1908533"/>
            <a:ext cx="5164394" cy="4501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PerformedActivity</a:t>
            </a:r>
            <a:endParaRPr lang="en-US" dirty="0" smtClean="0"/>
          </a:p>
          <a:p>
            <a:r>
              <a:rPr lang="en-US" dirty="0" err="1" smtClean="0"/>
              <a:t>PerformedCompositionRelationship</a:t>
            </a:r>
            <a:endParaRPr lang="en-US" dirty="0" smtClean="0"/>
          </a:p>
          <a:p>
            <a:r>
              <a:rPr lang="en-US" dirty="0" err="1" smtClean="0"/>
              <a:t>PerformedDiagnosis</a:t>
            </a:r>
            <a:endParaRPr lang="en-US" dirty="0" smtClean="0"/>
          </a:p>
          <a:p>
            <a:r>
              <a:rPr lang="en-US" dirty="0" err="1" smtClean="0"/>
              <a:t>PerformedObservation</a:t>
            </a:r>
            <a:endParaRPr lang="en-US" dirty="0" smtClean="0"/>
          </a:p>
          <a:p>
            <a:r>
              <a:rPr lang="en-US" dirty="0" smtClean="0"/>
              <a:t>Person</a:t>
            </a:r>
          </a:p>
          <a:p>
            <a:r>
              <a:rPr lang="en-US" dirty="0" smtClean="0"/>
              <a:t>Place</a:t>
            </a:r>
          </a:p>
          <a:p>
            <a:r>
              <a:rPr lang="en-US" dirty="0" smtClean="0"/>
              <a:t>Product</a:t>
            </a:r>
          </a:p>
          <a:p>
            <a:r>
              <a:rPr lang="en-US" dirty="0" err="1" smtClean="0"/>
              <a:t>ProductGroup</a:t>
            </a:r>
            <a:endParaRPr lang="en-US" dirty="0" smtClean="0"/>
          </a:p>
          <a:p>
            <a:r>
              <a:rPr lang="en-US" dirty="0" smtClean="0"/>
              <a:t>Software</a:t>
            </a:r>
          </a:p>
          <a:p>
            <a:r>
              <a:rPr lang="en-US" dirty="0" err="1" smtClean="0"/>
              <a:t>StorageEquipment</a:t>
            </a:r>
            <a:endParaRPr lang="en-US" dirty="0" smtClean="0"/>
          </a:p>
          <a:p>
            <a:r>
              <a:rPr lang="en-US" dirty="0" smtClean="0"/>
              <a:t>Subject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03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Goals &amp; Objectives</a:t>
            </a:r>
          </a:p>
          <a:p>
            <a:r>
              <a:rPr lang="en-US" dirty="0" smtClean="0"/>
              <a:t>Imaging Projects of interest</a:t>
            </a:r>
          </a:p>
          <a:p>
            <a:r>
              <a:rPr lang="en-US" dirty="0" smtClean="0"/>
              <a:t>Rationale for aligning with BRIDG</a:t>
            </a:r>
          </a:p>
          <a:p>
            <a:r>
              <a:rPr lang="en-US" dirty="0" smtClean="0"/>
              <a:t>Principles on how to decide what </a:t>
            </a:r>
            <a:r>
              <a:rPr lang="en-US" dirty="0" err="1" smtClean="0"/>
              <a:t>goe</a:t>
            </a:r>
            <a:r>
              <a:rPr lang="en-US" dirty="0" smtClean="0"/>
              <a:t> sin BRIDG</a:t>
            </a:r>
          </a:p>
          <a:p>
            <a:r>
              <a:rPr lang="en-US" dirty="0" smtClean="0"/>
              <a:t>BRIDG imaging use cases</a:t>
            </a:r>
          </a:p>
          <a:p>
            <a:r>
              <a:rPr lang="en-US" dirty="0" smtClean="0"/>
              <a:t>HL7 FHIR Imaging resources to BRIDG mapping status</a:t>
            </a:r>
          </a:p>
          <a:p>
            <a:pPr lvl="1"/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Detail (examples)</a:t>
            </a:r>
          </a:p>
          <a:p>
            <a:pPr lvl="1"/>
            <a:r>
              <a:rPr lang="en-US" dirty="0" smtClean="0"/>
              <a:t>BRIDG classes</a:t>
            </a:r>
          </a:p>
          <a:p>
            <a:r>
              <a:rPr lang="en-US" dirty="0" smtClean="0"/>
              <a:t>Next Steps?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Ed Helton</a:t>
            </a:r>
          </a:p>
          <a:p>
            <a:pPr lvl="1"/>
            <a:r>
              <a:rPr lang="en-US" dirty="0" err="1" smtClean="0"/>
              <a:t>Uli</a:t>
            </a:r>
            <a:r>
              <a:rPr lang="en-US" dirty="0" smtClean="0"/>
              <a:t> Wagner</a:t>
            </a:r>
          </a:p>
          <a:p>
            <a:pPr lvl="1"/>
            <a:r>
              <a:rPr lang="en-US" dirty="0" smtClean="0"/>
              <a:t>David </a:t>
            </a:r>
            <a:r>
              <a:rPr lang="en-US" dirty="0" err="1" smtClean="0"/>
              <a:t>Clunie</a:t>
            </a:r>
            <a:endParaRPr lang="en-US" dirty="0" smtClean="0"/>
          </a:p>
          <a:p>
            <a:pPr lvl="1"/>
            <a:r>
              <a:rPr lang="en-US" dirty="0" smtClean="0"/>
              <a:t>Wendy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Hoef</a:t>
            </a:r>
            <a:endParaRPr lang="en-US" dirty="0" smtClean="0"/>
          </a:p>
          <a:p>
            <a:pPr lvl="1"/>
            <a:r>
              <a:rPr lang="en-US" dirty="0" smtClean="0"/>
              <a:t>Smita Hastak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44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Goal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947"/>
            <a:ext cx="10515600" cy="49410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Project Goal: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provide the semantic foundation for supporting  standards-based interoperability between the i</a:t>
            </a:r>
            <a:r>
              <a:rPr lang="en-US" dirty="0" smtClean="0"/>
              <a:t>maging, clinical and genomics domains to </a:t>
            </a:r>
            <a:r>
              <a:rPr lang="en-US" dirty="0"/>
              <a:t>enable advances in precision medicine.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Project Objectives:</a:t>
            </a:r>
          </a:p>
          <a:p>
            <a:pPr lvl="1"/>
            <a:r>
              <a:rPr lang="en-US" dirty="0" smtClean="0"/>
              <a:t>To align the Imaging concepts from various NCI and external standards initiatives and harmonize or align with the BRIDG model concepts</a:t>
            </a:r>
          </a:p>
          <a:p>
            <a:pPr lvl="2"/>
            <a:r>
              <a:rPr lang="en-US" dirty="0"/>
              <a:t>Add Imaging semantics to BRIDG to ensure that BRIDG represents the imaging concepts needed to support NCI efforts – NBIA, AIM, Micro-AIM, CIP, CTIIP.  </a:t>
            </a:r>
            <a:endParaRPr lang="en-US" dirty="0" smtClean="0"/>
          </a:p>
          <a:p>
            <a:pPr lvl="3"/>
            <a:r>
              <a:rPr lang="en-US" dirty="0" smtClean="0"/>
              <a:t>This </a:t>
            </a:r>
            <a:r>
              <a:rPr lang="en-US" dirty="0"/>
              <a:t>does not necessarily mean that all imaging concepts will be in BRIDG, but that BRIDG is able to implement </a:t>
            </a:r>
            <a:r>
              <a:rPr lang="en-US" dirty="0" smtClean="0"/>
              <a:t>modeling-by-reference </a:t>
            </a:r>
            <a:r>
              <a:rPr lang="en-US" dirty="0"/>
              <a:t>and point correctly to external standards to enable interoperability.</a:t>
            </a:r>
          </a:p>
          <a:p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43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1064"/>
          </a:xfrm>
        </p:spPr>
        <p:txBody>
          <a:bodyPr>
            <a:normAutofit/>
          </a:bodyPr>
          <a:lstStyle/>
          <a:p>
            <a:r>
              <a:rPr lang="en-US" dirty="0" smtClean="0"/>
              <a:t>Imaging related projects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6673"/>
            <a:ext cx="10515600" cy="479029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External Standards and Initiatives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HL7 FHIR – resources developed by the HL7 Imaging Integration WG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CDISC Oncology domain/variables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DICOM</a:t>
            </a:r>
          </a:p>
          <a:p>
            <a:pPr lvl="2"/>
            <a:r>
              <a:rPr lang="en-US" dirty="0" err="1" smtClean="0"/>
              <a:t>caDSR</a:t>
            </a:r>
            <a:r>
              <a:rPr lang="en-US" dirty="0" smtClean="0"/>
              <a:t>  (has a subset of DICOM attributes); NBIA </a:t>
            </a:r>
            <a:r>
              <a:rPr lang="en-US" dirty="0"/>
              <a:t>(subset of </a:t>
            </a:r>
            <a:r>
              <a:rPr lang="en-US" dirty="0" smtClean="0"/>
              <a:t>DICOM)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David </a:t>
            </a:r>
            <a:r>
              <a:rPr lang="en-US" dirty="0" err="1" smtClean="0"/>
              <a:t>Clunie’s</a:t>
            </a:r>
            <a:r>
              <a:rPr lang="en-US" dirty="0" smtClean="0"/>
              <a:t> </a:t>
            </a:r>
            <a:r>
              <a:rPr lang="en-US" dirty="0" smtClean="0"/>
              <a:t>project – spreadsheet of data elements used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NCI Projects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AIM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NBIA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CIP- CTIP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Micro-AIM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165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 for why we may need to have Imaging concepts in BRIDG when we have AIM+NBIA+HL7 FHIR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semantic gaps in the AIM+NBIA+FHIR initiatives</a:t>
            </a:r>
          </a:p>
          <a:p>
            <a:pPr lvl="1"/>
            <a:r>
              <a:rPr lang="en-US" dirty="0" smtClean="0"/>
              <a:t>Lack of support for other imaging types (all these support radiology imaging)</a:t>
            </a:r>
          </a:p>
          <a:p>
            <a:pPr lvl="2"/>
            <a:r>
              <a:rPr lang="en-US" dirty="0" smtClean="0"/>
              <a:t>Pathology imaging</a:t>
            </a:r>
          </a:p>
          <a:p>
            <a:pPr lvl="2"/>
            <a:r>
              <a:rPr lang="en-US" dirty="0" smtClean="0"/>
              <a:t>Animal imaging</a:t>
            </a:r>
          </a:p>
          <a:p>
            <a:pPr lvl="2"/>
            <a:r>
              <a:rPr lang="en-US" dirty="0" smtClean="0"/>
              <a:t>Cellular Imaging</a:t>
            </a:r>
          </a:p>
          <a:p>
            <a:pPr lvl="2"/>
            <a:r>
              <a:rPr lang="en-US" dirty="0" smtClean="0"/>
              <a:t>Microscopic Imaging</a:t>
            </a:r>
          </a:p>
          <a:p>
            <a:pPr lvl="1"/>
            <a:r>
              <a:rPr lang="en-US" dirty="0" smtClean="0"/>
              <a:t>Lack of support for Analytics  </a:t>
            </a:r>
          </a:p>
          <a:p>
            <a:pPr lvl="2"/>
            <a:r>
              <a:rPr lang="en-US" dirty="0" smtClean="0"/>
              <a:t>Need for structured data</a:t>
            </a:r>
          </a:p>
          <a:p>
            <a:pPr lvl="1"/>
            <a:r>
              <a:rPr lang="en-US" dirty="0" smtClean="0"/>
              <a:t>Provide support to enable interoperability between imaging and other sub-domains of biomedical research in a consistent and structured format</a:t>
            </a:r>
          </a:p>
          <a:p>
            <a:pPr lvl="2"/>
            <a:r>
              <a:rPr lang="en-US" dirty="0" smtClean="0"/>
              <a:t>With molecular biology (genomics); with clinical </a:t>
            </a:r>
            <a:r>
              <a:rPr lang="en-US" dirty="0" smtClean="0"/>
              <a:t>research; co-clinical trials (running animal trials in parallel to human trials - e.g., MMHC)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7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decide what needs to be in BRIDG?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guiding principles:</a:t>
            </a:r>
          </a:p>
          <a:p>
            <a:pPr lvl="1"/>
            <a:r>
              <a:rPr lang="en-US" dirty="0" smtClean="0"/>
              <a:t>If a standard exists, leverage and re-use the standard rather than represent it again in BRIDG.  Align with existing overlapping BRIDG concepts</a:t>
            </a:r>
          </a:p>
          <a:p>
            <a:pPr lvl="1"/>
            <a:r>
              <a:rPr lang="en-US" dirty="0" smtClean="0"/>
              <a:t>If we use “modeling-by-reference” for Imaging, then we should not model all the Imaging concepts in BRIDG</a:t>
            </a:r>
          </a:p>
          <a:p>
            <a:pPr lvl="2"/>
            <a:r>
              <a:rPr lang="en-US" dirty="0" smtClean="0"/>
              <a:t>Instead we review what FHIR, AIM and NBIA has</a:t>
            </a:r>
          </a:p>
          <a:p>
            <a:pPr lvl="2"/>
            <a:r>
              <a:rPr lang="en-US" dirty="0" smtClean="0"/>
              <a:t>Extend these models for BRIDG use cases</a:t>
            </a:r>
          </a:p>
          <a:p>
            <a:pPr lvl="2"/>
            <a:r>
              <a:rPr lang="en-US" dirty="0" smtClean="0"/>
              <a:t>Maintain semantic alignment with other initiatives</a:t>
            </a:r>
          </a:p>
          <a:p>
            <a:pPr lvl="1"/>
            <a:r>
              <a:rPr lang="en-US" dirty="0" smtClean="0"/>
              <a:t>Develop a mechanism or methodology to support referencing of other standards efforts, such as</a:t>
            </a:r>
          </a:p>
          <a:p>
            <a:pPr lvl="2"/>
            <a:r>
              <a:rPr lang="en-US" dirty="0" smtClean="0"/>
              <a:t>DICOM (for Imaging), GA4GH (for clinical genomics), CDISC SDTM Pharmacogenomics (</a:t>
            </a:r>
            <a:r>
              <a:rPr lang="en-US" dirty="0" err="1" smtClean="0"/>
              <a:t>PGx</a:t>
            </a:r>
            <a:r>
              <a:rPr lang="en-US" dirty="0" smtClean="0"/>
              <a:t>),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BRIDG Imaging use cases</a:t>
            </a:r>
            <a:r>
              <a:rPr lang="en-US" dirty="0" smtClean="0"/>
              <a:t>? – in order of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Identification of entities – person, animal, specimen, </a:t>
            </a:r>
            <a:r>
              <a:rPr lang="en-US" dirty="0" smtClean="0">
                <a:solidFill>
                  <a:srgbClr val="00B050"/>
                </a:solidFill>
              </a:rPr>
              <a:t>image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DICOM has specimen identification</a:t>
            </a:r>
            <a:endParaRPr lang="en-US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Image </a:t>
            </a:r>
            <a:r>
              <a:rPr lang="en-US" dirty="0">
                <a:solidFill>
                  <a:srgbClr val="00B050"/>
                </a:solidFill>
              </a:rPr>
              <a:t>acquisition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Image </a:t>
            </a:r>
            <a:r>
              <a:rPr lang="en-US" dirty="0" smtClean="0">
                <a:solidFill>
                  <a:srgbClr val="00B050"/>
                </a:solidFill>
              </a:rPr>
              <a:t>Type  (modalities)</a:t>
            </a:r>
            <a:endParaRPr lang="en-US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Annotation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Structured Reporting  (Pat M, Daniel R effort</a:t>
            </a:r>
            <a:r>
              <a:rPr lang="en-US" dirty="0" smtClean="0">
                <a:solidFill>
                  <a:srgbClr val="FFC000"/>
                </a:solidFill>
              </a:rPr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Pathology (WSI); electron microscopy(J </a:t>
            </a:r>
            <a:r>
              <a:rPr lang="en-US" dirty="0" err="1" smtClean="0"/>
              <a:t>Saltz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Archiving  (building a single archive for radiology, WSI and </a:t>
            </a:r>
            <a:r>
              <a:rPr lang="en-US" dirty="0" err="1" smtClean="0"/>
              <a:t>proteogenomic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</a:t>
            </a:r>
            <a:r>
              <a:rPr lang="en-US" dirty="0" smtClean="0"/>
              <a:t>gene </a:t>
            </a:r>
            <a:r>
              <a:rPr lang="en-US" dirty="0" smtClean="0"/>
              <a:t>panels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61741" y="5992297"/>
            <a:ext cx="6283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Need </a:t>
            </a:r>
            <a:r>
              <a:rPr lang="en-US" dirty="0" smtClean="0">
                <a:solidFill>
                  <a:srgbClr val="FF0000"/>
                </a:solidFill>
              </a:rPr>
              <a:t>to prioritize the use cases to help define scope of the </a:t>
            </a:r>
            <a:r>
              <a:rPr lang="en-US" dirty="0" smtClean="0">
                <a:solidFill>
                  <a:srgbClr val="FF0000"/>
                </a:solidFill>
              </a:rPr>
              <a:t>effort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Action Item:  David C to send us a link to a Imaging SR book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9352722" y="1825625"/>
            <a:ext cx="427382" cy="14940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887788" y="2365512"/>
            <a:ext cx="115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30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HL7 </a:t>
            </a:r>
            <a:r>
              <a:rPr lang="en-US" dirty="0" err="1" smtClean="0"/>
              <a:t>FHIResources</a:t>
            </a:r>
            <a:r>
              <a:rPr lang="en-US" dirty="0" smtClean="0"/>
              <a:t> for Imaging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329"/>
            <a:ext cx="10515600" cy="4351338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err="1"/>
              <a:t>ImagingStudy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Patient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Organization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Location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Practitioner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err="1"/>
              <a:t>DiagnosticOrder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Group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Medication,  (</a:t>
            </a:r>
            <a:r>
              <a:rPr lang="en-US" sz="1800" dirty="0">
                <a:solidFill>
                  <a:srgbClr val="0070C0"/>
                </a:solidFill>
              </a:rPr>
              <a:t>may not be applicable most of the time)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Substance  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rgbClr val="0070C0"/>
                </a:solidFill>
              </a:rPr>
              <a:t>may </a:t>
            </a:r>
            <a:r>
              <a:rPr lang="en-US" sz="1800" dirty="0">
                <a:solidFill>
                  <a:srgbClr val="0070C0"/>
                </a:solidFill>
              </a:rPr>
              <a:t>not be applicable most of the time</a:t>
            </a:r>
            <a:r>
              <a:rPr lang="en-US" sz="18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Device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Encounter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Specimen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/>
              <a:t>RelatedPerson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Any ***  (this could be any resource defined in the FHIR inventory)</a:t>
            </a:r>
          </a:p>
          <a:p>
            <a:pPr lvl="2"/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93639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1101</Words>
  <Application>Microsoft Office PowerPoint</Application>
  <PresentationFormat>Widescreen</PresentationFormat>
  <Paragraphs>201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BRIDG Imaging Project</vt:lpstr>
      <vt:lpstr>Agenda</vt:lpstr>
      <vt:lpstr>Attendees</vt:lpstr>
      <vt:lpstr>Goal &amp; Objectives</vt:lpstr>
      <vt:lpstr>Imaging related projects of interest</vt:lpstr>
      <vt:lpstr>Reason for why we may need to have Imaging concepts in BRIDG when we have AIM+NBIA+HL7 FHIR</vt:lpstr>
      <vt:lpstr>How do we decide what needs to be in BRIDG?</vt:lpstr>
      <vt:lpstr>What are the BRIDG Imaging use cases? – in order of priority</vt:lpstr>
      <vt:lpstr>HL7 FHIResources for Imaging </vt:lpstr>
      <vt:lpstr>Summary of the HL7 FHIR to BRIDG mapping activity</vt:lpstr>
      <vt:lpstr>Overlap of Imaging Resources with BRIDG 4.0</vt:lpstr>
      <vt:lpstr>FHIR mapping discussion topics</vt:lpstr>
      <vt:lpstr>Next Steps – Open Discussion</vt:lpstr>
      <vt:lpstr>Back up slides – details of mapping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shastak</dc:creator>
  <cp:lastModifiedBy>shastak</cp:lastModifiedBy>
  <cp:revision>15</cp:revision>
  <dcterms:created xsi:type="dcterms:W3CDTF">2015-11-24T16:43:45Z</dcterms:created>
  <dcterms:modified xsi:type="dcterms:W3CDTF">2015-11-25T16:07:55Z</dcterms:modified>
</cp:coreProperties>
</file>