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436" r:id="rId2"/>
    <p:sldId id="499" r:id="rId3"/>
    <p:sldId id="492" r:id="rId4"/>
    <p:sldId id="437" r:id="rId5"/>
    <p:sldId id="508" r:id="rId6"/>
    <p:sldId id="490" r:id="rId7"/>
    <p:sldId id="445" r:id="rId8"/>
    <p:sldId id="505" r:id="rId9"/>
    <p:sldId id="500" r:id="rId10"/>
    <p:sldId id="502" r:id="rId11"/>
    <p:sldId id="503" r:id="rId12"/>
    <p:sldId id="506" r:id="rId13"/>
    <p:sldId id="509" r:id="rId14"/>
    <p:sldId id="512" r:id="rId15"/>
    <p:sldId id="510" r:id="rId16"/>
    <p:sldId id="507" r:id="rId17"/>
    <p:sldId id="5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BCE7FA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6BA1"/>
    <a:srgbClr val="CCECFF"/>
    <a:srgbClr val="F0F0F0"/>
    <a:srgbClr val="ECECEC"/>
    <a:srgbClr val="FFFF99"/>
    <a:srgbClr val="7DA9D5"/>
    <a:srgbClr val="78A5D2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0" autoAdjust="0"/>
    <p:restoredTop sz="94678" autoAdjust="0"/>
  </p:normalViewPr>
  <p:slideViewPr>
    <p:cSldViewPr>
      <p:cViewPr>
        <p:scale>
          <a:sx n="94" d="100"/>
          <a:sy n="94" d="100"/>
        </p:scale>
        <p:origin x="-869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52E481-81A4-4B20-9BC0-D21CF4DF61EA}" type="datetimeFigureOut">
              <a:rPr lang="en-US"/>
              <a:pPr>
                <a:defRPr/>
              </a:pPr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63AE75-C74F-462E-AF94-46FE92BD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64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06CCD5-E84A-4797-96E0-5BEDBA7D4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1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6CCD5-E84A-4797-96E0-5BEDBA7D4E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295400"/>
            <a:ext cx="5791200" cy="1600200"/>
          </a:xfrm>
        </p:spPr>
        <p:txBody>
          <a:bodyPr/>
          <a:lstStyle>
            <a:lvl1pPr algn="l">
              <a:defRPr sz="4400" b="1" cap="none" spc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971800"/>
            <a:ext cx="5715000" cy="1066800"/>
          </a:xfrm>
        </p:spPr>
        <p:txBody>
          <a:bodyPr/>
          <a:lstStyle>
            <a:lvl1pPr marL="0" indent="0" algn="l">
              <a:buNone/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11115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BCE7FA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5" descr="pitb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6096000"/>
            <a:ext cx="2725252" cy="51455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0" y="58674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495800"/>
            <a:ext cx="4114800" cy="914400"/>
          </a:xfrm>
        </p:spPr>
        <p:txBody>
          <a:bodyPr/>
          <a:lstStyle>
            <a:lvl1pPr>
              <a:buNone/>
              <a:defRPr sz="1400" b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Affiliation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4038600"/>
            <a:ext cx="3429000" cy="457200"/>
          </a:xfrm>
        </p:spPr>
        <p:txBody>
          <a:bodyPr/>
          <a:lstStyle>
            <a:lvl1pPr>
              <a:buNone/>
              <a:defRPr sz="2400" b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lvl="0"/>
            <a:r>
              <a:rPr lang="en-US" dirty="0" smtClean="0"/>
              <a:t>Author’s Name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gradFill>
            <a:gsLst>
              <a:gs pos="0">
                <a:srgbClr val="132A35">
                  <a:alpha val="43000"/>
                </a:srgbClr>
              </a:gs>
              <a:gs pos="60000">
                <a:srgbClr val="0E3C52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BCE7FA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086600" y="0"/>
            <a:ext cx="20574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70000" sy="7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BCE7FA"/>
              </a:solidFill>
              <a:effectLst/>
              <a:latin typeface="Verdana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52400"/>
            <a:ext cx="1695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629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058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381000"/>
          </a:xfrm>
          <a:solidFill>
            <a:schemeClr val="tx1">
              <a:lumMod val="95000"/>
              <a:lumOff val="5000"/>
              <a:alpha val="61000"/>
            </a:schemeClr>
          </a:solidFill>
        </p:spPr>
        <p:txBody>
          <a:bodyPr/>
          <a:lstStyle>
            <a:lvl1pPr>
              <a:buNone/>
              <a:defRPr sz="2000" b="1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Picture Title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838200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559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solidFill>
            <a:srgbClr val="F0F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BCE7FA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6019800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685800"/>
            <a:ext cx="6934200" cy="5257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381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924800" y="0"/>
            <a:ext cx="1219200" cy="533400"/>
          </a:xfrm>
          <a:prstGeom prst="rect">
            <a:avLst/>
          </a:prstGeom>
          <a:blipFill dpi="0" rotWithShape="1">
            <a:blip r:embed="rId2" cstate="print"/>
            <a:srcRect/>
            <a:tile tx="0" ty="0" sx="70000" sy="7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BCE7FA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76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Wide upward diagonal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132A35"/>
              </a:gs>
              <a:gs pos="11000">
                <a:srgbClr val="0E3C5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3" descr="Dotted grid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blipFill>
            <a:blip r:embed="rId15" cstate="print"/>
            <a:tile tx="0" ty="0" sx="70000" sy="7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EFBBBE53-E22D-465C-9EF9-AB40F7EB8DC2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3733800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402AE506-D36F-4667-9D9D-34DE56340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28600"/>
            <a:ext cx="1727200" cy="7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36B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55979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55979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55979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55979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5979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36BA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36BA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36BA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36BA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upmc.edu/owa/redir.aspx?C=qXNwfGlAZkm4NjN9W9UHV9yKg0rABdEIIKjUpjv0UMYXmfVTP2ONQW7nMkaW2-LFrEXUsfYpp4o.&amp;URL=http://www.nciphub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TIES Cancer Research Network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Steering Committee Kickoff Meeting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February 26, 2014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Please dial in at 1-877-262-2695 Access: 146683(6)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21050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err="1" smtClean="0"/>
              <a:t>Operationalize</a:t>
            </a:r>
            <a:r>
              <a:rPr lang="en-US" b="1" dirty="0" smtClean="0"/>
              <a:t> the Network by developing policies and processes</a:t>
            </a:r>
            <a:endParaRPr lang="en-US" dirty="0" smtClean="0"/>
          </a:p>
          <a:p>
            <a:pPr lvl="1"/>
            <a:r>
              <a:rPr lang="en-US" dirty="0" smtClean="0"/>
              <a:t>The starting point is our Network Agreement (Appendix A of your subcontracts) </a:t>
            </a:r>
          </a:p>
          <a:p>
            <a:pPr lvl="1"/>
            <a:r>
              <a:rPr lang="en-US" dirty="0" smtClean="0"/>
              <a:t>Provides the basic regulatory structure for interaction across the network. </a:t>
            </a:r>
          </a:p>
          <a:p>
            <a:pPr lvl="1"/>
            <a:r>
              <a:rPr lang="en-US" dirty="0" smtClean="0"/>
              <a:t>But there are many decisions to make about how this will work in practice</a:t>
            </a:r>
          </a:p>
          <a:p>
            <a:pPr lvl="1"/>
            <a:r>
              <a:rPr lang="en-US" dirty="0" smtClean="0"/>
              <a:t>The Steering Committee will be tasked with making these decisions.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Developing strategic partnerships across our institutions, other institutions and NCI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Steering Committee will also take a leading role in establishing potential relationships to SPOREs, CTSAs, PCORI sites and other IT/informatics projects where the TIES network could provide a substructure for cancer investigators working across institutions</a:t>
            </a:r>
          </a:p>
          <a:p>
            <a:pPr lvl="1"/>
            <a:r>
              <a:rPr lang="en-US" dirty="0" smtClean="0"/>
              <a:t>Consider future TCRN member institutions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5105400" cy="4572000"/>
          </a:xfrm>
        </p:spPr>
        <p:txBody>
          <a:bodyPr/>
          <a:lstStyle/>
          <a:p>
            <a:r>
              <a:rPr lang="en-US" sz="2800" dirty="0" smtClean="0"/>
              <a:t>NCIP Collaboration site</a:t>
            </a:r>
          </a:p>
          <a:p>
            <a:r>
              <a:rPr lang="en-US" sz="2800" dirty="0" smtClean="0"/>
              <a:t>Materials, discussions, agendas, notes, calendar, Wiki</a:t>
            </a:r>
          </a:p>
          <a:p>
            <a:r>
              <a:rPr lang="en-US" sz="2800" dirty="0" smtClean="0"/>
              <a:t>Central source for all materials needed by Steering Committee</a:t>
            </a:r>
          </a:p>
          <a:p>
            <a:r>
              <a:rPr lang="en-US" sz="2800" dirty="0" smtClean="0"/>
              <a:t>Project Planning still on </a:t>
            </a:r>
            <a:r>
              <a:rPr lang="en-US" sz="2800" dirty="0" err="1" smtClean="0"/>
              <a:t>LiquidPlanner</a:t>
            </a:r>
            <a:endParaRPr lang="en-US" sz="2800" dirty="0" smtClean="0"/>
          </a:p>
          <a:p>
            <a:r>
              <a:rPr lang="en-US" sz="2800" dirty="0" smtClean="0"/>
              <a:t>TIES source code, bug and feature tracking still on </a:t>
            </a:r>
            <a:r>
              <a:rPr lang="en-US" sz="2800" dirty="0" err="1" smtClean="0"/>
              <a:t>SourceForge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295400"/>
            <a:ext cx="37811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3810000" cy="22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4572000"/>
          </a:xfrm>
        </p:spPr>
        <p:txBody>
          <a:bodyPr/>
          <a:lstStyle/>
          <a:p>
            <a:r>
              <a:rPr lang="en-US" sz="2800" dirty="0" smtClean="0"/>
              <a:t>Please become a member of NCIP Hub and we will add you to the TCRN Group (we will send this as email)</a:t>
            </a:r>
            <a:endParaRPr lang="en-US" sz="2000" dirty="0" smtClean="0"/>
          </a:p>
          <a:p>
            <a:pPr lvl="1"/>
            <a:r>
              <a:rPr lang="en-US" sz="1800" dirty="0" smtClean="0"/>
              <a:t>Navigate to </a:t>
            </a:r>
            <a:r>
              <a:rPr lang="en-US" sz="1800" dirty="0" smtClean="0">
                <a:hlinkClick r:id="rId2"/>
              </a:rPr>
              <a:t>www.nciphub.org</a:t>
            </a:r>
            <a:endParaRPr lang="en-US" sz="1800" dirty="0" smtClean="0"/>
          </a:p>
          <a:p>
            <a:pPr lvl="1"/>
            <a:r>
              <a:rPr lang="en-US" sz="1800" dirty="0" smtClean="0"/>
              <a:t>Click black &amp; white “Login/Register” button in upper right corner.</a:t>
            </a:r>
          </a:p>
          <a:p>
            <a:pPr lvl="1"/>
            <a:r>
              <a:rPr lang="en-US" sz="1800" dirty="0" smtClean="0"/>
              <a:t>Choose either “Sign in with Google Account” or the “create local account” link located at the bottom of the sign in box.</a:t>
            </a:r>
          </a:p>
          <a:p>
            <a:pPr lvl="1"/>
            <a:r>
              <a:rPr lang="en-US" sz="1800" dirty="0" smtClean="0"/>
              <a:t>Follow registration process to create a profile.</a:t>
            </a:r>
          </a:p>
          <a:p>
            <a:pPr lvl="1"/>
            <a:r>
              <a:rPr lang="en-US" sz="1800" dirty="0" smtClean="0"/>
              <a:t>Once registered and profile complete, Dr. Crowley will invite you to join the TCRN Steering Group.</a:t>
            </a:r>
          </a:p>
          <a:p>
            <a:pPr lvl="1"/>
            <a:r>
              <a:rPr lang="en-US" sz="1800" dirty="0" smtClean="0"/>
              <a:t>You will then receive an email from:  </a:t>
            </a:r>
            <a:r>
              <a:rPr lang="en-US" sz="1800" i="1" dirty="0" smtClean="0"/>
              <a:t>NCIP Hub Invite to group '</a:t>
            </a:r>
            <a:r>
              <a:rPr lang="en-US" sz="1800" i="1" dirty="0" err="1" smtClean="0"/>
              <a:t>tcrnsteering</a:t>
            </a:r>
            <a:r>
              <a:rPr lang="en-US" sz="1800" i="1" dirty="0" smtClean="0"/>
              <a:t>'.</a:t>
            </a:r>
            <a:endParaRPr lang="en-US" sz="1800" dirty="0" smtClean="0"/>
          </a:p>
          <a:p>
            <a:pPr lvl="1"/>
            <a:r>
              <a:rPr lang="en-US" sz="1800" dirty="0" smtClean="0"/>
              <a:t>Click on the </a:t>
            </a:r>
            <a:r>
              <a:rPr lang="en-US" sz="1800" i="1" dirty="0" smtClean="0"/>
              <a:t>‘nciphub.org/groups/</a:t>
            </a:r>
            <a:r>
              <a:rPr lang="en-US" sz="1800" i="1" dirty="0" err="1" smtClean="0"/>
              <a:t>tcrnsteering</a:t>
            </a:r>
            <a:r>
              <a:rPr lang="en-US" sz="1800" i="1" dirty="0" smtClean="0"/>
              <a:t>/accept’</a:t>
            </a:r>
            <a:r>
              <a:rPr lang="en-US" sz="1800" dirty="0" smtClean="0"/>
              <a:t>  link in email to accept the invitation to join the TCRN Steering group.</a:t>
            </a:r>
          </a:p>
          <a:p>
            <a:pPr lvl="1"/>
            <a:r>
              <a:rPr lang="en-US" sz="1800" dirty="0" smtClean="0"/>
              <a:t>You can now log in to view, download, and contribute to TCRN Steering Committee documents, timelines, Wiki, etc.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notes and agenda items – send, post or both?</a:t>
            </a:r>
          </a:p>
          <a:p>
            <a:r>
              <a:rPr lang="en-US" dirty="0" smtClean="0"/>
              <a:t>Documents – send, post, or both?</a:t>
            </a:r>
          </a:p>
          <a:p>
            <a:r>
              <a:rPr lang="en-US" dirty="0" smtClean="0"/>
              <a:t>Web-conferencing?</a:t>
            </a:r>
          </a:p>
          <a:p>
            <a:r>
              <a:rPr lang="en-US" dirty="0" smtClean="0"/>
              <a:t>What is the level of interest in a F2F meeting? Best timing?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Steering Committee Meeting </a:t>
            </a:r>
          </a:p>
          <a:p>
            <a:pPr lvl="1"/>
            <a:r>
              <a:rPr lang="en-US" sz="2400" dirty="0" smtClean="0"/>
              <a:t>Q1 – bi-weekly meetings at this time</a:t>
            </a:r>
          </a:p>
          <a:p>
            <a:pPr lvl="1"/>
            <a:r>
              <a:rPr lang="en-US" sz="2400" dirty="0" smtClean="0"/>
              <a:t>Q2 – evaluate and consider switching to monthly meetings</a:t>
            </a:r>
          </a:p>
          <a:p>
            <a:r>
              <a:rPr lang="en-US" sz="2400" b="1" dirty="0" smtClean="0"/>
              <a:t>Technical Team Meetings</a:t>
            </a:r>
          </a:p>
          <a:p>
            <a:pPr lvl="1"/>
            <a:r>
              <a:rPr lang="en-US" sz="2400" dirty="0" smtClean="0"/>
              <a:t>Ongoing weekly technical teams with RPCI and GRU, periodic technical team meetings with Penn</a:t>
            </a:r>
          </a:p>
          <a:p>
            <a:pPr lvl="1"/>
            <a:r>
              <a:rPr lang="en-US" sz="2400" dirty="0" smtClean="0"/>
              <a:t>More focused meetings around specific topics (e.g. TMA use, Paraffin Archive)</a:t>
            </a:r>
          </a:p>
          <a:p>
            <a:r>
              <a:rPr lang="en-US" sz="2400" b="1" dirty="0" smtClean="0"/>
              <a:t>What is the level of interest in a F2F meeting? Best timing?</a:t>
            </a:r>
            <a:endParaRPr lang="en-US" sz="2400" b="1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 and Future Agendas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4572000"/>
          </a:xfrm>
        </p:spPr>
        <p:txBody>
          <a:bodyPr/>
          <a:lstStyle/>
          <a:p>
            <a:r>
              <a:rPr lang="en-US" sz="2800" dirty="0" smtClean="0"/>
              <a:t>Initial discussions of Pilot projects (including criteria for selecting)</a:t>
            </a:r>
          </a:p>
          <a:p>
            <a:r>
              <a:rPr lang="en-US" sz="2800" dirty="0" smtClean="0"/>
              <a:t>Authorized use of data from an investigator at another member institution – what does your institution want to know?</a:t>
            </a:r>
          </a:p>
          <a:p>
            <a:r>
              <a:rPr lang="en-US" sz="2800" dirty="0" smtClean="0"/>
              <a:t>Who should control account approval at each institution?</a:t>
            </a:r>
          </a:p>
          <a:p>
            <a:r>
              <a:rPr lang="en-US" sz="2800" dirty="0" smtClean="0"/>
              <a:t>Honest broker roles and responsibilities</a:t>
            </a:r>
          </a:p>
          <a:p>
            <a:r>
              <a:rPr lang="en-US" sz="2800" dirty="0" smtClean="0"/>
              <a:t>Relationship of FFPE to Tissue Banks</a:t>
            </a:r>
          </a:p>
          <a:p>
            <a:r>
              <a:rPr lang="en-US" sz="2800" dirty="0" smtClean="0"/>
              <a:t>Universal Biomedical Materials Transfer Agreement</a:t>
            </a:r>
          </a:p>
          <a:p>
            <a:r>
              <a:rPr lang="en-US" sz="2800" dirty="0" smtClean="0"/>
              <a:t>Other ideas? 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on March 12th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 items?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our institutional environments, needs and goals</a:t>
            </a:r>
          </a:p>
          <a:p>
            <a:r>
              <a:rPr lang="en-US" dirty="0" smtClean="0"/>
              <a:t>Review the contents of the Network Agreement and identify barriers to completion</a:t>
            </a:r>
          </a:p>
          <a:p>
            <a:r>
              <a:rPr lang="en-US" dirty="0" smtClean="0"/>
              <a:t>Agree on and/or extend scope of work for Steering Committee</a:t>
            </a:r>
          </a:p>
          <a:p>
            <a:r>
              <a:rPr lang="en-US" dirty="0" smtClean="0"/>
              <a:t>Discuss how we will work together (including NCIP Hub)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Roll call and introductions of individuals</a:t>
            </a:r>
          </a:p>
          <a:p>
            <a:r>
              <a:rPr lang="en-US" sz="2400" dirty="0" smtClean="0"/>
              <a:t>Introduction to participating cancer centers</a:t>
            </a:r>
          </a:p>
          <a:p>
            <a:pPr lvl="1"/>
            <a:r>
              <a:rPr lang="en-US" sz="2400" dirty="0" smtClean="0"/>
              <a:t>Roswell Park Cancer Institute</a:t>
            </a:r>
          </a:p>
          <a:p>
            <a:pPr lvl="1"/>
            <a:r>
              <a:rPr lang="en-US" sz="2400" dirty="0" smtClean="0"/>
              <a:t>Abramson Cancer Center</a:t>
            </a:r>
          </a:p>
          <a:p>
            <a:pPr lvl="1"/>
            <a:r>
              <a:rPr lang="en-US" sz="2400" dirty="0" smtClean="0"/>
              <a:t>GRU</a:t>
            </a:r>
          </a:p>
          <a:p>
            <a:pPr lvl="1"/>
            <a:r>
              <a:rPr lang="en-US" sz="2400" dirty="0" smtClean="0"/>
              <a:t>University of Pittsburgh Cancer Institute</a:t>
            </a:r>
          </a:p>
          <a:p>
            <a:r>
              <a:rPr lang="en-US" sz="2400" dirty="0" smtClean="0"/>
              <a:t>Presentation on the TIES Cancer Research Network (TCRN)</a:t>
            </a:r>
          </a:p>
          <a:p>
            <a:r>
              <a:rPr lang="en-US" sz="2400" dirty="0" smtClean="0"/>
              <a:t>Steering Committee Scope of Work</a:t>
            </a:r>
          </a:p>
          <a:p>
            <a:r>
              <a:rPr lang="en-US" sz="2400" dirty="0" smtClean="0"/>
              <a:t>NCIP Hub as our collaborative work space</a:t>
            </a:r>
          </a:p>
          <a:p>
            <a:r>
              <a:rPr lang="en-US" sz="2400" dirty="0" smtClean="0"/>
              <a:t>First steps and agendas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quarter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Center Introductions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1100"/>
            <a:ext cx="3352800" cy="46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0" y="1066800"/>
            <a:ext cx="50292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Roswell Park Cancer Institute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Carmelo </a:t>
            </a:r>
            <a:r>
              <a:rPr lang="en-US" sz="1800" dirty="0" err="1" smtClean="0"/>
              <a:t>Gaudioso</a:t>
            </a:r>
            <a:r>
              <a:rPr lang="en-US" sz="1800" dirty="0" smtClean="0"/>
              <a:t> and Monica Murphy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Abramson Cancer Center (Penn)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Michael Feldman and </a:t>
            </a:r>
            <a:r>
              <a:rPr lang="en-US" sz="1800" dirty="0" err="1" smtClean="0"/>
              <a:t>Joellen</a:t>
            </a:r>
            <a:r>
              <a:rPr lang="en-US" sz="1800" dirty="0" smtClean="0"/>
              <a:t> Weaver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Georgia Regents U Cancer Center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/>
              <a:t>Roni</a:t>
            </a:r>
            <a:r>
              <a:rPr lang="en-US" sz="2000" dirty="0" smtClean="0"/>
              <a:t> </a:t>
            </a:r>
            <a:r>
              <a:rPr lang="en-US" sz="2000" dirty="0" err="1" smtClean="0"/>
              <a:t>Bollag</a:t>
            </a:r>
            <a:r>
              <a:rPr lang="en-US" sz="2000" dirty="0" smtClean="0"/>
              <a:t> and Nita </a:t>
            </a:r>
            <a:r>
              <a:rPr lang="en-US" sz="2000" dirty="0" err="1" smtClean="0"/>
              <a:t>Maihle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U Pittsburgh Cancer Institute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Rebecca Crowley and Michael Becich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200" i="1" dirty="0" smtClean="0"/>
              <a:t>You and your team</a:t>
            </a:r>
          </a:p>
          <a:p>
            <a:pPr>
              <a:spcBef>
                <a:spcPts val="0"/>
              </a:spcBef>
            </a:pPr>
            <a:r>
              <a:rPr lang="en-US" sz="2200" i="1" dirty="0" smtClean="0"/>
              <a:t>Your cancer center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Unique strengths and interests</a:t>
            </a:r>
          </a:p>
          <a:p>
            <a:pPr>
              <a:spcBef>
                <a:spcPts val="0"/>
              </a:spcBef>
            </a:pPr>
            <a:r>
              <a:rPr lang="en-US" sz="2200" i="1" dirty="0" smtClean="0"/>
              <a:t>Progress to date at your institution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Installation and coding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Network agreement</a:t>
            </a:r>
          </a:p>
          <a:p>
            <a:pPr>
              <a:spcBef>
                <a:spcPts val="0"/>
              </a:spcBef>
            </a:pPr>
            <a:r>
              <a:rPr lang="en-US" sz="2200" i="1" dirty="0" smtClean="0"/>
              <a:t>Points of intersection to other sites</a:t>
            </a:r>
          </a:p>
          <a:p>
            <a:pPr lvl="1">
              <a:spcBef>
                <a:spcPts val="0"/>
              </a:spcBef>
            </a:pPr>
            <a:r>
              <a:rPr lang="en-US" sz="1800" i="1" dirty="0" smtClean="0"/>
              <a:t>What initial ideas do you have about Pilots?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TIES Cancer Research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1100"/>
            <a:ext cx="3352800" cy="468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50292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Bring up software and support local use of TIES at member institutions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Develop policies and processes to support a national data and tissue sharing network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Develop and support scientific collaborations across our sites (in any combination) </a:t>
            </a:r>
            <a:r>
              <a:rPr lang="en-US" sz="2400" b="1" u="sng" dirty="0" smtClean="0"/>
              <a:t>that impact cancer research</a:t>
            </a:r>
            <a:endParaRPr lang="en-US" sz="2400" u="sn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rishc\Dropbox\work\TIES\DataOn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224327" cy="510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irishc\Dropbox\work\TIES\DataAndTiss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8" y="1219200"/>
            <a:ext cx="3232302" cy="511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36BA1"/>
                </a:solidFill>
                <a:latin typeface="Calibri" pitchFamily="34" charset="0"/>
              </a:rPr>
              <a:t>A</a:t>
            </a:r>
            <a:endParaRPr lang="en-US" sz="2800" b="1" dirty="0">
              <a:solidFill>
                <a:srgbClr val="136BA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7298" y="14478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36BA1"/>
                </a:solidFill>
                <a:latin typeface="Calibri" pitchFamily="34" charset="0"/>
              </a:rPr>
              <a:t>B</a:t>
            </a:r>
            <a:endParaRPr lang="en-US" sz="2800" b="1" dirty="0">
              <a:solidFill>
                <a:srgbClr val="136BA1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Workf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low for local use</a:t>
            </a:r>
            <a:endParaRPr lang="en-US" sz="3600" b="0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TCRN Workflow</a:t>
            </a:r>
            <a:endParaRPr lang="en-US" dirty="0"/>
          </a:p>
        </p:txBody>
      </p:sp>
      <p:pic>
        <p:nvPicPr>
          <p:cNvPr id="4" name="Picture 3" descr="Figure 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One agreement </a:t>
            </a:r>
            <a:r>
              <a:rPr lang="en-US" sz="2400" dirty="0" smtClean="0"/>
              <a:t>between us and each of you governs all combinations of use of TCRN</a:t>
            </a:r>
          </a:p>
          <a:p>
            <a:r>
              <a:rPr lang="en-US" sz="2400" dirty="0" smtClean="0"/>
              <a:t>You may grant access to up to 50 TCRN users at your institution </a:t>
            </a:r>
            <a:r>
              <a:rPr lang="en-US" sz="2400" dirty="0" smtClean="0"/>
              <a:t>(no </a:t>
            </a:r>
            <a:r>
              <a:rPr lang="en-US" sz="2400" dirty="0" smtClean="0"/>
              <a:t>limit </a:t>
            </a:r>
            <a:r>
              <a:rPr lang="en-US" sz="2400" dirty="0" smtClean="0"/>
              <a:t>on # of local </a:t>
            </a:r>
            <a:r>
              <a:rPr lang="en-US" sz="2400" dirty="0" smtClean="0"/>
              <a:t>users)</a:t>
            </a:r>
          </a:p>
          <a:p>
            <a:r>
              <a:rPr lang="en-US" sz="2400" dirty="0" smtClean="0"/>
              <a:t>TCRN users need IRB protocols or NHSR, must upload a Authorized User </a:t>
            </a:r>
            <a:r>
              <a:rPr lang="en-US" sz="2400" dirty="0" smtClean="0"/>
              <a:t>Agreement, </a:t>
            </a:r>
            <a:r>
              <a:rPr lang="en-US" sz="2400" dirty="0" smtClean="0"/>
              <a:t>and go through approval process</a:t>
            </a:r>
          </a:p>
          <a:p>
            <a:r>
              <a:rPr lang="en-US" sz="2400" dirty="0" smtClean="0"/>
              <a:t>We will use the UBMTA for Materials Transfer</a:t>
            </a:r>
          </a:p>
          <a:p>
            <a:r>
              <a:rPr lang="en-US" sz="2400" dirty="0" smtClean="0"/>
              <a:t>Certain specific requirements appear for UPCI/Pitt:</a:t>
            </a:r>
          </a:p>
          <a:p>
            <a:pPr lvl="1"/>
            <a:r>
              <a:rPr lang="en-US" sz="2000" dirty="0" smtClean="0"/>
              <a:t>Utilization Review and Charges</a:t>
            </a:r>
          </a:p>
          <a:p>
            <a:pPr lvl="1"/>
            <a:r>
              <a:rPr lang="en-US" sz="2000" dirty="0" smtClean="0"/>
              <a:t>Agreement to approve a new authorized user</a:t>
            </a:r>
          </a:p>
          <a:p>
            <a:pPr lvl="1"/>
            <a:r>
              <a:rPr lang="en-US" sz="2000" dirty="0" smtClean="0"/>
              <a:t>You may develop your own but we may want to agree on how to do this consistently across sites</a:t>
            </a:r>
            <a:endParaRPr lang="en-US" sz="2000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Selection of Pilot Projects to work across institutions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Four pilot projects during the next year. </a:t>
            </a:r>
          </a:p>
          <a:p>
            <a:pPr lvl="1"/>
            <a:r>
              <a:rPr lang="en-US" dirty="0" smtClean="0"/>
              <a:t>Steering committee will identify, evaluate, select and prioritize pilot projects to be supported by our software</a:t>
            </a:r>
          </a:p>
          <a:p>
            <a:pPr lvl="1"/>
            <a:r>
              <a:rPr lang="en-US" dirty="0" smtClean="0"/>
              <a:t>Pilot projects will contribute use cases, and will drive further development of our software and network.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aTIES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BCE7FA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BCE7FA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4367</TotalTime>
  <Words>761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caTIES4</vt:lpstr>
      <vt:lpstr>TIES Cancer Research Network Steering Committee Kickoff Meeting  February 26, 2014  Please dial in at 1-877-262-2695 Access: 146683(6)  </vt:lpstr>
      <vt:lpstr>Goals for Today</vt:lpstr>
      <vt:lpstr>Agenda</vt:lpstr>
      <vt:lpstr>Cancer Center Introductions</vt:lpstr>
      <vt:lpstr>TIES Cancer Research Network</vt:lpstr>
      <vt:lpstr>Workflow for local use</vt:lpstr>
      <vt:lpstr>TCRN Workflow</vt:lpstr>
      <vt:lpstr>Network Agreement</vt:lpstr>
      <vt:lpstr>Steering Committee Scope</vt:lpstr>
      <vt:lpstr>Steering Committee Scope</vt:lpstr>
      <vt:lpstr>Steering Committee Scope</vt:lpstr>
      <vt:lpstr>NCIP Hub</vt:lpstr>
      <vt:lpstr>NCIP Hub</vt:lpstr>
      <vt:lpstr>Working Together</vt:lpstr>
      <vt:lpstr>Meeting schedules</vt:lpstr>
      <vt:lpstr>First Steps and Future Agendas</vt:lpstr>
      <vt:lpstr>Meeting on March 12th</vt:lpstr>
    </vt:vector>
  </TitlesOfParts>
  <Company>UPMC Health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TIES at GRU</dc:title>
  <dc:creator>Girish Chavan</dc:creator>
  <cp:lastModifiedBy>crwlyr</cp:lastModifiedBy>
  <cp:revision>267</cp:revision>
  <dcterms:created xsi:type="dcterms:W3CDTF">2007-02-12T18:37:44Z</dcterms:created>
  <dcterms:modified xsi:type="dcterms:W3CDTF">2014-02-25T21:57:30Z</dcterms:modified>
</cp:coreProperties>
</file>