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29"/>
  </p:notesMasterIdLst>
  <p:handoutMasterIdLst>
    <p:handoutMasterId r:id="rId30"/>
  </p:handoutMasterIdLst>
  <p:sldIdLst>
    <p:sldId id="263" r:id="rId3"/>
    <p:sldId id="412" r:id="rId4"/>
    <p:sldId id="605" r:id="rId5"/>
    <p:sldId id="543" r:id="rId6"/>
    <p:sldId id="428" r:id="rId7"/>
    <p:sldId id="606" r:id="rId8"/>
    <p:sldId id="607" r:id="rId9"/>
    <p:sldId id="544" r:id="rId10"/>
    <p:sldId id="379" r:id="rId11"/>
    <p:sldId id="314" r:id="rId12"/>
    <p:sldId id="341" r:id="rId13"/>
    <p:sldId id="472" r:id="rId14"/>
    <p:sldId id="609" r:id="rId15"/>
    <p:sldId id="594" r:id="rId16"/>
    <p:sldId id="595" r:id="rId17"/>
    <p:sldId id="599" r:id="rId18"/>
    <p:sldId id="600" r:id="rId19"/>
    <p:sldId id="608" r:id="rId20"/>
    <p:sldId id="610" r:id="rId21"/>
    <p:sldId id="604" r:id="rId22"/>
    <p:sldId id="419" r:id="rId23"/>
    <p:sldId id="420" r:id="rId24"/>
    <p:sldId id="467" r:id="rId25"/>
    <p:sldId id="469" r:id="rId26"/>
    <p:sldId id="611" r:id="rId27"/>
    <p:sldId id="539"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3874" autoAdjust="0"/>
  </p:normalViewPr>
  <p:slideViewPr>
    <p:cSldViewPr>
      <p:cViewPr varScale="1">
        <p:scale>
          <a:sx n="106" d="100"/>
          <a:sy n="106" d="100"/>
        </p:scale>
        <p:origin x="1720" y="16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102" d="100"/>
          <a:sy n="102" d="100"/>
        </p:scale>
        <p:origin x="-251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9C4B5-ED41-4B9C-B796-BCA729DD9B4C}" type="doc">
      <dgm:prSet loTypeId="urn:microsoft.com/office/officeart/2005/8/layout/radial6" loCatId="relationship" qsTypeId="urn:microsoft.com/office/officeart/2005/8/quickstyle/3d4" qsCatId="3D" csTypeId="urn:microsoft.com/office/officeart/2005/8/colors/accent2_1" csCatId="accent2" phldr="1"/>
      <dgm:spPr/>
      <dgm:t>
        <a:bodyPr/>
        <a:lstStyle/>
        <a:p>
          <a:endParaRPr lang="en-US"/>
        </a:p>
      </dgm:t>
    </dgm:pt>
    <dgm:pt modelId="{31F810A2-3A05-46D7-8AFE-64EF412FC2E3}">
      <dgm:prSet phldrT="[Text]"/>
      <dgm:spPr/>
      <dgm:t>
        <a:bodyPr/>
        <a:lstStyle/>
        <a:p>
          <a:r>
            <a:rPr lang="en-US" spc="300" dirty="0"/>
            <a:t>Big Data</a:t>
          </a:r>
        </a:p>
      </dgm:t>
    </dgm:pt>
    <dgm:pt modelId="{0E57AC29-CC39-44A0-8ACA-05864752D3A6}" type="parTrans" cxnId="{E35E13B7-71BE-47E4-8D3C-E73C73CD40FC}">
      <dgm:prSet/>
      <dgm:spPr/>
      <dgm:t>
        <a:bodyPr/>
        <a:lstStyle/>
        <a:p>
          <a:endParaRPr lang="en-US"/>
        </a:p>
      </dgm:t>
    </dgm:pt>
    <dgm:pt modelId="{238FCEE5-6717-45D0-A294-7DDE65640684}" type="sibTrans" cxnId="{E35E13B7-71BE-47E4-8D3C-E73C73CD40FC}">
      <dgm:prSet/>
      <dgm:spPr/>
      <dgm:t>
        <a:bodyPr/>
        <a:lstStyle/>
        <a:p>
          <a:endParaRPr lang="en-US"/>
        </a:p>
      </dgm:t>
    </dgm:pt>
    <dgm:pt modelId="{7169B975-690A-4BB1-B408-8939379BCE3B}">
      <dgm:prSet phldrT="[Text]" custT="1"/>
      <dgm:spPr>
        <a:solidFill>
          <a:srgbClr val="E7E6E6">
            <a:lumMod val="90000"/>
          </a:srgbClr>
        </a:solidFill>
        <a:ln>
          <a:noFill/>
        </a:ln>
        <a:effectLst/>
        <a:scene3d>
          <a:camera prst="orthographicFront"/>
          <a:lightRig rig="chilly" dir="t"/>
        </a:scene3d>
        <a:sp3d prstMaterial="translucentPowder">
          <a:bevelT w="127000" h="25400" prst="softRound"/>
        </a:sp3d>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en-US" sz="1700" b="1" kern="1200" spc="30" baseline="0" dirty="0">
              <a:solidFill>
                <a:schemeClr val="tx1"/>
              </a:solidFill>
              <a:latin typeface="Calibri" panose="020F0502020204030204"/>
              <a:ea typeface="+mn-ea"/>
              <a:cs typeface="+mn-cs"/>
            </a:rPr>
            <a:t>V</a:t>
          </a:r>
          <a:r>
            <a:rPr lang="en-US" sz="1700" b="1" kern="1200" spc="30" baseline="0" dirty="0">
              <a:solidFill>
                <a:prstClr val="black">
                  <a:hueOff val="0"/>
                  <a:satOff val="0"/>
                  <a:lumOff val="0"/>
                  <a:alphaOff val="0"/>
                </a:prstClr>
              </a:solidFill>
              <a:latin typeface="Calibri" panose="020F0502020204030204"/>
              <a:ea typeface="+mn-ea"/>
              <a:cs typeface="+mn-cs"/>
            </a:rPr>
            <a:t>olume</a:t>
          </a:r>
        </a:p>
      </dgm:t>
    </dgm:pt>
    <dgm:pt modelId="{FAA40FD4-8407-4EAA-8187-3628DB74AE37}" type="parTrans" cxnId="{F8E397A0-C781-4461-981C-0B3AB4D36B48}">
      <dgm:prSet/>
      <dgm:spPr/>
      <dgm:t>
        <a:bodyPr/>
        <a:lstStyle/>
        <a:p>
          <a:endParaRPr lang="en-US"/>
        </a:p>
      </dgm:t>
    </dgm:pt>
    <dgm:pt modelId="{CD01F412-E4C8-4CF3-B3A5-B49894A253D1}" type="sibTrans" cxnId="{F8E397A0-C781-4461-981C-0B3AB4D36B48}">
      <dgm:prSet/>
      <dgm:spPr>
        <a:solidFill>
          <a:srgbClr val="B10E3D"/>
        </a:solidFill>
      </dgm:spPr>
      <dgm:t>
        <a:bodyPr/>
        <a:lstStyle/>
        <a:p>
          <a:endParaRPr lang="en-US"/>
        </a:p>
      </dgm:t>
    </dgm:pt>
    <dgm:pt modelId="{6E100641-FBD2-4AAF-A803-9462A09E423E}">
      <dgm:prSet phldrT="[Text]"/>
      <dgm:spPr>
        <a:solidFill>
          <a:schemeClr val="bg2">
            <a:lumMod val="90000"/>
          </a:schemeClr>
        </a:solidFill>
      </dgm:spPr>
      <dgm:t>
        <a:bodyPr/>
        <a:lstStyle/>
        <a:p>
          <a:r>
            <a:rPr lang="en-US" b="1" dirty="0"/>
            <a:t>Veracity</a:t>
          </a:r>
        </a:p>
      </dgm:t>
    </dgm:pt>
    <dgm:pt modelId="{6B9C5CD3-C219-4113-B447-FA2212ACF7C6}" type="parTrans" cxnId="{23A00055-C112-4F84-B39D-3A8F8E681B35}">
      <dgm:prSet/>
      <dgm:spPr/>
      <dgm:t>
        <a:bodyPr/>
        <a:lstStyle/>
        <a:p>
          <a:endParaRPr lang="en-US"/>
        </a:p>
      </dgm:t>
    </dgm:pt>
    <dgm:pt modelId="{80ABCFCA-990F-4212-91CA-7754B7C95FE2}" type="sibTrans" cxnId="{23A00055-C112-4F84-B39D-3A8F8E681B35}">
      <dgm:prSet/>
      <dgm:spPr>
        <a:solidFill>
          <a:srgbClr val="A70E3D"/>
        </a:solidFill>
      </dgm:spPr>
      <dgm:t>
        <a:bodyPr/>
        <a:lstStyle/>
        <a:p>
          <a:endParaRPr lang="en-US"/>
        </a:p>
      </dgm:t>
    </dgm:pt>
    <dgm:pt modelId="{92E1125D-0AC0-45D3-8A11-BB5DAF7A2D17}">
      <dgm:prSet phldrT="[Text]" custT="1"/>
      <dgm:spPr>
        <a:solidFill>
          <a:srgbClr val="E7E6E6">
            <a:lumMod val="90000"/>
          </a:srgbClr>
        </a:solidFill>
        <a:ln>
          <a:noFill/>
        </a:ln>
        <a:effectLst/>
        <a:scene3d>
          <a:camera prst="orthographicFront"/>
          <a:lightRig rig="chilly" dir="t"/>
        </a:scene3d>
        <a:sp3d prstMaterial="translucentPowder">
          <a:bevelT w="127000" h="25400" prst="softRound"/>
        </a:sp3d>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Variety</a:t>
          </a:r>
        </a:p>
      </dgm:t>
    </dgm:pt>
    <dgm:pt modelId="{BC45BE47-DC57-45C1-A647-37F5D70E8C0F}" type="parTrans" cxnId="{A86951E2-98AA-45EC-B7FB-F022F26BD216}">
      <dgm:prSet/>
      <dgm:spPr/>
      <dgm:t>
        <a:bodyPr/>
        <a:lstStyle/>
        <a:p>
          <a:endParaRPr lang="en-US"/>
        </a:p>
      </dgm:t>
    </dgm:pt>
    <dgm:pt modelId="{84C64097-2FF7-40D1-A17F-A45719A7E9A5}" type="sibTrans" cxnId="{A86951E2-98AA-45EC-B7FB-F022F26BD216}">
      <dgm:prSet/>
      <dgm:spPr>
        <a:solidFill>
          <a:srgbClr val="B10E3D"/>
        </a:solidFill>
      </dgm:spPr>
      <dgm:t>
        <a:bodyPr/>
        <a:lstStyle/>
        <a:p>
          <a:endParaRPr lang="en-US"/>
        </a:p>
      </dgm:t>
    </dgm:pt>
    <dgm:pt modelId="{D37AF46E-6B44-42DA-B8E5-A86F25E7E9FA}">
      <dgm:prSet phldrT="[Text]" custT="1"/>
      <dgm:spPr>
        <a:solidFill>
          <a:srgbClr val="E7E6E6">
            <a:lumMod val="90000"/>
          </a:srgbClr>
        </a:solidFill>
        <a:ln>
          <a:noFill/>
        </a:ln>
        <a:effectLst/>
        <a:scene3d>
          <a:camera prst="orthographicFront"/>
          <a:lightRig rig="chilly" dir="t"/>
        </a:scene3d>
        <a:sp3d prstMaterial="translucentPowder">
          <a:bevelT w="127000" h="25400" prst="softRound"/>
        </a:sp3d>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Velocity</a:t>
          </a:r>
        </a:p>
      </dgm:t>
    </dgm:pt>
    <dgm:pt modelId="{88CC1183-9BF5-4ED3-904B-A9292D550BA6}" type="parTrans" cxnId="{A7102150-B278-4264-BB1C-EAA7CAB9BECC}">
      <dgm:prSet/>
      <dgm:spPr/>
      <dgm:t>
        <a:bodyPr/>
        <a:lstStyle/>
        <a:p>
          <a:endParaRPr lang="en-US"/>
        </a:p>
      </dgm:t>
    </dgm:pt>
    <dgm:pt modelId="{A1887DFD-0247-4B83-8F9F-536E5F579FBE}" type="sibTrans" cxnId="{A7102150-B278-4264-BB1C-EAA7CAB9BECC}">
      <dgm:prSet/>
      <dgm:spPr>
        <a:solidFill>
          <a:srgbClr val="A70E3D"/>
        </a:solidFill>
      </dgm:spPr>
      <dgm:t>
        <a:bodyPr/>
        <a:lstStyle/>
        <a:p>
          <a:endParaRPr lang="en-US"/>
        </a:p>
      </dgm:t>
    </dgm:pt>
    <dgm:pt modelId="{2B923EEB-621E-4396-884A-C27660BC79F3}" type="pres">
      <dgm:prSet presAssocID="{A759C4B5-ED41-4B9C-B796-BCA729DD9B4C}" presName="Name0" presStyleCnt="0">
        <dgm:presLayoutVars>
          <dgm:chMax val="1"/>
          <dgm:dir/>
          <dgm:animLvl val="ctr"/>
          <dgm:resizeHandles val="exact"/>
        </dgm:presLayoutVars>
      </dgm:prSet>
      <dgm:spPr/>
    </dgm:pt>
    <dgm:pt modelId="{28F7BDAF-A3A1-42A0-A8E9-133ED29AD666}" type="pres">
      <dgm:prSet presAssocID="{31F810A2-3A05-46D7-8AFE-64EF412FC2E3}" presName="centerShape" presStyleLbl="node0" presStyleIdx="0" presStyleCnt="1"/>
      <dgm:spPr/>
    </dgm:pt>
    <dgm:pt modelId="{53559C03-04DA-46F7-9F38-7BC8491748E8}" type="pres">
      <dgm:prSet presAssocID="{7169B975-690A-4BB1-B408-8939379BCE3B}" presName="node" presStyleLbl="node1" presStyleIdx="0" presStyleCnt="4" custScaleX="128236">
        <dgm:presLayoutVars>
          <dgm:bulletEnabled val="1"/>
        </dgm:presLayoutVars>
      </dgm:prSet>
      <dgm:spPr>
        <a:xfrm>
          <a:off x="2136322" y="1689"/>
          <a:ext cx="1118505" cy="1118505"/>
        </a:xfrm>
        <a:prstGeom prst="ellipse">
          <a:avLst/>
        </a:prstGeom>
      </dgm:spPr>
    </dgm:pt>
    <dgm:pt modelId="{64432DCE-872B-4B86-B245-7A774D759865}" type="pres">
      <dgm:prSet presAssocID="{7169B975-690A-4BB1-B408-8939379BCE3B}" presName="dummy" presStyleCnt="0"/>
      <dgm:spPr/>
    </dgm:pt>
    <dgm:pt modelId="{636DC7C4-05BB-4A09-B7B7-700EC41744AF}" type="pres">
      <dgm:prSet presAssocID="{CD01F412-E4C8-4CF3-B3A5-B49894A253D1}" presName="sibTrans" presStyleLbl="sibTrans2D1" presStyleIdx="0" presStyleCnt="4"/>
      <dgm:spPr/>
    </dgm:pt>
    <dgm:pt modelId="{815AB42B-E794-4B34-8AC6-DBCC34C43D11}" type="pres">
      <dgm:prSet presAssocID="{6E100641-FBD2-4AAF-A803-9462A09E423E}" presName="node" presStyleLbl="node1" presStyleIdx="1" presStyleCnt="4" custScaleX="118407">
        <dgm:presLayoutVars>
          <dgm:bulletEnabled val="1"/>
        </dgm:presLayoutVars>
      </dgm:prSet>
      <dgm:spPr/>
    </dgm:pt>
    <dgm:pt modelId="{189DF56C-8251-44CB-BCEC-D77DF131C480}" type="pres">
      <dgm:prSet presAssocID="{6E100641-FBD2-4AAF-A803-9462A09E423E}" presName="dummy" presStyleCnt="0"/>
      <dgm:spPr/>
    </dgm:pt>
    <dgm:pt modelId="{E99124A1-FBE7-4F79-AB0C-621A1637DEAA}" type="pres">
      <dgm:prSet presAssocID="{80ABCFCA-990F-4212-91CA-7754B7C95FE2}" presName="sibTrans" presStyleLbl="sibTrans2D1" presStyleIdx="1" presStyleCnt="4"/>
      <dgm:spPr/>
    </dgm:pt>
    <dgm:pt modelId="{7CAC9C85-5F9E-4774-8956-AA5B200A4DDE}" type="pres">
      <dgm:prSet presAssocID="{92E1125D-0AC0-45D3-8A11-BB5DAF7A2D17}" presName="node" presStyleLbl="node1" presStyleIdx="2" presStyleCnt="4" custScaleX="148722">
        <dgm:presLayoutVars>
          <dgm:bulletEnabled val="1"/>
        </dgm:presLayoutVars>
      </dgm:prSet>
      <dgm:spPr>
        <a:xfrm>
          <a:off x="2136322" y="3389278"/>
          <a:ext cx="1118505" cy="1118505"/>
        </a:xfrm>
        <a:prstGeom prst="ellipse">
          <a:avLst/>
        </a:prstGeom>
      </dgm:spPr>
    </dgm:pt>
    <dgm:pt modelId="{2F08A80F-D834-47E6-B98F-0F89A1C6B17F}" type="pres">
      <dgm:prSet presAssocID="{92E1125D-0AC0-45D3-8A11-BB5DAF7A2D17}" presName="dummy" presStyleCnt="0"/>
      <dgm:spPr/>
    </dgm:pt>
    <dgm:pt modelId="{B2941B03-9E04-4101-9573-79F87A9A243A}" type="pres">
      <dgm:prSet presAssocID="{84C64097-2FF7-40D1-A17F-A45719A7E9A5}" presName="sibTrans" presStyleLbl="sibTrans2D1" presStyleIdx="2" presStyleCnt="4"/>
      <dgm:spPr/>
    </dgm:pt>
    <dgm:pt modelId="{5FF0AB9E-4A4A-4C64-901B-CB988CBEEDC9}" type="pres">
      <dgm:prSet presAssocID="{D37AF46E-6B44-42DA-B8E5-A86F25E7E9FA}" presName="node" presStyleLbl="node1" presStyleIdx="3" presStyleCnt="4" custScaleX="133163">
        <dgm:presLayoutVars>
          <dgm:bulletEnabled val="1"/>
        </dgm:presLayoutVars>
      </dgm:prSet>
      <dgm:spPr>
        <a:xfrm>
          <a:off x="442527" y="1695484"/>
          <a:ext cx="1118505" cy="1118505"/>
        </a:xfrm>
        <a:prstGeom prst="ellipse">
          <a:avLst/>
        </a:prstGeom>
      </dgm:spPr>
    </dgm:pt>
    <dgm:pt modelId="{A4047FA8-8752-4544-ACC4-D990D5297E75}" type="pres">
      <dgm:prSet presAssocID="{D37AF46E-6B44-42DA-B8E5-A86F25E7E9FA}" presName="dummy" presStyleCnt="0"/>
      <dgm:spPr/>
    </dgm:pt>
    <dgm:pt modelId="{07AE501C-C5A0-4F8C-A19B-FD12137B9F6E}" type="pres">
      <dgm:prSet presAssocID="{A1887DFD-0247-4B83-8F9F-536E5F579FBE}" presName="sibTrans" presStyleLbl="sibTrans2D1" presStyleIdx="3" presStyleCnt="4"/>
      <dgm:spPr/>
    </dgm:pt>
  </dgm:ptLst>
  <dgm:cxnLst>
    <dgm:cxn modelId="{22905600-B994-4CF6-86E5-EEA370F11480}" type="presOf" srcId="{D37AF46E-6B44-42DA-B8E5-A86F25E7E9FA}" destId="{5FF0AB9E-4A4A-4C64-901B-CB988CBEEDC9}" srcOrd="0" destOrd="0" presId="urn:microsoft.com/office/officeart/2005/8/layout/radial6"/>
    <dgm:cxn modelId="{67226A13-C850-40DC-9578-CC1CB8DA0D13}" type="presOf" srcId="{A1887DFD-0247-4B83-8F9F-536E5F579FBE}" destId="{07AE501C-C5A0-4F8C-A19B-FD12137B9F6E}" srcOrd="0" destOrd="0" presId="urn:microsoft.com/office/officeart/2005/8/layout/radial6"/>
    <dgm:cxn modelId="{9A98B124-8051-4F2B-B1A4-96FF75E3009C}" type="presOf" srcId="{84C64097-2FF7-40D1-A17F-A45719A7E9A5}" destId="{B2941B03-9E04-4101-9573-79F87A9A243A}" srcOrd="0" destOrd="0" presId="urn:microsoft.com/office/officeart/2005/8/layout/radial6"/>
    <dgm:cxn modelId="{4C410639-EA74-491C-AA40-4A997E4466DF}" type="presOf" srcId="{80ABCFCA-990F-4212-91CA-7754B7C95FE2}" destId="{E99124A1-FBE7-4F79-AB0C-621A1637DEAA}" srcOrd="0" destOrd="0" presId="urn:microsoft.com/office/officeart/2005/8/layout/radial6"/>
    <dgm:cxn modelId="{4D1B0241-78D4-4DE5-A714-7AA9C69558E5}" type="presOf" srcId="{31F810A2-3A05-46D7-8AFE-64EF412FC2E3}" destId="{28F7BDAF-A3A1-42A0-A8E9-133ED29AD666}" srcOrd="0" destOrd="0" presId="urn:microsoft.com/office/officeart/2005/8/layout/radial6"/>
    <dgm:cxn modelId="{EDDABA43-0031-47C5-B234-4D403298CAAF}" type="presOf" srcId="{6E100641-FBD2-4AAF-A803-9462A09E423E}" destId="{815AB42B-E794-4B34-8AC6-DBCC34C43D11}" srcOrd="0" destOrd="0" presId="urn:microsoft.com/office/officeart/2005/8/layout/radial6"/>
    <dgm:cxn modelId="{A7102150-B278-4264-BB1C-EAA7CAB9BECC}" srcId="{31F810A2-3A05-46D7-8AFE-64EF412FC2E3}" destId="{D37AF46E-6B44-42DA-B8E5-A86F25E7E9FA}" srcOrd="3" destOrd="0" parTransId="{88CC1183-9BF5-4ED3-904B-A9292D550BA6}" sibTransId="{A1887DFD-0247-4B83-8F9F-536E5F579FBE}"/>
    <dgm:cxn modelId="{23A00055-C112-4F84-B39D-3A8F8E681B35}" srcId="{31F810A2-3A05-46D7-8AFE-64EF412FC2E3}" destId="{6E100641-FBD2-4AAF-A803-9462A09E423E}" srcOrd="1" destOrd="0" parTransId="{6B9C5CD3-C219-4113-B447-FA2212ACF7C6}" sibTransId="{80ABCFCA-990F-4212-91CA-7754B7C95FE2}"/>
    <dgm:cxn modelId="{41A8408E-5B08-4066-AC5D-8530327075A8}" type="presOf" srcId="{7169B975-690A-4BB1-B408-8939379BCE3B}" destId="{53559C03-04DA-46F7-9F38-7BC8491748E8}" srcOrd="0" destOrd="0" presId="urn:microsoft.com/office/officeart/2005/8/layout/radial6"/>
    <dgm:cxn modelId="{FC30A59B-876E-4B9D-BB47-462FA6956D9F}" type="presOf" srcId="{A759C4B5-ED41-4B9C-B796-BCA729DD9B4C}" destId="{2B923EEB-621E-4396-884A-C27660BC79F3}" srcOrd="0" destOrd="0" presId="urn:microsoft.com/office/officeart/2005/8/layout/radial6"/>
    <dgm:cxn modelId="{F8E397A0-C781-4461-981C-0B3AB4D36B48}" srcId="{31F810A2-3A05-46D7-8AFE-64EF412FC2E3}" destId="{7169B975-690A-4BB1-B408-8939379BCE3B}" srcOrd="0" destOrd="0" parTransId="{FAA40FD4-8407-4EAA-8187-3628DB74AE37}" sibTransId="{CD01F412-E4C8-4CF3-B3A5-B49894A253D1}"/>
    <dgm:cxn modelId="{3BBDF3A9-6AEB-4C40-B281-4C5FE0CA07DA}" type="presOf" srcId="{92E1125D-0AC0-45D3-8A11-BB5DAF7A2D17}" destId="{7CAC9C85-5F9E-4774-8956-AA5B200A4DDE}" srcOrd="0" destOrd="0" presId="urn:microsoft.com/office/officeart/2005/8/layout/radial6"/>
    <dgm:cxn modelId="{E35E13B7-71BE-47E4-8D3C-E73C73CD40FC}" srcId="{A759C4B5-ED41-4B9C-B796-BCA729DD9B4C}" destId="{31F810A2-3A05-46D7-8AFE-64EF412FC2E3}" srcOrd="0" destOrd="0" parTransId="{0E57AC29-CC39-44A0-8ACA-05864752D3A6}" sibTransId="{238FCEE5-6717-45D0-A294-7DDE65640684}"/>
    <dgm:cxn modelId="{A86951E2-98AA-45EC-B7FB-F022F26BD216}" srcId="{31F810A2-3A05-46D7-8AFE-64EF412FC2E3}" destId="{92E1125D-0AC0-45D3-8A11-BB5DAF7A2D17}" srcOrd="2" destOrd="0" parTransId="{BC45BE47-DC57-45C1-A647-37F5D70E8C0F}" sibTransId="{84C64097-2FF7-40D1-A17F-A45719A7E9A5}"/>
    <dgm:cxn modelId="{F63376EA-C2B2-4330-B18C-A48A1A32F9BE}" type="presOf" srcId="{CD01F412-E4C8-4CF3-B3A5-B49894A253D1}" destId="{636DC7C4-05BB-4A09-B7B7-700EC41744AF}" srcOrd="0" destOrd="0" presId="urn:microsoft.com/office/officeart/2005/8/layout/radial6"/>
    <dgm:cxn modelId="{414833F9-54DE-4C90-AD30-E64F8C0577AD}" type="presParOf" srcId="{2B923EEB-621E-4396-884A-C27660BC79F3}" destId="{28F7BDAF-A3A1-42A0-A8E9-133ED29AD666}" srcOrd="0" destOrd="0" presId="urn:microsoft.com/office/officeart/2005/8/layout/radial6"/>
    <dgm:cxn modelId="{FD0E61C8-D38A-4340-8453-FD8952EB4C94}" type="presParOf" srcId="{2B923EEB-621E-4396-884A-C27660BC79F3}" destId="{53559C03-04DA-46F7-9F38-7BC8491748E8}" srcOrd="1" destOrd="0" presId="urn:microsoft.com/office/officeart/2005/8/layout/radial6"/>
    <dgm:cxn modelId="{8FCD11AC-4B5B-4C3D-95C1-836C1A368E45}" type="presParOf" srcId="{2B923EEB-621E-4396-884A-C27660BC79F3}" destId="{64432DCE-872B-4B86-B245-7A774D759865}" srcOrd="2" destOrd="0" presId="urn:microsoft.com/office/officeart/2005/8/layout/radial6"/>
    <dgm:cxn modelId="{C92BA07E-C712-4CAB-BC41-3B0E2DA531F4}" type="presParOf" srcId="{2B923EEB-621E-4396-884A-C27660BC79F3}" destId="{636DC7C4-05BB-4A09-B7B7-700EC41744AF}" srcOrd="3" destOrd="0" presId="urn:microsoft.com/office/officeart/2005/8/layout/radial6"/>
    <dgm:cxn modelId="{9B38C41C-FA65-4F50-B115-00ABEFD4DC19}" type="presParOf" srcId="{2B923EEB-621E-4396-884A-C27660BC79F3}" destId="{815AB42B-E794-4B34-8AC6-DBCC34C43D11}" srcOrd="4" destOrd="0" presId="urn:microsoft.com/office/officeart/2005/8/layout/radial6"/>
    <dgm:cxn modelId="{BB5D200F-0297-4DFD-A290-0E1CAB6B6460}" type="presParOf" srcId="{2B923EEB-621E-4396-884A-C27660BC79F3}" destId="{189DF56C-8251-44CB-BCEC-D77DF131C480}" srcOrd="5" destOrd="0" presId="urn:microsoft.com/office/officeart/2005/8/layout/radial6"/>
    <dgm:cxn modelId="{99213F45-46FD-4157-B5EC-3E2B4238985C}" type="presParOf" srcId="{2B923EEB-621E-4396-884A-C27660BC79F3}" destId="{E99124A1-FBE7-4F79-AB0C-621A1637DEAA}" srcOrd="6" destOrd="0" presId="urn:microsoft.com/office/officeart/2005/8/layout/radial6"/>
    <dgm:cxn modelId="{6AA4805B-05A7-406F-9F85-86CF4323DE04}" type="presParOf" srcId="{2B923EEB-621E-4396-884A-C27660BC79F3}" destId="{7CAC9C85-5F9E-4774-8956-AA5B200A4DDE}" srcOrd="7" destOrd="0" presId="urn:microsoft.com/office/officeart/2005/8/layout/radial6"/>
    <dgm:cxn modelId="{3D70B309-80EA-4445-9FE1-4542812A549A}" type="presParOf" srcId="{2B923EEB-621E-4396-884A-C27660BC79F3}" destId="{2F08A80F-D834-47E6-B98F-0F89A1C6B17F}" srcOrd="8" destOrd="0" presId="urn:microsoft.com/office/officeart/2005/8/layout/radial6"/>
    <dgm:cxn modelId="{8D7BD889-CB57-48D4-AB2B-9808833B0F2E}" type="presParOf" srcId="{2B923EEB-621E-4396-884A-C27660BC79F3}" destId="{B2941B03-9E04-4101-9573-79F87A9A243A}" srcOrd="9" destOrd="0" presId="urn:microsoft.com/office/officeart/2005/8/layout/radial6"/>
    <dgm:cxn modelId="{B96AC7D6-CAC2-4934-B704-BA178D2602C9}" type="presParOf" srcId="{2B923EEB-621E-4396-884A-C27660BC79F3}" destId="{5FF0AB9E-4A4A-4C64-901B-CB988CBEEDC9}" srcOrd="10" destOrd="0" presId="urn:microsoft.com/office/officeart/2005/8/layout/radial6"/>
    <dgm:cxn modelId="{256B0390-3CFF-4E66-AD20-2FF2C4DEF5AE}" type="presParOf" srcId="{2B923EEB-621E-4396-884A-C27660BC79F3}" destId="{A4047FA8-8752-4544-ACC4-D990D5297E75}" srcOrd="11" destOrd="0" presId="urn:microsoft.com/office/officeart/2005/8/layout/radial6"/>
    <dgm:cxn modelId="{E11FD3DF-E991-4496-ABCB-01D69442594F}" type="presParOf" srcId="{2B923EEB-621E-4396-884A-C27660BC79F3}" destId="{07AE501C-C5A0-4F8C-A19B-FD12137B9F6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E501C-C5A0-4F8C-A19B-FD12137B9F6E}">
      <dsp:nvSpPr>
        <dsp:cNvPr id="0" name=""/>
        <dsp:cNvSpPr/>
      </dsp:nvSpPr>
      <dsp:spPr>
        <a:xfrm>
          <a:off x="752081" y="390507"/>
          <a:ext cx="2601091" cy="2601091"/>
        </a:xfrm>
        <a:prstGeom prst="blockArc">
          <a:avLst>
            <a:gd name="adj1" fmla="val 10800000"/>
            <a:gd name="adj2" fmla="val 16200000"/>
            <a:gd name="adj3" fmla="val 4644"/>
          </a:avLst>
        </a:prstGeom>
        <a:solidFill>
          <a:srgbClr val="A70E3D"/>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B2941B03-9E04-4101-9573-79F87A9A243A}">
      <dsp:nvSpPr>
        <dsp:cNvPr id="0" name=""/>
        <dsp:cNvSpPr/>
      </dsp:nvSpPr>
      <dsp:spPr>
        <a:xfrm>
          <a:off x="752081" y="390507"/>
          <a:ext cx="2601091" cy="2601091"/>
        </a:xfrm>
        <a:prstGeom prst="blockArc">
          <a:avLst>
            <a:gd name="adj1" fmla="val 5400000"/>
            <a:gd name="adj2" fmla="val 10800000"/>
            <a:gd name="adj3" fmla="val 4644"/>
          </a:avLst>
        </a:prstGeom>
        <a:solidFill>
          <a:srgbClr val="B10E3D"/>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99124A1-FBE7-4F79-AB0C-621A1637DEAA}">
      <dsp:nvSpPr>
        <dsp:cNvPr id="0" name=""/>
        <dsp:cNvSpPr/>
      </dsp:nvSpPr>
      <dsp:spPr>
        <a:xfrm>
          <a:off x="752081" y="390507"/>
          <a:ext cx="2601091" cy="2601091"/>
        </a:xfrm>
        <a:prstGeom prst="blockArc">
          <a:avLst>
            <a:gd name="adj1" fmla="val 0"/>
            <a:gd name="adj2" fmla="val 5400000"/>
            <a:gd name="adj3" fmla="val 4644"/>
          </a:avLst>
        </a:prstGeom>
        <a:solidFill>
          <a:srgbClr val="A70E3D"/>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36DC7C4-05BB-4A09-B7B7-700EC41744AF}">
      <dsp:nvSpPr>
        <dsp:cNvPr id="0" name=""/>
        <dsp:cNvSpPr/>
      </dsp:nvSpPr>
      <dsp:spPr>
        <a:xfrm>
          <a:off x="752081" y="390507"/>
          <a:ext cx="2601091" cy="2601091"/>
        </a:xfrm>
        <a:prstGeom prst="blockArc">
          <a:avLst>
            <a:gd name="adj1" fmla="val 16200000"/>
            <a:gd name="adj2" fmla="val 0"/>
            <a:gd name="adj3" fmla="val 4644"/>
          </a:avLst>
        </a:prstGeom>
        <a:solidFill>
          <a:srgbClr val="B10E3D"/>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8F7BDAF-A3A1-42A0-A8E9-133ED29AD666}">
      <dsp:nvSpPr>
        <dsp:cNvPr id="0" name=""/>
        <dsp:cNvSpPr/>
      </dsp:nvSpPr>
      <dsp:spPr>
        <a:xfrm>
          <a:off x="1453428" y="1091853"/>
          <a:ext cx="1198399" cy="1198399"/>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spc="300" dirty="0"/>
            <a:t>Big Data</a:t>
          </a:r>
        </a:p>
      </dsp:txBody>
      <dsp:txXfrm>
        <a:off x="1628929" y="1267354"/>
        <a:ext cx="847397" cy="847397"/>
      </dsp:txXfrm>
    </dsp:sp>
    <dsp:sp modelId="{53559C03-04DA-46F7-9F38-7BC8491748E8}">
      <dsp:nvSpPr>
        <dsp:cNvPr id="0" name=""/>
        <dsp:cNvSpPr/>
      </dsp:nvSpPr>
      <dsp:spPr>
        <a:xfrm>
          <a:off x="1514755" y="1267"/>
          <a:ext cx="1075745" cy="838879"/>
        </a:xfrm>
        <a:prstGeom prst="ellipse">
          <a:avLst/>
        </a:prstGeom>
        <a:solidFill>
          <a:srgbClr val="E7E6E6">
            <a:lumMod val="9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spc="30" baseline="0" dirty="0">
              <a:solidFill>
                <a:schemeClr val="tx1"/>
              </a:solidFill>
              <a:latin typeface="Calibri" panose="020F0502020204030204"/>
              <a:ea typeface="+mn-ea"/>
              <a:cs typeface="+mn-cs"/>
            </a:rPr>
            <a:t>V</a:t>
          </a:r>
          <a:r>
            <a:rPr lang="en-US" sz="1700" b="1" kern="1200" spc="30" baseline="0" dirty="0">
              <a:solidFill>
                <a:prstClr val="black">
                  <a:hueOff val="0"/>
                  <a:satOff val="0"/>
                  <a:lumOff val="0"/>
                  <a:alphaOff val="0"/>
                </a:prstClr>
              </a:solidFill>
              <a:latin typeface="Calibri" panose="020F0502020204030204"/>
              <a:ea typeface="+mn-ea"/>
              <a:cs typeface="+mn-cs"/>
            </a:rPr>
            <a:t>olume</a:t>
          </a:r>
        </a:p>
      </dsp:txBody>
      <dsp:txXfrm>
        <a:off x="1672294" y="124118"/>
        <a:ext cx="760667" cy="593177"/>
      </dsp:txXfrm>
    </dsp:sp>
    <dsp:sp modelId="{815AB42B-E794-4B34-8AC6-DBCC34C43D11}">
      <dsp:nvSpPr>
        <dsp:cNvPr id="0" name=""/>
        <dsp:cNvSpPr/>
      </dsp:nvSpPr>
      <dsp:spPr>
        <a:xfrm>
          <a:off x="2826328" y="1271613"/>
          <a:ext cx="993291" cy="838879"/>
        </a:xfrm>
        <a:prstGeom prst="ellipse">
          <a:avLst/>
        </a:prstGeom>
        <a:solidFill>
          <a:schemeClr val="bg2">
            <a:lumMod val="9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Veracity</a:t>
          </a:r>
        </a:p>
      </dsp:txBody>
      <dsp:txXfrm>
        <a:off x="2971792" y="1394464"/>
        <a:ext cx="702363" cy="593177"/>
      </dsp:txXfrm>
    </dsp:sp>
    <dsp:sp modelId="{7CAC9C85-5F9E-4774-8956-AA5B200A4DDE}">
      <dsp:nvSpPr>
        <dsp:cNvPr id="0" name=""/>
        <dsp:cNvSpPr/>
      </dsp:nvSpPr>
      <dsp:spPr>
        <a:xfrm>
          <a:off x="1428828" y="2541959"/>
          <a:ext cx="1247598" cy="838879"/>
        </a:xfrm>
        <a:prstGeom prst="ellipse">
          <a:avLst/>
        </a:prstGeom>
        <a:solidFill>
          <a:srgbClr val="E7E6E6">
            <a:lumMod val="9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Variety</a:t>
          </a:r>
        </a:p>
      </dsp:txBody>
      <dsp:txXfrm>
        <a:off x="1611534" y="2664810"/>
        <a:ext cx="882186" cy="593177"/>
      </dsp:txXfrm>
    </dsp:sp>
    <dsp:sp modelId="{5FF0AB9E-4A4A-4C64-901B-CB988CBEEDC9}">
      <dsp:nvSpPr>
        <dsp:cNvPr id="0" name=""/>
        <dsp:cNvSpPr/>
      </dsp:nvSpPr>
      <dsp:spPr>
        <a:xfrm>
          <a:off x="223743" y="1271613"/>
          <a:ext cx="1117076" cy="838879"/>
        </a:xfrm>
        <a:prstGeom prst="ellipse">
          <a:avLst/>
        </a:prstGeom>
        <a:solidFill>
          <a:srgbClr val="E7E6E6">
            <a:lumMod val="9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prstClr val="black">
                  <a:hueOff val="0"/>
                  <a:satOff val="0"/>
                  <a:lumOff val="0"/>
                  <a:alphaOff val="0"/>
                </a:prstClr>
              </a:solidFill>
              <a:latin typeface="Calibri" panose="020F0502020204030204"/>
              <a:ea typeface="+mn-ea"/>
              <a:cs typeface="+mn-cs"/>
            </a:rPr>
            <a:t>Velocity</a:t>
          </a:r>
        </a:p>
      </dsp:txBody>
      <dsp:txXfrm>
        <a:off x="387335" y="1394464"/>
        <a:ext cx="789892" cy="59317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11699" cy="461804"/>
          </a:xfrm>
          <a:prstGeom prst="rect">
            <a:avLst/>
          </a:prstGeom>
        </p:spPr>
        <p:txBody>
          <a:bodyPr vert="horz" lIns="92480" tIns="46240" rIns="92480" bIns="46240" rtlCol="0"/>
          <a:lstStyle>
            <a:lvl1pPr algn="l">
              <a:defRPr sz="1200"/>
            </a:lvl1pPr>
          </a:lstStyle>
          <a:p>
            <a:endParaRPr lang="en-US" dirty="0"/>
          </a:p>
        </p:txBody>
      </p:sp>
      <p:sp>
        <p:nvSpPr>
          <p:cNvPr id="3" name="Date Placeholder 2"/>
          <p:cNvSpPr>
            <a:spLocks noGrp="1"/>
          </p:cNvSpPr>
          <p:nvPr>
            <p:ph type="dt" sz="quarter" idx="1"/>
          </p:nvPr>
        </p:nvSpPr>
        <p:spPr>
          <a:xfrm>
            <a:off x="3936772" y="0"/>
            <a:ext cx="3011699" cy="461804"/>
          </a:xfrm>
          <a:prstGeom prst="rect">
            <a:avLst/>
          </a:prstGeom>
        </p:spPr>
        <p:txBody>
          <a:bodyPr vert="horz" lIns="92480" tIns="46240" rIns="92480" bIns="46240" rtlCol="0"/>
          <a:lstStyle>
            <a:lvl1pPr algn="r">
              <a:defRPr sz="1200"/>
            </a:lvl1pPr>
          </a:lstStyle>
          <a:p>
            <a:fld id="{9FB25538-11D9-4C0B-B5FD-E7F5DA144830}" type="datetimeFigureOut">
              <a:rPr lang="en-US" smtClean="0"/>
              <a:pPr/>
              <a:t>5/3/18</a:t>
            </a:fld>
            <a:endParaRPr lang="en-US" dirty="0"/>
          </a:p>
        </p:txBody>
      </p:sp>
      <p:sp>
        <p:nvSpPr>
          <p:cNvPr id="4" name="Footer Placeholder 3"/>
          <p:cNvSpPr>
            <a:spLocks noGrp="1"/>
          </p:cNvSpPr>
          <p:nvPr>
            <p:ph type="ftr" sz="quarter" idx="2"/>
          </p:nvPr>
        </p:nvSpPr>
        <p:spPr>
          <a:xfrm>
            <a:off x="4" y="8772670"/>
            <a:ext cx="3011699" cy="461804"/>
          </a:xfrm>
          <a:prstGeom prst="rect">
            <a:avLst/>
          </a:prstGeom>
        </p:spPr>
        <p:txBody>
          <a:bodyPr vert="horz" lIns="92480" tIns="46240" rIns="92480" bIns="462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72" y="8772670"/>
            <a:ext cx="3011699" cy="461804"/>
          </a:xfrm>
          <a:prstGeom prst="rect">
            <a:avLst/>
          </a:prstGeom>
        </p:spPr>
        <p:txBody>
          <a:bodyPr vert="horz" lIns="92480" tIns="46240" rIns="92480" bIns="46240" rtlCol="0" anchor="b"/>
          <a:lstStyle>
            <a:lvl1pPr algn="r">
              <a:defRPr sz="1200"/>
            </a:lvl1pPr>
          </a:lstStyle>
          <a:p>
            <a:fld id="{501C7CDA-E95F-42AE-B972-43CA38BFF41E}" type="slidenum">
              <a:rPr lang="en-US" smtClean="0"/>
              <a:pPr/>
              <a:t>‹#›</a:t>
            </a:fld>
            <a:endParaRPr lang="en-US" dirty="0"/>
          </a:p>
        </p:txBody>
      </p:sp>
    </p:spTree>
    <p:extLst>
      <p:ext uri="{BB962C8B-B14F-4D97-AF65-F5344CB8AC3E}">
        <p14:creationId xmlns:p14="http://schemas.microsoft.com/office/powerpoint/2010/main" val="1136155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11699" cy="461804"/>
          </a:xfrm>
          <a:prstGeom prst="rect">
            <a:avLst/>
          </a:prstGeom>
        </p:spPr>
        <p:txBody>
          <a:bodyPr vert="horz" lIns="92480" tIns="46240" rIns="92480" bIns="46240" rtlCol="0"/>
          <a:lstStyle>
            <a:lvl1pPr algn="l">
              <a:defRPr sz="1200"/>
            </a:lvl1pPr>
          </a:lstStyle>
          <a:p>
            <a:endParaRPr lang="en-US" dirty="0"/>
          </a:p>
        </p:txBody>
      </p:sp>
      <p:sp>
        <p:nvSpPr>
          <p:cNvPr id="3" name="Date Placeholder 2"/>
          <p:cNvSpPr>
            <a:spLocks noGrp="1"/>
          </p:cNvSpPr>
          <p:nvPr>
            <p:ph type="dt" idx="1"/>
          </p:nvPr>
        </p:nvSpPr>
        <p:spPr>
          <a:xfrm>
            <a:off x="3936772" y="0"/>
            <a:ext cx="3011699" cy="461804"/>
          </a:xfrm>
          <a:prstGeom prst="rect">
            <a:avLst/>
          </a:prstGeom>
        </p:spPr>
        <p:txBody>
          <a:bodyPr vert="horz" lIns="92480" tIns="46240" rIns="92480" bIns="46240" rtlCol="0"/>
          <a:lstStyle>
            <a:lvl1pPr algn="r">
              <a:defRPr sz="1200"/>
            </a:lvl1pPr>
          </a:lstStyle>
          <a:p>
            <a:fld id="{75BA4223-32B3-4318-B02A-07901D918A7D}" type="datetimeFigureOut">
              <a:rPr lang="en-US" smtClean="0"/>
              <a:pPr/>
              <a:t>5/3/18</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0" tIns="46240" rIns="92480" bIns="46240" rtlCol="0" anchor="ctr"/>
          <a:lstStyle/>
          <a:p>
            <a:endParaRPr lang="en-US" dirty="0"/>
          </a:p>
        </p:txBody>
      </p:sp>
      <p:sp>
        <p:nvSpPr>
          <p:cNvPr id="5" name="Notes Placeholder 4"/>
          <p:cNvSpPr>
            <a:spLocks noGrp="1"/>
          </p:cNvSpPr>
          <p:nvPr>
            <p:ph type="body" sz="quarter" idx="3"/>
          </p:nvPr>
        </p:nvSpPr>
        <p:spPr>
          <a:xfrm>
            <a:off x="695008" y="4387138"/>
            <a:ext cx="5560060" cy="4156234"/>
          </a:xfrm>
          <a:prstGeom prst="rect">
            <a:avLst/>
          </a:prstGeom>
        </p:spPr>
        <p:txBody>
          <a:bodyPr vert="horz" lIns="92480" tIns="46240" rIns="92480" bIns="462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772670"/>
            <a:ext cx="3011699" cy="461804"/>
          </a:xfrm>
          <a:prstGeom prst="rect">
            <a:avLst/>
          </a:prstGeom>
        </p:spPr>
        <p:txBody>
          <a:bodyPr vert="horz" lIns="92480" tIns="46240" rIns="92480" bIns="462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2" y="8772670"/>
            <a:ext cx="3011699" cy="461804"/>
          </a:xfrm>
          <a:prstGeom prst="rect">
            <a:avLst/>
          </a:prstGeom>
        </p:spPr>
        <p:txBody>
          <a:bodyPr vert="horz" lIns="92480" tIns="46240" rIns="92480" bIns="46240" rtlCol="0" anchor="b"/>
          <a:lstStyle>
            <a:lvl1pPr algn="r">
              <a:defRPr sz="1200"/>
            </a:lvl1pPr>
          </a:lstStyle>
          <a:p>
            <a:fld id="{314F8C74-D3DC-41A9-B2F4-9AF87591C74C}" type="slidenum">
              <a:rPr lang="en-US" smtClean="0"/>
              <a:pPr/>
              <a:t>‹#›</a:t>
            </a:fld>
            <a:endParaRPr lang="en-US" dirty="0"/>
          </a:p>
        </p:txBody>
      </p:sp>
    </p:spTree>
    <p:extLst>
      <p:ext uri="{BB962C8B-B14F-4D97-AF65-F5344CB8AC3E}">
        <p14:creationId xmlns:p14="http://schemas.microsoft.com/office/powerpoint/2010/main" val="372543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A478153-8075-47A9-BBA4-D7D91241431C}"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14926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context</a:t>
            </a:r>
          </a:p>
          <a:p>
            <a:r>
              <a:rPr lang="en-US" dirty="0"/>
              <a:t>Individual SEER registries already support case ascertainment through e-path reports, but there is some variation</a:t>
            </a:r>
          </a:p>
          <a:p>
            <a:r>
              <a:rPr lang="en-US" dirty="0"/>
              <a:t>Since all the SEER registries are now using the same data management system (DMS), we have the opportunity to make standardize and scale this opportunity across multiple registries</a:t>
            </a:r>
          </a:p>
          <a:p>
            <a:r>
              <a:rPr lang="en-US" dirty="0"/>
              <a:t>To do that we need to </a:t>
            </a:r>
          </a:p>
          <a:p>
            <a:pPr marL="171450" indent="-171450">
              <a:buFont typeface="Arial" panose="020B0604020202020204" pitchFamily="34" charset="0"/>
              <a:buChar char="•"/>
            </a:pPr>
            <a:r>
              <a:rPr lang="en-US" dirty="0"/>
              <a:t>start mapping data elements between SEER and study criteria</a:t>
            </a:r>
          </a:p>
          <a:p>
            <a:pPr marL="171450" indent="-171450">
              <a:buFont typeface="Arial" panose="020B0604020202020204" pitchFamily="34" charset="0"/>
              <a:buChar char="•"/>
            </a:pPr>
            <a:r>
              <a:rPr lang="en-US" dirty="0"/>
              <a:t>Extracting elements from unstructured text</a:t>
            </a:r>
          </a:p>
          <a:p>
            <a:pPr marL="171450" indent="-171450">
              <a:buFont typeface="Arial" panose="020B0604020202020204" pitchFamily="34" charset="0"/>
              <a:buChar char="•"/>
            </a:pPr>
            <a:r>
              <a:rPr lang="en-US" dirty="0"/>
              <a:t>Fill out the relevant details through linkages</a:t>
            </a:r>
          </a:p>
          <a:p>
            <a:endParaRPr lang="en-US" dirty="0"/>
          </a:p>
        </p:txBody>
      </p:sp>
      <p:sp>
        <p:nvSpPr>
          <p:cNvPr id="4" name="Slide Number Placeholder 3"/>
          <p:cNvSpPr>
            <a:spLocks noGrp="1"/>
          </p:cNvSpPr>
          <p:nvPr>
            <p:ph type="sldNum" sz="quarter" idx="10"/>
          </p:nvPr>
        </p:nvSpPr>
        <p:spPr/>
        <p:txBody>
          <a:bodyPr/>
          <a:lstStyle/>
          <a:p>
            <a:fld id="{314F8C74-D3DC-41A9-B2F4-9AF87591C74C}" type="slidenum">
              <a:rPr lang="en-US" smtClean="0"/>
              <a:pPr/>
              <a:t>19</a:t>
            </a:fld>
            <a:endParaRPr lang="en-US" dirty="0"/>
          </a:p>
        </p:txBody>
      </p:sp>
    </p:spTree>
    <p:extLst>
      <p:ext uri="{BB962C8B-B14F-4D97-AF65-F5344CB8AC3E}">
        <p14:creationId xmlns:p14="http://schemas.microsoft.com/office/powerpoint/2010/main" val="392517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F8C74-D3DC-41A9-B2F4-9AF87591C74C}" type="slidenum">
              <a:rPr lang="en-US" smtClean="0"/>
              <a:pPr/>
              <a:t>20</a:t>
            </a:fld>
            <a:endParaRPr lang="en-US" dirty="0"/>
          </a:p>
        </p:txBody>
      </p:sp>
    </p:spTree>
    <p:extLst>
      <p:ext uri="{BB962C8B-B14F-4D97-AF65-F5344CB8AC3E}">
        <p14:creationId xmlns:p14="http://schemas.microsoft.com/office/powerpoint/2010/main" val="3887917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F8C74-D3DC-41A9-B2F4-9AF87591C74C}" type="slidenum">
              <a:rPr lang="en-US" smtClean="0"/>
              <a:pPr/>
              <a:t>21</a:t>
            </a:fld>
            <a:endParaRPr lang="en-US" dirty="0"/>
          </a:p>
        </p:txBody>
      </p:sp>
    </p:spTree>
    <p:extLst>
      <p:ext uri="{BB962C8B-B14F-4D97-AF65-F5344CB8AC3E}">
        <p14:creationId xmlns:p14="http://schemas.microsoft.com/office/powerpoint/2010/main" val="109027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5FC31798-0879-483C-A8D6-CB9C74245DE9}"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97205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NAACCR 2014 Call for Data Webinar</a:t>
            </a:r>
          </a:p>
        </p:txBody>
      </p:sp>
      <p:sp>
        <p:nvSpPr>
          <p:cNvPr id="5" name="Date Placeholder 4"/>
          <p:cNvSpPr>
            <a:spLocks noGrp="1"/>
          </p:cNvSpPr>
          <p:nvPr>
            <p:ph type="dt" idx="11"/>
          </p:nvPr>
        </p:nvSpPr>
        <p:spPr/>
        <p:txBody>
          <a:bodyPr/>
          <a:lstStyle/>
          <a:p>
            <a:r>
              <a:rPr lang="en-US" dirty="0"/>
              <a:t>9/4/2013</a:t>
            </a:r>
          </a:p>
        </p:txBody>
      </p:sp>
      <p:sp>
        <p:nvSpPr>
          <p:cNvPr id="7" name="Slide Number Placeholder 6"/>
          <p:cNvSpPr>
            <a:spLocks noGrp="1"/>
          </p:cNvSpPr>
          <p:nvPr>
            <p:ph type="sldNum" sz="quarter" idx="13"/>
          </p:nvPr>
        </p:nvSpPr>
        <p:spPr/>
        <p:txBody>
          <a:bodyPr/>
          <a:lstStyle/>
          <a:p>
            <a:fld id="{3DB25289-2DED-4985-80EE-670373319CCB}" type="slidenum">
              <a:rPr lang="en-US" smtClean="0"/>
              <a:pPr/>
              <a:t>23</a:t>
            </a:fld>
            <a:endParaRPr lang="en-US" dirty="0"/>
          </a:p>
        </p:txBody>
      </p:sp>
      <p:sp>
        <p:nvSpPr>
          <p:cNvPr id="8" name="Footer Placeholder 7"/>
          <p:cNvSpPr>
            <a:spLocks noGrp="1"/>
          </p:cNvSpPr>
          <p:nvPr>
            <p:ph type="ftr" sz="quarter" idx="14"/>
          </p:nvPr>
        </p:nvSpPr>
        <p:spPr/>
        <p:txBody>
          <a:bodyPr/>
          <a:lstStyle/>
          <a:p>
            <a:r>
              <a:rPr lang="en-US" dirty="0"/>
              <a:t>NAACCR Town Hall Webinar</a:t>
            </a:r>
          </a:p>
        </p:txBody>
      </p:sp>
    </p:spTree>
    <p:extLst>
      <p:ext uri="{BB962C8B-B14F-4D97-AF65-F5344CB8AC3E}">
        <p14:creationId xmlns:p14="http://schemas.microsoft.com/office/powerpoint/2010/main" val="387970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SEER focus is research</a:t>
            </a:r>
          </a:p>
          <a:p>
            <a:r>
              <a:rPr lang="en-US" dirty="0"/>
              <a:t>CDC focus is public health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E79CC-84B1-4316-A42F-8D16B75CD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8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Delay from end of diagnosis year to first reporting at NCI</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E79CC-84B1-4316-A42F-8D16B75CD2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21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F8C74-D3DC-41A9-B2F4-9AF87591C74C}" type="slidenum">
              <a:rPr lang="en-US" smtClean="0"/>
              <a:pPr/>
              <a:t>10</a:t>
            </a:fld>
            <a:endParaRPr lang="en-US" dirty="0"/>
          </a:p>
        </p:txBody>
      </p:sp>
    </p:spTree>
    <p:extLst>
      <p:ext uri="{BB962C8B-B14F-4D97-AF65-F5344CB8AC3E}">
        <p14:creationId xmlns:p14="http://schemas.microsoft.com/office/powerpoint/2010/main" val="343108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F8C74-D3DC-41A9-B2F4-9AF87591C74C}" type="slidenum">
              <a:rPr lang="en-US" smtClean="0"/>
              <a:pPr/>
              <a:t>12</a:t>
            </a:fld>
            <a:endParaRPr lang="en-US" dirty="0"/>
          </a:p>
        </p:txBody>
      </p:sp>
    </p:spTree>
    <p:extLst>
      <p:ext uri="{BB962C8B-B14F-4D97-AF65-F5344CB8AC3E}">
        <p14:creationId xmlns:p14="http://schemas.microsoft.com/office/powerpoint/2010/main" val="1330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Pilot 1</a:t>
            </a:r>
          </a:p>
        </p:txBody>
      </p:sp>
      <p:sp>
        <p:nvSpPr>
          <p:cNvPr id="5" name="Slide Number Placeholder 4"/>
          <p:cNvSpPr>
            <a:spLocks noGrp="1"/>
          </p:cNvSpPr>
          <p:nvPr>
            <p:ph type="sldNum" sz="quarter" idx="11"/>
          </p:nvPr>
        </p:nvSpPr>
        <p:spPr/>
        <p:txBody>
          <a:bodyPr/>
          <a:lstStyle/>
          <a:p>
            <a:fld id="{F2C55AC5-36E4-4510-AE38-AF826E1BB6B3}" type="slidenum">
              <a:rPr lang="en-US" smtClean="0"/>
              <a:pPr/>
              <a:t>14</a:t>
            </a:fld>
            <a:endParaRPr lang="en-US" dirty="0"/>
          </a:p>
        </p:txBody>
      </p:sp>
    </p:spTree>
    <p:extLst>
      <p:ext uri="{BB962C8B-B14F-4D97-AF65-F5344CB8AC3E}">
        <p14:creationId xmlns:p14="http://schemas.microsoft.com/office/powerpoint/2010/main" val="423803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Pilot 1</a:t>
            </a:r>
          </a:p>
        </p:txBody>
      </p:sp>
      <p:sp>
        <p:nvSpPr>
          <p:cNvPr id="5" name="Slide Number Placeholder 4"/>
          <p:cNvSpPr>
            <a:spLocks noGrp="1"/>
          </p:cNvSpPr>
          <p:nvPr>
            <p:ph type="sldNum" sz="quarter" idx="11"/>
          </p:nvPr>
        </p:nvSpPr>
        <p:spPr/>
        <p:txBody>
          <a:bodyPr/>
          <a:lstStyle/>
          <a:p>
            <a:fld id="{F2C55AC5-36E4-4510-AE38-AF826E1BB6B3}" type="slidenum">
              <a:rPr lang="en-US" smtClean="0"/>
              <a:pPr/>
              <a:t>15</a:t>
            </a:fld>
            <a:endParaRPr lang="en-US" dirty="0"/>
          </a:p>
        </p:txBody>
      </p:sp>
    </p:spTree>
    <p:extLst>
      <p:ext uri="{BB962C8B-B14F-4D97-AF65-F5344CB8AC3E}">
        <p14:creationId xmlns:p14="http://schemas.microsoft.com/office/powerpoint/2010/main" val="238496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cs typeface="Avenir Next Demi Bold"/>
              </a:rPr>
              <a:t>Peer-Reviewed Journal Publications: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J.X. Qiu, H.-Y. Yoon, P.A. Fearn, G.D. Tourassi, “Deep Learning for Automated Extraction of Primary Sites from Cancer Pathology Reports,” IEEE Journal of Biomedical and Health Informatics, 22(1): 244 - 251, 2018.</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S. Gao, M.T. Young, J.X. Qiu, J.B. Christian, P.A. Fearn, G.D. Tourassi, A. Ramanathan, “Hierarchical Attention Networks for Information Extraction from Cancer Pathology Reports,” Journal of American Medical Informatics Association [</a:t>
            </a:r>
            <a:r>
              <a:rPr lang="en-US" sz="1200" i="1" dirty="0">
                <a:latin typeface="Calibri" panose="020F0502020204030204" pitchFamily="34" charset="0"/>
                <a:ea typeface="Calibri" panose="020F0502020204030204" pitchFamily="34" charset="0"/>
                <a:cs typeface="Avenir Next"/>
              </a:rPr>
              <a:t>accepted 10/2017</a:t>
            </a:r>
            <a:r>
              <a:rPr lang="en-US" sz="1200" dirty="0">
                <a:latin typeface="Calibri" panose="020F0502020204030204" pitchFamily="34" charset="0"/>
                <a:ea typeface="Calibri" panose="020F0502020204030204" pitchFamily="34" charset="0"/>
                <a:cs typeface="Avenir Next"/>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alibri" panose="020F0502020204030204" pitchFamily="34" charset="0"/>
                <a:ea typeface="Calibri" panose="020F0502020204030204" pitchFamily="34" charset="0"/>
                <a:cs typeface="Avenir Next Demi Bold"/>
              </a:rPr>
              <a:t>Peer-Reviewed Conference Articles &amp; Posters: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H.-J. Yoon, A. Ramanathan, G.D. Tourassi. "Multi-task Deep Neural Networks for Automated Extraction of Primary Site and Laterality Information from Cancer Pathology Reports." In INNS Conference on Big Data, pp. 195-204. Springer International Publishing, 2016.</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H.-J. Yoon, L.W. Roberts, G.D. Tourassi, Automated histologic grading from free-text pathology reports using graph-of-words features and machine learning. 2017 IEEE International Conference on Biomedical and Health Informatics, Orlando, Florida, February 16-19, 2017 [Available in IEEE Xplore 04/2017]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J. Boten, D. Rivera, M. Myneni, G.D. Tourassi, T. Bhattacharya, A.P. de Oliveira Sales, T. Brettin, P. Fearn, L. Penberthy,  “Leveraging Large-Scale Computing for Population Information Integration,” AMIA 2017 Annual Symposium, November 4-8, 2017, Washington, DC.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G. Abastillas, S. Morris, J. Boten, T. Tumurchudur, K. Vora, P. Fearn, “Characterizing a Learning Curve for Annotating Data for Training and Validation of Natural Language Processing Systems,’ AMIA 2017 Annual Symposium, November 4-8, 2017, Washington, DC.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M. Alawad, H.-Y. Yoon, G.D. Tourassi, “Energy Efficient Stochastic-Based Deep Spiking Neural Networks for Sparse Datasets”. Presented at the IEEE Big Data Conference, Boston, MA, December 11-14, 2017.</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H.-Y. Yoon, S. Robinson, J.B. Christian, J. Qiu, G.D. Tourassi, “Filter Pruning of Convolutional Neural Networks for Text Classiﬁcation: A Case Study of Cancer Pathology Report Comprehension”. Accepted for presentation at the 2018 IEEE International Conference on Biomedical and Health Informatics, Las Vegas, NV, March 4-7, 2018.</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M. Alawad, H.-Y. Yoon, G.D. Tourassi, “Coarse-to-Fine Training of Convolutional Neural Networks for Automated Information Extraction from Cancer Pathology Reports”. Submitted to the 2018 IEEE International Conference on Biomedical and Health Informatics, Las Vegas, NV, March 4-7, 2018.</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alibri" panose="020F0502020204030204" pitchFamily="34" charset="0"/>
                <a:ea typeface="Calibri" panose="020F0502020204030204" pitchFamily="34" charset="0"/>
                <a:cs typeface="Avenir Next Demi Bold"/>
              </a:rPr>
              <a:t>Invited Presentations: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L. Penberthy, G.D. Tourassi, “Population Information Integration, Analysis and Modeling”, Computational Approaches for Cancer Workshop, Supercomputing 2016, Salt Lake City, UT, November 13, 2016.</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A. Ramanathan, “Exascale deep text comprehension tools for cancer surveillance”, GPU Tech Conference (GTC), San Jose, May 2017.</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G.D. Tourassi, “Deep Learning Enabled National Cancer Surveillance to Support Precision Oncology”, 21st Century Cures: Southeast Conference, Knoxville, TN, June 1, 2017.</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G.D. Tourassi,</a:t>
            </a:r>
            <a:r>
              <a:rPr lang="en-US" sz="1200" dirty="0">
                <a:latin typeface="Calibri" panose="020F0502020204030204" pitchFamily="34" charset="0"/>
                <a:ea typeface="Calibri" panose="020F0502020204030204" pitchFamily="34" charset="0"/>
                <a:cs typeface="Times" panose="02020603050405020304" pitchFamily="18" charset="0"/>
              </a:rPr>
              <a:t> “Deep Learning Enabled National Cancer Surveillance to Support Precision Oncology”, ICSTI TACC Machine Learning Workshop, Washington, DC, October 26, 2017.</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T. Bhattacharya, “Surveillance in an Era of Emerging Technology and Precision Medicine,” NAACCR 2017 Annual Symposium, June 16-23, 2017, Albuquerque, NM.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J. Boten, “The Development of the Clinical Document Annotation and Processing Pipeline to Facilitate the Integration of Natural Language Processing to Enhance Cancer Surveillance,” NAACCR 2017 Annual Symposium, June 22, 2017, Albuquerque, NM.</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alibri" panose="020F0502020204030204" pitchFamily="34" charset="0"/>
                <a:ea typeface="Calibri" panose="020F0502020204030204" pitchFamily="34" charset="0"/>
                <a:cs typeface="Avenir Next Demi Bold"/>
              </a:rPr>
              <a:t>Educational Outreach:</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G.D. Tourassi, “Advanced Deep Learning for NLP”, NCI NLP Workshop, Rockville, MD, December 8, 2016</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A. Ramanathan, “Building deep text comprehension tools for cancer surveillance”, NCI-DOE Workshop on Cancer Deep Learning Environment (CANDLE), National Cancer Institute, Bethesda, MD, April 2017.</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Avenir Next"/>
              </a:rPr>
              <a:t>P Fearn, G.D. Tourassi, “Deep Learning Methods for Scalable Information Extraction From Path Reports: An Update from the NCI-DOE Pilot for Cancer Surveillance”, CBIIT Speaker Series, Jan 17, 2018.</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14F8C74-D3DC-41A9-B2F4-9AF87591C74C}" type="slidenum">
              <a:rPr lang="en-US" smtClean="0"/>
              <a:pPr/>
              <a:t>17</a:t>
            </a:fld>
            <a:endParaRPr lang="en-US" dirty="0"/>
          </a:p>
        </p:txBody>
      </p:sp>
    </p:spTree>
    <p:extLst>
      <p:ext uri="{BB962C8B-B14F-4D97-AF65-F5344CB8AC3E}">
        <p14:creationId xmlns:p14="http://schemas.microsoft.com/office/powerpoint/2010/main" val="149786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From … to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B57523-628C-4C90-B95D-5D992E57C8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636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9050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1178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11"/>
          <p:cNvSpPr>
            <a:spLocks noGrp="1" noChangeArrowheads="1"/>
          </p:cNvSpPr>
          <p:nvPr>
            <p:ph type="sldNum" sz="quarter" idx="12"/>
          </p:nvPr>
        </p:nvSpPr>
        <p:spPr>
          <a:xfrm>
            <a:off x="8686800" y="6400800"/>
            <a:ext cx="1905000" cy="457200"/>
          </a:xfrm>
          <a:prstGeom prst="rect">
            <a:avLst/>
          </a:prstGeom>
          <a:ln/>
        </p:spPr>
        <p:txBody>
          <a:bodyPr/>
          <a:lstStyle>
            <a:lvl1pPr>
              <a:defRPr/>
            </a:lvl1pPr>
          </a:lstStyle>
          <a:p>
            <a:pPr>
              <a:defRPr/>
            </a:pPr>
            <a:fld id="{14BC38B3-0501-4B30-BC97-04A3AA5E71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23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450"/>
              </a:spcBef>
              <a:defRPr baseline="0"/>
            </a:lvl1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457200" y="332657"/>
            <a:ext cx="8229600" cy="564356"/>
          </a:xfrm>
          <a:prstGeom prst="rect">
            <a:avLst/>
          </a:prstGeom>
        </p:spPr>
        <p:txBody>
          <a:bodyPr vert="horz" lIns="91440" rIns="45720" rtlCol="0" anchor="ctr">
            <a:noAutofit/>
            <a:scene3d>
              <a:camera prst="orthographicFront"/>
              <a:lightRig rig="threePt" dir="t">
                <a:rot lat="0" lon="0" rev="4800000"/>
              </a:lightRig>
            </a:scene3d>
            <a:sp3d prstMaterial="matte"/>
          </a:bodyPr>
          <a:lstStyle/>
          <a:p>
            <a:r>
              <a:rPr lang="en-US" dirty="0"/>
              <a:t>Click to edit Master title style</a:t>
            </a:r>
          </a:p>
        </p:txBody>
      </p:sp>
    </p:spTree>
    <p:extLst>
      <p:ext uri="{BB962C8B-B14F-4D97-AF65-F5344CB8AC3E}">
        <p14:creationId xmlns:p14="http://schemas.microsoft.com/office/powerpoint/2010/main" val="3827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12115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B88A6C8-59D7-4462-A495-42E1DF11019D}" type="slidenum">
              <a:rPr lang="en-US" smtClean="0"/>
              <a:pPr/>
              <a:t>‹#›</a:t>
            </a:fld>
            <a:endParaRPr lang="en-US" dirty="0"/>
          </a:p>
        </p:txBody>
      </p:sp>
      <p:sp>
        <p:nvSpPr>
          <p:cNvPr id="8" name="Content Placeholder 7"/>
          <p:cNvSpPr>
            <a:spLocks noGrp="1"/>
          </p:cNvSpPr>
          <p:nvPr>
            <p:ph sz="quarter" idx="11"/>
          </p:nvPr>
        </p:nvSpPr>
        <p:spPr>
          <a:xfrm>
            <a:off x="457200" y="1295400"/>
            <a:ext cx="8229600" cy="51054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marL="173831" lvl="0" indent="-173831">
              <a:spcBef>
                <a:spcPts val="450"/>
              </a:spcBef>
              <a:buClr>
                <a:srgbClr val="C00000"/>
              </a:buClr>
              <a:buSzPct val="90000"/>
              <a:buFont typeface="Wingdings" panose="05000000000000000000" pitchFamily="2" charset="2"/>
              <a:buChar char="§"/>
            </a:pPr>
            <a:r>
              <a:rPr lang="en-US" dirty="0"/>
              <a:t>Click to edit Master text styles</a:t>
            </a:r>
          </a:p>
          <a:p>
            <a:pPr marL="342900" lvl="1" indent="-169069"/>
            <a:r>
              <a:rPr lang="en-US" dirty="0"/>
              <a:t>Second level</a:t>
            </a:r>
          </a:p>
          <a:p>
            <a:pPr marL="470297" lvl="2" indent="-127397"/>
            <a:r>
              <a:rPr lang="en-US" dirty="0"/>
              <a:t>Third level</a:t>
            </a:r>
          </a:p>
          <a:p>
            <a:pPr marL="645319" lvl="3" indent="-175022">
              <a:tabLst/>
            </a:pPr>
            <a:r>
              <a:rPr lang="en-US" dirty="0"/>
              <a:t>Fourth level</a:t>
            </a:r>
          </a:p>
          <a:p>
            <a:pPr lvl="4"/>
            <a:r>
              <a:rPr lang="en-US" dirty="0"/>
              <a:t>Fifth level</a:t>
            </a:r>
          </a:p>
        </p:txBody>
      </p:sp>
    </p:spTree>
    <p:extLst>
      <p:ext uri="{BB962C8B-B14F-4D97-AF65-F5344CB8AC3E}">
        <p14:creationId xmlns:p14="http://schemas.microsoft.com/office/powerpoint/2010/main" val="29605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6200"/>
            <a:ext cx="40386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6200"/>
            <a:ext cx="40386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581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E3B845-FEC9-4B1A-8C8E-7F8C907AD06C}" type="datetime1">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FA79-28CD-4B8A-BBFF-FD5D90B7EDE4}" type="slidenum">
              <a:rPr lang="en-US" smtClean="0"/>
              <a:t>‹#›</a:t>
            </a:fld>
            <a:endParaRPr lang="en-US" dirty="0"/>
          </a:p>
        </p:txBody>
      </p:sp>
    </p:spTree>
    <p:extLst>
      <p:ext uri="{BB962C8B-B14F-4D97-AF65-F5344CB8AC3E}">
        <p14:creationId xmlns:p14="http://schemas.microsoft.com/office/powerpoint/2010/main" val="22297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E5343-4117-417C-974A-58ED1BF84774}" type="datetime1">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318426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3BD294-9216-4B55-A6FB-8B88EE111E59}" type="datetime1">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3400238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B0A835-FDA5-4586-BEEA-2EF56A8ABBE1}" type="datetime1">
              <a:rPr lang="en-US" smtClean="0"/>
              <a:t>5/3/18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2203263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155A0B-B012-4A32-A655-2ED2BFC2EF2E}" type="datetime1">
              <a:rPr lang="en-US" smtClean="0"/>
              <a:t>5/3/18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254439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Box 3"/>
          <p:cNvSpPr txBox="1"/>
          <p:nvPr userDrawn="1"/>
        </p:nvSpPr>
        <p:spPr>
          <a:xfrm>
            <a:off x="-304800" y="57150"/>
            <a:ext cx="9906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2114467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29C33F-83AA-45DD-A6D5-060581380189}" type="datetime1">
              <a:rPr lang="en-US" smtClean="0"/>
              <a:t>5/3/18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3981039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C2EAD-745E-44A6-9BF3-0DA06DAA0603}" type="datetime1">
              <a:rPr lang="en-US" smtClean="0"/>
              <a:t>5/3/18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151403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8E9E9-9E0C-4413-805D-ABC718E582AB}" type="datetime1">
              <a:rPr lang="en-US" smtClean="0"/>
              <a:t>5/3/18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2831601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1199C-A5E2-47FB-A65D-7E50A030219D}" type="datetime1">
              <a:rPr lang="en-US" smtClean="0"/>
              <a:t>5/3/18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2586268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C25CC-9509-4A8A-BC3A-7AF3BFB31B9B}" type="datetime1">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3298730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B82E48-29B5-47B9-9DAE-D07BC145B992}" type="datetime1">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FA79-28CD-4B8A-BBFF-FD5D90B7EDE4}" type="slidenum">
              <a:rPr lang="en-US" smtClean="0"/>
              <a:t>‹#›</a:t>
            </a:fld>
            <a:endParaRPr lang="en-US"/>
          </a:p>
        </p:txBody>
      </p:sp>
    </p:spTree>
    <p:extLst>
      <p:ext uri="{BB962C8B-B14F-4D97-AF65-F5344CB8AC3E}">
        <p14:creationId xmlns:p14="http://schemas.microsoft.com/office/powerpoint/2010/main" val="1168073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lt_Red Title Slid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258273-6D7C-4779-8E4B-B616E40C23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243"/>
          <a:stretch/>
        </p:blipFill>
        <p:spPr>
          <a:xfrm>
            <a:off x="-412446" y="-1425207"/>
            <a:ext cx="3446459" cy="6488480"/>
          </a:xfrm>
          <a:prstGeom prst="rect">
            <a:avLst/>
          </a:prstGeom>
        </p:spPr>
      </p:pic>
      <p:sp>
        <p:nvSpPr>
          <p:cNvPr id="10" name="Pentagon 9"/>
          <p:cNvSpPr>
            <a:spLocks noChangeAspect="1"/>
          </p:cNvSpPr>
          <p:nvPr userDrawn="1"/>
        </p:nvSpPr>
        <p:spPr>
          <a:xfrm>
            <a:off x="-414450" y="0"/>
            <a:ext cx="2872114" cy="6864096"/>
          </a:xfrm>
          <a:prstGeom prst="homePlate">
            <a:avLst>
              <a:gd name="adj" fmla="val 36290"/>
            </a:avLst>
          </a:prstGeom>
          <a:solidFill>
            <a:srgbClr val="A70E3D">
              <a:alpha val="4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Arrow: Chevron 3">
            <a:extLst>
              <a:ext uri="{FF2B5EF4-FFF2-40B4-BE49-F238E27FC236}">
                <a16:creationId xmlns:a16="http://schemas.microsoft.com/office/drawing/2014/main" id="{3D2C1F3A-DB3F-44A1-8670-953557EF9014}"/>
              </a:ext>
            </a:extLst>
          </p:cNvPr>
          <p:cNvSpPr/>
          <p:nvPr userDrawn="1"/>
        </p:nvSpPr>
        <p:spPr>
          <a:xfrm>
            <a:off x="764886" y="-39119"/>
            <a:ext cx="2293621" cy="6858000"/>
          </a:xfrm>
          <a:prstGeom prst="chevron">
            <a:avLst>
              <a:gd name="adj" fmla="val 45514"/>
            </a:avLst>
          </a:prstGeom>
          <a:solidFill>
            <a:srgbClr val="B10E3D">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 name="Group 4">
            <a:extLst>
              <a:ext uri="{FF2B5EF4-FFF2-40B4-BE49-F238E27FC236}">
                <a16:creationId xmlns:a16="http://schemas.microsoft.com/office/drawing/2014/main" id="{95AFC88A-6AC3-4B43-93EB-55D2C616E95C}"/>
              </a:ext>
            </a:extLst>
          </p:cNvPr>
          <p:cNvGrpSpPr/>
          <p:nvPr userDrawn="1"/>
        </p:nvGrpSpPr>
        <p:grpSpPr>
          <a:xfrm>
            <a:off x="1415405" y="6097"/>
            <a:ext cx="3551631" cy="6858505"/>
            <a:chOff x="1898092" y="6096"/>
            <a:chExt cx="4735508" cy="6858505"/>
          </a:xfrm>
        </p:grpSpPr>
        <p:sp>
          <p:nvSpPr>
            <p:cNvPr id="14" name="Arrow: Chevron 13">
              <a:extLst>
                <a:ext uri="{FF2B5EF4-FFF2-40B4-BE49-F238E27FC236}">
                  <a16:creationId xmlns:a16="http://schemas.microsoft.com/office/drawing/2014/main" id="{1891768C-D81F-4EB4-A53E-B63B01DC4489}"/>
                </a:ext>
              </a:extLst>
            </p:cNvPr>
            <p:cNvSpPr/>
            <p:nvPr userDrawn="1"/>
          </p:nvSpPr>
          <p:spPr>
            <a:xfrm>
              <a:off x="1898092" y="6601"/>
              <a:ext cx="3064433" cy="6858000"/>
            </a:xfrm>
            <a:prstGeom prst="chevron">
              <a:avLst>
                <a:gd name="adj" fmla="val 45514"/>
              </a:avLst>
            </a:prstGeom>
            <a:solidFill>
              <a:srgbClr val="44546A">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 name="Arrow: Chevron 14">
              <a:extLst>
                <a:ext uri="{FF2B5EF4-FFF2-40B4-BE49-F238E27FC236}">
                  <a16:creationId xmlns:a16="http://schemas.microsoft.com/office/drawing/2014/main" id="{4F6D189F-2DBF-4C24-B125-9A39EC3B1FD7}"/>
                </a:ext>
              </a:extLst>
            </p:cNvPr>
            <p:cNvSpPr/>
            <p:nvPr userDrawn="1"/>
          </p:nvSpPr>
          <p:spPr>
            <a:xfrm>
              <a:off x="3569167" y="6096"/>
              <a:ext cx="3064433" cy="6858000"/>
            </a:xfrm>
            <a:prstGeom prst="chevron">
              <a:avLst>
                <a:gd name="adj" fmla="val 45514"/>
              </a:avLst>
            </a:prstGeom>
            <a:solidFill>
              <a:srgbClr val="44546A">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21" name="Rectangle 20"/>
          <p:cNvSpPr/>
          <p:nvPr userDrawn="1"/>
        </p:nvSpPr>
        <p:spPr>
          <a:xfrm flipV="1">
            <a:off x="3653" y="5072813"/>
            <a:ext cx="9144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 name="Picture 1" descr="NCI-Logo-Color.png"/>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223174" y="5687077"/>
            <a:ext cx="3993515" cy="508000"/>
          </a:xfrm>
          <a:prstGeom prst="rect">
            <a:avLst/>
          </a:prstGeom>
        </p:spPr>
      </p:pic>
      <p:sp>
        <p:nvSpPr>
          <p:cNvPr id="9" name="Date Placeholder 3"/>
          <p:cNvSpPr>
            <a:spLocks noGrp="1"/>
          </p:cNvSpPr>
          <p:nvPr>
            <p:ph type="dt" sz="half" idx="2"/>
          </p:nvPr>
        </p:nvSpPr>
        <p:spPr>
          <a:xfrm>
            <a:off x="6202970" y="5703333"/>
            <a:ext cx="2286000" cy="475488"/>
          </a:xfrm>
          <a:prstGeom prst="rect">
            <a:avLst/>
          </a:prstGeom>
        </p:spPr>
        <p:txBody>
          <a:bodyPr vert="horz" lIns="0" tIns="0" rIns="0" bIns="0" rtlCol="0" anchor="ctr"/>
          <a:lstStyle>
            <a:lvl1pPr algn="r" fontAlgn="auto">
              <a:spcBef>
                <a:spcPts val="0"/>
              </a:spcBef>
              <a:spcAft>
                <a:spcPts val="0"/>
              </a:spcAft>
              <a:defRPr sz="1050" smtClean="0">
                <a:solidFill>
                  <a:srgbClr val="000000"/>
                </a:solidFill>
                <a:latin typeface="+mn-lt"/>
                <a:ea typeface="+mn-ea"/>
                <a:cs typeface="SapientSansRegular"/>
              </a:defRPr>
            </a:lvl1pPr>
          </a:lstStyle>
          <a:p>
            <a:pPr>
              <a:defRPr/>
            </a:pPr>
            <a:fld id="{2EF3AC8A-D118-49DB-A074-CF072FCBC51C}" type="datetime1">
              <a:rPr lang="en-US" smtClean="0"/>
              <a:t>5/3/18</a:t>
            </a:fld>
            <a:endParaRPr lang="en-US" dirty="0"/>
          </a:p>
        </p:txBody>
      </p:sp>
      <p:sp>
        <p:nvSpPr>
          <p:cNvPr id="22" name="Title 1"/>
          <p:cNvSpPr>
            <a:spLocks noGrp="1"/>
          </p:cNvSpPr>
          <p:nvPr>
            <p:ph type="ctrTitle" hasCustomPrompt="1"/>
          </p:nvPr>
        </p:nvSpPr>
        <p:spPr>
          <a:xfrm>
            <a:off x="685799" y="1645923"/>
            <a:ext cx="7772400" cy="1827844"/>
          </a:xfrm>
        </p:spPr>
        <p:txBody>
          <a:bodyPr lIns="0" tIns="0" rIns="0" bIns="0" anchor="b">
            <a:noAutofit/>
          </a:bodyPr>
          <a:lstStyle>
            <a:lvl1pPr algn="r">
              <a:defRPr sz="2100" b="0" i="0">
                <a:solidFill>
                  <a:srgbClr val="FFFFFF"/>
                </a:solidFill>
                <a:latin typeface="Arial"/>
                <a:cs typeface="Arial"/>
              </a:defRPr>
            </a:lvl1pPr>
          </a:lstStyle>
          <a:p>
            <a:r>
              <a:rPr lang="en-US" dirty="0"/>
              <a:t>Title of the presentation</a:t>
            </a:r>
          </a:p>
        </p:txBody>
      </p:sp>
      <p:sp>
        <p:nvSpPr>
          <p:cNvPr id="23" name="Subtitle 2"/>
          <p:cNvSpPr>
            <a:spLocks noGrp="1"/>
          </p:cNvSpPr>
          <p:nvPr>
            <p:ph type="subTitle" idx="1" hasCustomPrompt="1"/>
          </p:nvPr>
        </p:nvSpPr>
        <p:spPr>
          <a:xfrm>
            <a:off x="685800" y="3566160"/>
            <a:ext cx="7772400" cy="686376"/>
          </a:xfrm>
        </p:spPr>
        <p:txBody>
          <a:bodyPr lIns="0" tIns="0" rIns="0" bIns="0" anchor="t">
            <a:noAutofit/>
          </a:bodyPr>
          <a:lstStyle>
            <a:lvl1pPr marL="0" indent="0" algn="r">
              <a:buNone/>
              <a:defRPr sz="1050" b="0" i="1" spc="75">
                <a:solidFill>
                  <a:schemeClr val="bg1"/>
                </a:solidFill>
                <a:latin typeface="Arial"/>
                <a:cs typeface="Arial"/>
              </a:defRPr>
            </a:lvl1pPr>
            <a:lvl2pPr marL="342884" indent="0" algn="ctr">
              <a:buNone/>
              <a:defRPr>
                <a:solidFill>
                  <a:schemeClr val="tx1">
                    <a:tint val="75000"/>
                  </a:schemeClr>
                </a:solidFill>
              </a:defRPr>
            </a:lvl2pPr>
            <a:lvl3pPr marL="685767"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Subtitle goes here </a:t>
            </a:r>
          </a:p>
        </p:txBody>
      </p:sp>
    </p:spTree>
    <p:extLst>
      <p:ext uri="{BB962C8B-B14F-4D97-AF65-F5344CB8AC3E}">
        <p14:creationId xmlns:p14="http://schemas.microsoft.com/office/powerpoint/2010/main" val="3624299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GridLine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E5343-4117-417C-974A-58ED1BF84774}" type="datetime1">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FA79-28CD-4B8A-BBFF-FD5D90B7EDE4}" type="slidenum">
              <a:rPr lang="en-US" smtClean="0"/>
              <a:t>‹#›</a:t>
            </a:fld>
            <a:endParaRPr lang="en-US"/>
          </a:p>
        </p:txBody>
      </p:sp>
      <p:cxnSp>
        <p:nvCxnSpPr>
          <p:cNvPr id="12" name="Straight Connector 11">
            <a:extLst>
              <a:ext uri="{FF2B5EF4-FFF2-40B4-BE49-F238E27FC236}">
                <a16:creationId xmlns:a16="http://schemas.microsoft.com/office/drawing/2014/main" id="{900B1551-727B-4D73-AFCD-BE3672062F2B}"/>
              </a:ext>
            </a:extLst>
          </p:cNvPr>
          <p:cNvCxnSpPr>
            <a:cxnSpLocks/>
          </p:cNvCxnSpPr>
          <p:nvPr userDrawn="1"/>
        </p:nvCxnSpPr>
        <p:spPr>
          <a:xfrm>
            <a:off x="-609600" y="576384"/>
            <a:ext cx="10039350" cy="0"/>
          </a:xfrm>
          <a:prstGeom prst="line">
            <a:avLst/>
          </a:prstGeom>
          <a:ln w="19050">
            <a:solidFill>
              <a:srgbClr val="B10E3D"/>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33775" y="123947"/>
            <a:ext cx="4981575" cy="904875"/>
          </a:xfrm>
          <a:solidFill>
            <a:schemeClr val="bg1"/>
          </a:solidFill>
        </p:spPr>
        <p:txBody>
          <a:bodyPr/>
          <a:lstStyle>
            <a:lvl1pPr algn="ctr">
              <a:defRPr sz="3000" b="1" spc="225"/>
            </a:lvl1pPr>
          </a:lstStyle>
          <a:p>
            <a:r>
              <a:rPr lang="en-US" dirty="0"/>
              <a:t>Click to edit Master title style</a:t>
            </a:r>
          </a:p>
        </p:txBody>
      </p:sp>
      <p:grpSp>
        <p:nvGrpSpPr>
          <p:cNvPr id="82" name="Group 81">
            <a:extLst>
              <a:ext uri="{FF2B5EF4-FFF2-40B4-BE49-F238E27FC236}">
                <a16:creationId xmlns:a16="http://schemas.microsoft.com/office/drawing/2014/main" id="{B9E0D0D8-0001-4926-865B-9F8258685362}"/>
              </a:ext>
            </a:extLst>
          </p:cNvPr>
          <p:cNvGrpSpPr/>
          <p:nvPr userDrawn="1"/>
        </p:nvGrpSpPr>
        <p:grpSpPr>
          <a:xfrm>
            <a:off x="115270" y="112252"/>
            <a:ext cx="1542080" cy="366971"/>
            <a:chOff x="7119798" y="3294114"/>
            <a:chExt cx="2056107" cy="366971"/>
          </a:xfrm>
        </p:grpSpPr>
        <p:sp>
          <p:nvSpPr>
            <p:cNvPr id="83" name="Flowchart: Connector 82">
              <a:extLst>
                <a:ext uri="{FF2B5EF4-FFF2-40B4-BE49-F238E27FC236}">
                  <a16:creationId xmlns:a16="http://schemas.microsoft.com/office/drawing/2014/main" id="{97CAA16D-C9B6-422C-8C0A-7F7FC62E87C2}"/>
                </a:ext>
              </a:extLst>
            </p:cNvPr>
            <p:cNvSpPr/>
            <p:nvPr/>
          </p:nvSpPr>
          <p:spPr>
            <a:xfrm rot="10800000" flipH="1" flipV="1">
              <a:off x="7119798" y="329867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Flowchart: Connector 83">
              <a:extLst>
                <a:ext uri="{FF2B5EF4-FFF2-40B4-BE49-F238E27FC236}">
                  <a16:creationId xmlns:a16="http://schemas.microsoft.com/office/drawing/2014/main" id="{061D58D5-DFF0-46E6-BE15-9AFA2B2B2671}"/>
                </a:ext>
              </a:extLst>
            </p:cNvPr>
            <p:cNvSpPr/>
            <p:nvPr/>
          </p:nvSpPr>
          <p:spPr>
            <a:xfrm rot="10800000" flipH="1" flipV="1">
              <a:off x="7284976" y="329867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Flowchart: Connector 84">
              <a:extLst>
                <a:ext uri="{FF2B5EF4-FFF2-40B4-BE49-F238E27FC236}">
                  <a16:creationId xmlns:a16="http://schemas.microsoft.com/office/drawing/2014/main" id="{68626684-9385-4F96-A8DB-9B111F353DE3}"/>
                </a:ext>
              </a:extLst>
            </p:cNvPr>
            <p:cNvSpPr/>
            <p:nvPr/>
          </p:nvSpPr>
          <p:spPr>
            <a:xfrm rot="10800000" flipH="1" flipV="1">
              <a:off x="7455429" y="329867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Flowchart: Connector 85">
              <a:extLst>
                <a:ext uri="{FF2B5EF4-FFF2-40B4-BE49-F238E27FC236}">
                  <a16:creationId xmlns:a16="http://schemas.microsoft.com/office/drawing/2014/main" id="{547C7CF6-8A3B-4A8F-9C2B-6CCEC21BFC61}"/>
                </a:ext>
              </a:extLst>
            </p:cNvPr>
            <p:cNvSpPr/>
            <p:nvPr/>
          </p:nvSpPr>
          <p:spPr>
            <a:xfrm rot="10800000" flipH="1" flipV="1">
              <a:off x="7625882" y="329867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Flowchart: Connector 86">
              <a:extLst>
                <a:ext uri="{FF2B5EF4-FFF2-40B4-BE49-F238E27FC236}">
                  <a16:creationId xmlns:a16="http://schemas.microsoft.com/office/drawing/2014/main" id="{0DF29F97-32B1-4E47-A216-DB8CB22B2480}"/>
                </a:ext>
              </a:extLst>
            </p:cNvPr>
            <p:cNvSpPr/>
            <p:nvPr/>
          </p:nvSpPr>
          <p:spPr>
            <a:xfrm rot="10800000" flipH="1" flipV="1">
              <a:off x="7796335" y="3297368"/>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Flowchart: Connector 87">
              <a:extLst>
                <a:ext uri="{FF2B5EF4-FFF2-40B4-BE49-F238E27FC236}">
                  <a16:creationId xmlns:a16="http://schemas.microsoft.com/office/drawing/2014/main" id="{4CFCBCDE-7A33-4A12-9AA1-D90C74B45DF7}"/>
                </a:ext>
              </a:extLst>
            </p:cNvPr>
            <p:cNvSpPr/>
            <p:nvPr/>
          </p:nvSpPr>
          <p:spPr>
            <a:xfrm rot="10800000" flipH="1" flipV="1">
              <a:off x="7961513" y="3297368"/>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Flowchart: Connector 88">
              <a:extLst>
                <a:ext uri="{FF2B5EF4-FFF2-40B4-BE49-F238E27FC236}">
                  <a16:creationId xmlns:a16="http://schemas.microsoft.com/office/drawing/2014/main" id="{26DED1A4-5BBA-464A-9D7F-4E190B05D2DD}"/>
                </a:ext>
              </a:extLst>
            </p:cNvPr>
            <p:cNvSpPr/>
            <p:nvPr/>
          </p:nvSpPr>
          <p:spPr>
            <a:xfrm rot="10800000" flipH="1" flipV="1">
              <a:off x="8126691" y="3297368"/>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Flowchart: Connector 89">
              <a:extLst>
                <a:ext uri="{FF2B5EF4-FFF2-40B4-BE49-F238E27FC236}">
                  <a16:creationId xmlns:a16="http://schemas.microsoft.com/office/drawing/2014/main" id="{F6632083-EEE3-443D-8556-ED39F36243E9}"/>
                </a:ext>
              </a:extLst>
            </p:cNvPr>
            <p:cNvSpPr/>
            <p:nvPr/>
          </p:nvSpPr>
          <p:spPr>
            <a:xfrm rot="10800000" flipH="1" flipV="1">
              <a:off x="8291283" y="3297368"/>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Flowchart: Connector 90">
              <a:extLst>
                <a:ext uri="{FF2B5EF4-FFF2-40B4-BE49-F238E27FC236}">
                  <a16:creationId xmlns:a16="http://schemas.microsoft.com/office/drawing/2014/main" id="{10BBD1F6-A56D-4E10-8A1E-68247A13638C}"/>
                </a:ext>
              </a:extLst>
            </p:cNvPr>
            <p:cNvSpPr/>
            <p:nvPr/>
          </p:nvSpPr>
          <p:spPr>
            <a:xfrm rot="10800000" flipH="1" flipV="1">
              <a:off x="8605813" y="329411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Flowchart: Connector 91">
              <a:extLst>
                <a:ext uri="{FF2B5EF4-FFF2-40B4-BE49-F238E27FC236}">
                  <a16:creationId xmlns:a16="http://schemas.microsoft.com/office/drawing/2014/main" id="{B2D49362-B4F0-43FD-AFCF-2F647E31DDDC}"/>
                </a:ext>
              </a:extLst>
            </p:cNvPr>
            <p:cNvSpPr/>
            <p:nvPr/>
          </p:nvSpPr>
          <p:spPr>
            <a:xfrm rot="10800000" flipH="1" flipV="1">
              <a:off x="8770991" y="329411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Flowchart: Connector 92">
              <a:extLst>
                <a:ext uri="{FF2B5EF4-FFF2-40B4-BE49-F238E27FC236}">
                  <a16:creationId xmlns:a16="http://schemas.microsoft.com/office/drawing/2014/main" id="{2031AD05-AEBB-461C-859B-43B1D6AAF14E}"/>
                </a:ext>
              </a:extLst>
            </p:cNvPr>
            <p:cNvSpPr/>
            <p:nvPr/>
          </p:nvSpPr>
          <p:spPr>
            <a:xfrm rot="10800000" flipH="1" flipV="1">
              <a:off x="8941444" y="329411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Flowchart: Connector 93">
              <a:extLst>
                <a:ext uri="{FF2B5EF4-FFF2-40B4-BE49-F238E27FC236}">
                  <a16:creationId xmlns:a16="http://schemas.microsoft.com/office/drawing/2014/main" id="{7BDBFB0E-EDE7-4CED-A6C6-ADF30AB37E27}"/>
                </a:ext>
              </a:extLst>
            </p:cNvPr>
            <p:cNvSpPr/>
            <p:nvPr/>
          </p:nvSpPr>
          <p:spPr>
            <a:xfrm rot="10800000" flipH="1" flipV="1">
              <a:off x="9111897" y="329411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Flowchart: Connector 94">
              <a:extLst>
                <a:ext uri="{FF2B5EF4-FFF2-40B4-BE49-F238E27FC236}">
                  <a16:creationId xmlns:a16="http://schemas.microsoft.com/office/drawing/2014/main" id="{7DE32425-A7A5-4478-A020-90DE39ADA136}"/>
                </a:ext>
              </a:extLst>
            </p:cNvPr>
            <p:cNvSpPr/>
            <p:nvPr/>
          </p:nvSpPr>
          <p:spPr>
            <a:xfrm rot="10800000" flipH="1" flipV="1">
              <a:off x="8760201" y="359382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Flowchart: Connector 95">
              <a:extLst>
                <a:ext uri="{FF2B5EF4-FFF2-40B4-BE49-F238E27FC236}">
                  <a16:creationId xmlns:a16="http://schemas.microsoft.com/office/drawing/2014/main" id="{5B18F8F4-C351-40F4-8E55-C7846471C3B3}"/>
                </a:ext>
              </a:extLst>
            </p:cNvPr>
            <p:cNvSpPr/>
            <p:nvPr/>
          </p:nvSpPr>
          <p:spPr>
            <a:xfrm rot="10800000" flipH="1" flipV="1">
              <a:off x="8930654" y="3592518"/>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Flowchart: Connector 96">
              <a:extLst>
                <a:ext uri="{FF2B5EF4-FFF2-40B4-BE49-F238E27FC236}">
                  <a16:creationId xmlns:a16="http://schemas.microsoft.com/office/drawing/2014/main" id="{F469CF7B-B36E-4F2A-9601-3D7040369502}"/>
                </a:ext>
              </a:extLst>
            </p:cNvPr>
            <p:cNvSpPr/>
            <p:nvPr/>
          </p:nvSpPr>
          <p:spPr>
            <a:xfrm rot="10800000" flipH="1" flipV="1">
              <a:off x="8439580" y="3294114"/>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Flowchart: Connector 97">
              <a:extLst>
                <a:ext uri="{FF2B5EF4-FFF2-40B4-BE49-F238E27FC236}">
                  <a16:creationId xmlns:a16="http://schemas.microsoft.com/office/drawing/2014/main" id="{538D3E2D-F734-45D7-9A80-094D068A4CA6}"/>
                </a:ext>
              </a:extLst>
            </p:cNvPr>
            <p:cNvSpPr/>
            <p:nvPr/>
          </p:nvSpPr>
          <p:spPr>
            <a:xfrm rot="10800000" flipH="1" flipV="1">
              <a:off x="7119798" y="3443676"/>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Flowchart: Connector 98">
              <a:extLst>
                <a:ext uri="{FF2B5EF4-FFF2-40B4-BE49-F238E27FC236}">
                  <a16:creationId xmlns:a16="http://schemas.microsoft.com/office/drawing/2014/main" id="{D4955DBA-A66D-4ABF-93E4-F920919A6F0B}"/>
                </a:ext>
              </a:extLst>
            </p:cNvPr>
            <p:cNvSpPr/>
            <p:nvPr/>
          </p:nvSpPr>
          <p:spPr>
            <a:xfrm rot="10800000" flipH="1" flipV="1">
              <a:off x="7284976" y="3443676"/>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Flowchart: Connector 99">
              <a:extLst>
                <a:ext uri="{FF2B5EF4-FFF2-40B4-BE49-F238E27FC236}">
                  <a16:creationId xmlns:a16="http://schemas.microsoft.com/office/drawing/2014/main" id="{A492DDC8-863F-4247-A8BC-25964694DFFE}"/>
                </a:ext>
              </a:extLst>
            </p:cNvPr>
            <p:cNvSpPr/>
            <p:nvPr/>
          </p:nvSpPr>
          <p:spPr>
            <a:xfrm rot="10800000" flipH="1" flipV="1">
              <a:off x="7455429" y="3443676"/>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Flowchart: Connector 100">
              <a:extLst>
                <a:ext uri="{FF2B5EF4-FFF2-40B4-BE49-F238E27FC236}">
                  <a16:creationId xmlns:a16="http://schemas.microsoft.com/office/drawing/2014/main" id="{E1A62357-ADD4-471D-B958-FDF149DB356B}"/>
                </a:ext>
              </a:extLst>
            </p:cNvPr>
            <p:cNvSpPr/>
            <p:nvPr/>
          </p:nvSpPr>
          <p:spPr>
            <a:xfrm rot="10800000" flipH="1" flipV="1">
              <a:off x="7625882" y="3443676"/>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Flowchart: Connector 101">
              <a:extLst>
                <a:ext uri="{FF2B5EF4-FFF2-40B4-BE49-F238E27FC236}">
                  <a16:creationId xmlns:a16="http://schemas.microsoft.com/office/drawing/2014/main" id="{48F5F8FE-08BD-4D2A-80BE-53EBB66FF676}"/>
                </a:ext>
              </a:extLst>
            </p:cNvPr>
            <p:cNvSpPr/>
            <p:nvPr/>
          </p:nvSpPr>
          <p:spPr>
            <a:xfrm rot="10800000" flipH="1" flipV="1">
              <a:off x="7796335" y="3442370"/>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Flowchart: Connector 102">
              <a:extLst>
                <a:ext uri="{FF2B5EF4-FFF2-40B4-BE49-F238E27FC236}">
                  <a16:creationId xmlns:a16="http://schemas.microsoft.com/office/drawing/2014/main" id="{85D90CC2-78B6-4275-8157-D779C0B6BE7C}"/>
                </a:ext>
              </a:extLst>
            </p:cNvPr>
            <p:cNvSpPr/>
            <p:nvPr/>
          </p:nvSpPr>
          <p:spPr>
            <a:xfrm rot="10800000" flipH="1" flipV="1">
              <a:off x="7961513" y="3442370"/>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Flowchart: Connector 103">
              <a:extLst>
                <a:ext uri="{FF2B5EF4-FFF2-40B4-BE49-F238E27FC236}">
                  <a16:creationId xmlns:a16="http://schemas.microsoft.com/office/drawing/2014/main" id="{A98B268E-16D8-402E-9064-C79BD4C5094A}"/>
                </a:ext>
              </a:extLst>
            </p:cNvPr>
            <p:cNvSpPr/>
            <p:nvPr/>
          </p:nvSpPr>
          <p:spPr>
            <a:xfrm rot="10800000" flipH="1" flipV="1">
              <a:off x="8126691" y="3442370"/>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Flowchart: Connector 104">
              <a:extLst>
                <a:ext uri="{FF2B5EF4-FFF2-40B4-BE49-F238E27FC236}">
                  <a16:creationId xmlns:a16="http://schemas.microsoft.com/office/drawing/2014/main" id="{F1FAF426-A240-4460-98B9-D92C865408E1}"/>
                </a:ext>
              </a:extLst>
            </p:cNvPr>
            <p:cNvSpPr/>
            <p:nvPr/>
          </p:nvSpPr>
          <p:spPr>
            <a:xfrm rot="10800000" flipH="1" flipV="1">
              <a:off x="8291283" y="3442370"/>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Flowchart: Connector 105">
              <a:extLst>
                <a:ext uri="{FF2B5EF4-FFF2-40B4-BE49-F238E27FC236}">
                  <a16:creationId xmlns:a16="http://schemas.microsoft.com/office/drawing/2014/main" id="{53AC4EF4-2FFD-4BA4-9A43-2008E442988F}"/>
                </a:ext>
              </a:extLst>
            </p:cNvPr>
            <p:cNvSpPr/>
            <p:nvPr/>
          </p:nvSpPr>
          <p:spPr>
            <a:xfrm rot="10800000" flipH="1" flipV="1">
              <a:off x="8605813" y="3439116"/>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Flowchart: Connector 106">
              <a:extLst>
                <a:ext uri="{FF2B5EF4-FFF2-40B4-BE49-F238E27FC236}">
                  <a16:creationId xmlns:a16="http://schemas.microsoft.com/office/drawing/2014/main" id="{A7F184AC-A3B7-433A-8B1D-8A1BADE9893B}"/>
                </a:ext>
              </a:extLst>
            </p:cNvPr>
            <p:cNvSpPr/>
            <p:nvPr/>
          </p:nvSpPr>
          <p:spPr>
            <a:xfrm rot="10800000" flipH="1" flipV="1">
              <a:off x="8439580" y="3439116"/>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Flowchart: Connector 107">
              <a:extLst>
                <a:ext uri="{FF2B5EF4-FFF2-40B4-BE49-F238E27FC236}">
                  <a16:creationId xmlns:a16="http://schemas.microsoft.com/office/drawing/2014/main" id="{589EAEBC-E7BC-47FA-A395-C44FB5E83D38}"/>
                </a:ext>
              </a:extLst>
            </p:cNvPr>
            <p:cNvSpPr/>
            <p:nvPr/>
          </p:nvSpPr>
          <p:spPr>
            <a:xfrm rot="10800000" flipH="1" flipV="1">
              <a:off x="7127065" y="3597077"/>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Flowchart: Connector 108">
              <a:extLst>
                <a:ext uri="{FF2B5EF4-FFF2-40B4-BE49-F238E27FC236}">
                  <a16:creationId xmlns:a16="http://schemas.microsoft.com/office/drawing/2014/main" id="{15ED012F-DA2C-44C7-AE6B-3E8465DE7D97}"/>
                </a:ext>
              </a:extLst>
            </p:cNvPr>
            <p:cNvSpPr/>
            <p:nvPr/>
          </p:nvSpPr>
          <p:spPr>
            <a:xfrm rot="10800000" flipH="1" flipV="1">
              <a:off x="7292243" y="3597077"/>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Flowchart: Connector 109">
              <a:extLst>
                <a:ext uri="{FF2B5EF4-FFF2-40B4-BE49-F238E27FC236}">
                  <a16:creationId xmlns:a16="http://schemas.microsoft.com/office/drawing/2014/main" id="{46A74372-D4D3-49BE-9028-8CEBE3210C83}"/>
                </a:ext>
              </a:extLst>
            </p:cNvPr>
            <p:cNvSpPr/>
            <p:nvPr/>
          </p:nvSpPr>
          <p:spPr>
            <a:xfrm rot="10800000" flipH="1" flipV="1">
              <a:off x="7462696" y="3597077"/>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Flowchart: Connector 110">
              <a:extLst>
                <a:ext uri="{FF2B5EF4-FFF2-40B4-BE49-F238E27FC236}">
                  <a16:creationId xmlns:a16="http://schemas.microsoft.com/office/drawing/2014/main" id="{990BD808-F596-4CEB-AC0F-C485DEC8B16F}"/>
                </a:ext>
              </a:extLst>
            </p:cNvPr>
            <p:cNvSpPr/>
            <p:nvPr/>
          </p:nvSpPr>
          <p:spPr>
            <a:xfrm rot="10800000" flipH="1" flipV="1">
              <a:off x="7633149" y="3597077"/>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Flowchart: Connector 111">
              <a:extLst>
                <a:ext uri="{FF2B5EF4-FFF2-40B4-BE49-F238E27FC236}">
                  <a16:creationId xmlns:a16="http://schemas.microsoft.com/office/drawing/2014/main" id="{6A493A26-1E4F-4D8A-86B2-FCE71512A850}"/>
                </a:ext>
              </a:extLst>
            </p:cNvPr>
            <p:cNvSpPr/>
            <p:nvPr/>
          </p:nvSpPr>
          <p:spPr>
            <a:xfrm rot="10800000" flipH="1" flipV="1">
              <a:off x="7803602" y="3595771"/>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Flowchart: Connector 112">
              <a:extLst>
                <a:ext uri="{FF2B5EF4-FFF2-40B4-BE49-F238E27FC236}">
                  <a16:creationId xmlns:a16="http://schemas.microsoft.com/office/drawing/2014/main" id="{9845D86A-1187-4889-A46F-055A41E3D6DA}"/>
                </a:ext>
              </a:extLst>
            </p:cNvPr>
            <p:cNvSpPr/>
            <p:nvPr/>
          </p:nvSpPr>
          <p:spPr>
            <a:xfrm rot="10800000" flipH="1" flipV="1">
              <a:off x="7968780" y="3595771"/>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Flowchart: Connector 113">
              <a:extLst>
                <a:ext uri="{FF2B5EF4-FFF2-40B4-BE49-F238E27FC236}">
                  <a16:creationId xmlns:a16="http://schemas.microsoft.com/office/drawing/2014/main" id="{90085927-2AA4-415A-9595-45C407AC1113}"/>
                </a:ext>
              </a:extLst>
            </p:cNvPr>
            <p:cNvSpPr/>
            <p:nvPr/>
          </p:nvSpPr>
          <p:spPr>
            <a:xfrm rot="10800000" flipH="1" flipV="1">
              <a:off x="8133958" y="3595771"/>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Flowchart: Connector 114">
              <a:extLst>
                <a:ext uri="{FF2B5EF4-FFF2-40B4-BE49-F238E27FC236}">
                  <a16:creationId xmlns:a16="http://schemas.microsoft.com/office/drawing/2014/main" id="{8D47A0C0-BD2B-41A6-AE67-82AD1064BE6A}"/>
                </a:ext>
              </a:extLst>
            </p:cNvPr>
            <p:cNvSpPr/>
            <p:nvPr/>
          </p:nvSpPr>
          <p:spPr>
            <a:xfrm rot="10800000" flipH="1" flipV="1">
              <a:off x="8298550" y="3595771"/>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Flowchart: Connector 115">
              <a:extLst>
                <a:ext uri="{FF2B5EF4-FFF2-40B4-BE49-F238E27FC236}">
                  <a16:creationId xmlns:a16="http://schemas.microsoft.com/office/drawing/2014/main" id="{5F5D0BE6-E72F-4E25-8C7A-942536C6997F}"/>
                </a:ext>
              </a:extLst>
            </p:cNvPr>
            <p:cNvSpPr/>
            <p:nvPr/>
          </p:nvSpPr>
          <p:spPr>
            <a:xfrm rot="10800000" flipH="1" flipV="1">
              <a:off x="8613080" y="3592517"/>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Flowchart: Connector 116">
              <a:extLst>
                <a:ext uri="{FF2B5EF4-FFF2-40B4-BE49-F238E27FC236}">
                  <a16:creationId xmlns:a16="http://schemas.microsoft.com/office/drawing/2014/main" id="{796ACAF6-6BA6-426C-9CE7-BE2FFF0EAACF}"/>
                </a:ext>
              </a:extLst>
            </p:cNvPr>
            <p:cNvSpPr/>
            <p:nvPr/>
          </p:nvSpPr>
          <p:spPr>
            <a:xfrm rot="10800000" flipH="1" flipV="1">
              <a:off x="8446847" y="3592517"/>
              <a:ext cx="64008" cy="64008"/>
            </a:xfrm>
            <a:prstGeom prst="flowChart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184077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line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E5343-4117-417C-974A-58ED1BF84774}" type="datetime1">
              <a:rPr lang="en-US" smtClean="0"/>
              <a:t>5/3/18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1FA79-28CD-4B8A-BBFF-FD5D90B7EDE4}" type="slidenum">
              <a:rPr lang="en-US" smtClean="0"/>
              <a:t>‹#›</a:t>
            </a:fld>
            <a:endParaRPr lang="en-US"/>
          </a:p>
        </p:txBody>
      </p:sp>
      <p:cxnSp>
        <p:nvCxnSpPr>
          <p:cNvPr id="12" name="Straight Connector 11">
            <a:extLst>
              <a:ext uri="{FF2B5EF4-FFF2-40B4-BE49-F238E27FC236}">
                <a16:creationId xmlns:a16="http://schemas.microsoft.com/office/drawing/2014/main" id="{900B1551-727B-4D73-AFCD-BE3672062F2B}"/>
              </a:ext>
            </a:extLst>
          </p:cNvPr>
          <p:cNvCxnSpPr>
            <a:cxnSpLocks/>
          </p:cNvCxnSpPr>
          <p:nvPr userDrawn="1"/>
        </p:nvCxnSpPr>
        <p:spPr>
          <a:xfrm>
            <a:off x="-609600" y="673100"/>
            <a:ext cx="10039350" cy="0"/>
          </a:xfrm>
          <a:prstGeom prst="line">
            <a:avLst/>
          </a:prstGeom>
          <a:ln w="19050">
            <a:solidFill>
              <a:srgbClr val="B10E3D"/>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33775" y="220663"/>
            <a:ext cx="4981575" cy="904875"/>
          </a:xfrm>
          <a:solidFill>
            <a:schemeClr val="bg1"/>
          </a:solidFill>
        </p:spPr>
        <p:txBody>
          <a:bodyPr/>
          <a:lstStyle>
            <a:lvl1pPr algn="ctr">
              <a:defRPr sz="3000" b="1" spc="225"/>
            </a:lvl1pPr>
          </a:lstStyle>
          <a:p>
            <a:r>
              <a:rPr lang="en-US" dirty="0"/>
              <a:t>Click to edit Master title style</a:t>
            </a:r>
          </a:p>
        </p:txBody>
      </p:sp>
    </p:spTree>
    <p:extLst>
      <p:ext uri="{BB962C8B-B14F-4D97-AF65-F5344CB8AC3E}">
        <p14:creationId xmlns:p14="http://schemas.microsoft.com/office/powerpoint/2010/main" val="2861692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8458198"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Pentagon 7"/>
          <p:cNvSpPr/>
          <p:nvPr userDrawn="1"/>
        </p:nvSpPr>
        <p:spPr>
          <a:xfrm>
            <a:off x="1" y="0"/>
            <a:ext cx="7289798"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 name="Picture 3" descr="NCI-Logo-St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33818" y="2844806"/>
            <a:ext cx="3119501" cy="1136227"/>
          </a:xfrm>
          <a:prstGeom prst="rect">
            <a:avLst/>
          </a:prstGeom>
        </p:spPr>
      </p:pic>
      <p:pic>
        <p:nvPicPr>
          <p:cNvPr id="5" name="Picture 4" descr="4_hhs_logo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33626" y="2654301"/>
            <a:ext cx="1162050" cy="1549400"/>
          </a:xfrm>
          <a:prstGeom prst="rect">
            <a:avLst/>
          </a:prstGeom>
        </p:spPr>
      </p:pic>
      <p:sp>
        <p:nvSpPr>
          <p:cNvPr id="9" name="TextBox 13"/>
          <p:cNvSpPr txBox="1">
            <a:spLocks noChangeArrowheads="1"/>
          </p:cNvSpPr>
          <p:nvPr userDrawn="1"/>
        </p:nvSpPr>
        <p:spPr bwMode="auto">
          <a:xfrm>
            <a:off x="2616546" y="5808135"/>
            <a:ext cx="394742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200" b="1" dirty="0" err="1">
                <a:solidFill>
                  <a:schemeClr val="bg1"/>
                </a:solidFill>
                <a:latin typeface="Arial" charset="0"/>
              </a:rPr>
              <a:t>www.cancer.gov</a:t>
            </a:r>
            <a:r>
              <a:rPr lang="en-US" sz="1200" b="1" dirty="0">
                <a:solidFill>
                  <a:schemeClr val="bg1"/>
                </a:solidFill>
                <a:latin typeface="Arial" charset="0"/>
              </a:rPr>
              <a:t>                 </a:t>
            </a:r>
            <a:r>
              <a:rPr lang="en-US" sz="1200" b="1" dirty="0" err="1">
                <a:solidFill>
                  <a:schemeClr val="bg1"/>
                </a:solidFill>
                <a:latin typeface="Arial" charset="0"/>
              </a:rPr>
              <a:t>www.cancer.gov</a:t>
            </a:r>
            <a:r>
              <a:rPr lang="en-US" sz="1200" b="1" dirty="0">
                <a:solidFill>
                  <a:schemeClr val="bg1"/>
                </a:solidFill>
                <a:latin typeface="Arial" charset="0"/>
              </a:rPr>
              <a:t>/</a:t>
            </a:r>
            <a:r>
              <a:rPr lang="en-US" sz="1200" b="1" dirty="0" err="1">
                <a:solidFill>
                  <a:schemeClr val="bg1"/>
                </a:solidFill>
                <a:latin typeface="Arial" charset="0"/>
              </a:rPr>
              <a:t>espanol</a:t>
            </a:r>
            <a:endParaRPr lang="en-US" sz="1200" b="1" dirty="0">
              <a:solidFill>
                <a:schemeClr val="bg1"/>
              </a:solidFill>
              <a:latin typeface="Arial" charset="0"/>
            </a:endParaRPr>
          </a:p>
        </p:txBody>
      </p:sp>
    </p:spTree>
    <p:extLst>
      <p:ext uri="{BB962C8B-B14F-4D97-AF65-F5344CB8AC3E}">
        <p14:creationId xmlns:p14="http://schemas.microsoft.com/office/powerpoint/2010/main" val="253653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extBox 3"/>
          <p:cNvSpPr txBox="1"/>
          <p:nvPr userDrawn="1"/>
        </p:nvSpPr>
        <p:spPr>
          <a:xfrm>
            <a:off x="3962400" y="6324600"/>
            <a:ext cx="9906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163084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5"/>
          <p:cNvSpPr>
            <a:spLocks noGrp="1"/>
          </p:cNvSpPr>
          <p:nvPr>
            <p:ph sz="quarter" idx="12" hasCustomPrompt="1"/>
          </p:nvPr>
        </p:nvSpPr>
        <p:spPr>
          <a:xfrm>
            <a:off x="533400" y="6400800"/>
            <a:ext cx="381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8" name="TextBox 7"/>
          <p:cNvSpPr txBox="1"/>
          <p:nvPr userDrawn="1"/>
        </p:nvSpPr>
        <p:spPr>
          <a:xfrm>
            <a:off x="3962400" y="6324600"/>
            <a:ext cx="9906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109856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5"/>
          <p:cNvSpPr>
            <a:spLocks noGrp="1"/>
          </p:cNvSpPr>
          <p:nvPr>
            <p:ph sz="quarter" idx="12" hasCustomPrompt="1"/>
          </p:nvPr>
        </p:nvSpPr>
        <p:spPr>
          <a:xfrm>
            <a:off x="533400" y="6400800"/>
            <a:ext cx="381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10" name="TextBox 9"/>
          <p:cNvSpPr txBox="1"/>
          <p:nvPr userDrawn="1"/>
        </p:nvSpPr>
        <p:spPr>
          <a:xfrm>
            <a:off x="3962400" y="6324600"/>
            <a:ext cx="9906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14592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Sli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5"/>
          <p:cNvSpPr>
            <a:spLocks noGrp="1"/>
          </p:cNvSpPr>
          <p:nvPr>
            <p:ph sz="quarter" idx="12" hasCustomPrompt="1"/>
          </p:nvPr>
        </p:nvSpPr>
        <p:spPr>
          <a:xfrm>
            <a:off x="533400" y="6400800"/>
            <a:ext cx="381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6" name="TextBox 5"/>
          <p:cNvSpPr txBox="1"/>
          <p:nvPr userDrawn="1"/>
        </p:nvSpPr>
        <p:spPr>
          <a:xfrm>
            <a:off x="3962400" y="6324600"/>
            <a:ext cx="9906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388139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Slide no Title">
    <p:spTree>
      <p:nvGrpSpPr>
        <p:cNvPr id="1" name=""/>
        <p:cNvGrpSpPr/>
        <p:nvPr/>
      </p:nvGrpSpPr>
      <p:grpSpPr>
        <a:xfrm>
          <a:off x="0" y="0"/>
          <a:ext cx="0" cy="0"/>
          <a:chOff x="0" y="0"/>
          <a:chExt cx="0" cy="0"/>
        </a:xfrm>
      </p:grpSpPr>
      <p:sp>
        <p:nvSpPr>
          <p:cNvPr id="4" name="Content Placeholder 5"/>
          <p:cNvSpPr>
            <a:spLocks noGrp="1"/>
          </p:cNvSpPr>
          <p:nvPr>
            <p:ph sz="quarter" idx="12" hasCustomPrompt="1"/>
          </p:nvPr>
        </p:nvSpPr>
        <p:spPr>
          <a:xfrm>
            <a:off x="533400" y="6400800"/>
            <a:ext cx="381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5" name="TextBox 4"/>
          <p:cNvSpPr txBox="1"/>
          <p:nvPr userDrawn="1"/>
        </p:nvSpPr>
        <p:spPr>
          <a:xfrm>
            <a:off x="3962400" y="6324600"/>
            <a:ext cx="9906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226992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hart Placeholder 10"/>
          <p:cNvSpPr>
            <a:spLocks noGrp="1"/>
          </p:cNvSpPr>
          <p:nvPr>
            <p:ph type="chart" sz="quarter" idx="13"/>
          </p:nvPr>
        </p:nvSpPr>
        <p:spPr>
          <a:xfrm>
            <a:off x="1752600" y="533400"/>
            <a:ext cx="5562600" cy="4114800"/>
          </a:xfrm>
        </p:spPr>
        <p:txBody>
          <a:bodyPr/>
          <a:lstStyle/>
          <a:p>
            <a:r>
              <a:rPr lang="en-US" dirty="0"/>
              <a:t>Click icon to add chart</a:t>
            </a:r>
          </a:p>
        </p:txBody>
      </p:sp>
      <p:sp>
        <p:nvSpPr>
          <p:cNvPr id="8" name="Content Placeholder 5"/>
          <p:cNvSpPr>
            <a:spLocks noGrp="1"/>
          </p:cNvSpPr>
          <p:nvPr>
            <p:ph sz="quarter" idx="12" hasCustomPrompt="1"/>
          </p:nvPr>
        </p:nvSpPr>
        <p:spPr>
          <a:xfrm>
            <a:off x="533400" y="6400800"/>
            <a:ext cx="3810000" cy="304800"/>
          </a:xfrm>
        </p:spPr>
        <p:txBody>
          <a:bodyPr>
            <a:normAutofit/>
          </a:bodyPr>
          <a:lstStyle>
            <a:lvl1pPr marL="0" indent="0">
              <a:buNone/>
              <a:defRPr sz="1200" b="1" baseline="0"/>
            </a:lvl1pPr>
            <a:lvl2pPr marL="457200" indent="0">
              <a:buNone/>
              <a:defRPr sz="1200" b="1">
                <a:latin typeface="+mn-lt"/>
              </a:defRPr>
            </a:lvl2pPr>
          </a:lstStyle>
          <a:p>
            <a:pPr lvl="0"/>
            <a:r>
              <a:rPr lang="en-US" sz="1200" b="1" dirty="0"/>
              <a:t>Insert Citation Here</a:t>
            </a:r>
          </a:p>
        </p:txBody>
      </p:sp>
      <p:sp>
        <p:nvSpPr>
          <p:cNvPr id="7" name="TextBox 6"/>
          <p:cNvSpPr txBox="1"/>
          <p:nvPr userDrawn="1"/>
        </p:nvSpPr>
        <p:spPr>
          <a:xfrm>
            <a:off x="3962400" y="6324600"/>
            <a:ext cx="990600" cy="307777"/>
          </a:xfrm>
          <a:prstGeom prst="rect">
            <a:avLst/>
          </a:prstGeom>
          <a:noFill/>
        </p:spPr>
        <p:txBody>
          <a:bodyPr wrap="square" rtlCol="0">
            <a:spAutoFit/>
          </a:bodyPr>
          <a:lstStyle/>
          <a:p>
            <a:pPr algn="ctr"/>
            <a:fld id="{431A6FFC-B088-4388-97F5-4F3E021A930D}" type="slidenum">
              <a:rPr lang="en-US" sz="1400" smtClean="0">
                <a:solidFill>
                  <a:schemeClr val="accent3">
                    <a:lumMod val="75000"/>
                  </a:schemeClr>
                </a:solidFill>
              </a:rPr>
              <a:pPr algn="ctr"/>
              <a:t>‹#›</a:t>
            </a:fld>
            <a:endParaRPr lang="en-US" sz="1400" dirty="0">
              <a:solidFill>
                <a:schemeClr val="accent3">
                  <a:lumMod val="75000"/>
                </a:schemeClr>
              </a:solidFill>
            </a:endParaRPr>
          </a:p>
        </p:txBody>
      </p:sp>
    </p:spTree>
    <p:extLst>
      <p:ext uri="{BB962C8B-B14F-4D97-AF65-F5344CB8AC3E}">
        <p14:creationId xmlns:p14="http://schemas.microsoft.com/office/powerpoint/2010/main" val="138199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800" y="2438400"/>
            <a:ext cx="7090197" cy="1981200"/>
          </a:xfrm>
          <a:prstGeom prst="rect">
            <a:avLst/>
          </a:prstGeom>
        </p:spPr>
      </p:pic>
    </p:spTree>
    <p:extLst>
      <p:ext uri="{BB962C8B-B14F-4D97-AF65-F5344CB8AC3E}">
        <p14:creationId xmlns:p14="http://schemas.microsoft.com/office/powerpoint/2010/main" val="173062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73914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339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3" r:id="rId11"/>
    <p:sldLayoutId id="2147483666" r:id="rId12"/>
    <p:sldLayoutId id="2147483671" r:id="rId13"/>
    <p:sldLayoutId id="2147483672" r:id="rId14"/>
  </p:sldLayoutIdLst>
  <p:hf hdr="0" ftr="0" dt="0"/>
  <p:txStyles>
    <p:title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ourier New" panose="02070309020205020404" pitchFamily="49" charset="0"/>
        <a:buChar char="o"/>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914F8-1EBA-4B38-A7EF-7184E7A49915}" type="datetime1">
              <a:rPr lang="en-US" smtClean="0"/>
              <a:t>5/3/18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1FA79-28CD-4B8A-BBFF-FD5D90B7EDE4}" type="slidenum">
              <a:rPr lang="en-US" smtClean="0"/>
              <a:t>‹#›</a:t>
            </a:fld>
            <a:endParaRPr lang="en-US"/>
          </a:p>
        </p:txBody>
      </p:sp>
    </p:spTree>
    <p:extLst>
      <p:ext uri="{BB962C8B-B14F-4D97-AF65-F5344CB8AC3E}">
        <p14:creationId xmlns:p14="http://schemas.microsoft.com/office/powerpoint/2010/main" val="26159824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143000" y="1828800"/>
            <a:ext cx="8001000" cy="1470025"/>
          </a:xfrm>
        </p:spPr>
        <p:txBody>
          <a:bodyPr>
            <a:noAutofit/>
          </a:bodyPr>
          <a:lstStyle/>
          <a:p>
            <a:pPr algn="ctr"/>
            <a:r>
              <a:rPr lang="en-US" sz="3200" dirty="0"/>
              <a:t>Overview of the NCI Surveillance, Epidemiology, and End Results (SEER) Program</a:t>
            </a:r>
            <a:endParaRPr lang="en-US" altLang="en-US" sz="3200" dirty="0">
              <a:solidFill>
                <a:schemeClr val="tx1"/>
              </a:solidFill>
              <a:latin typeface="Calibri" panose="020F0502020204030204" pitchFamily="34" charset="0"/>
            </a:endParaRPr>
          </a:p>
        </p:txBody>
      </p:sp>
      <p:sp>
        <p:nvSpPr>
          <p:cNvPr id="3" name="Subtitle 2"/>
          <p:cNvSpPr>
            <a:spLocks noGrp="1"/>
          </p:cNvSpPr>
          <p:nvPr>
            <p:ph type="subTitle" idx="1"/>
          </p:nvPr>
        </p:nvSpPr>
        <p:spPr>
          <a:xfrm>
            <a:off x="1752600" y="5867400"/>
            <a:ext cx="6400800" cy="609600"/>
          </a:xfrm>
        </p:spPr>
        <p:txBody>
          <a:bodyPr rtlCol="0">
            <a:normAutofit/>
          </a:bodyPr>
          <a:lstStyle/>
          <a:p>
            <a:pPr fontAlgn="auto">
              <a:spcAft>
                <a:spcPts val="0"/>
              </a:spcAft>
              <a:defRPr/>
            </a:pPr>
            <a:r>
              <a:rPr lang="en-US" sz="2800" dirty="0">
                <a:solidFill>
                  <a:schemeClr val="tx1"/>
                </a:solidFill>
                <a:latin typeface="Calibri" panose="020F0502020204030204" pitchFamily="34" charset="0"/>
              </a:rPr>
              <a:t>ITCR - May 4, 2018</a:t>
            </a:r>
          </a:p>
        </p:txBody>
      </p:sp>
      <p:sp>
        <p:nvSpPr>
          <p:cNvPr id="4" name="Rectangle 3">
            <a:extLst>
              <a:ext uri="{FF2B5EF4-FFF2-40B4-BE49-F238E27FC236}">
                <a16:creationId xmlns:a16="http://schemas.microsoft.com/office/drawing/2014/main" id="{79B50040-BD06-468E-BCE9-48B25FEA46FB}"/>
              </a:ext>
            </a:extLst>
          </p:cNvPr>
          <p:cNvSpPr/>
          <p:nvPr/>
        </p:nvSpPr>
        <p:spPr>
          <a:xfrm>
            <a:off x="2057400" y="3886200"/>
            <a:ext cx="5867400" cy="1200329"/>
          </a:xfrm>
          <a:prstGeom prst="rect">
            <a:avLst/>
          </a:prstGeom>
        </p:spPr>
        <p:txBody>
          <a:bodyPr wrap="square">
            <a:spAutoFit/>
          </a:bodyPr>
          <a:lstStyle/>
          <a:p>
            <a:pPr algn="ctr"/>
            <a:r>
              <a:rPr lang="en-US" dirty="0"/>
              <a:t>Paul Fearn, PhD, MBA</a:t>
            </a:r>
          </a:p>
          <a:p>
            <a:pPr algn="ctr"/>
            <a:r>
              <a:rPr lang="en-US" dirty="0"/>
              <a:t>Chief, Surveillance Informatics Branch</a:t>
            </a:r>
          </a:p>
          <a:p>
            <a:pPr algn="ctr"/>
            <a:r>
              <a:rPr lang="en-US" dirty="0"/>
              <a:t>Surveillance Research Program</a:t>
            </a:r>
          </a:p>
          <a:p>
            <a:pPr algn="ctr"/>
            <a:r>
              <a:rPr lang="en-US" dirty="0"/>
              <a:t>Division of Cancer Control and Population Sciences</a:t>
            </a:r>
          </a:p>
        </p:txBody>
      </p:sp>
    </p:spTree>
    <p:extLst>
      <p:ext uri="{BB962C8B-B14F-4D97-AF65-F5344CB8AC3E}">
        <p14:creationId xmlns:p14="http://schemas.microsoft.com/office/powerpoint/2010/main" val="119245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181600" cy="5029200"/>
          </a:xfrm>
        </p:spPr>
        <p:txBody>
          <a:bodyPr>
            <a:normAutofit fontScale="92500"/>
          </a:bodyPr>
          <a:lstStyle/>
          <a:p>
            <a:r>
              <a:rPr lang="en-US" sz="2400" dirty="0">
                <a:latin typeface="Calibri" pitchFamily="34" charset="0"/>
              </a:rPr>
              <a:t>Capturing these data is critical</a:t>
            </a:r>
          </a:p>
          <a:p>
            <a:pPr lvl="1"/>
            <a:r>
              <a:rPr lang="en-US" sz="2000" dirty="0">
                <a:latin typeface="Calibri" pitchFamily="34" charset="0"/>
              </a:rPr>
              <a:t>Estimated 25%+ systemic </a:t>
            </a:r>
            <a:r>
              <a:rPr lang="en-US" sz="2000" dirty="0">
                <a:solidFill>
                  <a:schemeClr val="bg1"/>
                </a:solidFill>
                <a:latin typeface="Calibri" pitchFamily="34" charset="0"/>
              </a:rPr>
              <a:t>Rx </a:t>
            </a:r>
            <a:r>
              <a:rPr lang="en-US" sz="2000" dirty="0">
                <a:latin typeface="Calibri" pitchFamily="34" charset="0"/>
              </a:rPr>
              <a:t>and growing with widening gap between traditional intravenous and oral agents (graph)</a:t>
            </a:r>
          </a:p>
          <a:p>
            <a:pPr lvl="1"/>
            <a:r>
              <a:rPr lang="en-US" sz="2000" dirty="0">
                <a:latin typeface="Calibri" pitchFamily="34" charset="0"/>
              </a:rPr>
              <a:t>No population-based information           (c</a:t>
            </a:r>
            <a:r>
              <a:rPr lang="en-US" sz="2000" dirty="0">
                <a:solidFill>
                  <a:schemeClr val="bg1"/>
                </a:solidFill>
                <a:latin typeface="Calibri" pitchFamily="34" charset="0"/>
              </a:rPr>
              <a:t>linical trials /</a:t>
            </a:r>
            <a:r>
              <a:rPr lang="en-US" sz="2000" dirty="0">
                <a:latin typeface="Calibri" pitchFamily="34" charset="0"/>
              </a:rPr>
              <a:t>case series data only)</a:t>
            </a:r>
          </a:p>
          <a:p>
            <a:r>
              <a:rPr lang="en-US" sz="2400" dirty="0">
                <a:latin typeface="Calibri" pitchFamily="34" charset="0"/>
              </a:rPr>
              <a:t>Current status of linkages with pharmacy chain data </a:t>
            </a:r>
          </a:p>
          <a:p>
            <a:pPr lvl="1"/>
            <a:r>
              <a:rPr lang="en-US" sz="2000" dirty="0">
                <a:latin typeface="Calibri" pitchFamily="34" charset="0"/>
              </a:rPr>
              <a:t>Agreement signed with CVS and Walgreens to receive real time data for all anti-neoplastic therapies</a:t>
            </a:r>
          </a:p>
          <a:p>
            <a:pPr lvl="2">
              <a:buFont typeface="Courier New" pitchFamily="49" charset="0"/>
              <a:buChar char="o"/>
            </a:pPr>
            <a:r>
              <a:rPr lang="en-US" sz="1800" dirty="0">
                <a:latin typeface="Calibri" pitchFamily="34" charset="0"/>
              </a:rPr>
              <a:t>Pilot data received for Walgreens in Georgia</a:t>
            </a:r>
          </a:p>
          <a:p>
            <a:pPr lvl="1"/>
            <a:r>
              <a:rPr lang="en-US" sz="2000" dirty="0">
                <a:latin typeface="Calibri" pitchFamily="34" charset="0"/>
              </a:rPr>
              <a:t>In discussion with Walmart</a:t>
            </a:r>
          </a:p>
          <a:p>
            <a:pPr lvl="1"/>
            <a:r>
              <a:rPr lang="en-US" sz="2000" dirty="0">
                <a:latin typeface="Calibri" pitchFamily="34" charset="0"/>
              </a:rPr>
              <a:t>Rite Aid next targeted linkage</a:t>
            </a:r>
          </a:p>
          <a:p>
            <a:pPr lvl="1"/>
            <a:r>
              <a:rPr lang="en-US" sz="2000" dirty="0">
                <a:latin typeface="Calibri" pitchFamily="34" charset="0"/>
              </a:rPr>
              <a:t>These 4 represent &gt;50-60% prescriptions</a:t>
            </a:r>
          </a:p>
          <a:p>
            <a:pPr lvl="1"/>
            <a:endParaRPr lang="en-US" sz="2800" dirty="0">
              <a:solidFill>
                <a:schemeClr val="tx1"/>
              </a:solidFill>
              <a:latin typeface="Calibri" pitchFamily="34" charset="0"/>
            </a:endParaRPr>
          </a:p>
          <a:p>
            <a:pPr lvl="2"/>
            <a:endParaRPr lang="en-US" sz="2400" dirty="0">
              <a:solidFill>
                <a:schemeClr val="tx1"/>
              </a:solidFill>
              <a:latin typeface="Calibri" pitchFamily="34" charset="0"/>
            </a:endParaRPr>
          </a:p>
        </p:txBody>
      </p:sp>
      <p:sp>
        <p:nvSpPr>
          <p:cNvPr id="5" name="Title 1"/>
          <p:cNvSpPr txBox="1">
            <a:spLocks/>
          </p:cNvSpPr>
          <p:nvPr/>
        </p:nvSpPr>
        <p:spPr>
          <a:xfrm>
            <a:off x="611459" y="9293"/>
            <a:ext cx="85344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a:solidFill>
                  <a:schemeClr val="bg1"/>
                </a:solidFill>
                <a:latin typeface="Calibri" panose="020F0502020204030204" pitchFamily="34" charset="0"/>
                <a:ea typeface="+mj-ea"/>
                <a:cs typeface="Calibri" panose="020F0502020204030204" pitchFamily="34" charset="0"/>
              </a:defRPr>
            </a:lvl1pPr>
          </a:lstStyle>
          <a:p>
            <a:r>
              <a:rPr lang="en-US" sz="3200" dirty="0"/>
              <a:t>Linkages - large pharmacy chain central repositories for oral therapies</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1898" y="1175484"/>
            <a:ext cx="3241601" cy="255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C153334B-47DB-409B-9907-B1FDE5771EB3}"/>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96027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sz="3000" dirty="0">
                <a:cs typeface="Arial" panose="020B0604020202020204" pitchFamily="34" charset="0"/>
              </a:rPr>
              <a:t>Linkages - Claims</a:t>
            </a:r>
          </a:p>
        </p:txBody>
      </p:sp>
      <p:sp>
        <p:nvSpPr>
          <p:cNvPr id="3" name="Content Placeholder 2"/>
          <p:cNvSpPr>
            <a:spLocks noGrp="1"/>
          </p:cNvSpPr>
          <p:nvPr>
            <p:ph idx="1"/>
          </p:nvPr>
        </p:nvSpPr>
        <p:spPr>
          <a:xfrm>
            <a:off x="609600" y="1219200"/>
            <a:ext cx="8305800" cy="5029200"/>
          </a:xfrm>
        </p:spPr>
        <p:txBody>
          <a:bodyPr>
            <a:normAutofit fontScale="92500" lnSpcReduction="10000"/>
          </a:bodyPr>
          <a:lstStyle/>
          <a:p>
            <a:r>
              <a:rPr lang="en-US" sz="2400" dirty="0">
                <a:solidFill>
                  <a:schemeClr val="tx1"/>
                </a:solidFill>
                <a:latin typeface="Calibri" pitchFamily="34" charset="0"/>
              </a:rPr>
              <a:t>Value of claims for treatment</a:t>
            </a:r>
          </a:p>
          <a:p>
            <a:pPr lvl="1"/>
            <a:r>
              <a:rPr lang="en-US" sz="2000" dirty="0">
                <a:solidFill>
                  <a:schemeClr val="tx1"/>
                </a:solidFill>
                <a:latin typeface="Calibri" pitchFamily="34" charset="0"/>
              </a:rPr>
              <a:t>Standardized format and nomenclature from all providers (ANSI 837)</a:t>
            </a:r>
          </a:p>
          <a:p>
            <a:pPr lvl="1"/>
            <a:r>
              <a:rPr lang="en-US" sz="2000" dirty="0">
                <a:solidFill>
                  <a:schemeClr val="tx1"/>
                </a:solidFill>
                <a:latin typeface="Calibri" pitchFamily="34" charset="0"/>
              </a:rPr>
              <a:t>High degree of accuracy and detail based </a:t>
            </a:r>
            <a:r>
              <a:rPr lang="en-US" sz="2000" dirty="0">
                <a:solidFill>
                  <a:schemeClr val="bg1"/>
                </a:solidFill>
                <a:latin typeface="Calibri" pitchFamily="34" charset="0"/>
              </a:rPr>
              <a:t>on CPTs/HCPCs (billing codes) </a:t>
            </a:r>
            <a:r>
              <a:rPr lang="en-US" sz="2000" dirty="0">
                <a:solidFill>
                  <a:schemeClr val="tx1"/>
                </a:solidFill>
                <a:latin typeface="Calibri" pitchFamily="34" charset="0"/>
              </a:rPr>
              <a:t>for treatment</a:t>
            </a:r>
          </a:p>
          <a:p>
            <a:pPr lvl="1"/>
            <a:r>
              <a:rPr lang="en-US" sz="2000" dirty="0">
                <a:latin typeface="Calibri" pitchFamily="34" charset="0"/>
              </a:rPr>
              <a:t>Longitudinal data permits assessment of initial and subsequent therapy</a:t>
            </a:r>
            <a:endParaRPr lang="en-US" sz="2000" dirty="0">
              <a:solidFill>
                <a:schemeClr val="tx1"/>
              </a:solidFill>
              <a:latin typeface="Calibri" pitchFamily="34" charset="0"/>
            </a:endParaRPr>
          </a:p>
          <a:p>
            <a:pPr marL="0" indent="0">
              <a:buNone/>
            </a:pPr>
            <a:endParaRPr lang="en-US" sz="900" dirty="0">
              <a:latin typeface="Calibri" pitchFamily="34" charset="0"/>
            </a:endParaRPr>
          </a:p>
          <a:p>
            <a:r>
              <a:rPr lang="en-US" sz="2400" dirty="0">
                <a:latin typeface="Calibri" pitchFamily="34" charset="0"/>
              </a:rPr>
              <a:t>SEER- Medicare (ages 65+)</a:t>
            </a:r>
          </a:p>
          <a:p>
            <a:pPr lvl="1"/>
            <a:r>
              <a:rPr lang="en-US" sz="2000" dirty="0">
                <a:solidFill>
                  <a:schemeClr val="bg1"/>
                </a:solidFill>
                <a:latin typeface="Calibri" pitchFamily="34" charset="0"/>
              </a:rPr>
              <a:t>Medicare Claims Data Linked to SEER since early 1990s</a:t>
            </a:r>
          </a:p>
          <a:p>
            <a:pPr lvl="1"/>
            <a:r>
              <a:rPr lang="en-US" sz="2000" dirty="0">
                <a:solidFill>
                  <a:schemeClr val="bg1"/>
                </a:solidFill>
                <a:latin typeface="Calibri" pitchFamily="34" charset="0"/>
              </a:rPr>
              <a:t>&gt;1600 publications</a:t>
            </a:r>
          </a:p>
          <a:p>
            <a:pPr lvl="1"/>
            <a:endParaRPr lang="en-US" sz="1100" dirty="0">
              <a:solidFill>
                <a:schemeClr val="bg1"/>
              </a:solidFill>
              <a:latin typeface="Calibri" pitchFamily="34" charset="0"/>
            </a:endParaRPr>
          </a:p>
          <a:p>
            <a:r>
              <a:rPr lang="en-US" sz="2400" dirty="0">
                <a:solidFill>
                  <a:schemeClr val="bg1"/>
                </a:solidFill>
                <a:latin typeface="Calibri" pitchFamily="34" charset="0"/>
              </a:rPr>
              <a:t>NCI Cancer “Moonshot”  sponsored Claims Workshop in Sept 2017</a:t>
            </a:r>
          </a:p>
          <a:p>
            <a:pPr lvl="1"/>
            <a:r>
              <a:rPr lang="en-US" sz="2000" dirty="0">
                <a:solidFill>
                  <a:schemeClr val="bg1"/>
                </a:solidFill>
                <a:latin typeface="Calibri" pitchFamily="34" charset="0"/>
              </a:rPr>
              <a:t>Brought together major US Health Insurance Companies :  Humana, United (Optum), Aetna, Anthem, Blue Cross, AHIP*</a:t>
            </a:r>
          </a:p>
          <a:p>
            <a:pPr lvl="1"/>
            <a:r>
              <a:rPr lang="en-US" sz="2000" dirty="0">
                <a:solidFill>
                  <a:schemeClr val="bg1"/>
                </a:solidFill>
                <a:latin typeface="Calibri" pitchFamily="34" charset="0"/>
              </a:rPr>
              <a:t>Purpose:  seek expansion of linkage of claims from multiple insurers accomplished  in Kentucky and Seattle to entire SEER program</a:t>
            </a:r>
          </a:p>
          <a:p>
            <a:pPr lvl="1"/>
            <a:r>
              <a:rPr lang="en-US" sz="2000" dirty="0">
                <a:solidFill>
                  <a:schemeClr val="bg1"/>
                </a:solidFill>
                <a:latin typeface="Calibri" pitchFamily="34" charset="0"/>
              </a:rPr>
              <a:t>Status:  working towards agreements </a:t>
            </a:r>
            <a:r>
              <a:rPr lang="en-US" sz="2000" dirty="0">
                <a:latin typeface="Calibri" pitchFamily="34" charset="0"/>
              </a:rPr>
              <a:t>with each commercial insurer for data exchange</a:t>
            </a:r>
            <a:endParaRPr lang="en-US" sz="2000" dirty="0">
              <a:solidFill>
                <a:schemeClr val="tx1"/>
              </a:solidFill>
              <a:latin typeface="Calibri" pitchFamily="34" charset="0"/>
            </a:endParaRPr>
          </a:p>
        </p:txBody>
      </p:sp>
      <p:sp>
        <p:nvSpPr>
          <p:cNvPr id="4" name="TextBox 3"/>
          <p:cNvSpPr txBox="1"/>
          <p:nvPr/>
        </p:nvSpPr>
        <p:spPr>
          <a:xfrm>
            <a:off x="457200" y="6334780"/>
            <a:ext cx="5105400" cy="307777"/>
          </a:xfrm>
          <a:prstGeom prst="rect">
            <a:avLst/>
          </a:prstGeom>
          <a:noFill/>
        </p:spPr>
        <p:txBody>
          <a:bodyPr wrap="square" rtlCol="0">
            <a:spAutoFit/>
          </a:bodyPr>
          <a:lstStyle/>
          <a:p>
            <a:r>
              <a:rPr lang="en-US" sz="1400" dirty="0"/>
              <a:t>*American Health Insurance Plans- includes HMOs</a:t>
            </a:r>
            <a:endParaRPr lang="en-US" sz="1400" dirty="0">
              <a:solidFill>
                <a:srgbClr val="FF0000"/>
              </a:solidFill>
            </a:endParaRPr>
          </a:p>
        </p:txBody>
      </p:sp>
      <p:sp>
        <p:nvSpPr>
          <p:cNvPr id="5" name="Slide Number Placeholder 4">
            <a:extLst>
              <a:ext uri="{FF2B5EF4-FFF2-40B4-BE49-F238E27FC236}">
                <a16:creationId xmlns:a16="http://schemas.microsoft.com/office/drawing/2014/main" id="{EC7EADFF-9936-46E0-BF9C-0C222D39BF02}"/>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66541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143000"/>
          </a:xfrm>
        </p:spPr>
        <p:txBody>
          <a:bodyPr>
            <a:noAutofit/>
          </a:bodyPr>
          <a:lstStyle/>
          <a:p>
            <a:r>
              <a:rPr lang="en-US" sz="2800" dirty="0"/>
              <a:t>Linkages - Genetic and Genomic Labs</a:t>
            </a:r>
          </a:p>
        </p:txBody>
      </p:sp>
      <p:sp>
        <p:nvSpPr>
          <p:cNvPr id="3" name="Content Placeholder 2"/>
          <p:cNvSpPr>
            <a:spLocks noGrp="1"/>
          </p:cNvSpPr>
          <p:nvPr>
            <p:ph idx="1"/>
          </p:nvPr>
        </p:nvSpPr>
        <p:spPr>
          <a:xfrm>
            <a:off x="0" y="1166191"/>
            <a:ext cx="8991600" cy="5410200"/>
          </a:xfrm>
        </p:spPr>
        <p:txBody>
          <a:bodyPr>
            <a:noAutofit/>
          </a:bodyPr>
          <a:lstStyle/>
          <a:p>
            <a:pPr lvl="1"/>
            <a:r>
              <a:rPr lang="en-US" sz="2000" dirty="0">
                <a:latin typeface="Calibri" pitchFamily="34" charset="0"/>
              </a:rPr>
              <a:t>Germline BRCA panels for Breast and Ovarian - 4 commercial labs* representing population testing in </a:t>
            </a:r>
            <a:r>
              <a:rPr lang="en-US" sz="2000" dirty="0">
                <a:solidFill>
                  <a:schemeClr val="bg1"/>
                </a:solidFill>
                <a:latin typeface="Calibri" pitchFamily="34" charset="0"/>
              </a:rPr>
              <a:t>California and Georgia  </a:t>
            </a:r>
            <a:endParaRPr lang="en-US" sz="2000" dirty="0">
              <a:latin typeface="Calibri" pitchFamily="34" charset="0"/>
            </a:endParaRPr>
          </a:p>
          <a:p>
            <a:pPr lvl="2"/>
            <a:r>
              <a:rPr lang="en-US" sz="1600" dirty="0">
                <a:latin typeface="Calibri" pitchFamily="34" charset="0"/>
              </a:rPr>
              <a:t>Completed for 2013-15 data</a:t>
            </a:r>
          </a:p>
          <a:p>
            <a:pPr lvl="2"/>
            <a:r>
              <a:rPr lang="en-US" sz="1600" dirty="0">
                <a:latin typeface="Calibri" pitchFamily="34" charset="0"/>
              </a:rPr>
              <a:t>Goal – link data across all SEER registries for all cancers with BRCA mutation panel testing </a:t>
            </a:r>
          </a:p>
          <a:p>
            <a:pPr lvl="2"/>
            <a:endParaRPr lang="en-US" sz="800" dirty="0">
              <a:solidFill>
                <a:schemeClr val="bg1"/>
              </a:solidFill>
              <a:latin typeface="Calibri" pitchFamily="34" charset="0"/>
            </a:endParaRPr>
          </a:p>
          <a:p>
            <a:pPr lvl="1"/>
            <a:r>
              <a:rPr lang="en-US" sz="2000" dirty="0">
                <a:solidFill>
                  <a:schemeClr val="bg1"/>
                </a:solidFill>
                <a:latin typeface="Calibri" pitchFamily="34" charset="0"/>
              </a:rPr>
              <a:t>Foundation Medicine</a:t>
            </a:r>
          </a:p>
          <a:p>
            <a:pPr lvl="2"/>
            <a:r>
              <a:rPr lang="en-US" sz="1600" dirty="0">
                <a:solidFill>
                  <a:schemeClr val="bg1"/>
                </a:solidFill>
                <a:latin typeface="Calibri" pitchFamily="34" charset="0"/>
              </a:rPr>
              <a:t>Pilot in discussion to link panels with SEER data</a:t>
            </a:r>
          </a:p>
          <a:p>
            <a:pPr lvl="1"/>
            <a:endParaRPr lang="en-US" sz="800" dirty="0">
              <a:solidFill>
                <a:schemeClr val="bg1"/>
              </a:solidFill>
              <a:latin typeface="Calibri" pitchFamily="34" charset="0"/>
            </a:endParaRPr>
          </a:p>
          <a:p>
            <a:pPr lvl="1"/>
            <a:r>
              <a:rPr lang="en-US" sz="2000" dirty="0">
                <a:solidFill>
                  <a:schemeClr val="bg1"/>
                </a:solidFill>
                <a:latin typeface="Calibri" pitchFamily="34" charset="0"/>
              </a:rPr>
              <a:t>Multigene panels</a:t>
            </a:r>
            <a:endParaRPr lang="en-US" sz="2800" dirty="0">
              <a:solidFill>
                <a:schemeClr val="bg1"/>
              </a:solidFill>
              <a:latin typeface="Calibri" pitchFamily="34" charset="0"/>
            </a:endParaRPr>
          </a:p>
          <a:p>
            <a:pPr lvl="2"/>
            <a:r>
              <a:rPr lang="en-US" sz="1800" dirty="0">
                <a:solidFill>
                  <a:schemeClr val="bg1"/>
                </a:solidFill>
                <a:latin typeface="Calibri" pitchFamily="34" charset="0"/>
              </a:rPr>
              <a:t>Breast  </a:t>
            </a:r>
          </a:p>
          <a:p>
            <a:pPr lvl="3"/>
            <a:r>
              <a:rPr lang="en-US" sz="1600" dirty="0">
                <a:solidFill>
                  <a:schemeClr val="bg1"/>
                </a:solidFill>
                <a:latin typeface="Calibri" pitchFamily="34" charset="0"/>
              </a:rPr>
              <a:t>Genomic Health Incorporated linkage - Oncotype DX 21 and 16 gene assay completed and repeating annually</a:t>
            </a:r>
          </a:p>
          <a:p>
            <a:pPr lvl="2"/>
            <a:r>
              <a:rPr lang="en-US" sz="1800" dirty="0">
                <a:solidFill>
                  <a:schemeClr val="bg1"/>
                </a:solidFill>
                <a:latin typeface="Calibri" pitchFamily="34" charset="0"/>
              </a:rPr>
              <a:t>Prostate </a:t>
            </a:r>
          </a:p>
          <a:p>
            <a:pPr lvl="3"/>
            <a:r>
              <a:rPr lang="en-US" sz="1600" dirty="0">
                <a:solidFill>
                  <a:schemeClr val="bg1"/>
                </a:solidFill>
                <a:latin typeface="Calibri" pitchFamily="34" charset="0"/>
              </a:rPr>
              <a:t>In discussions with commercial companies -  GenomeDX, Myriad, GHI (Oncotype Dx Prostate)</a:t>
            </a:r>
          </a:p>
          <a:p>
            <a:pPr lvl="3"/>
            <a:r>
              <a:rPr lang="en-US" sz="1600" dirty="0">
                <a:latin typeface="Calibri" pitchFamily="34" charset="0"/>
              </a:rPr>
              <a:t>Currently unclear benefit of these tests- limited data but tests being used </a:t>
            </a:r>
          </a:p>
          <a:p>
            <a:pPr lvl="3"/>
            <a:r>
              <a:rPr lang="en-US" sz="1600" dirty="0">
                <a:latin typeface="Calibri" pitchFamily="34" charset="0"/>
              </a:rPr>
              <a:t>Linking with registry data and outcomes could provide guidance </a:t>
            </a:r>
          </a:p>
          <a:p>
            <a:pPr lvl="3"/>
            <a:endParaRPr lang="en-US" sz="800" dirty="0">
              <a:latin typeface="Calibri" pitchFamily="34" charset="0"/>
            </a:endParaRPr>
          </a:p>
          <a:p>
            <a:pPr marL="914400" lvl="2" indent="0">
              <a:buNone/>
            </a:pPr>
            <a:r>
              <a:rPr lang="en-US" sz="1200" dirty="0">
                <a:solidFill>
                  <a:schemeClr val="tx1"/>
                </a:solidFill>
                <a:latin typeface="Calibri" pitchFamily="34" charset="0"/>
              </a:rPr>
              <a:t>*Myriad, Ambry, Invitae, GeneDx</a:t>
            </a:r>
          </a:p>
        </p:txBody>
      </p:sp>
      <p:sp>
        <p:nvSpPr>
          <p:cNvPr id="4" name="Slide Number Placeholder 3">
            <a:extLst>
              <a:ext uri="{FF2B5EF4-FFF2-40B4-BE49-F238E27FC236}">
                <a16:creationId xmlns:a16="http://schemas.microsoft.com/office/drawing/2014/main" id="{6051CFE7-201F-422B-8A10-A3726E541C87}"/>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44436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26"/>
            <a:ext cx="8686800" cy="1143000"/>
          </a:xfrm>
        </p:spPr>
        <p:txBody>
          <a:bodyPr>
            <a:normAutofit/>
          </a:bodyPr>
          <a:lstStyle/>
          <a:p>
            <a:r>
              <a:rPr lang="en-US" sz="3000" dirty="0"/>
              <a:t>Capturing outcomes other than survival: Recurrence</a:t>
            </a:r>
          </a:p>
        </p:txBody>
      </p:sp>
      <p:sp>
        <p:nvSpPr>
          <p:cNvPr id="3" name="Content Placeholder 2"/>
          <p:cNvSpPr>
            <a:spLocks noGrp="1"/>
          </p:cNvSpPr>
          <p:nvPr>
            <p:ph idx="1"/>
          </p:nvPr>
        </p:nvSpPr>
        <p:spPr>
          <a:xfrm>
            <a:off x="533400" y="1371600"/>
            <a:ext cx="8458200" cy="5257800"/>
          </a:xfrm>
        </p:spPr>
        <p:txBody>
          <a:bodyPr>
            <a:noAutofit/>
          </a:bodyPr>
          <a:lstStyle/>
          <a:p>
            <a:pPr marL="0" lvl="0" indent="0">
              <a:lnSpc>
                <a:spcPct val="90000"/>
              </a:lnSpc>
              <a:spcBef>
                <a:spcPts val="1000"/>
              </a:spcBef>
              <a:buClrTx/>
              <a:buNone/>
            </a:pPr>
            <a:r>
              <a:rPr lang="en-US" sz="2400" dirty="0">
                <a:solidFill>
                  <a:prstClr val="black"/>
                </a:solidFill>
                <a:latin typeface="Calibri" panose="020F0502020204030204"/>
              </a:rPr>
              <a:t>Identifying patients with distant recurrent disease is critical with &gt;16 million cancer survivors for whom we cannot describe the risk of recurrence </a:t>
            </a:r>
          </a:p>
          <a:p>
            <a:pPr marL="228600" lvl="0" indent="-228600">
              <a:lnSpc>
                <a:spcPct val="90000"/>
              </a:lnSpc>
              <a:spcBef>
                <a:spcPts val="1000"/>
              </a:spcBef>
              <a:buClrTx/>
            </a:pPr>
            <a:endParaRPr lang="en-US" sz="1050" dirty="0">
              <a:solidFill>
                <a:prstClr val="black"/>
              </a:solidFill>
              <a:latin typeface="Calibri" panose="020F0502020204030204"/>
            </a:endParaRPr>
          </a:p>
          <a:p>
            <a:pPr marL="228600" lvl="0" indent="-228600">
              <a:lnSpc>
                <a:spcPct val="90000"/>
              </a:lnSpc>
              <a:spcBef>
                <a:spcPts val="1000"/>
              </a:spcBef>
              <a:buClrTx/>
            </a:pPr>
            <a:r>
              <a:rPr lang="en-US" sz="2200" dirty="0">
                <a:solidFill>
                  <a:prstClr val="black"/>
                </a:solidFill>
                <a:latin typeface="Calibri" panose="020F0502020204030204"/>
              </a:rPr>
              <a:t>Identification of recurrence for the population is </a:t>
            </a:r>
            <a:r>
              <a:rPr lang="en-US" sz="2200" b="1" i="1" dirty="0">
                <a:solidFill>
                  <a:prstClr val="black"/>
                </a:solidFill>
                <a:effectLst>
                  <a:outerShdw blurRad="38100" dist="38100" dir="2700000" algn="tl">
                    <a:srgbClr val="000000">
                      <a:alpha val="43137"/>
                    </a:srgbClr>
                  </a:outerShdw>
                </a:effectLst>
                <a:latin typeface="Calibri" panose="020F0502020204030204"/>
              </a:rPr>
              <a:t>complex</a:t>
            </a:r>
          </a:p>
          <a:p>
            <a:pPr marL="228600" lvl="0" indent="-228600">
              <a:lnSpc>
                <a:spcPct val="90000"/>
              </a:lnSpc>
              <a:spcBef>
                <a:spcPts val="1000"/>
              </a:spcBef>
              <a:buClrTx/>
            </a:pPr>
            <a:r>
              <a:rPr lang="en-US" sz="2300" dirty="0">
                <a:solidFill>
                  <a:prstClr val="black"/>
                </a:solidFill>
                <a:latin typeface="Calibri" panose="020F0502020204030204"/>
              </a:rPr>
              <a:t>It can be diagnosed via multiple methods which vary by:</a:t>
            </a:r>
          </a:p>
          <a:p>
            <a:pPr marL="685800" lvl="1">
              <a:lnSpc>
                <a:spcPct val="90000"/>
              </a:lnSpc>
              <a:spcBef>
                <a:spcPts val="500"/>
              </a:spcBef>
            </a:pPr>
            <a:r>
              <a:rPr lang="en-US" sz="2000" dirty="0">
                <a:solidFill>
                  <a:prstClr val="black"/>
                </a:solidFill>
                <a:latin typeface="Calibri" panose="020F0502020204030204"/>
              </a:rPr>
              <a:t>cancer site  </a:t>
            </a:r>
          </a:p>
          <a:p>
            <a:pPr marL="685800" lvl="1">
              <a:lnSpc>
                <a:spcPct val="90000"/>
              </a:lnSpc>
              <a:spcBef>
                <a:spcPts val="500"/>
              </a:spcBef>
            </a:pPr>
            <a:r>
              <a:rPr lang="en-US" sz="2000" dirty="0">
                <a:solidFill>
                  <a:prstClr val="black"/>
                </a:solidFill>
                <a:latin typeface="Calibri" panose="020F0502020204030204"/>
              </a:rPr>
              <a:t>time to recurrence</a:t>
            </a:r>
          </a:p>
          <a:p>
            <a:pPr marL="685800" lvl="1">
              <a:lnSpc>
                <a:spcPct val="90000"/>
              </a:lnSpc>
              <a:spcBef>
                <a:spcPts val="500"/>
              </a:spcBef>
            </a:pPr>
            <a:r>
              <a:rPr lang="en-US" sz="2000" dirty="0">
                <a:solidFill>
                  <a:prstClr val="black"/>
                </a:solidFill>
                <a:latin typeface="Calibri" panose="020F0502020204030204"/>
              </a:rPr>
              <a:t>diagnosing physician type</a:t>
            </a:r>
          </a:p>
          <a:p>
            <a:pPr marL="1085850" lvl="2">
              <a:lnSpc>
                <a:spcPct val="90000"/>
              </a:lnSpc>
              <a:spcBef>
                <a:spcPts val="500"/>
              </a:spcBef>
            </a:pPr>
            <a:r>
              <a:rPr lang="en-US" sz="1800" dirty="0">
                <a:solidFill>
                  <a:prstClr val="black"/>
                </a:solidFill>
                <a:latin typeface="Calibri" panose="020F0502020204030204"/>
              </a:rPr>
              <a:t>primary care, oncologist, radiation oncologist, radiologist etc.</a:t>
            </a:r>
          </a:p>
          <a:p>
            <a:pPr marL="685800" lvl="1">
              <a:lnSpc>
                <a:spcPct val="90000"/>
              </a:lnSpc>
              <a:spcBef>
                <a:spcPts val="500"/>
              </a:spcBef>
            </a:pPr>
            <a:r>
              <a:rPr lang="en-US" sz="2000" dirty="0">
                <a:solidFill>
                  <a:prstClr val="black"/>
                </a:solidFill>
                <a:latin typeface="Calibri" panose="020F0502020204030204"/>
              </a:rPr>
              <a:t>diagnostic method (biopsy, imaging, serology)</a:t>
            </a:r>
          </a:p>
          <a:p>
            <a:r>
              <a:rPr lang="en-US" sz="2200" dirty="0">
                <a:solidFill>
                  <a:prstClr val="black"/>
                </a:solidFill>
                <a:latin typeface="Calibri" panose="020F0502020204030204"/>
              </a:rPr>
              <a:t>Accurate measurement of recurrence requires capture of multiple layered, combined data sources and new methods </a:t>
            </a:r>
            <a:r>
              <a:rPr lang="en-US" sz="2200" dirty="0">
                <a:solidFill>
                  <a:srgbClr val="FF0000"/>
                </a:solidFill>
                <a:latin typeface="Calibri" panose="020F0502020204030204"/>
              </a:rPr>
              <a:t> </a:t>
            </a:r>
            <a:r>
              <a:rPr lang="en-US" sz="2200" dirty="0">
                <a:solidFill>
                  <a:prstClr val="black"/>
                </a:solidFill>
                <a:latin typeface="Calibri" panose="020F0502020204030204"/>
              </a:rPr>
              <a:t>(NLP) to provide comprehensive capture of recurrence(s) </a:t>
            </a:r>
          </a:p>
          <a:p>
            <a:endParaRPr lang="en-US" sz="1900" dirty="0"/>
          </a:p>
        </p:txBody>
      </p:sp>
      <p:sp>
        <p:nvSpPr>
          <p:cNvPr id="4" name="Slide Number Placeholder 3">
            <a:extLst>
              <a:ext uri="{FF2B5EF4-FFF2-40B4-BE49-F238E27FC236}">
                <a16:creationId xmlns:a16="http://schemas.microsoft.com/office/drawing/2014/main" id="{9F8CC2B6-26EC-4581-BE5D-C55E6951E0EC}"/>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97817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bg1"/>
                </a:solidFill>
                <a:latin typeface="Avenir Next Demi Bold" charset="0"/>
                <a:ea typeface="Avenir Next Demi Bold" charset="0"/>
                <a:cs typeface="Avenir Next Demi Bold" charset="0"/>
              </a:rPr>
              <a:t>Progress Update: Developing systems to support NLP and machine learning</a:t>
            </a:r>
          </a:p>
        </p:txBody>
      </p:sp>
      <p:sp>
        <p:nvSpPr>
          <p:cNvPr id="4" name="Content Placeholder 3"/>
          <p:cNvSpPr>
            <a:spLocks noGrp="1"/>
          </p:cNvSpPr>
          <p:nvPr>
            <p:ph idx="1"/>
          </p:nvPr>
        </p:nvSpPr>
        <p:spPr>
          <a:xfrm>
            <a:off x="457200" y="1143000"/>
            <a:ext cx="8610600" cy="5562600"/>
          </a:xfrm>
        </p:spPr>
        <p:txBody>
          <a:bodyPr>
            <a:normAutofit fontScale="77500" lnSpcReduction="20000"/>
          </a:bodyPr>
          <a:lstStyle/>
          <a:p>
            <a:pPr marL="257175" lvl="1">
              <a:buFont typeface="Arial" panose="020B0604020202020204" pitchFamily="34" charset="0"/>
              <a:buChar char="•"/>
            </a:pPr>
            <a:r>
              <a:rPr lang="en-US" sz="2400" dirty="0">
                <a:latin typeface="Calibri" panose="020F0502020204030204" pitchFamily="34" charset="0"/>
                <a:ea typeface="Avenir Next Medium" charset="0"/>
                <a:cs typeface="Avenir Next Medium" charset="0"/>
              </a:rPr>
              <a:t>DOE Partnership for Pilot 3 includes 4 registries, 4 DOE labs, NCI SRP and IMS</a:t>
            </a:r>
          </a:p>
          <a:p>
            <a:pPr marL="657225" lvl="2">
              <a:buFont typeface="Courier New" pitchFamily="49" charset="0"/>
              <a:buChar char="o"/>
            </a:pPr>
            <a:r>
              <a:rPr lang="en-US" sz="2100" dirty="0">
                <a:latin typeface="Calibri" pitchFamily="34" charset="0"/>
                <a:ea typeface="Avenir Next Medium" charset="0"/>
                <a:cs typeface="Avenir Next Medium" charset="0"/>
              </a:rPr>
              <a:t>IRB Approval - 3 registries</a:t>
            </a:r>
          </a:p>
          <a:p>
            <a:pPr marL="657225" lvl="2">
              <a:buFont typeface="Courier New" pitchFamily="49" charset="0"/>
              <a:buChar char="o"/>
            </a:pPr>
            <a:r>
              <a:rPr lang="en-US" sz="2100" dirty="0">
                <a:latin typeface="Calibri" pitchFamily="34" charset="0"/>
                <a:ea typeface="Avenir Next Medium" charset="0"/>
                <a:cs typeface="Avenir Next Medium" charset="0"/>
              </a:rPr>
              <a:t>DUAs- one registry/4 DOE labs (additional registries DUAs in progress)</a:t>
            </a:r>
          </a:p>
          <a:p>
            <a:pPr marL="1114425" lvl="3"/>
            <a:r>
              <a:rPr lang="en-US" sz="1900" dirty="0">
                <a:latin typeface="Calibri" pitchFamily="34" charset="0"/>
                <a:ea typeface="Avenir Next Medium" charset="0"/>
                <a:cs typeface="Avenir Next Medium" charset="0"/>
              </a:rPr>
              <a:t>Data include: abstracts, path reports, radiology reports, claims, pharmacy data</a:t>
            </a:r>
          </a:p>
          <a:p>
            <a:pPr marL="1114425" lvl="3"/>
            <a:r>
              <a:rPr lang="en-US" sz="1900" dirty="0">
                <a:latin typeface="Calibri" pitchFamily="34" charset="0"/>
                <a:ea typeface="Avenir Next Medium" charset="0"/>
                <a:cs typeface="Avenir Next Medium" charset="0"/>
              </a:rPr>
              <a:t>Participating registries include: Louisiana, Seattle, Kentucky; and Georgia </a:t>
            </a:r>
          </a:p>
          <a:p>
            <a:pPr marL="457200" lvl="1" indent="0">
              <a:buSzPct val="50000"/>
              <a:buNone/>
            </a:pPr>
            <a:endParaRPr lang="en-US" sz="800" b="0" dirty="0">
              <a:latin typeface="Calibri" panose="020F0502020204030204" pitchFamily="34" charset="0"/>
              <a:ea typeface="Avenir Next" charset="0"/>
              <a:cs typeface="Avenir Next" charset="0"/>
            </a:endParaRPr>
          </a:p>
          <a:p>
            <a:pPr marL="257175" lvl="1">
              <a:buFont typeface="Arial" panose="020B0604020202020204" pitchFamily="34" charset="0"/>
              <a:buChar char="•"/>
            </a:pPr>
            <a:r>
              <a:rPr lang="en-US" sz="2500" dirty="0">
                <a:latin typeface="Calibri" panose="020F0502020204030204" pitchFamily="34" charset="0"/>
                <a:ea typeface="Avenir Next Medium" charset="0"/>
                <a:cs typeface="Avenir Next Medium" charset="0"/>
              </a:rPr>
              <a:t>4 participating DOE labs (ORNL, LANL, LLNL, ANL) with approved  access to Louisiana data (2004-2017)</a:t>
            </a:r>
          </a:p>
          <a:p>
            <a:pPr marL="600075" lvl="2">
              <a:buFont typeface="Courier New" pitchFamily="49" charset="0"/>
              <a:buChar char="o"/>
            </a:pPr>
            <a:r>
              <a:rPr lang="en-US" sz="2100" dirty="0">
                <a:latin typeface="Calibri" panose="020F0502020204030204" pitchFamily="34" charset="0"/>
                <a:ea typeface="Avenir Next Medium" charset="0"/>
                <a:cs typeface="Avenir Next Medium" charset="0"/>
              </a:rPr>
              <a:t>Hackathon at ORNL in December 2017 for orientation of DOE labs in use of registry data; next one scheduled for September 2018.</a:t>
            </a:r>
          </a:p>
          <a:p>
            <a:pPr marL="600075" lvl="2"/>
            <a:endParaRPr lang="en-US" sz="800" dirty="0">
              <a:latin typeface="Calibri" panose="020F0502020204030204" pitchFamily="34" charset="0"/>
              <a:ea typeface="Avenir Next Medium" charset="0"/>
              <a:cs typeface="Avenir Next Medium" charset="0"/>
            </a:endParaRPr>
          </a:p>
          <a:p>
            <a:r>
              <a:rPr lang="en-US" sz="2500" b="0" dirty="0">
                <a:latin typeface="Calibri" panose="020F0502020204030204" pitchFamily="34" charset="0"/>
                <a:ea typeface="Avenir Next Medium" charset="0"/>
                <a:cs typeface="Avenir Next Medium" charset="0"/>
              </a:rPr>
              <a:t>Developed pipeline for scalable annotation of unstructured text </a:t>
            </a:r>
            <a:br>
              <a:rPr lang="en-US" sz="2500" b="0" dirty="0">
                <a:latin typeface="Calibri" panose="020F0502020204030204" pitchFamily="34" charset="0"/>
                <a:ea typeface="Avenir Next Medium" charset="0"/>
                <a:cs typeface="Avenir Next Medium" charset="0"/>
              </a:rPr>
            </a:br>
            <a:r>
              <a:rPr lang="en-US" sz="2500" b="0" dirty="0">
                <a:latin typeface="Calibri" panose="020F0502020204030204" pitchFamily="34" charset="0"/>
                <a:ea typeface="Avenir Next Medium" charset="0"/>
                <a:cs typeface="Avenir Next Medium" charset="0"/>
              </a:rPr>
              <a:t>and validation of NLP algorithms</a:t>
            </a:r>
            <a:endParaRPr lang="en-US" sz="2500" dirty="0">
              <a:latin typeface="Calibri" panose="020F0502020204030204" pitchFamily="34" charset="0"/>
              <a:ea typeface="Avenir Next Medium" charset="0"/>
              <a:cs typeface="Avenir Next Medium" charset="0"/>
            </a:endParaRPr>
          </a:p>
          <a:p>
            <a:pPr lvl="1"/>
            <a:r>
              <a:rPr lang="en-US" sz="2100" dirty="0">
                <a:latin typeface="Calibri" panose="020F0502020204030204" pitchFamily="34" charset="0"/>
                <a:ea typeface="Avenir Next Medium" charset="0"/>
                <a:cs typeface="Avenir Next Medium" charset="0"/>
              </a:rPr>
              <a:t>Annotation proof-of-concept: 1,800 pathology reports annotated for ALK, EGFR </a:t>
            </a:r>
            <a:endParaRPr lang="en-US" sz="2100" b="0" dirty="0">
              <a:latin typeface="Calibri" panose="020F0502020204030204" pitchFamily="34" charset="0"/>
              <a:ea typeface="Avenir Next Medium" charset="0"/>
              <a:cs typeface="Avenir Next Medium" charset="0"/>
            </a:endParaRPr>
          </a:p>
          <a:p>
            <a:pPr lvl="1"/>
            <a:r>
              <a:rPr lang="en-US" sz="2100" dirty="0">
                <a:latin typeface="Calibri" panose="020F0502020204030204" pitchFamily="34" charset="0"/>
                <a:ea typeface="Avenir Next Medium" charset="0"/>
                <a:cs typeface="Avenir Next Medium" charset="0"/>
              </a:rPr>
              <a:t>Models i</a:t>
            </a:r>
            <a:r>
              <a:rPr lang="en-US" sz="2100" b="0" dirty="0">
                <a:latin typeface="Calibri" panose="020F0502020204030204" pitchFamily="34" charset="0"/>
                <a:ea typeface="Avenir Next Medium" charset="0"/>
                <a:cs typeface="Avenir Next Medium" charset="0"/>
              </a:rPr>
              <a:t>nitially targeting commonly-abstracted data elements (e.g., primary site, histology</a:t>
            </a:r>
            <a:r>
              <a:rPr lang="en-US" sz="2100" dirty="0">
                <a:latin typeface="Calibri" panose="020F0502020204030204" pitchFamily="34" charset="0"/>
                <a:ea typeface="Avenir Next Medium" charset="0"/>
                <a:cs typeface="Avenir Next Medium" charset="0"/>
              </a:rPr>
              <a:t>, behavior, grade, laterality), distant recurrence, and </a:t>
            </a:r>
            <a:r>
              <a:rPr lang="en-US" sz="2100" b="0" dirty="0">
                <a:latin typeface="Calibri" pitchFamily="34" charset="0"/>
                <a:ea typeface="Avenir Next Medium" charset="0"/>
                <a:cs typeface="Avenir Next Medium" charset="0"/>
              </a:rPr>
              <a:t>selected clinical biomarkers</a:t>
            </a:r>
          </a:p>
          <a:p>
            <a:pPr lvl="1"/>
            <a:r>
              <a:rPr lang="en-US" sz="2100" b="0" dirty="0">
                <a:latin typeface="Calibri" pitchFamily="34" charset="0"/>
                <a:ea typeface="Avenir Next Medium" charset="0"/>
                <a:cs typeface="Avenir Next Medium" charset="0"/>
              </a:rPr>
              <a:t>Schema for breast cancer distant recurrence and biomarkers (HER2, ER, PR) finalized and training materials under development</a:t>
            </a:r>
          </a:p>
          <a:p>
            <a:pPr lvl="1"/>
            <a:r>
              <a:rPr lang="en-US" sz="2100" dirty="0">
                <a:latin typeface="Calibri" pitchFamily="34" charset="0"/>
                <a:ea typeface="Avenir Next Medium" charset="0"/>
                <a:cs typeface="Avenir Next Medium" charset="0"/>
              </a:rPr>
              <a:t>Colorectal cancer distant recurrence and additional biomarkers (BRAF, KRAS, KI67, MSI) in the pipeline</a:t>
            </a:r>
          </a:p>
          <a:p>
            <a:pPr lvl="1"/>
            <a:r>
              <a:rPr lang="en-US" sz="2100" dirty="0">
                <a:latin typeface="Calibri" pitchFamily="34" charset="0"/>
                <a:ea typeface="Avenir Next Medium" charset="0"/>
                <a:cs typeface="Avenir Next Medium" charset="0"/>
              </a:rPr>
              <a:t>Validation of deep learning algorithms for 5 data elements in 2018</a:t>
            </a:r>
          </a:p>
          <a:p>
            <a:pPr lvl="1"/>
            <a:r>
              <a:rPr lang="en-US" sz="2100" dirty="0">
                <a:latin typeface="Calibri" pitchFamily="34" charset="0"/>
                <a:ea typeface="Avenir Next Medium" charset="0"/>
                <a:cs typeface="Avenir Next Medium" charset="0"/>
              </a:rPr>
              <a:t>Scale annotation to 10,000 documents per quarter to support deep learning</a:t>
            </a:r>
          </a:p>
          <a:p>
            <a:endParaRPr lang="en-US" sz="2100" b="0" dirty="0">
              <a:latin typeface="Calibri" panose="020F0502020204030204" pitchFamily="34" charset="0"/>
              <a:ea typeface="Avenir Next Medium" charset="0"/>
              <a:cs typeface="Avenir Next Medium" charset="0"/>
            </a:endParaRPr>
          </a:p>
          <a:p>
            <a:endParaRPr lang="en-US" sz="2000" b="0" dirty="0">
              <a:latin typeface="Calibri" panose="020F0502020204030204" pitchFamily="34" charset="0"/>
              <a:ea typeface="Avenir Next" charset="0"/>
              <a:cs typeface="Avenir Next" charset="0"/>
            </a:endParaRPr>
          </a:p>
        </p:txBody>
      </p:sp>
      <p:sp>
        <p:nvSpPr>
          <p:cNvPr id="3" name="Slide Number Placeholder 2"/>
          <p:cNvSpPr>
            <a:spLocks noGrp="1"/>
          </p:cNvSpPr>
          <p:nvPr>
            <p:ph type="sldNum" sz="quarter" idx="12"/>
          </p:nvPr>
        </p:nvSpPr>
        <p:spPr/>
        <p:txBody>
          <a:bodyPr/>
          <a:lstStyle/>
          <a:p>
            <a:fld id="{AB88A6C8-59D7-4462-A495-42E1DF11019D}" type="slidenum">
              <a:rPr lang="en-US" smtClean="0"/>
              <a:pPr/>
              <a:t>14</a:t>
            </a:fld>
            <a:endParaRPr lang="en-US" dirty="0"/>
          </a:p>
        </p:txBody>
      </p:sp>
    </p:spTree>
    <p:extLst>
      <p:ext uri="{BB962C8B-B14F-4D97-AF65-F5344CB8AC3E}">
        <p14:creationId xmlns:p14="http://schemas.microsoft.com/office/powerpoint/2010/main" val="125111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Autofit/>
          </a:bodyPr>
          <a:lstStyle/>
          <a:p>
            <a:r>
              <a:rPr lang="en-US" sz="2800" dirty="0">
                <a:solidFill>
                  <a:schemeClr val="bg1"/>
                </a:solidFill>
                <a:ea typeface="Avenir Next Demi Bold" charset="0"/>
                <a:cs typeface="Avenir Next Demi Bold" charset="0"/>
              </a:rPr>
              <a:t>Progress Update: Unique value in DOE collaboration</a:t>
            </a:r>
          </a:p>
        </p:txBody>
      </p:sp>
      <p:sp>
        <p:nvSpPr>
          <p:cNvPr id="4" name="Content Placeholder 3"/>
          <p:cNvSpPr>
            <a:spLocks noGrp="1"/>
          </p:cNvSpPr>
          <p:nvPr>
            <p:ph idx="1"/>
          </p:nvPr>
        </p:nvSpPr>
        <p:spPr>
          <a:xfrm>
            <a:off x="457200" y="1066800"/>
            <a:ext cx="8686800" cy="5562600"/>
          </a:xfrm>
        </p:spPr>
        <p:txBody>
          <a:bodyPr>
            <a:normAutofit lnSpcReduction="10000"/>
          </a:bodyPr>
          <a:lstStyle/>
          <a:p>
            <a:r>
              <a:rPr lang="en-US" sz="2000" b="0" dirty="0">
                <a:latin typeface="Calibri" pitchFamily="34" charset="0"/>
                <a:ea typeface="Avenir Next Medium" charset="0"/>
                <a:cs typeface="Avenir Next Medium" charset="0"/>
              </a:rPr>
              <a:t>Oak Ridge National Lab (ORNL) developed deep learning algorithms to automatically extract  5 key elements from the pathology report in real time</a:t>
            </a:r>
          </a:p>
          <a:p>
            <a:pPr lvl="1"/>
            <a:r>
              <a:rPr lang="en-US" sz="1800" b="0" dirty="0">
                <a:latin typeface="Calibri" pitchFamily="34" charset="0"/>
                <a:ea typeface="Avenir Next Medium" charset="0"/>
                <a:cs typeface="Avenir Next Medium" charset="0"/>
              </a:rPr>
              <a:t>Site, histology, behavior, grade and laterality</a:t>
            </a:r>
          </a:p>
          <a:p>
            <a:pPr lvl="1"/>
            <a:r>
              <a:rPr lang="en-US" sz="1800" dirty="0">
                <a:latin typeface="Calibri" pitchFamily="34" charset="0"/>
                <a:ea typeface="Avenir Next Medium" charset="0"/>
                <a:cs typeface="Avenir Next Medium" charset="0"/>
              </a:rPr>
              <a:t>Focus on ability to extract data with high degree of accuracy (&gt;97%) where possible AND i</a:t>
            </a:r>
            <a:r>
              <a:rPr lang="en-US" sz="1800" b="0" dirty="0">
                <a:latin typeface="Calibri" pitchFamily="34" charset="0"/>
                <a:ea typeface="Avenir Next Medium" charset="0"/>
                <a:cs typeface="Avenir Next Medium" charset="0"/>
              </a:rPr>
              <a:t>dentify those instances requiring human review and adjudication</a:t>
            </a:r>
          </a:p>
          <a:p>
            <a:pPr lvl="1"/>
            <a:r>
              <a:rPr lang="en-US" sz="1800" dirty="0">
                <a:latin typeface="Calibri" pitchFamily="34" charset="0"/>
                <a:ea typeface="Avenir Next Medium" charset="0"/>
                <a:cs typeface="Avenir Next Medium" charset="0"/>
              </a:rPr>
              <a:t>Other algorithms developed have trouble with SEER scale (16 registries, &gt;360 path labs), however</a:t>
            </a:r>
          </a:p>
          <a:p>
            <a:pPr lvl="1"/>
            <a:r>
              <a:rPr lang="en-US" sz="1800" dirty="0">
                <a:latin typeface="Calibri" pitchFamily="34" charset="0"/>
                <a:ea typeface="Avenir Next Medium" charset="0"/>
                <a:cs typeface="Avenir Next Medium" charset="0"/>
              </a:rPr>
              <a:t>Because of volume (450,000 cases per year) we can use deep learning to build the algorithms </a:t>
            </a:r>
          </a:p>
          <a:p>
            <a:pPr lvl="1"/>
            <a:r>
              <a:rPr lang="en-US" sz="1800" dirty="0">
                <a:latin typeface="Calibri" pitchFamily="34" charset="0"/>
                <a:ea typeface="Avenir Next Medium" charset="0"/>
                <a:cs typeface="Avenir Next Medium" charset="0"/>
              </a:rPr>
              <a:t>No other algorithms developed incorporate all cancer sites and histologies simultaneously</a:t>
            </a:r>
          </a:p>
          <a:p>
            <a:pPr lvl="1"/>
            <a:endParaRPr lang="en-US" sz="1050" dirty="0">
              <a:latin typeface="Calibri" pitchFamily="34" charset="0"/>
              <a:ea typeface="Avenir Next Medium" charset="0"/>
              <a:cs typeface="Avenir Next Medium" charset="0"/>
            </a:endParaRPr>
          </a:p>
          <a:p>
            <a:r>
              <a:rPr lang="en-US" sz="2000" b="0" dirty="0">
                <a:latin typeface="Calibri" pitchFamily="34" charset="0"/>
                <a:ea typeface="Avenir Next Medium" charset="0"/>
                <a:cs typeface="Avenir Next Medium" charset="0"/>
              </a:rPr>
              <a:t>Los Alamos National Lab (LANL) </a:t>
            </a:r>
          </a:p>
          <a:p>
            <a:pPr lvl="1"/>
            <a:r>
              <a:rPr lang="en-US" sz="1800" dirty="0">
                <a:latin typeface="Calibri" pitchFamily="34" charset="0"/>
                <a:ea typeface="Avenir Next Medium" charset="0"/>
                <a:cs typeface="Avenir Next Medium" charset="0"/>
              </a:rPr>
              <a:t>Working to develop methods for “Uncertainty Quantification” (UQ) to be integrated with the deep learning algorithms</a:t>
            </a:r>
          </a:p>
          <a:p>
            <a:pPr lvl="1"/>
            <a:r>
              <a:rPr lang="en-US" sz="1800" dirty="0">
                <a:latin typeface="Calibri" pitchFamily="34" charset="0"/>
                <a:ea typeface="Avenir Next Medium" charset="0"/>
                <a:cs typeface="Avenir Next Medium" charset="0"/>
              </a:rPr>
              <a:t>Permits targeted manual review and curation where necessary to assure highest levels of accuracy for automation</a:t>
            </a:r>
          </a:p>
          <a:p>
            <a:pPr lvl="1"/>
            <a:endParaRPr lang="en-US" sz="800" b="0" dirty="0">
              <a:latin typeface="Calibri" pitchFamily="34" charset="0"/>
              <a:ea typeface="Avenir Next Medium" charset="0"/>
              <a:cs typeface="Avenir Next Medium" charset="0"/>
            </a:endParaRPr>
          </a:p>
          <a:p>
            <a:r>
              <a:rPr lang="en-US" sz="2000" dirty="0">
                <a:latin typeface="Calibri" pitchFamily="34" charset="0"/>
                <a:ea typeface="Avenir Next Medium" charset="0"/>
                <a:cs typeface="Avenir Next Medium" charset="0"/>
              </a:rPr>
              <a:t>Algorithms will be iteratively improved with registry participation</a:t>
            </a:r>
          </a:p>
          <a:p>
            <a:endParaRPr lang="en-US" sz="2000" b="0" dirty="0">
              <a:latin typeface="Calibri" pitchFamily="34" charset="0"/>
              <a:ea typeface="Avenir Next" charset="0"/>
              <a:cs typeface="Avenir Next" charset="0"/>
            </a:endParaRPr>
          </a:p>
        </p:txBody>
      </p:sp>
      <p:sp>
        <p:nvSpPr>
          <p:cNvPr id="3" name="Slide Number Placeholder 2"/>
          <p:cNvSpPr>
            <a:spLocks noGrp="1"/>
          </p:cNvSpPr>
          <p:nvPr>
            <p:ph type="sldNum" sz="quarter" idx="12"/>
          </p:nvPr>
        </p:nvSpPr>
        <p:spPr/>
        <p:txBody>
          <a:bodyPr/>
          <a:lstStyle/>
          <a:p>
            <a:fld id="{AB88A6C8-59D7-4462-A495-42E1DF11019D}" type="slidenum">
              <a:rPr lang="en-US" smtClean="0"/>
              <a:pPr/>
              <a:t>15</a:t>
            </a:fld>
            <a:endParaRPr lang="en-US" dirty="0"/>
          </a:p>
        </p:txBody>
      </p:sp>
    </p:spTree>
    <p:extLst>
      <p:ext uri="{BB962C8B-B14F-4D97-AF65-F5344CB8AC3E}">
        <p14:creationId xmlns:p14="http://schemas.microsoft.com/office/powerpoint/2010/main" val="191964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C818AA8-6095-417E-83CF-3DF195F45A5F}"/>
              </a:ext>
            </a:extLst>
          </p:cNvPr>
          <p:cNvPicPr>
            <a:picLocks noChangeAspect="1"/>
          </p:cNvPicPr>
          <p:nvPr/>
        </p:nvPicPr>
        <p:blipFill>
          <a:blip r:embed="rId2" cstate="print"/>
          <a:stretch>
            <a:fillRect/>
          </a:stretch>
        </p:blipFill>
        <p:spPr>
          <a:xfrm>
            <a:off x="0" y="6172200"/>
            <a:ext cx="9786379" cy="564521"/>
          </a:xfrm>
          <a:prstGeom prst="rect">
            <a:avLst/>
          </a:prstGeom>
        </p:spPr>
      </p:pic>
      <p:sp>
        <p:nvSpPr>
          <p:cNvPr id="8" name="Title 1"/>
          <p:cNvSpPr txBox="1">
            <a:spLocks/>
          </p:cNvSpPr>
          <p:nvPr/>
        </p:nvSpPr>
        <p:spPr>
          <a:xfrm>
            <a:off x="533400" y="28924"/>
            <a:ext cx="8551222" cy="95909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0000"/>
                </a:solidFill>
                <a:latin typeface="Calibri" charset="0"/>
              </a:rPr>
              <a:t>Results – Software Product for SEER and Surveillance Community</a:t>
            </a:r>
          </a:p>
        </p:txBody>
      </p:sp>
      <p:sp>
        <p:nvSpPr>
          <p:cNvPr id="9" name="Content Placeholder 4"/>
          <p:cNvSpPr>
            <a:spLocks noGrp="1"/>
          </p:cNvSpPr>
          <p:nvPr>
            <p:ph idx="1"/>
          </p:nvPr>
        </p:nvSpPr>
        <p:spPr>
          <a:xfrm>
            <a:off x="457200" y="1066800"/>
            <a:ext cx="4038600" cy="5059363"/>
          </a:xfrm>
        </p:spPr>
        <p:txBody>
          <a:bodyPr>
            <a:noAutofit/>
          </a:bodyPr>
          <a:lstStyle/>
          <a:p>
            <a:r>
              <a:rPr lang="en-US" sz="1800" dirty="0">
                <a:latin typeface="Calibri" panose="020F0502020204030204" pitchFamily="34" charset="0"/>
              </a:rPr>
              <a:t>Return API tool to registries and community for integration into work flow and iterative improvement with human adjudication</a:t>
            </a:r>
          </a:p>
          <a:p>
            <a:r>
              <a:rPr lang="en-US" sz="1800" dirty="0">
                <a:latin typeface="Calibri" panose="020F0502020204030204" pitchFamily="34" charset="0"/>
              </a:rPr>
              <a:t>Best performing models with UQ</a:t>
            </a:r>
          </a:p>
          <a:p>
            <a:pPr lvl="1"/>
            <a:r>
              <a:rPr lang="en-US" sz="1600" dirty="0">
                <a:latin typeface="Calibri" panose="020F0502020204030204" pitchFamily="34" charset="0"/>
              </a:rPr>
              <a:t>Identifies path reports in which human review necessary </a:t>
            </a:r>
          </a:p>
          <a:p>
            <a:pPr lvl="1"/>
            <a:r>
              <a:rPr lang="en-US" sz="1600" dirty="0">
                <a:latin typeface="Calibri" panose="020F0502020204030204" pitchFamily="34" charset="0"/>
              </a:rPr>
              <a:t>Packaged into an API in Docker container </a:t>
            </a:r>
          </a:p>
          <a:p>
            <a:r>
              <a:rPr lang="en-US" sz="1800" dirty="0">
                <a:latin typeface="Calibri" panose="020F0502020204030204" pitchFamily="34" charset="0"/>
              </a:rPr>
              <a:t>Input: </a:t>
            </a:r>
          </a:p>
          <a:p>
            <a:pPr lvl="1"/>
            <a:r>
              <a:rPr lang="en-US" sz="1600" dirty="0">
                <a:latin typeface="Calibri" panose="020F0502020204030204" pitchFamily="34" charset="0"/>
              </a:rPr>
              <a:t>Path report text</a:t>
            </a:r>
          </a:p>
          <a:p>
            <a:r>
              <a:rPr lang="en-US" sz="1800" dirty="0">
                <a:latin typeface="Calibri" panose="020F0502020204030204" pitchFamily="34" charset="0"/>
              </a:rPr>
              <a:t>Output: </a:t>
            </a:r>
          </a:p>
          <a:p>
            <a:pPr lvl="1"/>
            <a:r>
              <a:rPr lang="en-US" sz="1600" dirty="0">
                <a:latin typeface="Calibri" panose="020F0502020204030204" pitchFamily="34" charset="0"/>
              </a:rPr>
              <a:t>Predicted annotation</a:t>
            </a:r>
          </a:p>
          <a:p>
            <a:pPr lvl="1"/>
            <a:r>
              <a:rPr lang="en-US" sz="1600" dirty="0">
                <a:latin typeface="Calibri" panose="020F0502020204030204" pitchFamily="34" charset="0"/>
              </a:rPr>
              <a:t>Confidence estimate for prediction</a:t>
            </a:r>
          </a:p>
          <a:p>
            <a:r>
              <a:rPr lang="en-US" sz="1800" dirty="0">
                <a:latin typeface="Calibri" panose="020F0502020204030204" pitchFamily="34" charset="0"/>
              </a:rPr>
              <a:t>Improve iteratively with registry feedback</a:t>
            </a:r>
          </a:p>
          <a:p>
            <a:endParaRPr lang="en-US" sz="1800" dirty="0">
              <a:latin typeface="Calibri" panose="020F0502020204030204" pitchFamily="34" charset="0"/>
            </a:endParaRPr>
          </a:p>
        </p:txBody>
      </p:sp>
      <p:grpSp>
        <p:nvGrpSpPr>
          <p:cNvPr id="10" name="Group 9"/>
          <p:cNvGrpSpPr/>
          <p:nvPr/>
        </p:nvGrpSpPr>
        <p:grpSpPr>
          <a:xfrm>
            <a:off x="4306815" y="2108368"/>
            <a:ext cx="4540896" cy="4057227"/>
            <a:chOff x="6133444" y="2418749"/>
            <a:chExt cx="6054528" cy="4057227"/>
          </a:xfrm>
        </p:grpSpPr>
        <p:sp>
          <p:nvSpPr>
            <p:cNvPr id="11" name="Rectangle 10"/>
            <p:cNvSpPr/>
            <p:nvPr/>
          </p:nvSpPr>
          <p:spPr>
            <a:xfrm>
              <a:off x="6133444" y="3032170"/>
              <a:ext cx="1478996" cy="125193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Deep Learning Model API</a:t>
              </a:r>
            </a:p>
          </p:txBody>
        </p:sp>
        <p:sp>
          <p:nvSpPr>
            <p:cNvPr id="12" name="TextBox 11"/>
            <p:cNvSpPr txBox="1"/>
            <p:nvPr/>
          </p:nvSpPr>
          <p:spPr>
            <a:xfrm>
              <a:off x="9325221" y="2418749"/>
              <a:ext cx="2862751" cy="584775"/>
            </a:xfrm>
            <a:prstGeom prst="rect">
              <a:avLst/>
            </a:prstGeom>
            <a:noFill/>
            <a:ln>
              <a:solidFill>
                <a:schemeClr val="accent1">
                  <a:lumMod val="75000"/>
                </a:schemeClr>
              </a:solidFill>
            </a:ln>
          </p:spPr>
          <p:txBody>
            <a:bodyPr wrap="none" rtlCol="0">
              <a:spAutoFit/>
            </a:bodyPr>
            <a:lstStyle/>
            <a:p>
              <a:r>
                <a:rPr lang="mr-IN" sz="1600" dirty="0">
                  <a:latin typeface="Calibri" panose="020F0502020204030204" pitchFamily="34" charset="0"/>
                </a:rPr>
                <a:t>…</a:t>
              </a:r>
              <a:r>
                <a:rPr lang="en-US" sz="1600" dirty="0">
                  <a:latin typeface="Calibri" panose="020F0502020204030204" pitchFamily="34" charset="0"/>
                </a:rPr>
                <a:t>POST-OP DIAGNOSIS: </a:t>
              </a:r>
            </a:p>
            <a:p>
              <a:r>
                <a:rPr lang="en-US" sz="1600" dirty="0">
                  <a:latin typeface="Calibri" panose="020F0502020204030204" pitchFamily="34" charset="0"/>
                </a:rPr>
                <a:t>Cancer of cecum</a:t>
              </a:r>
              <a:r>
                <a:rPr lang="mr-IN" sz="1600" dirty="0">
                  <a:latin typeface="Calibri" panose="020F0502020204030204" pitchFamily="34" charset="0"/>
                </a:rPr>
                <a:t>…</a:t>
              </a:r>
              <a:endParaRPr lang="en-US" sz="1600" dirty="0">
                <a:latin typeface="Calibri" panose="020F0502020204030204" pitchFamily="34" charset="0"/>
              </a:endParaRPr>
            </a:p>
          </p:txBody>
        </p:sp>
        <p:cxnSp>
          <p:nvCxnSpPr>
            <p:cNvPr id="13" name="Straight Arrow Connector 12"/>
            <p:cNvCxnSpPr/>
            <p:nvPr/>
          </p:nvCxnSpPr>
          <p:spPr>
            <a:xfrm>
              <a:off x="7779592" y="4173852"/>
              <a:ext cx="745967" cy="8521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79796" y="5178112"/>
              <a:ext cx="3972968" cy="584775"/>
            </a:xfrm>
            <a:prstGeom prst="rect">
              <a:avLst/>
            </a:prstGeom>
            <a:noFill/>
            <a:ln>
              <a:solidFill>
                <a:schemeClr val="accent1">
                  <a:lumMod val="75000"/>
                </a:schemeClr>
              </a:solidFill>
            </a:ln>
          </p:spPr>
          <p:txBody>
            <a:bodyPr wrap="none" rtlCol="0">
              <a:spAutoFit/>
            </a:bodyPr>
            <a:lstStyle/>
            <a:p>
              <a:r>
                <a:rPr lang="mr-IN" sz="1600" dirty="0"/>
                <a:t>{</a:t>
              </a:r>
              <a:r>
                <a:rPr lang="en-US" sz="1600" dirty="0"/>
                <a:t> </a:t>
              </a:r>
              <a:r>
                <a:rPr lang="en-US" sz="1400" dirty="0">
                  <a:ea typeface="Courier" charset="0"/>
                  <a:cs typeface="Courier" charset="0"/>
                </a:rPr>
                <a:t> </a:t>
              </a:r>
              <a:r>
                <a:rPr lang="mr-IN" sz="1400" dirty="0">
                  <a:ea typeface="Courier" charset="0"/>
                  <a:cs typeface="Courier" charset="0"/>
                </a:rPr>
                <a:t>'</a:t>
              </a:r>
              <a:r>
                <a:rPr lang="mr-IN" sz="1400" dirty="0" err="1">
                  <a:ea typeface="Courier" charset="0"/>
                  <a:cs typeface="Courier" charset="0"/>
                </a:rPr>
                <a:t>primary_site</a:t>
              </a:r>
              <a:r>
                <a:rPr lang="mr-IN" sz="1400" dirty="0">
                  <a:ea typeface="Courier" charset="0"/>
                  <a:cs typeface="Courier" charset="0"/>
                </a:rPr>
                <a:t>':[</a:t>
              </a:r>
              <a:r>
                <a:rPr lang="en-US" sz="1400" dirty="0">
                  <a:ea typeface="Courier" charset="0"/>
                  <a:cs typeface="Courier" charset="0"/>
                </a:rPr>
                <a:t>‘</a:t>
              </a:r>
              <a:r>
                <a:rPr lang="mr-IN" sz="1400" dirty="0">
                  <a:ea typeface="Courier" charset="0"/>
                  <a:cs typeface="Courier" charset="0"/>
                </a:rPr>
                <a:t>C</a:t>
              </a:r>
              <a:r>
                <a:rPr lang="en-US" sz="1400" dirty="0">
                  <a:ea typeface="Courier" charset="0"/>
                  <a:cs typeface="Courier" charset="0"/>
                </a:rPr>
                <a:t>18</a:t>
              </a:r>
              <a:r>
                <a:rPr lang="mr-IN" sz="1400" dirty="0">
                  <a:ea typeface="Courier" charset="0"/>
                  <a:cs typeface="Courier" charset="0"/>
                </a:rPr>
                <a:t>9</a:t>
              </a:r>
              <a:r>
                <a:rPr lang="en-US" sz="1400" dirty="0">
                  <a:ea typeface="Courier" charset="0"/>
                  <a:cs typeface="Courier" charset="0"/>
                </a:rPr>
                <a:t>’</a:t>
              </a:r>
              <a:r>
                <a:rPr lang="mr-IN" sz="1400" dirty="0">
                  <a:ea typeface="Courier" charset="0"/>
                  <a:cs typeface="Courier" charset="0"/>
                </a:rPr>
                <a:t>,0.94],</a:t>
              </a:r>
              <a:endParaRPr lang="en-US" sz="1400" dirty="0">
                <a:ea typeface="Courier" charset="0"/>
                <a:cs typeface="Courier" charset="0"/>
              </a:endParaRPr>
            </a:p>
            <a:p>
              <a:r>
                <a:rPr lang="en-US" sz="1400" dirty="0">
                  <a:ea typeface="Courier" charset="0"/>
                  <a:cs typeface="Courier" charset="0"/>
                </a:rPr>
                <a:t>    </a:t>
              </a:r>
              <a:r>
                <a:rPr lang="mr-IN" sz="1400" dirty="0">
                  <a:ea typeface="Courier" charset="0"/>
                  <a:cs typeface="Courier" charset="0"/>
                </a:rPr>
                <a:t>'</a:t>
              </a:r>
              <a:r>
                <a:rPr lang="mr-IN" sz="1400" dirty="0" err="1">
                  <a:ea typeface="Courier" charset="0"/>
                  <a:cs typeface="Courier" charset="0"/>
                </a:rPr>
                <a:t>laterality</a:t>
              </a:r>
              <a:r>
                <a:rPr lang="mr-IN" sz="1400" dirty="0">
                  <a:ea typeface="Courier" charset="0"/>
                  <a:cs typeface="Courier" charset="0"/>
                </a:rPr>
                <a:t>':[</a:t>
              </a:r>
              <a:r>
                <a:rPr lang="en-US" sz="1400" dirty="0">
                  <a:ea typeface="Courier" charset="0"/>
                  <a:cs typeface="Courier" charset="0"/>
                </a:rPr>
                <a:t>‘0’</a:t>
              </a:r>
              <a:r>
                <a:rPr lang="mr-IN" sz="1400" dirty="0">
                  <a:ea typeface="Courier" charset="0"/>
                  <a:cs typeface="Courier" charset="0"/>
                </a:rPr>
                <a:t>,.99],</a:t>
              </a:r>
              <a:r>
                <a:rPr lang="en-US" sz="1400" dirty="0">
                  <a:ea typeface="Courier" charset="0"/>
                  <a:cs typeface="Courier" charset="0"/>
                </a:rPr>
                <a:t> </a:t>
              </a:r>
              <a:r>
                <a:rPr lang="mr-IN" sz="1400" dirty="0">
                  <a:ea typeface="Courier" charset="0"/>
                  <a:cs typeface="Courier" charset="0"/>
                </a:rPr>
                <a:t>…</a:t>
              </a:r>
              <a:r>
                <a:rPr lang="en-US" sz="1600" dirty="0"/>
                <a:t>}</a:t>
              </a:r>
            </a:p>
          </p:txBody>
        </p:sp>
        <p:cxnSp>
          <p:nvCxnSpPr>
            <p:cNvPr id="15" name="Straight Arrow Connector 14"/>
            <p:cNvCxnSpPr>
              <a:cxnSpLocks/>
            </p:cNvCxnSpPr>
            <p:nvPr/>
          </p:nvCxnSpPr>
          <p:spPr>
            <a:xfrm flipH="1">
              <a:off x="7879796" y="2886567"/>
              <a:ext cx="1242244" cy="291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438681" y="3008496"/>
              <a:ext cx="2216420" cy="338554"/>
            </a:xfrm>
            <a:prstGeom prst="rect">
              <a:avLst/>
            </a:prstGeom>
            <a:noFill/>
          </p:spPr>
          <p:txBody>
            <a:bodyPr wrap="none" rtlCol="0">
              <a:spAutoFit/>
            </a:bodyPr>
            <a:lstStyle/>
            <a:p>
              <a:r>
                <a:rPr lang="en-US" sz="1600" dirty="0">
                  <a:latin typeface="Calibri" panose="020F0502020204030204" pitchFamily="34" charset="0"/>
                </a:rPr>
                <a:t>Path Report Input</a:t>
              </a:r>
            </a:p>
          </p:txBody>
        </p:sp>
        <p:sp>
          <p:nvSpPr>
            <p:cNvPr id="17" name="TextBox 16"/>
            <p:cNvSpPr txBox="1"/>
            <p:nvPr/>
          </p:nvSpPr>
          <p:spPr>
            <a:xfrm>
              <a:off x="8166112" y="5891201"/>
              <a:ext cx="3488988" cy="584775"/>
            </a:xfrm>
            <a:prstGeom prst="rect">
              <a:avLst/>
            </a:prstGeom>
            <a:noFill/>
          </p:spPr>
          <p:txBody>
            <a:bodyPr wrap="none" rtlCol="0">
              <a:spAutoFit/>
            </a:bodyPr>
            <a:lstStyle/>
            <a:p>
              <a:pPr algn="ctr"/>
              <a:r>
                <a:rPr lang="en-US" sz="1600" dirty="0">
                  <a:latin typeface="Calibri" panose="020F0502020204030204" pitchFamily="34" charset="0"/>
                </a:rPr>
                <a:t>Predicted annotation and UQ</a:t>
              </a:r>
            </a:p>
            <a:p>
              <a:pPr algn="ctr"/>
              <a:r>
                <a:rPr lang="en-US" sz="1600" dirty="0">
                  <a:latin typeface="Calibri" panose="020F0502020204030204" pitchFamily="34" charset="0"/>
                </a:rPr>
                <a:t>Output</a:t>
              </a:r>
            </a:p>
          </p:txBody>
        </p:sp>
      </p:grpSp>
      <p:sp>
        <p:nvSpPr>
          <p:cNvPr id="3" name="Slide Number Placeholder 2">
            <a:extLst>
              <a:ext uri="{FF2B5EF4-FFF2-40B4-BE49-F238E27FC236}">
                <a16:creationId xmlns:a16="http://schemas.microsoft.com/office/drawing/2014/main" id="{812ED3D6-57C8-436C-80A1-63311FC14042}"/>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2782822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10BB43-7AF6-42AB-ADB4-3A407B9B3A1C}"/>
              </a:ext>
            </a:extLst>
          </p:cNvPr>
          <p:cNvPicPr>
            <a:picLocks noChangeAspect="1"/>
          </p:cNvPicPr>
          <p:nvPr/>
        </p:nvPicPr>
        <p:blipFill>
          <a:blip r:embed="rId3" cstate="print"/>
          <a:stretch>
            <a:fillRect/>
          </a:stretch>
        </p:blipFill>
        <p:spPr>
          <a:xfrm rot="190873">
            <a:off x="842114" y="993926"/>
            <a:ext cx="4766665" cy="2840555"/>
          </a:xfrm>
          <a:prstGeom prst="rect">
            <a:avLst/>
          </a:prstGeom>
          <a:ln>
            <a:solidFill>
              <a:schemeClr val="bg1"/>
            </a:solidFill>
          </a:ln>
        </p:spPr>
      </p:pic>
      <p:sp>
        <p:nvSpPr>
          <p:cNvPr id="2" name="Title 1"/>
          <p:cNvSpPr>
            <a:spLocks noGrp="1"/>
          </p:cNvSpPr>
          <p:nvPr>
            <p:ph type="title"/>
          </p:nvPr>
        </p:nvSpPr>
        <p:spPr/>
        <p:txBody>
          <a:bodyPr>
            <a:normAutofit/>
          </a:bodyPr>
          <a:lstStyle/>
          <a:p>
            <a:r>
              <a:rPr lang="en-US" sz="2400" dirty="0">
                <a:latin typeface="Avenir Next Demi Bold" charset="0"/>
                <a:ea typeface="Avenir Next Demi Bold" charset="0"/>
                <a:cs typeface="Avenir Next Demi Bold" charset="0"/>
              </a:rPr>
              <a:t>NCI-DOE Pilot 3 Scientific Outcomes since 10/2016 </a:t>
            </a:r>
          </a:p>
        </p:txBody>
      </p:sp>
      <p:sp>
        <p:nvSpPr>
          <p:cNvPr id="3" name="Slide Number Placeholder 2"/>
          <p:cNvSpPr>
            <a:spLocks noGrp="1"/>
          </p:cNvSpPr>
          <p:nvPr>
            <p:ph type="sldNum" sz="quarter" idx="12"/>
          </p:nvPr>
        </p:nvSpPr>
        <p:spPr/>
        <p:txBody>
          <a:bodyPr/>
          <a:lstStyle/>
          <a:p>
            <a:fld id="{AB88A6C8-59D7-4462-A495-42E1DF11019D}" type="slidenum">
              <a:rPr lang="en-US" smtClean="0"/>
              <a:pPr/>
              <a:t>17</a:t>
            </a:fld>
            <a:endParaRPr lang="en-US" dirty="0"/>
          </a:p>
        </p:txBody>
      </p:sp>
      <p:sp>
        <p:nvSpPr>
          <p:cNvPr id="7" name="Rectangle 6">
            <a:extLst>
              <a:ext uri="{FF2B5EF4-FFF2-40B4-BE49-F238E27FC236}">
                <a16:creationId xmlns:a16="http://schemas.microsoft.com/office/drawing/2014/main" id="{548FDAD0-FE0A-49E9-AB21-4F97625526CB}"/>
              </a:ext>
            </a:extLst>
          </p:cNvPr>
          <p:cNvSpPr/>
          <p:nvPr/>
        </p:nvSpPr>
        <p:spPr>
          <a:xfrm>
            <a:off x="802901" y="4572000"/>
            <a:ext cx="8001000" cy="1600438"/>
          </a:xfrm>
          <a:prstGeom prst="rect">
            <a:avLst/>
          </a:prstGeom>
        </p:spPr>
        <p:txBody>
          <a:bodyPr wrap="square">
            <a:spAutoFit/>
          </a:bodyPr>
          <a:lstStyle/>
          <a:p>
            <a:pPr marR="0" lvl="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2 peer-reviewed publications</a:t>
            </a:r>
          </a:p>
          <a:p>
            <a:pPr marR="0" lvl="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7 conference articles and posters</a:t>
            </a:r>
          </a:p>
          <a:p>
            <a:pPr marR="0" lvl="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6 presentations</a:t>
            </a:r>
          </a:p>
          <a:p>
            <a:pPr marR="0" lvl="0">
              <a:spcBef>
                <a:spcPts val="0"/>
              </a:spcBef>
              <a:spcAft>
                <a:spcPts val="0"/>
              </a:spcAft>
            </a:pPr>
            <a:endParaRPr lang="en-US" sz="1400" dirty="0">
              <a:latin typeface="Calibri" panose="020F0502020204030204" pitchFamily="34" charset="0"/>
              <a:ea typeface="Calibri" panose="020F0502020204030204" pitchFamily="34" charset="0"/>
              <a:cs typeface="Avenir Next"/>
            </a:endParaRPr>
          </a:p>
          <a:p>
            <a:pPr marR="0" lvl="0">
              <a:spcBef>
                <a:spcPts val="0"/>
              </a:spcBef>
              <a:spcAft>
                <a:spcPts val="0"/>
              </a:spcAft>
            </a:pPr>
            <a:r>
              <a:rPr lang="en-US" sz="1400" b="1" dirty="0">
                <a:latin typeface="Calibri" panose="020F0502020204030204" pitchFamily="34" charset="0"/>
                <a:ea typeface="Calibri" panose="020F0502020204030204" pitchFamily="34" charset="0"/>
                <a:cs typeface="Avenir Next"/>
              </a:rPr>
              <a:t>CBIIT Speaker Series on Jan 17, 2018</a:t>
            </a:r>
          </a:p>
          <a:p>
            <a:pPr marR="0" lvl="0">
              <a:spcBef>
                <a:spcPts val="0"/>
              </a:spcBef>
              <a:spcAft>
                <a:spcPts val="0"/>
              </a:spcAft>
            </a:pPr>
            <a:r>
              <a:rPr lang="en-US" sz="1400" dirty="0">
                <a:latin typeface="Calibri" panose="020F0502020204030204" pitchFamily="34" charset="0"/>
                <a:ea typeface="Calibri" panose="020F0502020204030204" pitchFamily="34" charset="0"/>
                <a:cs typeface="Avenir Next"/>
              </a:rPr>
              <a:t>P Fearn, G.D. Tourassi, “Deep Learning Methods for Scalable Information Extraction From Path Reports: An Update from the NCI-DOE Pilot for Cancer Surveillance”, CBIIT Speaker Series, Jan 17, 2018.</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F828024-9021-482D-95BD-74577BA49477}"/>
              </a:ext>
            </a:extLst>
          </p:cNvPr>
          <p:cNvPicPr>
            <a:picLocks noChangeAspect="1"/>
          </p:cNvPicPr>
          <p:nvPr/>
        </p:nvPicPr>
        <p:blipFill>
          <a:blip r:embed="rId4" cstate="print"/>
          <a:stretch>
            <a:fillRect/>
          </a:stretch>
        </p:blipFill>
        <p:spPr>
          <a:xfrm rot="201135">
            <a:off x="3637317" y="2791023"/>
            <a:ext cx="4694328" cy="2604313"/>
          </a:xfrm>
          <a:prstGeom prst="rect">
            <a:avLst/>
          </a:prstGeom>
          <a:ln>
            <a:solidFill>
              <a:schemeClr val="bg1"/>
            </a:solidFill>
          </a:ln>
        </p:spPr>
      </p:pic>
    </p:spTree>
    <p:extLst>
      <p:ext uri="{BB962C8B-B14F-4D97-AF65-F5344CB8AC3E}">
        <p14:creationId xmlns:p14="http://schemas.microsoft.com/office/powerpoint/2010/main" val="160886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545" y="1213722"/>
            <a:ext cx="8136255" cy="4953397"/>
          </a:xfrm>
        </p:spPr>
        <p:txBody>
          <a:bodyPr>
            <a:noAutofit/>
          </a:bodyPr>
          <a:lstStyle/>
          <a:p>
            <a:pPr lvl="0"/>
            <a:r>
              <a:rPr lang="en-US" sz="2400" dirty="0">
                <a:latin typeface="Calibri" pitchFamily="34" charset="0"/>
              </a:rPr>
              <a:t>Pilot 3 will advance cancer surveillance and use of registry data through</a:t>
            </a:r>
          </a:p>
          <a:p>
            <a:pPr lvl="1"/>
            <a:r>
              <a:rPr lang="en-US" sz="1600" dirty="0">
                <a:latin typeface="Calibri" pitchFamily="34" charset="0"/>
              </a:rPr>
              <a:t>Automating the most common 5 information extraction tasks for registries (ICD-O-3 coding for site, histology, grade, behavior and laterality)</a:t>
            </a:r>
          </a:p>
          <a:p>
            <a:pPr lvl="1"/>
            <a:r>
              <a:rPr lang="en-US" sz="1600" dirty="0">
                <a:latin typeface="Calibri" pitchFamily="34" charset="0"/>
              </a:rPr>
              <a:t>Increasing the longitudinal information available on each cancer patient (recurrence information)</a:t>
            </a:r>
          </a:p>
          <a:p>
            <a:pPr lvl="1"/>
            <a:r>
              <a:rPr lang="en-US" sz="1600" dirty="0">
                <a:latin typeface="Calibri" pitchFamily="34" charset="0"/>
              </a:rPr>
              <a:t>Enhancing the level of detailed data available in registries (biomarkers)</a:t>
            </a:r>
          </a:p>
          <a:p>
            <a:pPr lvl="1"/>
            <a:r>
              <a:rPr lang="en-US" sz="1600" dirty="0">
                <a:latin typeface="Calibri" pitchFamily="34" charset="0"/>
              </a:rPr>
              <a:t>Increasing the timeliness of important data components to support rapid case ascertainment for real time eligibility screening for studies (real-time data extraction linked to incoming treatment data)</a:t>
            </a:r>
          </a:p>
          <a:p>
            <a:pPr lvl="0"/>
            <a:r>
              <a:rPr lang="en-US" sz="2400" dirty="0">
                <a:latin typeface="Calibri" pitchFamily="34" charset="0"/>
              </a:rPr>
              <a:t>The DOE Labs provide the computational resources and deep learning expertise to enable</a:t>
            </a:r>
          </a:p>
          <a:p>
            <a:pPr lvl="1"/>
            <a:r>
              <a:rPr lang="en-US" sz="1600" dirty="0">
                <a:latin typeface="Calibri" pitchFamily="34" charset="0"/>
              </a:rPr>
              <a:t>Application of computing resources and expertise at a level not possible with individual institutions</a:t>
            </a:r>
          </a:p>
          <a:p>
            <a:pPr lvl="1"/>
            <a:r>
              <a:rPr lang="en-US" sz="1600" dirty="0">
                <a:latin typeface="Calibri" pitchFamily="34" charset="0"/>
              </a:rPr>
              <a:t>Developing automation (NLP/deep learning) in a highly scalable, reliable, usable and reproducible process</a:t>
            </a:r>
          </a:p>
          <a:p>
            <a:pPr lvl="1"/>
            <a:endParaRPr lang="en-US" sz="1600" dirty="0">
              <a:latin typeface="Calibri" pitchFamily="34" charset="0"/>
            </a:endParaRPr>
          </a:p>
          <a:p>
            <a:pPr lvl="1"/>
            <a:endParaRPr lang="en-US" sz="1600" dirty="0">
              <a:latin typeface="Calibri" pitchFamily="34" charset="0"/>
            </a:endParaRPr>
          </a:p>
          <a:p>
            <a:pPr lvl="0"/>
            <a:endParaRPr lang="en-US" sz="3200" dirty="0">
              <a:latin typeface="Calibri" pitchFamily="34" charset="0"/>
            </a:endParaRPr>
          </a:p>
        </p:txBody>
      </p:sp>
      <p:sp>
        <p:nvSpPr>
          <p:cNvPr id="3" name="Slide Number Placeholder 2">
            <a:extLst>
              <a:ext uri="{FF2B5EF4-FFF2-40B4-BE49-F238E27FC236}">
                <a16:creationId xmlns:a16="http://schemas.microsoft.com/office/drawing/2014/main" id="{49D29DFA-AEAB-428C-A84C-02E4D26D69D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BC38B3-0501-4B30-BC97-04A3AA5E717F}"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itle 5"/>
          <p:cNvSpPr>
            <a:spLocks noGrp="1"/>
          </p:cNvSpPr>
          <p:nvPr>
            <p:ph type="title"/>
          </p:nvPr>
        </p:nvSpPr>
        <p:spPr/>
        <p:txBody>
          <a:bodyPr>
            <a:noAutofit/>
          </a:bodyPr>
          <a:lstStyle/>
          <a:p>
            <a:r>
              <a:rPr lang="en-US" sz="2700" dirty="0">
                <a:latin typeface="Avenir Black"/>
                <a:cs typeface="Avenir Black"/>
              </a:rPr>
              <a:t>NCI-DOE Pilot 3 Summary</a:t>
            </a:r>
          </a:p>
        </p:txBody>
      </p:sp>
    </p:spTree>
    <p:extLst>
      <p:ext uri="{BB962C8B-B14F-4D97-AF65-F5344CB8AC3E}">
        <p14:creationId xmlns:p14="http://schemas.microsoft.com/office/powerpoint/2010/main" val="2892345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B6DB6-A39F-4DF5-8FC8-7FC51777C96C}"/>
              </a:ext>
            </a:extLst>
          </p:cNvPr>
          <p:cNvSpPr>
            <a:spLocks noGrp="1"/>
          </p:cNvSpPr>
          <p:nvPr>
            <p:ph type="title"/>
          </p:nvPr>
        </p:nvSpPr>
        <p:spPr/>
        <p:txBody>
          <a:bodyPr>
            <a:noAutofit/>
          </a:bodyPr>
          <a:lstStyle/>
          <a:p>
            <a:r>
              <a:rPr lang="en-US" sz="3200" dirty="0">
                <a:latin typeface="Calibri" panose="020F0502020204030204" pitchFamily="34" charset="0"/>
              </a:rPr>
              <a:t>Enhancing the SEER infrastructure to support recruitment into research studies</a:t>
            </a:r>
          </a:p>
        </p:txBody>
      </p:sp>
      <p:sp>
        <p:nvSpPr>
          <p:cNvPr id="5" name="Content Placeholder 4">
            <a:extLst>
              <a:ext uri="{FF2B5EF4-FFF2-40B4-BE49-F238E27FC236}">
                <a16:creationId xmlns:a16="http://schemas.microsoft.com/office/drawing/2014/main" id="{94E0047F-66F6-4493-8EC4-E31B4837BE8F}"/>
              </a:ext>
            </a:extLst>
          </p:cNvPr>
          <p:cNvSpPr>
            <a:spLocks noGrp="1"/>
          </p:cNvSpPr>
          <p:nvPr>
            <p:ph idx="1"/>
          </p:nvPr>
        </p:nvSpPr>
        <p:spPr/>
        <p:txBody>
          <a:bodyPr>
            <a:normAutofit/>
          </a:bodyPr>
          <a:lstStyle/>
          <a:p>
            <a:r>
              <a:rPr lang="en-US" sz="2400" dirty="0">
                <a:latin typeface="Calibri" panose="020F0502020204030204" pitchFamily="34" charset="0"/>
              </a:rPr>
              <a:t>SEER registries already support study recruitment using real-time case ascertainment via electronic pathology reports</a:t>
            </a:r>
          </a:p>
          <a:p>
            <a:r>
              <a:rPr lang="en-US" sz="2400" dirty="0">
                <a:latin typeface="Calibri" panose="020F0502020204030204" pitchFamily="34" charset="0"/>
              </a:rPr>
              <a:t>Centralizing this process through SEER*DMS  to make it consistent, enabling recruitment across multiple registries</a:t>
            </a:r>
          </a:p>
          <a:p>
            <a:r>
              <a:rPr lang="en-US" sz="2400" dirty="0">
                <a:latin typeface="Calibri" panose="020F0502020204030204" pitchFamily="34" charset="0"/>
              </a:rPr>
              <a:t>Efforts focus on</a:t>
            </a:r>
            <a:endParaRPr lang="en-US" sz="2000" dirty="0">
              <a:latin typeface="Calibri" panose="020F0502020204030204" pitchFamily="34" charset="0"/>
            </a:endParaRPr>
          </a:p>
          <a:p>
            <a:pPr lvl="1"/>
            <a:r>
              <a:rPr lang="en-US" sz="2000" dirty="0">
                <a:latin typeface="Calibri" panose="020F0502020204030204" pitchFamily="34" charset="0"/>
              </a:rPr>
              <a:t>Real-time longitudinal treatment data from linkages</a:t>
            </a:r>
          </a:p>
          <a:p>
            <a:pPr lvl="1"/>
            <a:r>
              <a:rPr lang="en-US" sz="2000" dirty="0">
                <a:latin typeface="Calibri" panose="020F0502020204030204" pitchFamily="34" charset="0"/>
              </a:rPr>
              <a:t>Automated real-time data extraction (via NLP and deep learning) from e-path and other unstructured text documents for tumor characteristics and </a:t>
            </a:r>
          </a:p>
          <a:p>
            <a:pPr lvl="1"/>
            <a:r>
              <a:rPr lang="en-US" sz="2000" dirty="0">
                <a:latin typeface="Calibri" panose="020F0502020204030204" pitchFamily="34" charset="0"/>
              </a:rPr>
              <a:t>Mapping queries between SEER and study criteria</a:t>
            </a:r>
          </a:p>
        </p:txBody>
      </p:sp>
      <p:sp>
        <p:nvSpPr>
          <p:cNvPr id="2" name="Slide Number Placeholder 1">
            <a:extLst>
              <a:ext uri="{FF2B5EF4-FFF2-40B4-BE49-F238E27FC236}">
                <a16:creationId xmlns:a16="http://schemas.microsoft.com/office/drawing/2014/main" id="{5347A546-3026-425F-B201-76FDA7AA5F2A}"/>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543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6822541" cy="876300"/>
          </a:xfrm>
        </p:spPr>
        <p:txBody>
          <a:bodyPr rtlCol="0">
            <a:noAutofit/>
          </a:bodyPr>
          <a:lstStyle/>
          <a:p>
            <a:pPr eaLnBrk="1" fontAlgn="auto" hangingPunct="1">
              <a:spcAft>
                <a:spcPts val="0"/>
              </a:spcAft>
              <a:defRPr/>
            </a:pPr>
            <a:r>
              <a:rPr lang="en-US" sz="4800" dirty="0">
                <a:cs typeface="Arial" panose="020B0604020202020204" pitchFamily="34" charset="0"/>
              </a:rPr>
              <a:t>The SEER Program</a:t>
            </a:r>
          </a:p>
        </p:txBody>
      </p:sp>
      <p:sp>
        <p:nvSpPr>
          <p:cNvPr id="3" name="Content Placeholder 2"/>
          <p:cNvSpPr>
            <a:spLocks noGrp="1"/>
          </p:cNvSpPr>
          <p:nvPr>
            <p:ph idx="1"/>
          </p:nvPr>
        </p:nvSpPr>
        <p:spPr>
          <a:xfrm>
            <a:off x="457200" y="1219201"/>
            <a:ext cx="7239000" cy="1422400"/>
          </a:xfrm>
          <a:noFill/>
          <a:ln>
            <a:noFill/>
          </a:ln>
        </p:spPr>
        <p:style>
          <a:lnRef idx="2">
            <a:schemeClr val="accent3"/>
          </a:lnRef>
          <a:fillRef idx="1">
            <a:schemeClr val="lt1"/>
          </a:fillRef>
          <a:effectRef idx="0">
            <a:schemeClr val="accent3"/>
          </a:effectRef>
          <a:fontRef idx="minor">
            <a:schemeClr val="dk1"/>
          </a:fontRef>
        </p:style>
        <p:txBody>
          <a:bodyPr rtlCol="0">
            <a:normAutofit/>
          </a:bodyPr>
          <a:lstStyle/>
          <a:p>
            <a:pPr eaLnBrk="1" fontAlgn="auto" hangingPunct="1">
              <a:spcAft>
                <a:spcPts val="0"/>
              </a:spcAft>
              <a:defRPr/>
            </a:pPr>
            <a:r>
              <a:rPr lang="en-US" sz="2000" dirty="0">
                <a:effectLst/>
                <a:latin typeface="Calibri" pitchFamily="34" charset="0"/>
              </a:rPr>
              <a:t>Funded by NCI </a:t>
            </a:r>
            <a:r>
              <a:rPr lang="en-US" sz="2000" b="1" i="1" dirty="0">
                <a:effectLst/>
                <a:latin typeface="Calibri" pitchFamily="34" charset="0"/>
              </a:rPr>
              <a:t>to support research</a:t>
            </a:r>
            <a:r>
              <a:rPr lang="en-US" sz="2000" dirty="0">
                <a:effectLst/>
                <a:latin typeface="Calibri" pitchFamily="34" charset="0"/>
              </a:rPr>
              <a:t> on the diagnosis, treatment and outcomes of cancer since 1973</a:t>
            </a:r>
          </a:p>
          <a:p>
            <a:pPr fontAlgn="auto">
              <a:spcAft>
                <a:spcPts val="0"/>
              </a:spcAft>
              <a:defRPr/>
            </a:pPr>
            <a:r>
              <a:rPr lang="en-US" sz="2000" dirty="0">
                <a:effectLst/>
                <a:latin typeface="Calibri" pitchFamily="34" charset="0"/>
              </a:rPr>
              <a:t>16 population-based</a:t>
            </a:r>
            <a:r>
              <a:rPr lang="en-US" sz="2000" b="1" i="1" dirty="0">
                <a:effectLst/>
                <a:latin typeface="Calibri" pitchFamily="34" charset="0"/>
              </a:rPr>
              <a:t> </a:t>
            </a:r>
            <a:r>
              <a:rPr lang="en-US" sz="2000" dirty="0">
                <a:effectLst/>
                <a:latin typeface="Calibri" pitchFamily="34" charset="0"/>
              </a:rPr>
              <a:t>registries </a:t>
            </a:r>
            <a:r>
              <a:rPr lang="en-US" sz="2000" b="1" dirty="0">
                <a:effectLst/>
                <a:latin typeface="Calibri" pitchFamily="34" charset="0"/>
              </a:rPr>
              <a:t>now</a:t>
            </a:r>
            <a:r>
              <a:rPr lang="en-US" sz="2000" dirty="0">
                <a:effectLst/>
                <a:latin typeface="Calibri" pitchFamily="34" charset="0"/>
              </a:rPr>
              <a:t> covering </a:t>
            </a:r>
            <a:r>
              <a:rPr lang="en-US" sz="2000" b="1" dirty="0">
                <a:effectLst/>
                <a:latin typeface="Calibri" pitchFamily="34" charset="0"/>
              </a:rPr>
              <a:t>34%</a:t>
            </a:r>
            <a:r>
              <a:rPr lang="en-US" sz="2000" dirty="0">
                <a:effectLst/>
                <a:latin typeface="Calibri" pitchFamily="34" charset="0"/>
              </a:rPr>
              <a:t> of the US population</a:t>
            </a:r>
          </a:p>
          <a:p>
            <a:pPr lvl="2" eaLnBrk="1" fontAlgn="auto" hangingPunct="1">
              <a:spcAft>
                <a:spcPts val="0"/>
              </a:spcAft>
              <a:defRPr/>
            </a:pPr>
            <a:endParaRPr lang="en-US" sz="2000" dirty="0">
              <a:latin typeface="Calibri" pitchFamily="34" charset="0"/>
            </a:endParaRPr>
          </a:p>
          <a:p>
            <a:pPr lvl="1" eaLnBrk="1" fontAlgn="auto" hangingPunct="1">
              <a:spcAft>
                <a:spcPts val="0"/>
              </a:spcAft>
              <a:defRPr/>
            </a:pPr>
            <a:endParaRPr lang="en-US" sz="2000" dirty="0">
              <a:latin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9741" y="0"/>
            <a:ext cx="1828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506F716-06B9-44A0-BA0D-0F4DD69DEB9E}"/>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2</a:t>
            </a:fld>
            <a:endParaRPr lang="en-US" dirty="0">
              <a:solidFill>
                <a:srgbClr val="000000"/>
              </a:solidFill>
            </a:endParaRPr>
          </a:p>
        </p:txBody>
      </p:sp>
      <p:pic>
        <p:nvPicPr>
          <p:cNvPr id="7" name="Content Placeholder 6">
            <a:extLst>
              <a:ext uri="{FF2B5EF4-FFF2-40B4-BE49-F238E27FC236}">
                <a16:creationId xmlns:a16="http://schemas.microsoft.com/office/drawing/2014/main" id="{C554E0A7-EB29-428E-AD4F-AA158A704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641600"/>
            <a:ext cx="4609707" cy="3635055"/>
          </a:xfrm>
          <a:prstGeom prst="rect">
            <a:avLst/>
          </a:prstGeom>
        </p:spPr>
      </p:pic>
      <p:sp>
        <p:nvSpPr>
          <p:cNvPr id="8" name="Content Placeholder 2">
            <a:extLst>
              <a:ext uri="{FF2B5EF4-FFF2-40B4-BE49-F238E27FC236}">
                <a16:creationId xmlns:a16="http://schemas.microsoft.com/office/drawing/2014/main" id="{2646C5E7-553A-48B1-85CA-EFC35335BB4C}"/>
              </a:ext>
            </a:extLst>
          </p:cNvPr>
          <p:cNvSpPr txBox="1">
            <a:spLocks/>
          </p:cNvSpPr>
          <p:nvPr/>
        </p:nvSpPr>
        <p:spPr>
          <a:xfrm>
            <a:off x="493059" y="2641601"/>
            <a:ext cx="3918597" cy="3835400"/>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400" kern="1200">
                <a:solidFill>
                  <a:schemeClr val="dk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30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lvl="1">
              <a:defRPr/>
            </a:pPr>
            <a:r>
              <a:rPr lang="en-US" sz="1800" dirty="0">
                <a:latin typeface="Calibri" pitchFamily="34" charset="0"/>
              </a:rPr>
              <a:t>Registries collect information on all cancer cases for residents of the state or region</a:t>
            </a:r>
          </a:p>
          <a:p>
            <a:pPr lvl="1">
              <a:defRPr/>
            </a:pPr>
            <a:r>
              <a:rPr lang="en-US" sz="1800" dirty="0">
                <a:latin typeface="Calibri" pitchFamily="34" charset="0"/>
              </a:rPr>
              <a:t>Representing racial and ethnic minorities</a:t>
            </a:r>
          </a:p>
          <a:p>
            <a:pPr lvl="1">
              <a:defRPr/>
            </a:pPr>
            <a:r>
              <a:rPr lang="en-US" sz="1800" dirty="0">
                <a:latin typeface="Calibri" pitchFamily="34" charset="0"/>
              </a:rPr>
              <a:t>Various geographic subgroups</a:t>
            </a:r>
          </a:p>
          <a:p>
            <a:pPr>
              <a:defRPr/>
            </a:pPr>
            <a:r>
              <a:rPr lang="en-US" sz="2000" dirty="0">
                <a:latin typeface="Calibri" pitchFamily="34" charset="0"/>
              </a:rPr>
              <a:t>~550,000 incident cases annually</a:t>
            </a:r>
          </a:p>
          <a:p>
            <a:pPr lvl="1">
              <a:defRPr/>
            </a:pPr>
            <a:r>
              <a:rPr lang="en-US" sz="1800" dirty="0">
                <a:latin typeface="Calibri" pitchFamily="34" charset="0"/>
              </a:rPr>
              <a:t>Approximately 85% of cases with </a:t>
            </a:r>
          </a:p>
          <a:p>
            <a:pPr marL="457200" lvl="1" indent="0">
              <a:buFont typeface="Courier New" panose="02070309020205020404" pitchFamily="49" charset="0"/>
              <a:buNone/>
              <a:defRPr/>
            </a:pPr>
            <a:r>
              <a:rPr lang="en-US" sz="1800" dirty="0">
                <a:latin typeface="Calibri" pitchFamily="34" charset="0"/>
              </a:rPr>
              <a:t>      real-time electronic pathology </a:t>
            </a:r>
          </a:p>
          <a:p>
            <a:pPr marL="457200" lvl="1" indent="0">
              <a:buFont typeface="Courier New" panose="02070309020205020404" pitchFamily="49" charset="0"/>
              <a:buNone/>
              <a:defRPr/>
            </a:pPr>
            <a:r>
              <a:rPr lang="en-US" sz="1800" dirty="0">
                <a:latin typeface="Calibri" pitchFamily="34" charset="0"/>
              </a:rPr>
              <a:t>      reporting from laboratories</a:t>
            </a:r>
            <a:endParaRPr lang="en-US" sz="2000" dirty="0">
              <a:latin typeface="Calibri" pitchFamily="34" charset="0"/>
            </a:endParaRPr>
          </a:p>
          <a:p>
            <a:pPr lvl="1">
              <a:defRPr/>
            </a:pPr>
            <a:endParaRPr lang="en-US" sz="2000" dirty="0">
              <a:latin typeface="Calibri" pitchFamily="34" charset="0"/>
            </a:endParaRPr>
          </a:p>
        </p:txBody>
      </p:sp>
    </p:spTree>
    <p:extLst>
      <p:ext uri="{BB962C8B-B14F-4D97-AF65-F5344CB8AC3E}">
        <p14:creationId xmlns:p14="http://schemas.microsoft.com/office/powerpoint/2010/main" val="1348960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924738-8A37-4A4D-B6F1-F758CE980703}"/>
              </a:ext>
            </a:extLst>
          </p:cNvPr>
          <p:cNvSpPr txBox="1"/>
          <p:nvPr/>
        </p:nvSpPr>
        <p:spPr>
          <a:xfrm>
            <a:off x="5715000" y="6248400"/>
            <a:ext cx="2971800" cy="369332"/>
          </a:xfrm>
          <a:prstGeom prst="rect">
            <a:avLst/>
          </a:prstGeom>
          <a:solidFill>
            <a:schemeClr val="accent6"/>
          </a:solidFill>
        </p:spPr>
        <p:txBody>
          <a:bodyPr wrap="square" rtlCol="0">
            <a:spAutoFit/>
          </a:bodyPr>
          <a:lstStyle/>
          <a:p>
            <a:endParaRPr lang="en-US" dirty="0"/>
          </a:p>
        </p:txBody>
      </p:sp>
      <p:sp>
        <p:nvSpPr>
          <p:cNvPr id="2" name="Title 1"/>
          <p:cNvSpPr>
            <a:spLocks noGrp="1"/>
          </p:cNvSpPr>
          <p:nvPr>
            <p:ph type="title"/>
          </p:nvPr>
        </p:nvSpPr>
        <p:spPr>
          <a:xfrm>
            <a:off x="609600" y="0"/>
            <a:ext cx="8077200" cy="1143000"/>
          </a:xfrm>
        </p:spPr>
        <p:txBody>
          <a:bodyPr>
            <a:normAutofit/>
          </a:bodyPr>
          <a:lstStyle/>
          <a:p>
            <a:r>
              <a:rPr lang="en-US" sz="3200" dirty="0">
                <a:cs typeface="Arial" panose="020B0604020202020204" pitchFamily="34" charset="0"/>
              </a:rPr>
              <a:t>SEER-Linked Virtual Bio-Repository Pilot Study </a:t>
            </a:r>
          </a:p>
        </p:txBody>
      </p:sp>
      <p:sp>
        <p:nvSpPr>
          <p:cNvPr id="3" name="Content Placeholder 2"/>
          <p:cNvSpPr>
            <a:spLocks noGrp="1"/>
          </p:cNvSpPr>
          <p:nvPr>
            <p:ph idx="1"/>
          </p:nvPr>
        </p:nvSpPr>
        <p:spPr>
          <a:xfrm>
            <a:off x="381000" y="1066800"/>
            <a:ext cx="8534400" cy="4038601"/>
          </a:xfrm>
        </p:spPr>
        <p:txBody>
          <a:bodyPr>
            <a:noAutofit/>
          </a:bodyPr>
          <a:lstStyle/>
          <a:p>
            <a:pPr marL="401638" lvl="1">
              <a:buFont typeface="Arial" pitchFamily="34" charset="0"/>
              <a:buChar char="•"/>
            </a:pPr>
            <a:r>
              <a:rPr lang="en-US" sz="2000" dirty="0">
                <a:solidFill>
                  <a:schemeClr val="tx1"/>
                </a:solidFill>
                <a:latin typeface="Calibri" pitchFamily="34" charset="0"/>
              </a:rPr>
              <a:t>7 registries funded for pilot of pancreas and breast </a:t>
            </a:r>
          </a:p>
          <a:p>
            <a:pPr marL="401638" lvl="1">
              <a:buFont typeface="Arial" pitchFamily="34" charset="0"/>
              <a:buChar char="•"/>
            </a:pPr>
            <a:r>
              <a:rPr lang="en-US" sz="2000" dirty="0">
                <a:solidFill>
                  <a:schemeClr val="tx1"/>
                </a:solidFill>
                <a:latin typeface="Calibri" pitchFamily="34" charset="0"/>
              </a:rPr>
              <a:t>Focus on “exceptional” survivors </a:t>
            </a:r>
          </a:p>
          <a:p>
            <a:pPr lvl="2">
              <a:buFont typeface="Courier New" pitchFamily="49" charset="0"/>
              <a:buChar char="o"/>
            </a:pPr>
            <a:r>
              <a:rPr lang="en-US" sz="2000" dirty="0">
                <a:solidFill>
                  <a:schemeClr val="tx1"/>
                </a:solidFill>
                <a:latin typeface="Calibri" pitchFamily="34" charset="0"/>
              </a:rPr>
              <a:t>431 early stage node-negative breast cancer patients (&lt; 2 yr survival)</a:t>
            </a:r>
            <a:endParaRPr lang="en-US" sz="1600" dirty="0">
              <a:solidFill>
                <a:schemeClr val="tx1"/>
              </a:solidFill>
              <a:latin typeface="Calibri" pitchFamily="34" charset="0"/>
            </a:endParaRPr>
          </a:p>
          <a:p>
            <a:pPr lvl="2">
              <a:buFont typeface="Courier New" pitchFamily="49" charset="0"/>
              <a:buChar char="o"/>
            </a:pPr>
            <a:r>
              <a:rPr lang="en-US" sz="2000" dirty="0">
                <a:solidFill>
                  <a:schemeClr val="tx1"/>
                </a:solidFill>
                <a:latin typeface="Calibri" pitchFamily="34" charset="0"/>
              </a:rPr>
              <a:t>224 pancreatic adenoca long-term survivors (&gt; 5 yr survival)</a:t>
            </a:r>
          </a:p>
          <a:p>
            <a:pPr lvl="3">
              <a:buFont typeface="Courier New" pitchFamily="49" charset="0"/>
              <a:buChar char="o"/>
            </a:pPr>
            <a:r>
              <a:rPr lang="en-US" sz="1600" dirty="0">
                <a:latin typeface="Calibri" pitchFamily="34" charset="0"/>
              </a:rPr>
              <a:t>PanCan partnership to support WGS for pancreatic cases and controls</a:t>
            </a:r>
            <a:endParaRPr lang="en-US" sz="1600" dirty="0">
              <a:solidFill>
                <a:schemeClr val="tx1"/>
              </a:solidFill>
              <a:latin typeface="Calibri" pitchFamily="34" charset="0"/>
            </a:endParaRPr>
          </a:p>
          <a:p>
            <a:pPr lvl="2">
              <a:buFont typeface="Courier New" pitchFamily="49" charset="0"/>
              <a:buChar char="o"/>
            </a:pPr>
            <a:r>
              <a:rPr lang="en-US" sz="2000" dirty="0">
                <a:latin typeface="Calibri" pitchFamily="34" charset="0"/>
              </a:rPr>
              <a:t>Matched controls for both sets of cancers (matched on a variety of relevant clinical characteristics)</a:t>
            </a:r>
            <a:endParaRPr lang="en-US" sz="2000" dirty="0">
              <a:solidFill>
                <a:schemeClr val="tx1"/>
              </a:solidFill>
              <a:latin typeface="Calibri" pitchFamily="34" charset="0"/>
            </a:endParaRPr>
          </a:p>
          <a:p>
            <a:pPr marL="914400" lvl="2" indent="0">
              <a:buNone/>
            </a:pPr>
            <a:endParaRPr lang="en-US" sz="900" dirty="0">
              <a:solidFill>
                <a:schemeClr val="tx1"/>
              </a:solidFill>
              <a:latin typeface="Calibri" pitchFamily="34" charset="0"/>
            </a:endParaRPr>
          </a:p>
          <a:p>
            <a:pPr lvl="1">
              <a:buFont typeface="Arial" panose="020B0604020202020204" pitchFamily="34" charset="0"/>
              <a:buChar char="•"/>
            </a:pPr>
            <a:r>
              <a:rPr lang="en-US" sz="2000" dirty="0">
                <a:solidFill>
                  <a:schemeClr val="tx1"/>
                </a:solidFill>
                <a:latin typeface="Calibri" pitchFamily="34" charset="0"/>
              </a:rPr>
              <a:t>Purpose of Pilot</a:t>
            </a:r>
          </a:p>
          <a:p>
            <a:pPr lvl="2">
              <a:buFont typeface="Courier New" pitchFamily="49" charset="0"/>
              <a:buChar char="o"/>
            </a:pPr>
            <a:r>
              <a:rPr lang="en-US" sz="2000" dirty="0">
                <a:solidFill>
                  <a:schemeClr val="tx1"/>
                </a:solidFill>
                <a:latin typeface="Calibri" pitchFamily="34" charset="0"/>
              </a:rPr>
              <a:t>Assess best practices across multiple registries</a:t>
            </a:r>
          </a:p>
          <a:p>
            <a:pPr lvl="2">
              <a:buFont typeface="Courier New" pitchFamily="49" charset="0"/>
              <a:buChar char="o"/>
            </a:pPr>
            <a:r>
              <a:rPr lang="en-US" sz="2000" dirty="0">
                <a:latin typeface="Calibri" pitchFamily="34" charset="0"/>
              </a:rPr>
              <a:t>Estimate costs of supporting a scaled system</a:t>
            </a:r>
          </a:p>
          <a:p>
            <a:pPr lvl="2">
              <a:buFont typeface="Courier New" pitchFamily="49" charset="0"/>
              <a:buChar char="o"/>
            </a:pPr>
            <a:r>
              <a:rPr lang="en-US" sz="2000" dirty="0">
                <a:solidFill>
                  <a:schemeClr val="tx1"/>
                </a:solidFill>
                <a:latin typeface="Calibri" pitchFamily="34" charset="0"/>
              </a:rPr>
              <a:t>Assess availability of specimens</a:t>
            </a:r>
          </a:p>
          <a:p>
            <a:pPr lvl="2">
              <a:buFont typeface="Courier New" pitchFamily="49" charset="0"/>
              <a:buChar char="o"/>
            </a:pPr>
            <a:r>
              <a:rPr lang="en-US" sz="2000" dirty="0">
                <a:solidFill>
                  <a:schemeClr val="tx1"/>
                </a:solidFill>
                <a:latin typeface="Calibri" pitchFamily="34" charset="0"/>
              </a:rPr>
              <a:t>Understand human subjects/consent as requirements</a:t>
            </a:r>
          </a:p>
          <a:p>
            <a:pPr lvl="2">
              <a:buFont typeface="Courier New" pitchFamily="49" charset="0"/>
              <a:buChar char="o"/>
            </a:pPr>
            <a:r>
              <a:rPr lang="en-US" sz="2000" dirty="0">
                <a:latin typeface="Calibri" pitchFamily="34" charset="0"/>
              </a:rPr>
              <a:t>In addition to primary objectives:</a:t>
            </a:r>
          </a:p>
          <a:p>
            <a:pPr lvl="3"/>
            <a:r>
              <a:rPr lang="en-US" sz="1800" dirty="0">
                <a:latin typeface="Calibri" pitchFamily="34" charset="0"/>
              </a:rPr>
              <a:t>Once completed pilot will provide a well annotated set of cancers with unusual outcomes plus tissue analysis</a:t>
            </a:r>
          </a:p>
          <a:p>
            <a:pPr lvl="3"/>
            <a:r>
              <a:rPr lang="en-US" sz="1800" dirty="0">
                <a:latin typeface="Calibri" pitchFamily="34" charset="0"/>
              </a:rPr>
              <a:t>Data will be available for researchers through dbGAP</a:t>
            </a:r>
            <a:endParaRPr lang="en-US" sz="1800" dirty="0">
              <a:solidFill>
                <a:schemeClr val="tx1"/>
              </a:solidFill>
              <a:latin typeface="Calibri" pitchFamily="34" charset="0"/>
            </a:endParaRPr>
          </a:p>
        </p:txBody>
      </p:sp>
      <p:sp>
        <p:nvSpPr>
          <p:cNvPr id="5" name="Slide Number Placeholder 4">
            <a:extLst>
              <a:ext uri="{FF2B5EF4-FFF2-40B4-BE49-F238E27FC236}">
                <a16:creationId xmlns:a16="http://schemas.microsoft.com/office/drawing/2014/main" id="{E1F8449B-F5A8-479B-A2B6-A52FF7D36592}"/>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71351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924738-8A37-4A4D-B6F1-F758CE980703}"/>
              </a:ext>
            </a:extLst>
          </p:cNvPr>
          <p:cNvSpPr txBox="1"/>
          <p:nvPr/>
        </p:nvSpPr>
        <p:spPr>
          <a:xfrm>
            <a:off x="5715000" y="6248400"/>
            <a:ext cx="2971800" cy="369332"/>
          </a:xfrm>
          <a:prstGeom prst="rect">
            <a:avLst/>
          </a:prstGeom>
          <a:solidFill>
            <a:schemeClr val="accent6"/>
          </a:solidFill>
        </p:spPr>
        <p:txBody>
          <a:bodyPr wrap="square" rtlCol="0">
            <a:spAutoFit/>
          </a:bodyPr>
          <a:lstStyle/>
          <a:p>
            <a:endParaRPr lang="en-US" dirty="0"/>
          </a:p>
        </p:txBody>
      </p:sp>
      <p:sp>
        <p:nvSpPr>
          <p:cNvPr id="5" name="Slide Number Placeholder 4">
            <a:extLst>
              <a:ext uri="{FF2B5EF4-FFF2-40B4-BE49-F238E27FC236}">
                <a16:creationId xmlns:a16="http://schemas.microsoft.com/office/drawing/2014/main" id="{E1F8449B-F5A8-479B-A2B6-A52FF7D36592}"/>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21</a:t>
            </a:fld>
            <a:endParaRPr lang="en-US" dirty="0">
              <a:solidFill>
                <a:srgbClr val="000000"/>
              </a:solidFill>
            </a:endParaRPr>
          </a:p>
        </p:txBody>
      </p:sp>
      <p:sp>
        <p:nvSpPr>
          <p:cNvPr id="10" name="Title 4">
            <a:extLst>
              <a:ext uri="{FF2B5EF4-FFF2-40B4-BE49-F238E27FC236}">
                <a16:creationId xmlns:a16="http://schemas.microsoft.com/office/drawing/2014/main" id="{04CB5117-FF5F-44CA-A19C-6253556B5CDF}"/>
              </a:ext>
            </a:extLst>
          </p:cNvPr>
          <p:cNvSpPr>
            <a:spLocks noGrp="1"/>
          </p:cNvSpPr>
          <p:nvPr>
            <p:ph type="title"/>
          </p:nvPr>
        </p:nvSpPr>
        <p:spPr>
          <a:xfrm>
            <a:off x="457200" y="0"/>
            <a:ext cx="8686800" cy="1143000"/>
          </a:xfrm>
        </p:spPr>
        <p:txBody>
          <a:bodyPr>
            <a:noAutofit/>
          </a:bodyPr>
          <a:lstStyle/>
          <a:p>
            <a:r>
              <a:rPr lang="en-US" altLang="en-US" sz="2000" dirty="0">
                <a:solidFill>
                  <a:schemeClr val="bg1"/>
                </a:solidFill>
                <a:latin typeface="Arial" panose="020B0604020202020204" pitchFamily="34" charset="0"/>
                <a:cs typeface="Arial" panose="020B0604020202020204" pitchFamily="34" charset="0"/>
              </a:rPr>
              <a:t>Plans to use IMS B</a:t>
            </a:r>
            <a:r>
              <a:rPr lang="en-US" altLang="en-US" sz="2000" dirty="0">
                <a:latin typeface="Arial" panose="020B0604020202020204" pitchFamily="34" charset="0"/>
                <a:cs typeface="Arial" panose="020B0604020202020204" pitchFamily="34" charset="0"/>
              </a:rPr>
              <a:t>SI for </a:t>
            </a:r>
            <a:r>
              <a:rPr lang="en-US" altLang="en-US" sz="2000" dirty="0">
                <a:solidFill>
                  <a:schemeClr val="bg1"/>
                </a:solidFill>
                <a:latin typeface="Arial" panose="020B0604020202020204" pitchFamily="34" charset="0"/>
                <a:cs typeface="Arial" panose="020B0604020202020204" pitchFamily="34" charset="0"/>
              </a:rPr>
              <a:t>VTR Central resource for de-identified abstracts, path reports and path images -  support investigator case selection</a:t>
            </a:r>
            <a:br>
              <a:rPr lang="en-US" altLang="en-US" sz="2000" dirty="0">
                <a:solidFill>
                  <a:schemeClr val="bg1"/>
                </a:solidFill>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11" name="Picture 3">
            <a:extLst>
              <a:ext uri="{FF2B5EF4-FFF2-40B4-BE49-F238E27FC236}">
                <a16:creationId xmlns:a16="http://schemas.microsoft.com/office/drawing/2014/main" id="{CD77871A-7E46-4847-99BD-F189D2CC2D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28" y="950912"/>
            <a:ext cx="8120063"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a:extLst>
              <a:ext uri="{FF2B5EF4-FFF2-40B4-BE49-F238E27FC236}">
                <a16:creationId xmlns:a16="http://schemas.microsoft.com/office/drawing/2014/main" id="{0CE9365B-D84D-45CD-B62E-B6AFB2D256CC}"/>
              </a:ext>
            </a:extLst>
          </p:cNvPr>
          <p:cNvGrpSpPr>
            <a:grpSpLocks/>
          </p:cNvGrpSpPr>
          <p:nvPr/>
        </p:nvGrpSpPr>
        <p:grpSpPr bwMode="auto">
          <a:xfrm>
            <a:off x="5791200" y="1219200"/>
            <a:ext cx="3106738" cy="3360738"/>
            <a:chOff x="4857750" y="2490198"/>
            <a:chExt cx="3522067" cy="3325403"/>
          </a:xfrm>
        </p:grpSpPr>
        <p:pic>
          <p:nvPicPr>
            <p:cNvPr id="13" name="Picture 3">
              <a:extLst>
                <a:ext uri="{FF2B5EF4-FFF2-40B4-BE49-F238E27FC236}">
                  <a16:creationId xmlns:a16="http://schemas.microsoft.com/office/drawing/2014/main" id="{F5BD0DC2-41AA-4946-860E-FD71E6600B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750" y="2490198"/>
              <a:ext cx="3522067" cy="332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MoravecR\Desktop\breast-cancer-ductal-[3-bt034-1].jpg">
              <a:extLst>
                <a:ext uri="{FF2B5EF4-FFF2-40B4-BE49-F238E27FC236}">
                  <a16:creationId xmlns:a16="http://schemas.microsoft.com/office/drawing/2014/main" id="{3E1D9C33-64F5-48FB-BA78-0A4AC765B8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0483" y="4038600"/>
              <a:ext cx="3249117" cy="156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5">
            <a:extLst>
              <a:ext uri="{FF2B5EF4-FFF2-40B4-BE49-F238E27FC236}">
                <a16:creationId xmlns:a16="http://schemas.microsoft.com/office/drawing/2014/main" id="{D47FA734-95C5-4199-8905-A8904BC1D8FE}"/>
              </a:ext>
            </a:extLst>
          </p:cNvPr>
          <p:cNvSpPr txBox="1">
            <a:spLocks noChangeArrowheads="1"/>
          </p:cNvSpPr>
          <p:nvPr/>
        </p:nvSpPr>
        <p:spPr bwMode="auto">
          <a:xfrm>
            <a:off x="5791200" y="4928946"/>
            <a:ext cx="3200400" cy="830997"/>
          </a:xfrm>
          <a:prstGeom prst="rect">
            <a:avLst/>
          </a:prstGeom>
          <a:solidFill>
            <a:schemeClr val="accent6"/>
          </a:solidFill>
          <a:ln>
            <a:noFill/>
          </a:ln>
          <a:extLst/>
        </p:spPr>
        <p:txBody>
          <a:bodyPr wrap="square">
            <a:spAutoFit/>
          </a:bodyPr>
          <a:lstStyle>
            <a:lvl1pPr marL="285750" indent="-107950">
              <a:spcAft>
                <a:spcPts val="1000"/>
              </a:spcAft>
              <a:buClr>
                <a:schemeClr val="accent1"/>
              </a:buClr>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cs typeface="SapientCentroSlab-Light"/>
              </a:defRPr>
            </a:lvl1pPr>
            <a:lvl2pPr marL="37931725" indent="-37474525">
              <a:spcAft>
                <a:spcPts val="1000"/>
              </a:spcAft>
              <a:buClr>
                <a:schemeClr val="accent1"/>
              </a:buClr>
              <a:buFont typeface="Wingdings" panose="05000000000000000000" pitchFamily="2" charset="2"/>
              <a:buChar char="§"/>
              <a:defRPr sz="1900">
                <a:solidFill>
                  <a:srgbClr val="000000"/>
                </a:solidFill>
                <a:latin typeface="Arial" panose="020B0604020202020204" pitchFamily="34" charset="0"/>
                <a:ea typeface="ＭＳ Ｐゴシック" panose="020B0600070205080204" pitchFamily="34" charset="-128"/>
                <a:cs typeface="SapientCentroSlab-Light"/>
              </a:defRPr>
            </a:lvl2pPr>
            <a:lvl3pPr marL="685800" indent="-228600">
              <a:spcAft>
                <a:spcPts val="1000"/>
              </a:spcAft>
              <a:buClr>
                <a:schemeClr val="accent1"/>
              </a:buClr>
              <a:buFont typeface="Wingdings" panose="05000000000000000000" pitchFamily="2" charset="2"/>
              <a:buChar char="§"/>
              <a:defRPr>
                <a:solidFill>
                  <a:srgbClr val="000000"/>
                </a:solidFill>
                <a:latin typeface="Arial" panose="020B0604020202020204" pitchFamily="34" charset="0"/>
                <a:ea typeface="ＭＳ Ｐゴシック" panose="020B0600070205080204" pitchFamily="34" charset="-128"/>
                <a:cs typeface="SapientCentroSlab-Light"/>
              </a:defRPr>
            </a:lvl3pPr>
            <a:lvl4pPr marL="914400" indent="-228600">
              <a:spcAft>
                <a:spcPts val="1000"/>
              </a:spcAft>
              <a:buClr>
                <a:schemeClr val="accent1"/>
              </a:buClr>
              <a:buFont typeface="Wingdings" panose="05000000000000000000" pitchFamily="2" charset="2"/>
              <a:buChar char="§"/>
              <a:defRPr sz="1700">
                <a:solidFill>
                  <a:srgbClr val="000000"/>
                </a:solidFill>
                <a:latin typeface="Arial" panose="020B0604020202020204" pitchFamily="34" charset="0"/>
                <a:ea typeface="ＭＳ Ｐゴシック" panose="020B0600070205080204" pitchFamily="34" charset="-128"/>
                <a:cs typeface="SapientCentroSlab-Light"/>
              </a:defRPr>
            </a:lvl4pPr>
            <a:lvl5pPr marL="1143000" indent="-228600">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5pPr>
            <a:lvl6pPr marL="1600200" indent="-228600" defTabSz="457200" eaLnBrk="0" fontAlgn="base" hangingPunct="0">
              <a:spcBef>
                <a:spcPct val="0"/>
              </a:spcBef>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6pPr>
            <a:lvl7pPr marL="2057400" indent="-228600" defTabSz="457200" eaLnBrk="0" fontAlgn="base" hangingPunct="0">
              <a:spcBef>
                <a:spcPct val="0"/>
              </a:spcBef>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7pPr>
            <a:lvl8pPr marL="2514600" indent="-228600" defTabSz="457200" eaLnBrk="0" fontAlgn="base" hangingPunct="0">
              <a:spcBef>
                <a:spcPct val="0"/>
              </a:spcBef>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8pPr>
            <a:lvl9pPr marL="2971800" indent="-228600" defTabSz="457200" eaLnBrk="0" fontAlgn="base" hangingPunct="0">
              <a:spcBef>
                <a:spcPct val="0"/>
              </a:spcBef>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9pPr>
          </a:lstStyle>
          <a:p>
            <a:pPr eaLnBrk="1" hangingPunct="1">
              <a:spcAft>
                <a:spcPct val="0"/>
              </a:spcAft>
              <a:buClrTx/>
              <a:buFont typeface="Arial" panose="020B0604020202020204" pitchFamily="34" charset="0"/>
              <a:buChar char="•"/>
              <a:defRPr/>
            </a:pPr>
            <a:r>
              <a:rPr lang="en-US" altLang="en-US" sz="1600" b="1" dirty="0">
                <a:solidFill>
                  <a:schemeClr val="bg1"/>
                </a:solidFill>
                <a:cs typeface="Arial" panose="020B0604020202020204" pitchFamily="34" charset="0"/>
              </a:rPr>
              <a:t>Static Images for QC</a:t>
            </a:r>
          </a:p>
          <a:p>
            <a:pPr eaLnBrk="1" hangingPunct="1">
              <a:spcAft>
                <a:spcPct val="0"/>
              </a:spcAft>
              <a:buClrTx/>
              <a:buFont typeface="Arial" panose="020B0604020202020204" pitchFamily="34" charset="0"/>
              <a:buChar char="•"/>
              <a:defRPr/>
            </a:pPr>
            <a:r>
              <a:rPr lang="en-US" altLang="en-US" sz="1600" b="1" dirty="0">
                <a:solidFill>
                  <a:schemeClr val="bg1"/>
                </a:solidFill>
                <a:cs typeface="Arial" panose="020B0604020202020204" pitchFamily="34" charset="0"/>
              </a:rPr>
              <a:t>Whole Slide Images for digital pathology research</a:t>
            </a:r>
          </a:p>
        </p:txBody>
      </p:sp>
      <p:sp>
        <p:nvSpPr>
          <p:cNvPr id="16" name="TextBox 5">
            <a:extLst>
              <a:ext uri="{FF2B5EF4-FFF2-40B4-BE49-F238E27FC236}">
                <a16:creationId xmlns:a16="http://schemas.microsoft.com/office/drawing/2014/main" id="{2A47F988-220C-4C9B-91E7-639B2E77212C}"/>
              </a:ext>
            </a:extLst>
          </p:cNvPr>
          <p:cNvSpPr txBox="1">
            <a:spLocks noChangeArrowheads="1"/>
          </p:cNvSpPr>
          <p:nvPr/>
        </p:nvSpPr>
        <p:spPr bwMode="auto">
          <a:xfrm>
            <a:off x="-76200" y="2681464"/>
            <a:ext cx="2514600" cy="1077218"/>
          </a:xfrm>
          <a:prstGeom prst="rect">
            <a:avLst/>
          </a:prstGeom>
          <a:solidFill>
            <a:schemeClr val="accent6"/>
          </a:solidFill>
          <a:ln>
            <a:noFill/>
          </a:ln>
          <a:extLst/>
        </p:spPr>
        <p:txBody>
          <a:bodyPr wrap="square">
            <a:spAutoFit/>
          </a:bodyPr>
          <a:lstStyle>
            <a:lvl1pPr marL="285750" indent="-107950">
              <a:spcAft>
                <a:spcPts val="1000"/>
              </a:spcAft>
              <a:buClr>
                <a:schemeClr val="accent1"/>
              </a:buClr>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cs typeface="SapientCentroSlab-Light"/>
              </a:defRPr>
            </a:lvl1pPr>
            <a:lvl2pPr marL="37931725" indent="-37474525">
              <a:spcAft>
                <a:spcPts val="1000"/>
              </a:spcAft>
              <a:buClr>
                <a:schemeClr val="accent1"/>
              </a:buClr>
              <a:buFont typeface="Wingdings" panose="05000000000000000000" pitchFamily="2" charset="2"/>
              <a:buChar char="§"/>
              <a:defRPr sz="1900">
                <a:solidFill>
                  <a:srgbClr val="000000"/>
                </a:solidFill>
                <a:latin typeface="Arial" panose="020B0604020202020204" pitchFamily="34" charset="0"/>
                <a:ea typeface="ＭＳ Ｐゴシック" panose="020B0600070205080204" pitchFamily="34" charset="-128"/>
                <a:cs typeface="SapientCentroSlab-Light"/>
              </a:defRPr>
            </a:lvl2pPr>
            <a:lvl3pPr marL="685800" indent="-228600">
              <a:spcAft>
                <a:spcPts val="1000"/>
              </a:spcAft>
              <a:buClr>
                <a:schemeClr val="accent1"/>
              </a:buClr>
              <a:buFont typeface="Wingdings" panose="05000000000000000000" pitchFamily="2" charset="2"/>
              <a:buChar char="§"/>
              <a:defRPr>
                <a:solidFill>
                  <a:srgbClr val="000000"/>
                </a:solidFill>
                <a:latin typeface="Arial" panose="020B0604020202020204" pitchFamily="34" charset="0"/>
                <a:ea typeface="ＭＳ Ｐゴシック" panose="020B0600070205080204" pitchFamily="34" charset="-128"/>
                <a:cs typeface="SapientCentroSlab-Light"/>
              </a:defRPr>
            </a:lvl3pPr>
            <a:lvl4pPr marL="914400" indent="-228600">
              <a:spcAft>
                <a:spcPts val="1000"/>
              </a:spcAft>
              <a:buClr>
                <a:schemeClr val="accent1"/>
              </a:buClr>
              <a:buFont typeface="Wingdings" panose="05000000000000000000" pitchFamily="2" charset="2"/>
              <a:buChar char="§"/>
              <a:defRPr sz="1700">
                <a:solidFill>
                  <a:srgbClr val="000000"/>
                </a:solidFill>
                <a:latin typeface="Arial" panose="020B0604020202020204" pitchFamily="34" charset="0"/>
                <a:ea typeface="ＭＳ Ｐゴシック" panose="020B0600070205080204" pitchFamily="34" charset="-128"/>
                <a:cs typeface="SapientCentroSlab-Light"/>
              </a:defRPr>
            </a:lvl4pPr>
            <a:lvl5pPr marL="1143000" indent="-228600">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5pPr>
            <a:lvl6pPr marL="1600200" indent="-228600" defTabSz="457200" eaLnBrk="0" fontAlgn="base" hangingPunct="0">
              <a:spcBef>
                <a:spcPct val="0"/>
              </a:spcBef>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6pPr>
            <a:lvl7pPr marL="2057400" indent="-228600" defTabSz="457200" eaLnBrk="0" fontAlgn="base" hangingPunct="0">
              <a:spcBef>
                <a:spcPct val="0"/>
              </a:spcBef>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7pPr>
            <a:lvl8pPr marL="2514600" indent="-228600" defTabSz="457200" eaLnBrk="0" fontAlgn="base" hangingPunct="0">
              <a:spcBef>
                <a:spcPct val="0"/>
              </a:spcBef>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8pPr>
            <a:lvl9pPr marL="2971800" indent="-228600" defTabSz="457200" eaLnBrk="0" fontAlgn="base" hangingPunct="0">
              <a:spcBef>
                <a:spcPct val="0"/>
              </a:spcBef>
              <a:spcAft>
                <a:spcPts val="1000"/>
              </a:spcAft>
              <a:buClr>
                <a:schemeClr val="accent1"/>
              </a:buClr>
              <a:buFont typeface="Wingdings" panose="05000000000000000000" pitchFamily="2" charset="2"/>
              <a:buChar char="§"/>
              <a:defRPr sz="1600">
                <a:solidFill>
                  <a:srgbClr val="000000"/>
                </a:solidFill>
                <a:latin typeface="Arial" panose="020B0604020202020204" pitchFamily="34" charset="0"/>
                <a:ea typeface="ＭＳ Ｐゴシック" panose="020B0600070205080204" pitchFamily="34" charset="-128"/>
                <a:cs typeface="SapientCentroSlab-Light"/>
              </a:defRPr>
            </a:lvl9pPr>
          </a:lstStyle>
          <a:p>
            <a:pPr eaLnBrk="1" hangingPunct="1">
              <a:spcAft>
                <a:spcPct val="0"/>
              </a:spcAft>
              <a:buClrTx/>
              <a:buFont typeface="Arial" panose="020B0604020202020204" pitchFamily="34" charset="0"/>
              <a:buChar char="•"/>
              <a:defRPr/>
            </a:pPr>
            <a:r>
              <a:rPr lang="en-US" altLang="en-US" sz="1600" b="1" dirty="0">
                <a:solidFill>
                  <a:schemeClr val="bg1"/>
                </a:solidFill>
                <a:cs typeface="Arial" panose="020B0604020202020204" pitchFamily="34" charset="0"/>
              </a:rPr>
              <a:t>Ability to search de-identified path reports linked to abstracts</a:t>
            </a:r>
          </a:p>
        </p:txBody>
      </p:sp>
    </p:spTree>
    <p:extLst>
      <p:ext uri="{BB962C8B-B14F-4D97-AF65-F5344CB8AC3E}">
        <p14:creationId xmlns:p14="http://schemas.microsoft.com/office/powerpoint/2010/main" val="40651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610600" cy="1143000"/>
          </a:xfrm>
        </p:spPr>
        <p:txBody>
          <a:bodyPr rtlCol="0">
            <a:normAutofit/>
          </a:bodyPr>
          <a:lstStyle/>
          <a:p>
            <a:pPr eaLnBrk="1" fontAlgn="auto" hangingPunct="1">
              <a:spcAft>
                <a:spcPts val="0"/>
              </a:spcAft>
              <a:defRPr/>
            </a:pPr>
            <a:r>
              <a:rPr lang="en-US" sz="2900" dirty="0">
                <a:cs typeface="Arial" panose="020B0604020202020204" pitchFamily="34" charset="0"/>
              </a:rPr>
              <a:t>SEER-Linked Virtual Bio-Repository: Benefits</a:t>
            </a:r>
          </a:p>
        </p:txBody>
      </p:sp>
      <p:sp>
        <p:nvSpPr>
          <p:cNvPr id="3" name="Content Placeholder 2"/>
          <p:cNvSpPr>
            <a:spLocks noGrp="1"/>
          </p:cNvSpPr>
          <p:nvPr>
            <p:ph idx="1"/>
          </p:nvPr>
        </p:nvSpPr>
        <p:spPr>
          <a:xfrm>
            <a:off x="838200" y="1676400"/>
            <a:ext cx="7924800" cy="4943475"/>
          </a:xfrm>
        </p:spPr>
        <p:txBody>
          <a:bodyPr rtlCol="0">
            <a:normAutofit/>
          </a:bodyPr>
          <a:lstStyle/>
          <a:p>
            <a:pPr fontAlgn="auto">
              <a:spcAft>
                <a:spcPts val="0"/>
              </a:spcAft>
              <a:defRPr/>
            </a:pPr>
            <a:r>
              <a:rPr lang="en-US" sz="2400" dirty="0">
                <a:solidFill>
                  <a:schemeClr val="tx1"/>
                </a:solidFill>
                <a:effectLst/>
                <a:latin typeface="Calibri" pitchFamily="34" charset="0"/>
              </a:rPr>
              <a:t>Population based – permitting comparison of subsets </a:t>
            </a:r>
          </a:p>
          <a:p>
            <a:pPr fontAlgn="auto">
              <a:spcAft>
                <a:spcPts val="0"/>
              </a:spcAft>
              <a:defRPr/>
            </a:pPr>
            <a:r>
              <a:rPr lang="en-US" sz="2400" dirty="0">
                <a:solidFill>
                  <a:schemeClr val="tx1"/>
                </a:solidFill>
                <a:effectLst/>
                <a:latin typeface="Calibri" pitchFamily="34" charset="0"/>
              </a:rPr>
              <a:t>Available across a broad spectrum of health care facilities/pathology labs (not just academic centers)</a:t>
            </a:r>
          </a:p>
          <a:p>
            <a:pPr>
              <a:defRPr/>
            </a:pPr>
            <a:r>
              <a:rPr lang="en-US" sz="2400" dirty="0">
                <a:latin typeface="Calibri" pitchFamily="34" charset="0"/>
              </a:rPr>
              <a:t>Access to rare cancers and exceptional outcomes</a:t>
            </a:r>
          </a:p>
          <a:p>
            <a:pPr>
              <a:defRPr/>
            </a:pPr>
            <a:r>
              <a:rPr lang="en-US" sz="2400" dirty="0">
                <a:latin typeface="Calibri" pitchFamily="34" charset="0"/>
              </a:rPr>
              <a:t>Linked to long term outcomes </a:t>
            </a:r>
          </a:p>
          <a:p>
            <a:pPr fontAlgn="auto">
              <a:spcAft>
                <a:spcPts val="0"/>
              </a:spcAft>
              <a:defRPr/>
            </a:pPr>
            <a:r>
              <a:rPr lang="en-US" sz="2400" dirty="0">
                <a:solidFill>
                  <a:schemeClr val="tx1"/>
                </a:solidFill>
                <a:effectLst/>
                <a:latin typeface="Calibri" pitchFamily="34" charset="0"/>
              </a:rPr>
              <a:t>Existing annotation with clinical and demographic data </a:t>
            </a:r>
          </a:p>
          <a:p>
            <a:pPr fontAlgn="auto">
              <a:spcAft>
                <a:spcPts val="0"/>
              </a:spcAft>
              <a:defRPr/>
            </a:pPr>
            <a:r>
              <a:rPr lang="en-US" sz="2400" dirty="0">
                <a:solidFill>
                  <a:schemeClr val="tx1"/>
                </a:solidFill>
                <a:effectLst/>
                <a:latin typeface="Calibri" pitchFamily="34" charset="0"/>
              </a:rPr>
              <a:t>Potential for custom annotation</a:t>
            </a:r>
          </a:p>
          <a:p>
            <a:pPr fontAlgn="auto">
              <a:spcAft>
                <a:spcPts val="0"/>
              </a:spcAft>
              <a:defRPr/>
            </a:pPr>
            <a:r>
              <a:rPr lang="en-US" sz="2400" dirty="0">
                <a:solidFill>
                  <a:schemeClr val="tx1"/>
                </a:solidFill>
                <a:effectLst/>
                <a:latin typeface="Calibri" pitchFamily="34" charset="0"/>
              </a:rPr>
              <a:t>Renewable with &gt; 450,000 incident cases annually</a:t>
            </a:r>
          </a:p>
          <a:p>
            <a:pPr lvl="1" eaLnBrk="1" fontAlgn="auto" hangingPunct="1">
              <a:lnSpc>
                <a:spcPct val="120000"/>
              </a:lnSpc>
              <a:spcAft>
                <a:spcPts val="0"/>
              </a:spcAft>
              <a:defRPr/>
            </a:pPr>
            <a:endParaRPr lang="en-US" dirty="0">
              <a:solidFill>
                <a:schemeClr val="tx1"/>
              </a:solidFill>
              <a:latin typeface="Calibri" pitchFamily="34" charset="0"/>
            </a:endParaRPr>
          </a:p>
        </p:txBody>
      </p:sp>
      <p:sp>
        <p:nvSpPr>
          <p:cNvPr id="4" name="Slide Number Placeholder 3">
            <a:extLst>
              <a:ext uri="{FF2B5EF4-FFF2-40B4-BE49-F238E27FC236}">
                <a16:creationId xmlns:a16="http://schemas.microsoft.com/office/drawing/2014/main" id="{FAFD6AA7-9B8A-400F-97EF-699315CAFAC2}"/>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99467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Virtual Pooled Registry - Background</a:t>
            </a:r>
          </a:p>
        </p:txBody>
      </p:sp>
      <p:sp>
        <p:nvSpPr>
          <p:cNvPr id="8" name="Subtitle 7"/>
          <p:cNvSpPr>
            <a:spLocks noGrp="1"/>
          </p:cNvSpPr>
          <p:nvPr>
            <p:ph idx="1"/>
          </p:nvPr>
        </p:nvSpPr>
        <p:spPr>
          <a:xfrm>
            <a:off x="450574" y="1152939"/>
            <a:ext cx="8229600" cy="4351338"/>
          </a:xfrm>
        </p:spPr>
        <p:txBody>
          <a:bodyPr>
            <a:noAutofit/>
          </a:bodyPr>
          <a:lstStyle/>
          <a:p>
            <a:r>
              <a:rPr lang="en-US" sz="2400" dirty="0">
                <a:latin typeface="Calibri" pitchFamily="34" charset="0"/>
              </a:rPr>
              <a:t>There is no nationwide registry that could be used to link with a cohort or clinical trial population</a:t>
            </a:r>
          </a:p>
          <a:p>
            <a:pPr lvl="1"/>
            <a:r>
              <a:rPr lang="en-US" sz="2000" dirty="0">
                <a:latin typeface="Calibri" pitchFamily="34" charset="0"/>
              </a:rPr>
              <a:t>The current infrastructure consists of 50+ central (state and regional) registries</a:t>
            </a:r>
          </a:p>
          <a:p>
            <a:pPr lvl="1"/>
            <a:r>
              <a:rPr lang="en-US" sz="2000" dirty="0">
                <a:latin typeface="Calibri" pitchFamily="34" charset="0"/>
              </a:rPr>
              <a:t>Linking for one cohort (Adventist Health) took approximately 3 years and required filling out 47 different IRB applications</a:t>
            </a:r>
          </a:p>
          <a:p>
            <a:endParaRPr lang="en-US" sz="2400" dirty="0">
              <a:latin typeface="Calibri" pitchFamily="34" charset="0"/>
            </a:endParaRPr>
          </a:p>
          <a:p>
            <a:r>
              <a:rPr lang="en-US" sz="2400" dirty="0">
                <a:latin typeface="Calibri" pitchFamily="34" charset="0"/>
              </a:rPr>
              <a:t>The National Cancer Institute and other Federal organizations support linkages in follow-up to many studies including: cohorts, clinical trials and other epidemiologic research</a:t>
            </a:r>
          </a:p>
          <a:p>
            <a:pPr lvl="1"/>
            <a:r>
              <a:rPr lang="en-US" sz="2000" dirty="0">
                <a:solidFill>
                  <a:schemeClr val="bg1"/>
                </a:solidFill>
                <a:latin typeface="Calibri" pitchFamily="34" charset="0"/>
              </a:rPr>
              <a:t>DCCPS alone provides support for follow up of &gt;1.1 million participants in cohort studies</a:t>
            </a:r>
            <a:r>
              <a:rPr lang="en-US" sz="2000" dirty="0">
                <a:latin typeface="Calibri" pitchFamily="34" charset="0"/>
              </a:rPr>
              <a:t> </a:t>
            </a:r>
          </a:p>
          <a:p>
            <a:pPr lvl="2"/>
            <a:r>
              <a:rPr lang="en-US" sz="1600" dirty="0">
                <a:latin typeface="Calibri" pitchFamily="34" charset="0"/>
              </a:rPr>
              <a:t>Conservative cost for follow up estimated to be $2.2 to $8.8 million per year</a:t>
            </a:r>
          </a:p>
          <a:p>
            <a:pPr lvl="1"/>
            <a:r>
              <a:rPr lang="en-US" sz="2000" dirty="0">
                <a:latin typeface="Calibri" pitchFamily="34" charset="0"/>
              </a:rPr>
              <a:t>Other divisions support cohort studies, follow up of clinical trial patients etc.</a:t>
            </a:r>
          </a:p>
        </p:txBody>
      </p:sp>
      <p:sp>
        <p:nvSpPr>
          <p:cNvPr id="2" name="Slide Number Placeholder 1">
            <a:extLst>
              <a:ext uri="{FF2B5EF4-FFF2-40B4-BE49-F238E27FC236}">
                <a16:creationId xmlns:a16="http://schemas.microsoft.com/office/drawing/2014/main" id="{BD7CAD8A-CDEA-40D4-B607-A8796EF20F4F}"/>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161959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382000" cy="1143000"/>
          </a:xfrm>
        </p:spPr>
        <p:txBody>
          <a:bodyPr>
            <a:noAutofit/>
          </a:bodyPr>
          <a:lstStyle/>
          <a:p>
            <a:r>
              <a:rPr lang="en-US" sz="3000" dirty="0">
                <a:cs typeface="Arial" panose="020B0604020202020204" pitchFamily="34" charset="0"/>
              </a:rPr>
              <a:t>Virtual Pooled Registry - Definition</a:t>
            </a:r>
          </a:p>
        </p:txBody>
      </p:sp>
      <p:sp>
        <p:nvSpPr>
          <p:cNvPr id="3" name="Content Placeholder 2"/>
          <p:cNvSpPr>
            <a:spLocks noGrp="1"/>
          </p:cNvSpPr>
          <p:nvPr>
            <p:ph idx="1"/>
          </p:nvPr>
        </p:nvSpPr>
        <p:spPr>
          <a:xfrm>
            <a:off x="533400" y="1053353"/>
            <a:ext cx="8305800" cy="5410200"/>
          </a:xfrm>
        </p:spPr>
        <p:txBody>
          <a:bodyPr>
            <a:normAutofit/>
          </a:bodyPr>
          <a:lstStyle/>
          <a:p>
            <a:pPr marL="57150" indent="0">
              <a:buNone/>
            </a:pPr>
            <a:r>
              <a:rPr lang="en-US" sz="3000" dirty="0">
                <a:solidFill>
                  <a:schemeClr val="tx1"/>
                </a:solidFill>
                <a:latin typeface="Calibri" pitchFamily="34" charset="0"/>
              </a:rPr>
              <a:t>What is it?</a:t>
            </a:r>
          </a:p>
          <a:p>
            <a:pPr marL="914400" lvl="1" indent="-457200"/>
            <a:r>
              <a:rPr lang="en-US" sz="2000" dirty="0">
                <a:latin typeface="Calibri" pitchFamily="34" charset="0"/>
              </a:rPr>
              <a:t>Permits linkages of patients (cohorts, clinical trials, other research studies) to ALL registries across the US </a:t>
            </a:r>
          </a:p>
          <a:p>
            <a:pPr marL="914400" lvl="1" indent="-457200"/>
            <a:r>
              <a:rPr lang="en-US" sz="2000" dirty="0">
                <a:latin typeface="Calibri" pitchFamily="34" charset="0"/>
              </a:rPr>
              <a:t>Maintains patient identifiers behind registry firewalls </a:t>
            </a:r>
          </a:p>
          <a:p>
            <a:pPr marL="914400" lvl="1" indent="-457200"/>
            <a:r>
              <a:rPr lang="en-US" sz="2000" dirty="0">
                <a:latin typeface="Calibri" pitchFamily="34" charset="0"/>
              </a:rPr>
              <a:t>Permits access to appropriately approved investigators</a:t>
            </a:r>
            <a:endParaRPr lang="en-US" sz="2000" dirty="0">
              <a:solidFill>
                <a:schemeClr val="tx1"/>
              </a:solidFill>
              <a:latin typeface="Calibri" pitchFamily="34" charset="0"/>
            </a:endParaRPr>
          </a:p>
          <a:p>
            <a:pPr marL="514350" indent="-457200"/>
            <a:r>
              <a:rPr lang="en-US" sz="2400" dirty="0">
                <a:latin typeface="Calibri" pitchFamily="34" charset="0"/>
              </a:rPr>
              <a:t>U</a:t>
            </a:r>
            <a:r>
              <a:rPr lang="en-US" sz="2400" dirty="0">
                <a:solidFill>
                  <a:schemeClr val="tx1"/>
                </a:solidFill>
                <a:latin typeface="Calibri" pitchFamily="34" charset="0"/>
              </a:rPr>
              <a:t>ltimate aims are to develop a system with:</a:t>
            </a:r>
          </a:p>
          <a:p>
            <a:pPr marL="914400" lvl="1" indent="-457200"/>
            <a:r>
              <a:rPr lang="en-US" sz="2000" dirty="0">
                <a:solidFill>
                  <a:schemeClr val="tx1"/>
                </a:solidFill>
                <a:latin typeface="Calibri" pitchFamily="34" charset="0"/>
              </a:rPr>
              <a:t>Automated linkage via an Honest Broker</a:t>
            </a:r>
          </a:p>
          <a:p>
            <a:pPr marL="914400" lvl="1" indent="-457200"/>
            <a:r>
              <a:rPr lang="en-US" sz="2000" dirty="0">
                <a:latin typeface="Calibri" pitchFamily="34" charset="0"/>
              </a:rPr>
              <a:t>A Centralized and/or templated  IRB </a:t>
            </a:r>
            <a:r>
              <a:rPr lang="en-US" sz="2000" dirty="0">
                <a:solidFill>
                  <a:schemeClr val="tx1"/>
                </a:solidFill>
                <a:latin typeface="Calibri" pitchFamily="34" charset="0"/>
              </a:rPr>
              <a:t> </a:t>
            </a:r>
          </a:p>
          <a:p>
            <a:pPr marL="1314450" lvl="2" indent="-457200"/>
            <a:r>
              <a:rPr lang="en-US" sz="1800" dirty="0">
                <a:latin typeface="Calibri" pitchFamily="34" charset="0"/>
              </a:rPr>
              <a:t>E</a:t>
            </a:r>
            <a:r>
              <a:rPr lang="en-US" sz="1800" dirty="0">
                <a:solidFill>
                  <a:schemeClr val="tx1"/>
                </a:solidFill>
                <a:latin typeface="Calibri" pitchFamily="34" charset="0"/>
              </a:rPr>
              <a:t>liminating 50+ IRB applications and reviews </a:t>
            </a:r>
          </a:p>
          <a:p>
            <a:pPr marL="1314450" lvl="2" indent="-457200"/>
            <a:r>
              <a:rPr lang="en-US" sz="1800" dirty="0">
                <a:latin typeface="Calibri" pitchFamily="34" charset="0"/>
              </a:rPr>
              <a:t>CIRB will be for </a:t>
            </a:r>
            <a:r>
              <a:rPr lang="en-US" sz="1800" dirty="0">
                <a:solidFill>
                  <a:schemeClr val="tx1"/>
                </a:solidFill>
                <a:latin typeface="Calibri" pitchFamily="34" charset="0"/>
              </a:rPr>
              <a:t>minimal risk human subjects research  (in DCCPS/SRP)</a:t>
            </a:r>
          </a:p>
          <a:p>
            <a:pPr marL="914400" lvl="1" indent="-457200"/>
            <a:r>
              <a:rPr lang="en-US" sz="2000" dirty="0">
                <a:latin typeface="Calibri" pitchFamily="34" charset="0"/>
              </a:rPr>
              <a:t>Rapid return of patient information on </a:t>
            </a:r>
            <a:r>
              <a:rPr lang="en-US" sz="2000" dirty="0">
                <a:solidFill>
                  <a:schemeClr val="tx1"/>
                </a:solidFill>
                <a:latin typeface="Calibri" pitchFamily="34" charset="0"/>
              </a:rPr>
              <a:t>cancers, survival, cause of death, treatment etc. to the investigator</a:t>
            </a:r>
          </a:p>
          <a:p>
            <a:pPr marL="914400" lvl="1" indent="-457200"/>
            <a:endParaRPr lang="en-US" sz="2000" dirty="0">
              <a:solidFill>
                <a:schemeClr val="tx1"/>
              </a:solidFill>
              <a:latin typeface="Calibri" pitchFamily="34" charset="0"/>
            </a:endParaRPr>
          </a:p>
          <a:p>
            <a:pPr marL="457200" lvl="1" indent="0">
              <a:buNone/>
            </a:pPr>
            <a:endParaRPr lang="en-US" sz="2000" dirty="0">
              <a:solidFill>
                <a:schemeClr val="tx1"/>
              </a:solidFill>
              <a:latin typeface="Calibri" pitchFamily="34" charset="0"/>
            </a:endParaRPr>
          </a:p>
        </p:txBody>
      </p:sp>
      <p:sp>
        <p:nvSpPr>
          <p:cNvPr id="4" name="Slide Number Placeholder 3">
            <a:extLst>
              <a:ext uri="{FF2B5EF4-FFF2-40B4-BE49-F238E27FC236}">
                <a16:creationId xmlns:a16="http://schemas.microsoft.com/office/drawing/2014/main" id="{4D5D4839-F364-4E37-844D-7994E3E68BBA}"/>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24</a:t>
            </a:fld>
            <a:endParaRPr lang="en-US" dirty="0">
              <a:solidFill>
                <a:srgbClr val="000000"/>
              </a:solidFill>
            </a:endParaRPr>
          </a:p>
        </p:txBody>
      </p:sp>
      <p:sp>
        <p:nvSpPr>
          <p:cNvPr id="5" name="Rectangle 4">
            <a:extLst>
              <a:ext uri="{FF2B5EF4-FFF2-40B4-BE49-F238E27FC236}">
                <a16:creationId xmlns:a16="http://schemas.microsoft.com/office/drawing/2014/main" id="{96C589AC-5A20-40A7-82B6-BD43985D9650}"/>
              </a:ext>
            </a:extLst>
          </p:cNvPr>
          <p:cNvSpPr/>
          <p:nvPr/>
        </p:nvSpPr>
        <p:spPr>
          <a:xfrm>
            <a:off x="2286000" y="5867400"/>
            <a:ext cx="3922099" cy="369332"/>
          </a:xfrm>
          <a:prstGeom prst="rect">
            <a:avLst/>
          </a:prstGeom>
        </p:spPr>
        <p:txBody>
          <a:bodyPr wrap="none">
            <a:spAutoFit/>
          </a:bodyPr>
          <a:lstStyle/>
          <a:p>
            <a:r>
              <a:rPr lang="en-US" dirty="0"/>
              <a:t>https://www.naaccr.org/about-vpr-cls/</a:t>
            </a:r>
          </a:p>
        </p:txBody>
      </p:sp>
    </p:spTree>
    <p:extLst>
      <p:ext uri="{BB962C8B-B14F-4D97-AF65-F5344CB8AC3E}">
        <p14:creationId xmlns:p14="http://schemas.microsoft.com/office/powerpoint/2010/main" val="93306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1E2D-1C7B-40C8-A0A0-C7EC9ED97C1F}"/>
              </a:ext>
            </a:extLst>
          </p:cNvPr>
          <p:cNvSpPr>
            <a:spLocks noGrp="1"/>
          </p:cNvSpPr>
          <p:nvPr>
            <p:ph type="title"/>
          </p:nvPr>
        </p:nvSpPr>
        <p:spPr/>
        <p:txBody>
          <a:bodyPr>
            <a:normAutofit fontScale="90000"/>
          </a:bodyPr>
          <a:lstStyle/>
          <a:p>
            <a:r>
              <a:rPr lang="en-US" dirty="0"/>
              <a:t>Data analysis and visualization needs</a:t>
            </a:r>
          </a:p>
        </p:txBody>
      </p:sp>
      <p:sp>
        <p:nvSpPr>
          <p:cNvPr id="3" name="Content Placeholder 2">
            <a:extLst>
              <a:ext uri="{FF2B5EF4-FFF2-40B4-BE49-F238E27FC236}">
                <a16:creationId xmlns:a16="http://schemas.microsoft.com/office/drawing/2014/main" id="{820C2F9D-BD7A-4DEC-BFE3-616FE03F998C}"/>
              </a:ext>
            </a:extLst>
          </p:cNvPr>
          <p:cNvSpPr>
            <a:spLocks noGrp="1"/>
          </p:cNvSpPr>
          <p:nvPr>
            <p:ph idx="1"/>
          </p:nvPr>
        </p:nvSpPr>
        <p:spPr/>
        <p:txBody>
          <a:bodyPr>
            <a:normAutofit/>
          </a:bodyPr>
          <a:lstStyle/>
          <a:p>
            <a:r>
              <a:rPr lang="en-US" sz="2000" dirty="0"/>
              <a:t>Visualization and analytics to support linkages of cancer registry with longitudinal treatment data</a:t>
            </a:r>
          </a:p>
          <a:p>
            <a:pPr lvl="1"/>
            <a:r>
              <a:rPr lang="en-US" sz="1600" dirty="0"/>
              <a:t>NAACCR formatted central cancer registry data elements</a:t>
            </a:r>
          </a:p>
          <a:p>
            <a:pPr lvl="1"/>
            <a:r>
              <a:rPr lang="en-US" sz="1600" dirty="0"/>
              <a:t>Electronic pathology reports and values extracted and coded from reports</a:t>
            </a:r>
          </a:p>
          <a:p>
            <a:pPr lvl="1"/>
            <a:r>
              <a:rPr lang="en-US" sz="1600" dirty="0"/>
              <a:t>Genomic testing data (e.g., Oncotype </a:t>
            </a:r>
            <a:r>
              <a:rPr lang="en-US" sz="1600" dirty="0" err="1"/>
              <a:t>Dx</a:t>
            </a:r>
            <a:r>
              <a:rPr lang="en-US" sz="1600" dirty="0"/>
              <a:t> scores)</a:t>
            </a:r>
          </a:p>
          <a:p>
            <a:pPr lvl="1"/>
            <a:r>
              <a:rPr lang="en-US" sz="1600" dirty="0"/>
              <a:t>Longitudinal data (pharmacy, claims, radiation oncology)</a:t>
            </a:r>
          </a:p>
          <a:p>
            <a:pPr lvl="1"/>
            <a:r>
              <a:rPr lang="en-US" sz="1600" dirty="0"/>
              <a:t>Longer term interest in mining and integration of EMR data, radiology notes, clinical visit notes</a:t>
            </a:r>
          </a:p>
          <a:p>
            <a:r>
              <a:rPr lang="en-US" sz="2000" dirty="0"/>
              <a:t>Clinical trial eligibility and real-time case ascertainment through SEER registries</a:t>
            </a:r>
          </a:p>
          <a:p>
            <a:r>
              <a:rPr lang="en-US" sz="2000" dirty="0"/>
              <a:t>SEER-Linked Virtual Bio-Repository</a:t>
            </a:r>
          </a:p>
          <a:p>
            <a:pPr lvl="1"/>
            <a:r>
              <a:rPr lang="en-US" sz="1600" dirty="0"/>
              <a:t>Pathology imaging analytics</a:t>
            </a:r>
          </a:p>
          <a:p>
            <a:r>
              <a:rPr lang="en-US" sz="2000" dirty="0"/>
              <a:t>Simulation and predictive modeling (CISNET)</a:t>
            </a:r>
          </a:p>
        </p:txBody>
      </p:sp>
      <p:sp>
        <p:nvSpPr>
          <p:cNvPr id="4" name="Slide Number Placeholder 3">
            <a:extLst>
              <a:ext uri="{FF2B5EF4-FFF2-40B4-BE49-F238E27FC236}">
                <a16:creationId xmlns:a16="http://schemas.microsoft.com/office/drawing/2014/main" id="{F0706A1B-0576-4944-AB8B-A2E782392EBA}"/>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66332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DA918D-FCA3-44BD-8553-EB1CCF24584C}"/>
              </a:ext>
            </a:extLst>
          </p:cNvPr>
          <p:cNvSpPr>
            <a:spLocks noGrp="1"/>
          </p:cNvSpPr>
          <p:nvPr>
            <p:ph type="title"/>
          </p:nvPr>
        </p:nvSpPr>
        <p:spPr>
          <a:xfrm>
            <a:off x="762000" y="3962400"/>
            <a:ext cx="7391400" cy="1143000"/>
          </a:xfrm>
        </p:spPr>
        <p:txBody>
          <a:bodyPr/>
          <a:lstStyle/>
          <a:p>
            <a:r>
              <a:rPr lang="en-US" b="1" dirty="0">
                <a:latin typeface="Arial" panose="020B0604020202020204" pitchFamily="34" charset="0"/>
                <a:cs typeface="Arial" panose="020B0604020202020204" pitchFamily="34" charset="0"/>
              </a:rPr>
              <a:t>THANK YOU</a:t>
            </a:r>
          </a:p>
        </p:txBody>
      </p:sp>
      <p:sp>
        <p:nvSpPr>
          <p:cNvPr id="3" name="Slide Number Placeholder 2">
            <a:extLst>
              <a:ext uri="{FF2B5EF4-FFF2-40B4-BE49-F238E27FC236}">
                <a16:creationId xmlns:a16="http://schemas.microsoft.com/office/drawing/2014/main" id="{42283716-BCB8-4471-8F3A-ABDA549F6F8C}"/>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359621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B80907-6140-4ECF-98D8-A6009A948C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D1FA79-28CD-4B8A-BBFF-FD5D90B7ED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C934D2-5C3C-4AA7-87BC-476FB99DA820}"/>
              </a:ext>
            </a:extLst>
          </p:cNvPr>
          <p:cNvSpPr>
            <a:spLocks noGrp="1"/>
          </p:cNvSpPr>
          <p:nvPr>
            <p:ph type="title"/>
          </p:nvPr>
        </p:nvSpPr>
        <p:spPr/>
        <p:txBody>
          <a:bodyPr/>
          <a:lstStyle/>
          <a:p>
            <a:pPr algn="ctr"/>
            <a:r>
              <a:rPr lang="en-US" dirty="0"/>
              <a:t>Federally Funded Programs</a:t>
            </a:r>
          </a:p>
        </p:txBody>
      </p:sp>
      <p:pic>
        <p:nvPicPr>
          <p:cNvPr id="6146" name="Picture 2" descr="Image result for npcr registries">
            <a:extLst>
              <a:ext uri="{FF2B5EF4-FFF2-40B4-BE49-F238E27FC236}">
                <a16:creationId xmlns:a16="http://schemas.microsoft.com/office/drawing/2014/main" id="{A9C3A8FB-DAEE-4EC8-BD39-4AC11299B8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4463" y="2214217"/>
            <a:ext cx="3903560" cy="246757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28DB964-C2E3-4C17-A058-64AF2918F05C}"/>
              </a:ext>
            </a:extLst>
          </p:cNvPr>
          <p:cNvSpPr txBox="1">
            <a:spLocks/>
          </p:cNvSpPr>
          <p:nvPr/>
        </p:nvSpPr>
        <p:spPr>
          <a:xfrm>
            <a:off x="4834463" y="994902"/>
            <a:ext cx="374184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CDC NPCR Registries</a:t>
            </a:r>
          </a:p>
        </p:txBody>
      </p:sp>
      <p:sp>
        <p:nvSpPr>
          <p:cNvPr id="8" name="Title 1">
            <a:extLst>
              <a:ext uri="{FF2B5EF4-FFF2-40B4-BE49-F238E27FC236}">
                <a16:creationId xmlns:a16="http://schemas.microsoft.com/office/drawing/2014/main" id="{FD0E2798-25F9-4AD2-AFBA-3869C3FB4347}"/>
              </a:ext>
            </a:extLst>
          </p:cNvPr>
          <p:cNvSpPr txBox="1">
            <a:spLocks/>
          </p:cNvSpPr>
          <p:nvPr/>
        </p:nvSpPr>
        <p:spPr>
          <a:xfrm>
            <a:off x="520379" y="1033088"/>
            <a:ext cx="3741847"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t>NCI SEER Registries</a:t>
            </a:r>
          </a:p>
        </p:txBody>
      </p:sp>
      <p:sp>
        <p:nvSpPr>
          <p:cNvPr id="3" name="Rectangle 2">
            <a:extLst>
              <a:ext uri="{FF2B5EF4-FFF2-40B4-BE49-F238E27FC236}">
                <a16:creationId xmlns:a16="http://schemas.microsoft.com/office/drawing/2014/main" id="{74D64764-2867-492B-814E-55CE1D4D29FE}"/>
              </a:ext>
            </a:extLst>
          </p:cNvPr>
          <p:cNvSpPr/>
          <p:nvPr/>
        </p:nvSpPr>
        <p:spPr>
          <a:xfrm>
            <a:off x="2912054" y="5641978"/>
            <a:ext cx="413337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https://seer.cancer.gov/report_to_nation/</a:t>
            </a:r>
          </a:p>
        </p:txBody>
      </p:sp>
      <p:pic>
        <p:nvPicPr>
          <p:cNvPr id="3074" name="Picture 2" descr="https://seer.cancer.gov/i/arn/arn-cover.gif">
            <a:extLst>
              <a:ext uri="{FF2B5EF4-FFF2-40B4-BE49-F238E27FC236}">
                <a16:creationId xmlns:a16="http://schemas.microsoft.com/office/drawing/2014/main" id="{8F2E4381-7F68-4670-B25B-61A3D742F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2686" y="5751430"/>
            <a:ext cx="737235" cy="9700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BF3A10D-FD66-4433-9F7C-D26E0A88C2FE}"/>
              </a:ext>
            </a:extLst>
          </p:cNvPr>
          <p:cNvSpPr/>
          <p:nvPr/>
        </p:nvSpPr>
        <p:spPr>
          <a:xfrm>
            <a:off x="2912054" y="5952205"/>
            <a:ext cx="452232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https://www.cdc.gov/cancer/npcr/public-use/</a:t>
            </a:r>
          </a:p>
        </p:txBody>
      </p:sp>
      <p:sp>
        <p:nvSpPr>
          <p:cNvPr id="10" name="Rectangle 9">
            <a:extLst>
              <a:ext uri="{FF2B5EF4-FFF2-40B4-BE49-F238E27FC236}">
                <a16:creationId xmlns:a16="http://schemas.microsoft.com/office/drawing/2014/main" id="{8E923B69-60F0-4985-8E0A-D2A3A9E8B6A5}"/>
              </a:ext>
            </a:extLst>
          </p:cNvPr>
          <p:cNvSpPr/>
          <p:nvPr/>
        </p:nvSpPr>
        <p:spPr>
          <a:xfrm>
            <a:off x="2912054" y="6236453"/>
            <a:ext cx="292394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https://seer.cancer.gov/data/</a:t>
            </a:r>
          </a:p>
        </p:txBody>
      </p:sp>
      <p:pic>
        <p:nvPicPr>
          <p:cNvPr id="13" name="Content Placeholder 6">
            <a:extLst>
              <a:ext uri="{FF2B5EF4-FFF2-40B4-BE49-F238E27FC236}">
                <a16:creationId xmlns:a16="http://schemas.microsoft.com/office/drawing/2014/main" id="{637F671C-6B25-4BA8-8BDD-11289986C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0" y="1801907"/>
            <a:ext cx="4648031" cy="3665276"/>
          </a:xfrm>
          <a:prstGeom prst="rect">
            <a:avLst/>
          </a:prstGeom>
        </p:spPr>
      </p:pic>
      <p:sp>
        <p:nvSpPr>
          <p:cNvPr id="5" name="Arrow: Down 4">
            <a:extLst>
              <a:ext uri="{FF2B5EF4-FFF2-40B4-BE49-F238E27FC236}">
                <a16:creationId xmlns:a16="http://schemas.microsoft.com/office/drawing/2014/main" id="{2080878B-9FFE-4D74-B3B1-8B5052DC5664}"/>
              </a:ext>
            </a:extLst>
          </p:cNvPr>
          <p:cNvSpPr/>
          <p:nvPr/>
        </p:nvSpPr>
        <p:spPr>
          <a:xfrm>
            <a:off x="3774548" y="5212711"/>
            <a:ext cx="1097280"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61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rmAutofit/>
          </a:bodyPr>
          <a:lstStyle/>
          <a:p>
            <a:r>
              <a:rPr lang="en-US" dirty="0"/>
              <a:t>Cancer Registries – legal authority</a:t>
            </a:r>
          </a:p>
        </p:txBody>
      </p:sp>
      <p:sp>
        <p:nvSpPr>
          <p:cNvPr id="3" name="Content Placeholder 2"/>
          <p:cNvSpPr>
            <a:spLocks noGrp="1"/>
          </p:cNvSpPr>
          <p:nvPr>
            <p:ph idx="1"/>
          </p:nvPr>
        </p:nvSpPr>
        <p:spPr>
          <a:xfrm>
            <a:off x="457200" y="1219200"/>
            <a:ext cx="8229600" cy="5486400"/>
          </a:xfrm>
        </p:spPr>
        <p:txBody>
          <a:bodyPr>
            <a:normAutofit lnSpcReduction="10000"/>
          </a:bodyPr>
          <a:lstStyle/>
          <a:p>
            <a:r>
              <a:rPr lang="en-US" sz="2000" dirty="0">
                <a:latin typeface="Calibri" panose="020F0502020204030204" pitchFamily="34" charset="0"/>
              </a:rPr>
              <a:t>Each state has a legal mandate for reporting of all cancer cases, treatment and outcomes to a state cancer registry</a:t>
            </a:r>
          </a:p>
          <a:p>
            <a:r>
              <a:rPr lang="en-US" sz="2000" dirty="0">
                <a:latin typeface="Calibri" panose="020F0502020204030204" pitchFamily="34" charset="0"/>
              </a:rPr>
              <a:t>Patient Identifying Information (PII) is required to link disparate reporting sources for consolidation and longitudinal follow-up</a:t>
            </a:r>
          </a:p>
          <a:p>
            <a:pPr lvl="1"/>
            <a:r>
              <a:rPr lang="en-US" sz="1800" dirty="0">
                <a:latin typeface="Calibri" panose="020F0502020204030204" pitchFamily="34" charset="0"/>
              </a:rPr>
              <a:t>Surveillance reporting is HIPAA exempt</a:t>
            </a:r>
          </a:p>
          <a:p>
            <a:r>
              <a:rPr lang="en-US" sz="2000" dirty="0">
                <a:latin typeface="Calibri" panose="020F0502020204030204" pitchFamily="34" charset="0"/>
              </a:rPr>
              <a:t>All health care providers are required to report including: hospitals, pathologists, other MDs (Oncologists/Radiation Oncologists), Pharmacists</a:t>
            </a:r>
          </a:p>
          <a:p>
            <a:pPr lvl="1"/>
            <a:r>
              <a:rPr lang="en-US" sz="1800" dirty="0">
                <a:latin typeface="Calibri" panose="020F0502020204030204" pitchFamily="34" charset="0"/>
              </a:rPr>
              <a:t>This includes path labs (such as genomic labs)</a:t>
            </a:r>
          </a:p>
          <a:p>
            <a:r>
              <a:rPr lang="en-US" sz="2000" dirty="0">
                <a:latin typeface="Calibri" panose="020F0502020204030204" pitchFamily="34" charset="0"/>
              </a:rPr>
              <a:t>SEER registries establish “required” reporting of variables based on what SEER requires</a:t>
            </a:r>
          </a:p>
          <a:p>
            <a:pPr lvl="1"/>
            <a:r>
              <a:rPr lang="en-US" sz="1800" dirty="0">
                <a:latin typeface="Calibri" panose="020F0502020204030204" pitchFamily="34" charset="0"/>
              </a:rPr>
              <a:t>Opportunity to modify data collected </a:t>
            </a:r>
          </a:p>
          <a:p>
            <a:pPr lvl="1"/>
            <a:r>
              <a:rPr lang="en-US" sz="1800" dirty="0">
                <a:latin typeface="Calibri" panose="020F0502020204030204" pitchFamily="34" charset="0"/>
              </a:rPr>
              <a:t>3 SEER registries have written in their law permission to collect and use residual tumor tissue for research purposes</a:t>
            </a:r>
          </a:p>
          <a:p>
            <a:r>
              <a:rPr lang="en-US" sz="2000" dirty="0">
                <a:latin typeface="Calibri" panose="020F0502020204030204" pitchFamily="34" charset="0"/>
              </a:rPr>
              <a:t>Public health reporting permits the collection of data on cancer patients to:</a:t>
            </a:r>
          </a:p>
          <a:p>
            <a:pPr lvl="1"/>
            <a:r>
              <a:rPr lang="en-US" sz="1800" dirty="0">
                <a:latin typeface="Calibri" panose="020F0502020204030204" pitchFamily="34" charset="0"/>
              </a:rPr>
              <a:t>understand trends in incidence, prevalence and survival (SEER &amp; NPCR)</a:t>
            </a:r>
          </a:p>
          <a:p>
            <a:pPr lvl="1"/>
            <a:r>
              <a:rPr lang="en-US" sz="1800" dirty="0">
                <a:latin typeface="Calibri" panose="020F0502020204030204" pitchFamily="34" charset="0"/>
              </a:rPr>
              <a:t>use the data to better understand cancer care and outcomes – especially beyond the clinical trial setting (SEER)</a:t>
            </a:r>
          </a:p>
          <a:p>
            <a:pPr lvl="1"/>
            <a:endParaRPr lang="en-US" sz="1600"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D4708FD7-3FF9-4220-B790-94BFAE30A4AA}"/>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39452462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477000"/>
            <a:ext cx="5013167" cy="369332"/>
          </a:xfrm>
          <a:prstGeom prst="rect">
            <a:avLst/>
          </a:prstGeom>
          <a:noFill/>
        </p:spPr>
        <p:txBody>
          <a:bodyPr wrap="none" rtlCol="0">
            <a:spAutoFit/>
          </a:bodyPr>
          <a:lstStyle/>
          <a:p>
            <a:r>
              <a:rPr lang="en-US" dirty="0"/>
              <a:t>*Note: these are gaps for all surveillance systems</a:t>
            </a:r>
          </a:p>
        </p:txBody>
      </p:sp>
      <p:sp>
        <p:nvSpPr>
          <p:cNvPr id="5" name="Slide Number Placeholder 4">
            <a:extLst>
              <a:ext uri="{FF2B5EF4-FFF2-40B4-BE49-F238E27FC236}">
                <a16:creationId xmlns:a16="http://schemas.microsoft.com/office/drawing/2014/main" id="{12DE2AA9-35ED-470B-9BEA-A2A99F3F96FA}"/>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5</a:t>
            </a:fld>
            <a:endParaRPr lang="en-US" dirty="0">
              <a:solidFill>
                <a:srgbClr val="000000"/>
              </a:solidFill>
            </a:endParaRPr>
          </a:p>
        </p:txBody>
      </p:sp>
      <p:sp>
        <p:nvSpPr>
          <p:cNvPr id="8" name="Title 2">
            <a:extLst>
              <a:ext uri="{FF2B5EF4-FFF2-40B4-BE49-F238E27FC236}">
                <a16:creationId xmlns:a16="http://schemas.microsoft.com/office/drawing/2014/main" id="{73B2E9EC-6E18-41FD-868A-7F1EB140A261}"/>
              </a:ext>
            </a:extLst>
          </p:cNvPr>
          <p:cNvSpPr>
            <a:spLocks noGrp="1"/>
          </p:cNvSpPr>
          <p:nvPr>
            <p:ph type="title"/>
          </p:nvPr>
        </p:nvSpPr>
        <p:spPr>
          <a:xfrm>
            <a:off x="457200" y="332657"/>
            <a:ext cx="8610600" cy="564356"/>
          </a:xfrm>
        </p:spPr>
        <p:txBody>
          <a:bodyPr>
            <a:normAutofit fontScale="90000"/>
          </a:bodyPr>
          <a:lstStyle/>
          <a:p>
            <a:r>
              <a:rPr lang="en-US" sz="2600" dirty="0">
                <a:latin typeface="Arial" panose="020B0604020202020204" pitchFamily="34" charset="0"/>
                <a:cs typeface="Arial" panose="020B0604020202020204" pitchFamily="34" charset="0"/>
              </a:rPr>
              <a:t>Specific data gaps* being addressed with SEER initiatives </a:t>
            </a:r>
          </a:p>
        </p:txBody>
      </p:sp>
      <p:sp>
        <p:nvSpPr>
          <p:cNvPr id="11" name="Content Placeholder 1">
            <a:extLst>
              <a:ext uri="{FF2B5EF4-FFF2-40B4-BE49-F238E27FC236}">
                <a16:creationId xmlns:a16="http://schemas.microsoft.com/office/drawing/2014/main" id="{F1F09835-31D4-4698-8A76-98B10BCE3B0E}"/>
              </a:ext>
            </a:extLst>
          </p:cNvPr>
          <p:cNvSpPr>
            <a:spLocks noGrp="1"/>
          </p:cNvSpPr>
          <p:nvPr>
            <p:ph idx="1"/>
          </p:nvPr>
        </p:nvSpPr>
        <p:spPr>
          <a:xfrm>
            <a:off x="457200" y="1219200"/>
            <a:ext cx="8534400" cy="5410200"/>
          </a:xfrm>
        </p:spPr>
        <p:txBody>
          <a:bodyPr>
            <a:normAutofit/>
          </a:bodyPr>
          <a:lstStyle/>
          <a:p>
            <a:r>
              <a:rPr lang="en-US" sz="2400" dirty="0">
                <a:latin typeface="Calibri" panose="020F0502020204030204" pitchFamily="34" charset="0"/>
              </a:rPr>
              <a:t>Detailed longitudinal treatment data</a:t>
            </a:r>
          </a:p>
          <a:p>
            <a:pPr lvl="1"/>
            <a:r>
              <a:rPr lang="en-US" sz="2000" dirty="0">
                <a:latin typeface="Calibri" panose="020F0502020204030204" pitchFamily="34" charset="0"/>
              </a:rPr>
              <a:t>First course of therapy collected but limited to generic categorization for systemic therapies (chemo/hormonal/targeted)</a:t>
            </a:r>
          </a:p>
          <a:p>
            <a:pPr lvl="1"/>
            <a:r>
              <a:rPr lang="en-US" sz="2000" dirty="0">
                <a:latin typeface="Calibri" panose="020F0502020204030204" pitchFamily="34" charset="0"/>
              </a:rPr>
              <a:t>No subsequent therapy collected</a:t>
            </a:r>
          </a:p>
          <a:p>
            <a:pPr lvl="1"/>
            <a:r>
              <a:rPr lang="en-US" sz="2000" dirty="0">
                <a:latin typeface="Calibri" panose="020F0502020204030204" pitchFamily="34" charset="0"/>
              </a:rPr>
              <a:t>No access to pharmacy-provided oral therapies</a:t>
            </a:r>
          </a:p>
          <a:p>
            <a:pPr lvl="1"/>
            <a:endParaRPr lang="en-US" sz="1200" dirty="0">
              <a:latin typeface="Calibri" panose="020F0502020204030204" pitchFamily="34" charset="0"/>
            </a:endParaRPr>
          </a:p>
          <a:p>
            <a:r>
              <a:rPr lang="en-US" sz="2400" dirty="0">
                <a:latin typeface="Calibri" panose="020F0502020204030204" pitchFamily="34" charset="0"/>
              </a:rPr>
              <a:t>Lack of outcomes other than survival and cause of death</a:t>
            </a:r>
          </a:p>
          <a:p>
            <a:pPr lvl="1"/>
            <a:r>
              <a:rPr lang="en-US" sz="2000" dirty="0">
                <a:latin typeface="Calibri" panose="020F0502020204030204" pitchFamily="34" charset="0"/>
              </a:rPr>
              <a:t>Imperative to understand recurrence</a:t>
            </a:r>
          </a:p>
          <a:p>
            <a:pPr lvl="1"/>
            <a:endParaRPr lang="en-US" sz="800" dirty="0">
              <a:latin typeface="Calibri" panose="020F0502020204030204" pitchFamily="34" charset="0"/>
            </a:endParaRPr>
          </a:p>
          <a:p>
            <a:r>
              <a:rPr lang="en-US" sz="2400" dirty="0">
                <a:latin typeface="Calibri" panose="020F0502020204030204" pitchFamily="34" charset="0"/>
              </a:rPr>
              <a:t>Comprehensive genomic data characterizing the cancer</a:t>
            </a:r>
          </a:p>
          <a:p>
            <a:pPr lvl="1"/>
            <a:r>
              <a:rPr lang="en-US" sz="2000" dirty="0">
                <a:latin typeface="Calibri" panose="020F0502020204030204" pitchFamily="34" charset="0"/>
              </a:rPr>
              <a:t>Only 32 prognostic and predictive biomarkers currently collected</a:t>
            </a:r>
            <a:endParaRPr lang="en-US" sz="2000" dirty="0">
              <a:solidFill>
                <a:srgbClr val="FF0000"/>
              </a:solidFill>
              <a:latin typeface="Calibri" panose="020F0502020204030204" pitchFamily="34" charset="0"/>
            </a:endParaRPr>
          </a:p>
          <a:p>
            <a:pPr lvl="1"/>
            <a:r>
              <a:rPr lang="en-US" sz="2000" dirty="0">
                <a:latin typeface="Calibri" panose="020F0502020204030204" pitchFamily="34" charset="0"/>
              </a:rPr>
              <a:t>More detailed/comprehensive genomic testing results are necessary to understand and characterize each cancer (both at diagnosis and subsequently)</a:t>
            </a:r>
          </a:p>
          <a:p>
            <a:pPr lvl="1"/>
            <a:endParaRPr lang="en-US" sz="2000" dirty="0">
              <a:latin typeface="Calibri" panose="020F0502020204030204" pitchFamily="34" charset="0"/>
            </a:endParaRPr>
          </a:p>
        </p:txBody>
      </p:sp>
    </p:spTree>
    <p:extLst>
      <p:ext uri="{BB962C8B-B14F-4D97-AF65-F5344CB8AC3E}">
        <p14:creationId xmlns:p14="http://schemas.microsoft.com/office/powerpoint/2010/main" val="294067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789348-E7B0-4809-8DA2-E0BD9C67F4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D1FA79-28CD-4B8A-BBFF-FD5D90B7ED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A31FB9-145E-4948-8447-7077EBBA0166}"/>
              </a:ext>
            </a:extLst>
          </p:cNvPr>
          <p:cNvSpPr>
            <a:spLocks noGrp="1"/>
          </p:cNvSpPr>
          <p:nvPr>
            <p:ph type="title"/>
          </p:nvPr>
        </p:nvSpPr>
        <p:spPr/>
        <p:txBody>
          <a:bodyPr>
            <a:noAutofit/>
          </a:bodyPr>
          <a:lstStyle/>
          <a:p>
            <a:r>
              <a:rPr lang="en-US" dirty="0"/>
              <a:t>SEER Big Data Challenges</a:t>
            </a:r>
          </a:p>
        </p:txBody>
      </p:sp>
      <p:sp>
        <p:nvSpPr>
          <p:cNvPr id="5" name="TextBox 4">
            <a:extLst>
              <a:ext uri="{FF2B5EF4-FFF2-40B4-BE49-F238E27FC236}">
                <a16:creationId xmlns:a16="http://schemas.microsoft.com/office/drawing/2014/main" id="{438F0F96-E098-4F4C-8A1A-F215AAEDF1B6}"/>
              </a:ext>
            </a:extLst>
          </p:cNvPr>
          <p:cNvSpPr txBox="1"/>
          <p:nvPr/>
        </p:nvSpPr>
        <p:spPr>
          <a:xfrm>
            <a:off x="733426" y="1660967"/>
            <a:ext cx="229790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Around 28% of US Population</a:t>
            </a:r>
          </a:p>
        </p:txBody>
      </p:sp>
      <p:sp>
        <p:nvSpPr>
          <p:cNvPr id="9" name="TextBox 8">
            <a:extLst>
              <a:ext uri="{FF2B5EF4-FFF2-40B4-BE49-F238E27FC236}">
                <a16:creationId xmlns:a16="http://schemas.microsoft.com/office/drawing/2014/main" id="{E2BBA3C2-984D-47EA-8423-FA0E7054BDBC}"/>
              </a:ext>
            </a:extLst>
          </p:cNvPr>
          <p:cNvSpPr txBox="1"/>
          <p:nvPr/>
        </p:nvSpPr>
        <p:spPr>
          <a:xfrm>
            <a:off x="373856" y="2576229"/>
            <a:ext cx="275272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Around 450,000 new cases per year</a:t>
            </a:r>
          </a:p>
        </p:txBody>
      </p:sp>
      <p:sp>
        <p:nvSpPr>
          <p:cNvPr id="10" name="TextBox 9">
            <a:extLst>
              <a:ext uri="{FF2B5EF4-FFF2-40B4-BE49-F238E27FC236}">
                <a16:creationId xmlns:a16="http://schemas.microsoft.com/office/drawing/2014/main" id="{4B46E2E3-ED8F-4E6A-B60B-ACA8D8B1B036}"/>
              </a:ext>
            </a:extLst>
          </p:cNvPr>
          <p:cNvSpPr txBox="1"/>
          <p:nvPr/>
        </p:nvSpPr>
        <p:spPr>
          <a:xfrm>
            <a:off x="97930" y="3589898"/>
            <a:ext cx="2571750"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Around 80% of cases with electronic pathology reports</a:t>
            </a:r>
          </a:p>
        </p:txBody>
      </p:sp>
      <p:sp>
        <p:nvSpPr>
          <p:cNvPr id="11" name="TextBox 10">
            <a:extLst>
              <a:ext uri="{FF2B5EF4-FFF2-40B4-BE49-F238E27FC236}">
                <a16:creationId xmlns:a16="http://schemas.microsoft.com/office/drawing/2014/main" id="{D9FFBDFE-AEEB-4B11-B974-32B56DBC9A17}"/>
              </a:ext>
            </a:extLst>
          </p:cNvPr>
          <p:cNvSpPr txBox="1"/>
          <p:nvPr/>
        </p:nvSpPr>
        <p:spPr>
          <a:xfrm>
            <a:off x="755155" y="4818407"/>
            <a:ext cx="331708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Over 360 reporting laboratories</a:t>
            </a:r>
          </a:p>
        </p:txBody>
      </p:sp>
      <p:sp>
        <p:nvSpPr>
          <p:cNvPr id="12" name="TextBox 11">
            <a:extLst>
              <a:ext uri="{FF2B5EF4-FFF2-40B4-BE49-F238E27FC236}">
                <a16:creationId xmlns:a16="http://schemas.microsoft.com/office/drawing/2014/main" id="{323A8958-4105-475B-B3D4-04B167136137}"/>
              </a:ext>
            </a:extLst>
          </p:cNvPr>
          <p:cNvSpPr txBox="1"/>
          <p:nvPr/>
        </p:nvSpPr>
        <p:spPr>
          <a:xfrm>
            <a:off x="5482531" y="4790384"/>
            <a:ext cx="303281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Heterogeneous data from acquisitions and linkages</a:t>
            </a:r>
          </a:p>
        </p:txBody>
      </p:sp>
      <p:sp>
        <p:nvSpPr>
          <p:cNvPr id="13" name="TextBox 12">
            <a:extLst>
              <a:ext uri="{FF2B5EF4-FFF2-40B4-BE49-F238E27FC236}">
                <a16:creationId xmlns:a16="http://schemas.microsoft.com/office/drawing/2014/main" id="{EC480D00-7AF5-4EFA-A0AE-E9FB03A2CD99}"/>
              </a:ext>
            </a:extLst>
          </p:cNvPr>
          <p:cNvSpPr txBox="1"/>
          <p:nvPr/>
        </p:nvSpPr>
        <p:spPr>
          <a:xfrm>
            <a:off x="6109396" y="3683306"/>
            <a:ext cx="317718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22-month delay in cancer reporting</a:t>
            </a:r>
            <a:r>
              <a:rPr kumimoji="0" lang="en-US" sz="2100" b="0" i="0" u="none" strike="noStrike" kern="1200" cap="none" spc="0" normalizeH="0" baseline="30000" noProof="0" dirty="0">
                <a:ln>
                  <a:noFill/>
                </a:ln>
                <a:solidFill>
                  <a:prstClr val="black"/>
                </a:solidFill>
                <a:effectLst/>
                <a:uLnTx/>
                <a:uFillTx/>
                <a:latin typeface="Calibri" panose="020F0502020204030204"/>
                <a:ea typeface="+mn-ea"/>
                <a:cs typeface="+mn-cs"/>
              </a:rPr>
              <a:t>1</a:t>
            </a:r>
          </a:p>
        </p:txBody>
      </p:sp>
      <p:sp>
        <p:nvSpPr>
          <p:cNvPr id="14" name="TextBox 13">
            <a:extLst>
              <a:ext uri="{FF2B5EF4-FFF2-40B4-BE49-F238E27FC236}">
                <a16:creationId xmlns:a16="http://schemas.microsoft.com/office/drawing/2014/main" id="{04EC6D4A-0F5D-4181-82F4-1D2089BE2E4D}"/>
              </a:ext>
            </a:extLst>
          </p:cNvPr>
          <p:cNvSpPr txBox="1"/>
          <p:nvPr/>
        </p:nvSpPr>
        <p:spPr>
          <a:xfrm>
            <a:off x="6024563" y="2576228"/>
            <a:ext cx="230653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High data quality requirements</a:t>
            </a:r>
          </a:p>
        </p:txBody>
      </p:sp>
      <p:sp>
        <p:nvSpPr>
          <p:cNvPr id="15" name="TextBox 14">
            <a:extLst>
              <a:ext uri="{FF2B5EF4-FFF2-40B4-BE49-F238E27FC236}">
                <a16:creationId xmlns:a16="http://schemas.microsoft.com/office/drawing/2014/main" id="{6ED43019-D8AC-4A18-8C70-B8DE345A024E}"/>
              </a:ext>
            </a:extLst>
          </p:cNvPr>
          <p:cNvSpPr txBox="1"/>
          <p:nvPr/>
        </p:nvSpPr>
        <p:spPr>
          <a:xfrm>
            <a:off x="5329237" y="1616654"/>
            <a:ext cx="327183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High security and data confidentiality requirements</a:t>
            </a:r>
          </a:p>
        </p:txBody>
      </p:sp>
      <p:graphicFrame>
        <p:nvGraphicFramePr>
          <p:cNvPr id="16" name="Diagram 15">
            <a:extLst>
              <a:ext uri="{FF2B5EF4-FFF2-40B4-BE49-F238E27FC236}">
                <a16:creationId xmlns:a16="http://schemas.microsoft.com/office/drawing/2014/main" id="{3694AAC4-CCC7-448C-B901-63773F595745}"/>
              </a:ext>
            </a:extLst>
          </p:cNvPr>
          <p:cNvGraphicFramePr/>
          <p:nvPr>
            <p:extLst/>
          </p:nvPr>
        </p:nvGraphicFramePr>
        <p:xfrm>
          <a:off x="2251174" y="1898845"/>
          <a:ext cx="4043363" cy="3382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id="{7C8A3F67-BAE7-4FB8-951A-0FBECAAC33D1}"/>
              </a:ext>
            </a:extLst>
          </p:cNvPr>
          <p:cNvSpPr txBox="1"/>
          <p:nvPr/>
        </p:nvSpPr>
        <p:spPr>
          <a:xfrm>
            <a:off x="373856" y="6206310"/>
            <a:ext cx="3017044"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https://surveillance.cancer.gov/delay/</a:t>
            </a:r>
          </a:p>
        </p:txBody>
      </p:sp>
    </p:spTree>
    <p:extLst>
      <p:ext uri="{BB962C8B-B14F-4D97-AF65-F5344CB8AC3E}">
        <p14:creationId xmlns:p14="http://schemas.microsoft.com/office/powerpoint/2010/main" val="362239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771AAF79-F258-41D0-A241-C4A57CDB8C70}"/>
              </a:ext>
            </a:extLst>
          </p:cNvPr>
          <p:cNvSpPr>
            <a:spLocks noGrp="1"/>
          </p:cNvSpPr>
          <p:nvPr>
            <p:ph idx="1"/>
          </p:nvPr>
        </p:nvSpPr>
        <p:spPr>
          <a:xfrm>
            <a:off x="628650" y="1236344"/>
            <a:ext cx="7886700" cy="4940935"/>
          </a:xfrm>
        </p:spPr>
        <p:txBody>
          <a:bodyPr>
            <a:normAutofit/>
          </a:bodyPr>
          <a:lstStyle/>
          <a:p>
            <a:r>
              <a:rPr lang="en-US" sz="2400" dirty="0">
                <a:latin typeface="Calibri" panose="020F0502020204030204" pitchFamily="34" charset="0"/>
              </a:rPr>
              <a:t>Efficiently enhance completeness and expand the clinical data collected through</a:t>
            </a:r>
          </a:p>
          <a:p>
            <a:pPr lvl="1"/>
            <a:r>
              <a:rPr lang="en-US" sz="1800" dirty="0">
                <a:latin typeface="Calibri" panose="020F0502020204030204" pitchFamily="34" charset="0"/>
              </a:rPr>
              <a:t> Linkages to capture current and new data items</a:t>
            </a:r>
          </a:p>
          <a:p>
            <a:pPr lvl="2"/>
            <a:r>
              <a:rPr lang="en-US" sz="1600" dirty="0">
                <a:latin typeface="Calibri" panose="020F0502020204030204" pitchFamily="34" charset="0"/>
              </a:rPr>
              <a:t>Cost efficient</a:t>
            </a:r>
          </a:p>
          <a:p>
            <a:pPr lvl="2"/>
            <a:r>
              <a:rPr lang="en-US" sz="1600" dirty="0">
                <a:latin typeface="Calibri" panose="020F0502020204030204" pitchFamily="34" charset="0"/>
              </a:rPr>
              <a:t>Increased accuracy and timeliness (real time data feeds often possible)</a:t>
            </a:r>
          </a:p>
          <a:p>
            <a:pPr lvl="1"/>
            <a:r>
              <a:rPr lang="en-US" sz="1800" dirty="0">
                <a:latin typeface="Calibri" panose="020F0502020204030204" pitchFamily="34" charset="0"/>
              </a:rPr>
              <a:t>Developing tools for automation (NLP/machine learning)</a:t>
            </a:r>
          </a:p>
          <a:p>
            <a:pPr lvl="2"/>
            <a:r>
              <a:rPr lang="en-US" sz="1600" dirty="0">
                <a:latin typeface="Calibri" panose="020F0502020204030204" pitchFamily="34" charset="0"/>
              </a:rPr>
              <a:t>Reducing manual data processing </a:t>
            </a:r>
          </a:p>
          <a:p>
            <a:pPr lvl="2"/>
            <a:r>
              <a:rPr lang="en-US" sz="1600" dirty="0">
                <a:latin typeface="Calibri" panose="020F0502020204030204" pitchFamily="34" charset="0"/>
              </a:rPr>
              <a:t>Increasing consistency and potentially accuracy above human curation</a:t>
            </a:r>
          </a:p>
          <a:p>
            <a:pPr lvl="1"/>
            <a:r>
              <a:rPr lang="en-US" sz="1800" dirty="0">
                <a:latin typeface="Calibri" panose="020F0502020204030204" pitchFamily="34" charset="0"/>
              </a:rPr>
              <a:t>Leveraging these activities through collaborations with external partners both commercial and public</a:t>
            </a:r>
          </a:p>
          <a:p>
            <a:pPr lvl="1"/>
            <a:endParaRPr lang="en-US" sz="1800" dirty="0">
              <a:latin typeface="Calibri" panose="020F0502020204030204" pitchFamily="34" charset="0"/>
            </a:endParaRPr>
          </a:p>
          <a:p>
            <a:r>
              <a:rPr lang="en-US" sz="2400" dirty="0">
                <a:latin typeface="Calibri" panose="020F0502020204030204" pitchFamily="34" charset="0"/>
              </a:rPr>
              <a:t>Expanding the SEER program infrastructure for supporting research</a:t>
            </a:r>
          </a:p>
          <a:p>
            <a:pPr lvl="1"/>
            <a:r>
              <a:rPr lang="en-US" sz="2000" dirty="0">
                <a:latin typeface="Calibri" pitchFamily="34" charset="0"/>
              </a:rPr>
              <a:t>Virtual SEER-Linked Biorepository  (aka Virtual Tissue Repository)</a:t>
            </a:r>
          </a:p>
          <a:p>
            <a:pPr lvl="1"/>
            <a:r>
              <a:rPr lang="en-US" sz="2000" dirty="0">
                <a:latin typeface="Calibri" pitchFamily="34" charset="0"/>
              </a:rPr>
              <a:t>Virtual Pooled Registry (VPR)</a:t>
            </a:r>
          </a:p>
          <a:p>
            <a:pPr lvl="1"/>
            <a:endParaRPr lang="en-US" sz="2000" dirty="0">
              <a:latin typeface="Calibri" pitchFamily="34" charset="0"/>
            </a:endParaRPr>
          </a:p>
        </p:txBody>
      </p:sp>
      <p:sp>
        <p:nvSpPr>
          <p:cNvPr id="2" name="Slide Number Placeholder 1">
            <a:extLst>
              <a:ext uri="{FF2B5EF4-FFF2-40B4-BE49-F238E27FC236}">
                <a16:creationId xmlns:a16="http://schemas.microsoft.com/office/drawing/2014/main" id="{30BB124B-4567-4AB8-B357-B4C394E755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BC38B3-0501-4B30-BC97-04A3AA5E717F}"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itle 3"/>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Solutions in progress at SEER </a:t>
            </a:r>
          </a:p>
        </p:txBody>
      </p:sp>
    </p:spTree>
    <p:extLst>
      <p:ext uri="{BB962C8B-B14F-4D97-AF65-F5344CB8AC3E}">
        <p14:creationId xmlns:p14="http://schemas.microsoft.com/office/powerpoint/2010/main" val="386711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D4E32-5ED5-4DF7-83BE-18096CACBA98}"/>
              </a:ext>
            </a:extLst>
          </p:cNvPr>
          <p:cNvSpPr>
            <a:spLocks noGrp="1"/>
          </p:cNvSpPr>
          <p:nvPr>
            <p:ph type="title"/>
          </p:nvPr>
        </p:nvSpPr>
        <p:spPr/>
        <p:txBody>
          <a:bodyPr>
            <a:normAutofit/>
          </a:bodyPr>
          <a:lstStyle/>
          <a:p>
            <a:r>
              <a:rPr lang="en-US" sz="3600" dirty="0">
                <a:latin typeface="Calibri" panose="020F0502020204030204" pitchFamily="34" charset="0"/>
              </a:rPr>
              <a:t>Linkages - Radiation Therapy</a:t>
            </a:r>
          </a:p>
        </p:txBody>
      </p:sp>
      <p:sp>
        <p:nvSpPr>
          <p:cNvPr id="5" name="Content Placeholder 4">
            <a:extLst>
              <a:ext uri="{FF2B5EF4-FFF2-40B4-BE49-F238E27FC236}">
                <a16:creationId xmlns:a16="http://schemas.microsoft.com/office/drawing/2014/main" id="{F90DD8C2-1850-4D69-84ED-F21E2CED5E9C}"/>
              </a:ext>
            </a:extLst>
          </p:cNvPr>
          <p:cNvSpPr>
            <a:spLocks noGrp="1"/>
          </p:cNvSpPr>
          <p:nvPr>
            <p:ph idx="1"/>
          </p:nvPr>
        </p:nvSpPr>
        <p:spPr/>
        <p:txBody>
          <a:bodyPr>
            <a:normAutofit/>
          </a:bodyPr>
          <a:lstStyle/>
          <a:p>
            <a:r>
              <a:rPr lang="en-US" sz="2000" dirty="0">
                <a:latin typeface="Calibri" panose="020F0502020204030204" pitchFamily="34" charset="0"/>
              </a:rPr>
              <a:t>Currently capture minimal data on radiation therapy is captured only for the initial course</a:t>
            </a:r>
          </a:p>
          <a:p>
            <a:r>
              <a:rPr lang="en-US" sz="2000" dirty="0">
                <a:latin typeface="Calibri" panose="020F0502020204030204" pitchFamily="34" charset="0"/>
              </a:rPr>
              <a:t>Working with Elekta / Varian to capture selected structured data from their EMRs</a:t>
            </a:r>
          </a:p>
          <a:p>
            <a:pPr lvl="1"/>
            <a:r>
              <a:rPr lang="en-US" sz="1800" dirty="0">
                <a:latin typeface="Calibri" panose="020F0502020204030204" pitchFamily="34" charset="0"/>
              </a:rPr>
              <a:t>Increased detail</a:t>
            </a:r>
          </a:p>
          <a:p>
            <a:pPr lvl="1"/>
            <a:r>
              <a:rPr lang="en-US" sz="1800" dirty="0">
                <a:latin typeface="Calibri" panose="020F0502020204030204" pitchFamily="34" charset="0"/>
              </a:rPr>
              <a:t>Would automatically provide initial and subsequent courses of radiation </a:t>
            </a:r>
          </a:p>
          <a:p>
            <a:pPr lvl="1"/>
            <a:r>
              <a:rPr lang="en-US" sz="1800" dirty="0">
                <a:latin typeface="Calibri" panose="020F0502020204030204" pitchFamily="34" charset="0"/>
              </a:rPr>
              <a:t>Opportunity to identify treatment of recurrent disease</a:t>
            </a:r>
          </a:p>
          <a:p>
            <a:r>
              <a:rPr lang="en-US" sz="2000" dirty="0">
                <a:latin typeface="Calibri" panose="020F0502020204030204" pitchFamily="34" charset="0"/>
              </a:rPr>
              <a:t>Pilot in process in NY </a:t>
            </a:r>
          </a:p>
          <a:p>
            <a:pPr lvl="1"/>
            <a:r>
              <a:rPr lang="en-US" sz="1800" dirty="0">
                <a:latin typeface="Calibri" panose="020F0502020204030204" pitchFamily="34" charset="0"/>
              </a:rPr>
              <a:t>Northwell hospitals have both Elekta and Varian</a:t>
            </a:r>
          </a:p>
          <a:p>
            <a:pPr lvl="1"/>
            <a:r>
              <a:rPr lang="en-US" sz="1800" dirty="0">
                <a:latin typeface="Calibri" panose="020F0502020204030204" pitchFamily="34" charset="0"/>
              </a:rPr>
              <a:t>Expanding to Seattle-based large Elekta practice</a:t>
            </a:r>
          </a:p>
          <a:p>
            <a:pPr lvl="1"/>
            <a:r>
              <a:rPr lang="en-US" sz="1800" dirty="0">
                <a:latin typeface="Calibri" panose="020F0502020204030204" pitchFamily="34" charset="0"/>
              </a:rPr>
              <a:t>Once successful can scale to broader SEER</a:t>
            </a:r>
          </a:p>
        </p:txBody>
      </p:sp>
      <p:sp>
        <p:nvSpPr>
          <p:cNvPr id="2" name="Slide Number Placeholder 1">
            <a:extLst>
              <a:ext uri="{FF2B5EF4-FFF2-40B4-BE49-F238E27FC236}">
                <a16:creationId xmlns:a16="http://schemas.microsoft.com/office/drawing/2014/main" id="{188C2E0D-53F1-4388-B1FA-738904BF78F3}"/>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6573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686800" cy="1143000"/>
          </a:xfrm>
        </p:spPr>
        <p:txBody>
          <a:bodyPr>
            <a:noAutofit/>
          </a:bodyPr>
          <a:lstStyle/>
          <a:p>
            <a:r>
              <a:rPr lang="en-US" sz="3200" dirty="0">
                <a:latin typeface="Arial" panose="020B0604020202020204" pitchFamily="34" charset="0"/>
                <a:cs typeface="Arial" panose="020B0604020202020204" pitchFamily="34" charset="0"/>
              </a:rPr>
              <a:t>Linkages – Systemic Therapy</a:t>
            </a:r>
          </a:p>
        </p:txBody>
      </p:sp>
      <p:sp>
        <p:nvSpPr>
          <p:cNvPr id="5" name="Content Placeholder 4"/>
          <p:cNvSpPr>
            <a:spLocks noGrp="1"/>
          </p:cNvSpPr>
          <p:nvPr>
            <p:ph idx="1"/>
          </p:nvPr>
        </p:nvSpPr>
        <p:spPr/>
        <p:txBody>
          <a:bodyPr>
            <a:normAutofit fontScale="92500" lnSpcReduction="10000"/>
          </a:bodyPr>
          <a:lstStyle/>
          <a:p>
            <a:r>
              <a:rPr lang="en-US" sz="2800" dirty="0">
                <a:latin typeface="Calibri" panose="020F0502020204030204" pitchFamily="34" charset="0"/>
              </a:rPr>
              <a:t>Orally Administered Anti-</a:t>
            </a:r>
            <a:r>
              <a:rPr lang="en-US" sz="2800" dirty="0" err="1">
                <a:latin typeface="Calibri" panose="020F0502020204030204" pitchFamily="34" charset="0"/>
              </a:rPr>
              <a:t>neoplastics</a:t>
            </a:r>
            <a:endParaRPr lang="en-US" sz="2800" dirty="0">
              <a:latin typeface="Calibri" panose="020F0502020204030204" pitchFamily="34" charset="0"/>
            </a:endParaRPr>
          </a:p>
          <a:p>
            <a:r>
              <a:rPr lang="en-US" sz="2800" dirty="0">
                <a:latin typeface="Calibri" panose="020F0502020204030204" pitchFamily="34" charset="0"/>
              </a:rPr>
              <a:t>Traditional Infusion Therapy</a:t>
            </a:r>
          </a:p>
          <a:p>
            <a:endParaRPr lang="en-US" sz="2800" dirty="0">
              <a:latin typeface="Calibri" panose="020F0502020204030204" pitchFamily="34" charset="0"/>
            </a:endParaRPr>
          </a:p>
          <a:p>
            <a:r>
              <a:rPr lang="en-US" sz="2800" dirty="0">
                <a:latin typeface="Calibri" panose="020F0502020204030204" pitchFamily="34" charset="0"/>
              </a:rPr>
              <a:t>Different approaches</a:t>
            </a:r>
          </a:p>
          <a:p>
            <a:pPr lvl="1"/>
            <a:r>
              <a:rPr lang="en-US" sz="2400" dirty="0">
                <a:latin typeface="Calibri" panose="020F0502020204030204" pitchFamily="34" charset="0"/>
              </a:rPr>
              <a:t>Oral treatments provided at pharmacies</a:t>
            </a:r>
          </a:p>
          <a:p>
            <a:pPr lvl="1"/>
            <a:r>
              <a:rPr lang="en-US" sz="2400" dirty="0">
                <a:latin typeface="Calibri" panose="020F0502020204030204" pitchFamily="34" charset="0"/>
              </a:rPr>
              <a:t>Infusions often provided in the outpatient (community oncology practice) setting with limited access by registrars</a:t>
            </a:r>
          </a:p>
          <a:p>
            <a:pPr lvl="1"/>
            <a:endParaRPr lang="en-US" sz="1400" dirty="0">
              <a:latin typeface="Calibri" panose="020F0502020204030204" pitchFamily="34" charset="0"/>
            </a:endParaRPr>
          </a:p>
          <a:p>
            <a:r>
              <a:rPr lang="en-US" sz="2400" dirty="0">
                <a:latin typeface="Calibri" pitchFamily="34" charset="0"/>
              </a:rPr>
              <a:t>Current status of linkages with pharmacy chain data </a:t>
            </a:r>
          </a:p>
          <a:p>
            <a:pPr lvl="1"/>
            <a:r>
              <a:rPr lang="en-US" sz="2000" dirty="0">
                <a:latin typeface="Calibri" pitchFamily="34" charset="0"/>
              </a:rPr>
              <a:t>Agreement signed with CVS and Walgreens to receive real time data for all anti-neoplastic therapies</a:t>
            </a:r>
          </a:p>
          <a:p>
            <a:pPr lvl="2">
              <a:buFont typeface="Courier New" pitchFamily="49" charset="0"/>
              <a:buChar char="o"/>
            </a:pPr>
            <a:r>
              <a:rPr lang="en-US" sz="1800" dirty="0">
                <a:latin typeface="Calibri" pitchFamily="34" charset="0"/>
              </a:rPr>
              <a:t>Pilot data received for Walgreens </a:t>
            </a:r>
            <a:r>
              <a:rPr lang="en-US" sz="1800" b="1" dirty="0">
                <a:latin typeface="Calibri" pitchFamily="34" charset="0"/>
              </a:rPr>
              <a:t>and CVS </a:t>
            </a:r>
            <a:r>
              <a:rPr lang="en-US" sz="1800" dirty="0">
                <a:latin typeface="Calibri" pitchFamily="34" charset="0"/>
              </a:rPr>
              <a:t>in Georgia</a:t>
            </a:r>
          </a:p>
        </p:txBody>
      </p:sp>
      <p:sp>
        <p:nvSpPr>
          <p:cNvPr id="2" name="Slide Number Placeholder 1">
            <a:extLst>
              <a:ext uri="{FF2B5EF4-FFF2-40B4-BE49-F238E27FC236}">
                <a16:creationId xmlns:a16="http://schemas.microsoft.com/office/drawing/2014/main" id="{750F2DB0-52F9-41B4-927F-6A59590E7FBC}"/>
              </a:ext>
            </a:extLst>
          </p:cNvPr>
          <p:cNvSpPr>
            <a:spLocks noGrp="1"/>
          </p:cNvSpPr>
          <p:nvPr>
            <p:ph type="sldNum" sz="quarter" idx="12"/>
          </p:nvPr>
        </p:nvSpPr>
        <p:spPr/>
        <p:txBody>
          <a:bodyPr/>
          <a:lstStyle/>
          <a:p>
            <a:pPr>
              <a:defRPr/>
            </a:pPr>
            <a:fld id="{14BC38B3-0501-4B30-BC97-04A3AA5E717F}" type="slidenum">
              <a:rPr lang="en-US" smtClean="0">
                <a:solidFill>
                  <a:srgbClr val="000000"/>
                </a:solidFill>
              </a:rPr>
              <a:pPr>
                <a:defRPr/>
              </a:pPr>
              <a:t>9</a:t>
            </a:fld>
            <a:endParaRPr lang="en-US" dirty="0">
              <a:solidFill>
                <a:srgbClr val="000000"/>
              </a:solidFill>
            </a:endParaRPr>
          </a:p>
        </p:txBody>
      </p:sp>
    </p:spTree>
  </p:cSld>
  <p:clrMapOvr>
    <a:masterClrMapping/>
  </p:clrMapOvr>
</p:sld>
</file>

<file path=ppt/theme/theme1.xml><?xml version="1.0" encoding="utf-8"?>
<a:theme xmlns:a="http://schemas.openxmlformats.org/drawingml/2006/main" name="bsa presentation draft 12_ 11_10_15">
  <a:themeElements>
    <a:clrScheme name="NCI Red">
      <a:dk1>
        <a:sysClr val="windowText" lastClr="000000"/>
      </a:dk1>
      <a:lt1>
        <a:srgbClr val="000000"/>
      </a:lt1>
      <a:dk2>
        <a:srgbClr val="7F7F7F"/>
      </a:dk2>
      <a:lt2>
        <a:srgbClr val="EEECE1"/>
      </a:lt2>
      <a:accent1>
        <a:srgbClr val="000000"/>
      </a:accent1>
      <a:accent2>
        <a:srgbClr val="7F7F7F"/>
      </a:accent2>
      <a:accent3>
        <a:srgbClr val="A5A5A5"/>
      </a:accent3>
      <a:accent4>
        <a:srgbClr val="D8D8D8"/>
      </a:accent4>
      <a:accent5>
        <a:srgbClr val="F2F2F2"/>
      </a:accent5>
      <a:accent6>
        <a:srgbClr val="FFFFFF"/>
      </a:accent6>
      <a:hlink>
        <a:srgbClr val="E31836"/>
      </a:hlink>
      <a:folHlink>
        <a:srgbClr val="A5A5A5"/>
      </a:folHlink>
    </a:clrScheme>
    <a:fontScheme name="SRP Font">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CI Red">
    <a:dk1>
      <a:sysClr val="windowText" lastClr="000000"/>
    </a:dk1>
    <a:lt1>
      <a:srgbClr val="000000"/>
    </a:lt1>
    <a:dk2>
      <a:srgbClr val="7F7F7F"/>
    </a:dk2>
    <a:lt2>
      <a:srgbClr val="EEECE1"/>
    </a:lt2>
    <a:accent1>
      <a:srgbClr val="000000"/>
    </a:accent1>
    <a:accent2>
      <a:srgbClr val="7F7F7F"/>
    </a:accent2>
    <a:accent3>
      <a:srgbClr val="A5A5A5"/>
    </a:accent3>
    <a:accent4>
      <a:srgbClr val="D8D8D8"/>
    </a:accent4>
    <a:accent5>
      <a:srgbClr val="F2F2F2"/>
    </a:accent5>
    <a:accent6>
      <a:srgbClr val="FFFFFF"/>
    </a:accent6>
    <a:hlink>
      <a:srgbClr val="E31836"/>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88851</TotalTime>
  <Words>2824</Words>
  <Application>Microsoft Macintosh PowerPoint</Application>
  <PresentationFormat>On-screen Show (4:3)</PresentationFormat>
  <Paragraphs>360</Paragraphs>
  <Slides>26</Slides>
  <Notes>14</Notes>
  <HiddenSlides>3</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26</vt:i4>
      </vt:variant>
    </vt:vector>
  </HeadingPairs>
  <TitlesOfParts>
    <vt:vector size="44" baseType="lpstr">
      <vt:lpstr>ＭＳ Ｐゴシック</vt:lpstr>
      <vt:lpstr>Arial</vt:lpstr>
      <vt:lpstr>Avenir Black</vt:lpstr>
      <vt:lpstr>Avenir Next</vt:lpstr>
      <vt:lpstr>Avenir Next Demi Bold</vt:lpstr>
      <vt:lpstr>Avenir Next Medium</vt:lpstr>
      <vt:lpstr>Calibri</vt:lpstr>
      <vt:lpstr>Calibri Light</vt:lpstr>
      <vt:lpstr>Courier</vt:lpstr>
      <vt:lpstr>Courier New</vt:lpstr>
      <vt:lpstr>Franklin Gothic Book</vt:lpstr>
      <vt:lpstr>SapientSansRegular</vt:lpstr>
      <vt:lpstr>Symbol</vt:lpstr>
      <vt:lpstr>Times</vt:lpstr>
      <vt:lpstr>Times New Roman</vt:lpstr>
      <vt:lpstr>Wingdings</vt:lpstr>
      <vt:lpstr>bsa presentation draft 12_ 11_10_15</vt:lpstr>
      <vt:lpstr>Office Theme</vt:lpstr>
      <vt:lpstr>Overview of the NCI Surveillance, Epidemiology, and End Results (SEER) Program</vt:lpstr>
      <vt:lpstr>The SEER Program</vt:lpstr>
      <vt:lpstr>Federally Funded Programs</vt:lpstr>
      <vt:lpstr>Cancer Registries – legal authority</vt:lpstr>
      <vt:lpstr>Specific data gaps* being addressed with SEER initiatives </vt:lpstr>
      <vt:lpstr>SEER Big Data Challenges</vt:lpstr>
      <vt:lpstr>Solutions in progress at SEER </vt:lpstr>
      <vt:lpstr>Linkages - Radiation Therapy</vt:lpstr>
      <vt:lpstr>Linkages – Systemic Therapy</vt:lpstr>
      <vt:lpstr>PowerPoint Presentation</vt:lpstr>
      <vt:lpstr>Linkages - Claims</vt:lpstr>
      <vt:lpstr>Linkages - Genetic and Genomic Labs</vt:lpstr>
      <vt:lpstr>Capturing outcomes other than survival: Recurrence</vt:lpstr>
      <vt:lpstr>Progress Update: Developing systems to support NLP and machine learning</vt:lpstr>
      <vt:lpstr>Progress Update: Unique value in DOE collaboration</vt:lpstr>
      <vt:lpstr>PowerPoint Presentation</vt:lpstr>
      <vt:lpstr>NCI-DOE Pilot 3 Scientific Outcomes since 10/2016 </vt:lpstr>
      <vt:lpstr>NCI-DOE Pilot 3 Summary</vt:lpstr>
      <vt:lpstr>Enhancing the SEER infrastructure to support recruitment into research studies</vt:lpstr>
      <vt:lpstr>SEER-Linked Virtual Bio-Repository Pilot Study </vt:lpstr>
      <vt:lpstr>Plans to use IMS BSI for VTR Central resource for de-identified abstracts, path reports and path images -  support investigator case selection </vt:lpstr>
      <vt:lpstr>SEER-Linked Virtual Bio-Repository: Benefits</vt:lpstr>
      <vt:lpstr>Virtual Pooled Registry - Background</vt:lpstr>
      <vt:lpstr>Virtual Pooled Registry - Definition</vt:lpstr>
      <vt:lpstr>Data analysis and visualization needs</vt:lpstr>
      <vt:lpstr>THANK YOU</vt:lpstr>
    </vt:vector>
  </TitlesOfParts>
  <Company>Windows User</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SEER Registries: Population Based infrastructure to support cancer research</dc:title>
  <dc:creator>Lynne Penberthy</dc:creator>
  <cp:lastModifiedBy>Heiskanen, Mervi (NIH/NCI) [E]</cp:lastModifiedBy>
  <cp:revision>611</cp:revision>
  <cp:lastPrinted>2018-01-29T15:14:17Z</cp:lastPrinted>
  <dcterms:created xsi:type="dcterms:W3CDTF">2015-11-10T13:30:54Z</dcterms:created>
  <dcterms:modified xsi:type="dcterms:W3CDTF">2018-05-03T18:05:09Z</dcterms:modified>
</cp:coreProperties>
</file>