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9" r:id="rId2"/>
  </p:sldMasterIdLst>
  <p:notesMasterIdLst>
    <p:notesMasterId r:id="rId27"/>
  </p:notesMasterIdLst>
  <p:sldIdLst>
    <p:sldId id="256" r:id="rId3"/>
    <p:sldId id="336" r:id="rId4"/>
    <p:sldId id="337" r:id="rId5"/>
    <p:sldId id="643" r:id="rId6"/>
    <p:sldId id="644" r:id="rId7"/>
    <p:sldId id="645" r:id="rId8"/>
    <p:sldId id="646" r:id="rId9"/>
    <p:sldId id="648" r:id="rId10"/>
    <p:sldId id="650" r:id="rId11"/>
    <p:sldId id="649" r:id="rId12"/>
    <p:sldId id="651" r:id="rId13"/>
    <p:sldId id="324" r:id="rId14"/>
    <p:sldId id="344" r:id="rId15"/>
    <p:sldId id="323" r:id="rId16"/>
    <p:sldId id="652" r:id="rId17"/>
    <p:sldId id="653" r:id="rId18"/>
    <p:sldId id="332" r:id="rId19"/>
    <p:sldId id="654" r:id="rId20"/>
    <p:sldId id="335" r:id="rId21"/>
    <p:sldId id="641" r:id="rId22"/>
    <p:sldId id="376" r:id="rId23"/>
    <p:sldId id="380" r:id="rId24"/>
    <p:sldId id="381" r:id="rId25"/>
    <p:sldId id="3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84"/>
    <p:restoredTop sz="94671"/>
  </p:normalViewPr>
  <p:slideViewPr>
    <p:cSldViewPr snapToGrid="0" snapToObjects="1">
      <p:cViewPr varScale="1">
        <p:scale>
          <a:sx n="103" d="100"/>
          <a:sy n="103" d="100"/>
        </p:scale>
        <p:origin x="184" y="392"/>
      </p:cViewPr>
      <p:guideLst/>
    </p:cSldViewPr>
  </p:slideViewPr>
  <p:notesTextViewPr>
    <p:cViewPr>
      <p:scale>
        <a:sx n="1" d="1"/>
        <a:sy n="1" d="1"/>
      </p:scale>
      <p:origin x="0" y="0"/>
    </p:cViewPr>
  </p:notesTextViewPr>
  <p:notesViewPr>
    <p:cSldViewPr snapToGrid="0" snapToObjects="1">
      <p:cViewPr varScale="1">
        <p:scale>
          <a:sx n="74" d="100"/>
          <a:sy n="74" d="100"/>
        </p:scale>
        <p:origin x="352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warnerj5/Dropbox/Shared%20Folders/HemOnc.org%20LLC/Workbench/Number%20of%20chemo%20regimens%20on%20hemon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warnerj5/Dropbox/Genetically-influenced%20cancer%20treatmen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iothmj\Dropbox\!FM%20NGS\untitled%20folder\allvu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en-US"/>
              <a:t>Number of Chemotherapy Regimens on HemOnc.org </a:t>
            </a:r>
          </a:p>
        </c:rich>
      </c:tx>
      <c:layout>
        <c:manualLayout>
          <c:xMode val="edge"/>
          <c:yMode val="edge"/>
          <c:x val="0.23208999999999999"/>
          <c:y val="0"/>
          <c:w val="0.53581900000000005"/>
          <c:h val="6.1389300000000001E-2"/>
        </c:manualLayout>
      </c:layout>
      <c:overlay val="1"/>
      <c:spPr>
        <a:noFill/>
        <a:ln>
          <a:noFill/>
        </a:ln>
        <a:effectLst/>
      </c:spPr>
      <c:txPr>
        <a:bodyPr rot="0" spcFirstLastPara="1" vertOverflow="ellipsis" vert="horz" wrap="square" anchor="ctr" anchorCtr="1"/>
        <a:lstStyle/>
        <a:p>
          <a:pPr>
            <a:defRPr sz="1915" b="0"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US"/>
        </a:p>
      </c:txPr>
    </c:title>
    <c:autoTitleDeleted val="0"/>
    <c:plotArea>
      <c:layout>
        <c:manualLayout>
          <c:layoutTarget val="inner"/>
          <c:xMode val="edge"/>
          <c:yMode val="edge"/>
          <c:x val="5.8968899999999998E-2"/>
          <c:y val="6.1389300000000001E-2"/>
          <c:w val="0.92800499999999997"/>
          <c:h val="0.89705599999999996"/>
        </c:manualLayout>
      </c:layout>
      <c:lineChart>
        <c:grouping val="standard"/>
        <c:varyColors val="0"/>
        <c:ser>
          <c:idx val="0"/>
          <c:order val="0"/>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Stats!$E$1:$AD$1</c:f>
              <c:strCache>
                <c:ptCount val="26"/>
                <c:pt idx="0">
                  <c:v>9/1/2011</c:v>
                </c:pt>
                <c:pt idx="1">
                  <c:v>12/1/2011</c:v>
                </c:pt>
                <c:pt idx="2">
                  <c:v>3/1/2012</c:v>
                </c:pt>
                <c:pt idx="3">
                  <c:v>6/1/2012</c:v>
                </c:pt>
                <c:pt idx="4">
                  <c:v>9/1/2012</c:v>
                </c:pt>
                <c:pt idx="5">
                  <c:v>12/1/2012</c:v>
                </c:pt>
                <c:pt idx="6">
                  <c:v>3/1/2013</c:v>
                </c:pt>
                <c:pt idx="7">
                  <c:v>6/5/2013</c:v>
                </c:pt>
                <c:pt idx="8">
                  <c:v>9/1/2013</c:v>
                </c:pt>
                <c:pt idx="9">
                  <c:v>12/1/2013</c:v>
                </c:pt>
                <c:pt idx="10">
                  <c:v>3/1/2014</c:v>
                </c:pt>
                <c:pt idx="11">
                  <c:v>6/1/2014</c:v>
                </c:pt>
                <c:pt idx="12">
                  <c:v>1/26/2015</c:v>
                </c:pt>
                <c:pt idx="13">
                  <c:v>5/21/2015</c:v>
                </c:pt>
                <c:pt idx="14">
                  <c:v>10/2/2015</c:v>
                </c:pt>
                <c:pt idx="15">
                  <c:v>1/20/2016</c:v>
                </c:pt>
                <c:pt idx="16">
                  <c:v>5/1/16</c:v>
                </c:pt>
                <c:pt idx="17">
                  <c:v>September-16</c:v>
                </c:pt>
                <c:pt idx="18">
                  <c:v>1/1/17</c:v>
                </c:pt>
                <c:pt idx="19">
                  <c:v>6/11/17</c:v>
                </c:pt>
                <c:pt idx="20">
                  <c:v>9-Oct</c:v>
                </c:pt>
                <c:pt idx="21">
                  <c:v>12/31/17</c:v>
                </c:pt>
                <c:pt idx="22">
                  <c:v>3/31/18</c:v>
                </c:pt>
                <c:pt idx="23">
                  <c:v>6/2/18</c:v>
                </c:pt>
                <c:pt idx="24">
                  <c:v>10-Jul</c:v>
                </c:pt>
                <c:pt idx="25">
                  <c:v>26-Sep</c:v>
                </c:pt>
              </c:strCache>
            </c:strRef>
          </c:cat>
          <c:val>
            <c:numRef>
              <c:f>Stats!$H$163:$AG$163</c:f>
              <c:numCache>
                <c:formatCode>General</c:formatCode>
                <c:ptCount val="26"/>
                <c:pt idx="0">
                  <c:v>21</c:v>
                </c:pt>
                <c:pt idx="1">
                  <c:v>66</c:v>
                </c:pt>
                <c:pt idx="2">
                  <c:v>433</c:v>
                </c:pt>
                <c:pt idx="3">
                  <c:v>570</c:v>
                </c:pt>
                <c:pt idx="4">
                  <c:v>621</c:v>
                </c:pt>
                <c:pt idx="5">
                  <c:v>673</c:v>
                </c:pt>
                <c:pt idx="6">
                  <c:v>828</c:v>
                </c:pt>
                <c:pt idx="7">
                  <c:v>935</c:v>
                </c:pt>
                <c:pt idx="8">
                  <c:v>1158</c:v>
                </c:pt>
                <c:pt idx="9">
                  <c:v>1215</c:v>
                </c:pt>
                <c:pt idx="10">
                  <c:v>1246</c:v>
                </c:pt>
                <c:pt idx="11">
                  <c:v>1298</c:v>
                </c:pt>
                <c:pt idx="12">
                  <c:v>1390</c:v>
                </c:pt>
                <c:pt idx="13">
                  <c:v>1504</c:v>
                </c:pt>
                <c:pt idx="14">
                  <c:v>1645</c:v>
                </c:pt>
                <c:pt idx="15">
                  <c:v>1729</c:v>
                </c:pt>
                <c:pt idx="16">
                  <c:v>1802</c:v>
                </c:pt>
                <c:pt idx="17">
                  <c:v>1922</c:v>
                </c:pt>
                <c:pt idx="18">
                  <c:v>1967</c:v>
                </c:pt>
                <c:pt idx="19">
                  <c:v>2062</c:v>
                </c:pt>
                <c:pt idx="20">
                  <c:v>2189</c:v>
                </c:pt>
                <c:pt idx="21">
                  <c:v>2240</c:v>
                </c:pt>
                <c:pt idx="22">
                  <c:v>2511</c:v>
                </c:pt>
                <c:pt idx="23">
                  <c:v>2597</c:v>
                </c:pt>
                <c:pt idx="24">
                  <c:v>2642</c:v>
                </c:pt>
                <c:pt idx="25">
                  <c:v>2815</c:v>
                </c:pt>
              </c:numCache>
            </c:numRef>
          </c:val>
          <c:smooth val="0"/>
          <c:extLst>
            <c:ext xmlns:c16="http://schemas.microsoft.com/office/drawing/2014/chart" uri="{C3380CC4-5D6E-409C-BE32-E72D297353CC}">
              <c16:uniqueId val="{00000000-27A1-9B45-88E7-28648583E5C7}"/>
            </c:ext>
          </c:extLst>
        </c:ser>
        <c:dLbls>
          <c:dLblPos val="ctr"/>
          <c:showLegendKey val="0"/>
          <c:showVal val="1"/>
          <c:showCatName val="0"/>
          <c:showSerName val="0"/>
          <c:showPercent val="0"/>
          <c:showBubbleSize val="0"/>
        </c:dLbls>
        <c:marker val="1"/>
        <c:smooth val="0"/>
        <c:axId val="-1972791424"/>
        <c:axId val="-1973977200"/>
      </c:lineChart>
      <c:catAx>
        <c:axId val="-1972791424"/>
        <c:scaling>
          <c:orientation val="minMax"/>
        </c:scaling>
        <c:delete val="0"/>
        <c:axPos val="b"/>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1973977200"/>
        <c:crosses val="autoZero"/>
        <c:auto val="1"/>
        <c:lblAlgn val="ctr"/>
        <c:lblOffset val="100"/>
        <c:noMultiLvlLbl val="1"/>
      </c:catAx>
      <c:valAx>
        <c:axId val="-1973977200"/>
        <c:scaling>
          <c:orientation val="minMax"/>
        </c:scaling>
        <c:delete val="1"/>
        <c:axPos val="l"/>
        <c:numFmt formatCode="General" sourceLinked="1"/>
        <c:majorTickMark val="none"/>
        <c:minorTickMark val="none"/>
        <c:tickLblPos val="nextTo"/>
        <c:crossAx val="-1972791424"/>
        <c:crosses val="autoZero"/>
        <c:crossBetween val="between"/>
        <c:majorUnit val="500"/>
        <c:minorUnit val="250"/>
      </c:valAx>
      <c:spPr>
        <a:noFill/>
        <a:ln>
          <a:noFill/>
        </a:ln>
        <a:effectLst/>
      </c:spPr>
    </c:plotArea>
    <c:plotVisOnly val="1"/>
    <c:dispBlanksAs val="gap"/>
    <c:showDLblsOverMax val="1"/>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800" dirty="0"/>
              <a:t>Aim 3:</a:t>
            </a:r>
            <a:r>
              <a:rPr lang="en-US" sz="2800" baseline="0" dirty="0"/>
              <a:t> </a:t>
            </a:r>
            <a:r>
              <a:rPr lang="en-US" sz="2800" dirty="0"/>
              <a:t>Genetically-Informed Cancer Treatments</a:t>
            </a:r>
          </a:p>
        </c:rich>
      </c:tx>
      <c:overlay val="0"/>
      <c:spPr>
        <a:noFill/>
        <a:ln>
          <a:noFill/>
        </a:ln>
        <a:effectLst/>
      </c:spPr>
      <c:txPr>
        <a:bodyPr rot="0" spcFirstLastPara="1" vertOverflow="ellipsis" vert="horz" wrap="square" anchor="ctr" anchorCtr="1"/>
        <a:lstStyle/>
        <a:p>
          <a:pPr>
            <a:defRPr sz="2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areaChart>
        <c:grouping val="stacked"/>
        <c:varyColors val="0"/>
        <c:ser>
          <c:idx val="2"/>
          <c:order val="0"/>
          <c:tx>
            <c:v>Cumulative</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val>
            <c:numRef>
              <c:f>Sheet1!$C$3:$C$43</c:f>
              <c:numCache>
                <c:formatCode>General</c:formatCode>
                <c:ptCount val="41"/>
                <c:pt idx="0">
                  <c:v>1</c:v>
                </c:pt>
                <c:pt idx="1">
                  <c:v>1</c:v>
                </c:pt>
                <c:pt idx="2">
                  <c:v>1</c:v>
                </c:pt>
                <c:pt idx="3">
                  <c:v>2</c:v>
                </c:pt>
                <c:pt idx="4">
                  <c:v>2</c:v>
                </c:pt>
                <c:pt idx="5">
                  <c:v>2</c:v>
                </c:pt>
                <c:pt idx="6">
                  <c:v>2</c:v>
                </c:pt>
                <c:pt idx="7">
                  <c:v>2</c:v>
                </c:pt>
                <c:pt idx="8">
                  <c:v>3</c:v>
                </c:pt>
                <c:pt idx="9">
                  <c:v>3</c:v>
                </c:pt>
                <c:pt idx="10">
                  <c:v>3</c:v>
                </c:pt>
                <c:pt idx="11">
                  <c:v>3</c:v>
                </c:pt>
                <c:pt idx="12">
                  <c:v>3</c:v>
                </c:pt>
                <c:pt idx="13">
                  <c:v>3</c:v>
                </c:pt>
                <c:pt idx="14">
                  <c:v>3</c:v>
                </c:pt>
                <c:pt idx="15">
                  <c:v>3</c:v>
                </c:pt>
                <c:pt idx="16">
                  <c:v>3</c:v>
                </c:pt>
                <c:pt idx="17">
                  <c:v>3</c:v>
                </c:pt>
                <c:pt idx="18">
                  <c:v>5</c:v>
                </c:pt>
                <c:pt idx="19">
                  <c:v>5</c:v>
                </c:pt>
                <c:pt idx="20">
                  <c:v>8</c:v>
                </c:pt>
                <c:pt idx="21">
                  <c:v>9</c:v>
                </c:pt>
                <c:pt idx="22">
                  <c:v>10</c:v>
                </c:pt>
                <c:pt idx="23">
                  <c:v>12</c:v>
                </c:pt>
                <c:pt idx="24">
                  <c:v>13</c:v>
                </c:pt>
                <c:pt idx="25">
                  <c:v>15</c:v>
                </c:pt>
                <c:pt idx="26">
                  <c:v>16</c:v>
                </c:pt>
                <c:pt idx="27">
                  <c:v>18</c:v>
                </c:pt>
                <c:pt idx="28">
                  <c:v>18</c:v>
                </c:pt>
                <c:pt idx="29">
                  <c:v>20</c:v>
                </c:pt>
                <c:pt idx="30">
                  <c:v>22</c:v>
                </c:pt>
                <c:pt idx="31">
                  <c:v>22</c:v>
                </c:pt>
                <c:pt idx="32">
                  <c:v>22</c:v>
                </c:pt>
                <c:pt idx="33">
                  <c:v>22</c:v>
                </c:pt>
                <c:pt idx="34">
                  <c:v>25</c:v>
                </c:pt>
                <c:pt idx="35">
                  <c:v>28</c:v>
                </c:pt>
                <c:pt idx="36">
                  <c:v>33</c:v>
                </c:pt>
                <c:pt idx="37">
                  <c:v>37</c:v>
                </c:pt>
                <c:pt idx="38">
                  <c:v>41</c:v>
                </c:pt>
                <c:pt idx="39">
                  <c:v>43</c:v>
                </c:pt>
                <c:pt idx="40">
                  <c:v>51</c:v>
                </c:pt>
              </c:numCache>
            </c:numRef>
          </c:val>
          <c:extLst>
            <c:ext xmlns:c16="http://schemas.microsoft.com/office/drawing/2014/chart" uri="{C3380CC4-5D6E-409C-BE32-E72D297353CC}">
              <c16:uniqueId val="{00000000-DDA0-AA4D-BC8A-B0925C3A03CC}"/>
            </c:ext>
          </c:extLst>
        </c:ser>
        <c:dLbls>
          <c:showLegendKey val="0"/>
          <c:showVal val="0"/>
          <c:showCatName val="0"/>
          <c:showSerName val="0"/>
          <c:showPercent val="0"/>
          <c:showBubbleSize val="0"/>
        </c:dLbls>
        <c:axId val="91138576"/>
        <c:axId val="91140272"/>
      </c:areaChart>
      <c:barChart>
        <c:barDir val="col"/>
        <c:grouping val="clustered"/>
        <c:varyColors val="0"/>
        <c:ser>
          <c:idx val="1"/>
          <c:order val="1"/>
          <c:tx>
            <c:v>FDA approvals</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scene3d>
            <a:sp3d prstMaterial="plastic">
              <a:bevelT w="0" h="0"/>
            </a:sp3d>
          </c:spPr>
          <c:invertIfNegative val="0"/>
          <c:cat>
            <c:numRef>
              <c:f>Sheet1!$A$3:$A$43</c:f>
              <c:numCache>
                <c:formatCode>General</c:formatCode>
                <c:ptCount val="41"/>
                <c:pt idx="0">
                  <c:v>1977</c:v>
                </c:pt>
                <c:pt idx="1">
                  <c:v>1978</c:v>
                </c:pt>
                <c:pt idx="2">
                  <c:v>1979</c:v>
                </c:pt>
                <c:pt idx="3">
                  <c:v>1980</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numCache>
            </c:numRef>
          </c:cat>
          <c:val>
            <c:numRef>
              <c:f>Sheet1!$B$3:$B$43</c:f>
              <c:numCache>
                <c:formatCode>General</c:formatCode>
                <c:ptCount val="41"/>
                <c:pt idx="0">
                  <c:v>1</c:v>
                </c:pt>
                <c:pt idx="1">
                  <c:v>0</c:v>
                </c:pt>
                <c:pt idx="2">
                  <c:v>0</c:v>
                </c:pt>
                <c:pt idx="3">
                  <c:v>1</c:v>
                </c:pt>
                <c:pt idx="4">
                  <c:v>0</c:v>
                </c:pt>
                <c:pt idx="5">
                  <c:v>0</c:v>
                </c:pt>
                <c:pt idx="6">
                  <c:v>0</c:v>
                </c:pt>
                <c:pt idx="7">
                  <c:v>0</c:v>
                </c:pt>
                <c:pt idx="8">
                  <c:v>1</c:v>
                </c:pt>
                <c:pt idx="9">
                  <c:v>0</c:v>
                </c:pt>
                <c:pt idx="10">
                  <c:v>0</c:v>
                </c:pt>
                <c:pt idx="11">
                  <c:v>0</c:v>
                </c:pt>
                <c:pt idx="12">
                  <c:v>0</c:v>
                </c:pt>
                <c:pt idx="13">
                  <c:v>0</c:v>
                </c:pt>
                <c:pt idx="14">
                  <c:v>0</c:v>
                </c:pt>
                <c:pt idx="15">
                  <c:v>0</c:v>
                </c:pt>
                <c:pt idx="16">
                  <c:v>0</c:v>
                </c:pt>
                <c:pt idx="17">
                  <c:v>0</c:v>
                </c:pt>
                <c:pt idx="18">
                  <c:v>2</c:v>
                </c:pt>
                <c:pt idx="19">
                  <c:v>0</c:v>
                </c:pt>
                <c:pt idx="20">
                  <c:v>3</c:v>
                </c:pt>
                <c:pt idx="21">
                  <c:v>1</c:v>
                </c:pt>
                <c:pt idx="22">
                  <c:v>1</c:v>
                </c:pt>
                <c:pt idx="23">
                  <c:v>2</c:v>
                </c:pt>
                <c:pt idx="24">
                  <c:v>1</c:v>
                </c:pt>
                <c:pt idx="25">
                  <c:v>2</c:v>
                </c:pt>
                <c:pt idx="26">
                  <c:v>1</c:v>
                </c:pt>
                <c:pt idx="27">
                  <c:v>2</c:v>
                </c:pt>
                <c:pt idx="28">
                  <c:v>0</c:v>
                </c:pt>
                <c:pt idx="29">
                  <c:v>2</c:v>
                </c:pt>
                <c:pt idx="30">
                  <c:v>2</c:v>
                </c:pt>
                <c:pt idx="31">
                  <c:v>0</c:v>
                </c:pt>
                <c:pt idx="32">
                  <c:v>0</c:v>
                </c:pt>
                <c:pt idx="33">
                  <c:v>0</c:v>
                </c:pt>
                <c:pt idx="34">
                  <c:v>3</c:v>
                </c:pt>
                <c:pt idx="35">
                  <c:v>3</c:v>
                </c:pt>
                <c:pt idx="36">
                  <c:v>5</c:v>
                </c:pt>
                <c:pt idx="37">
                  <c:v>4</c:v>
                </c:pt>
                <c:pt idx="38">
                  <c:v>4</c:v>
                </c:pt>
                <c:pt idx="39">
                  <c:v>2</c:v>
                </c:pt>
                <c:pt idx="40">
                  <c:v>8</c:v>
                </c:pt>
              </c:numCache>
            </c:numRef>
          </c:val>
          <c:extLst>
            <c:ext xmlns:c16="http://schemas.microsoft.com/office/drawing/2014/chart" uri="{C3380CC4-5D6E-409C-BE32-E72D297353CC}">
              <c16:uniqueId val="{00000001-DDA0-AA4D-BC8A-B0925C3A03CC}"/>
            </c:ext>
          </c:extLst>
        </c:ser>
        <c:dLbls>
          <c:showLegendKey val="0"/>
          <c:showVal val="0"/>
          <c:showCatName val="0"/>
          <c:showSerName val="0"/>
          <c:showPercent val="0"/>
          <c:showBubbleSize val="0"/>
        </c:dLbls>
        <c:gapWidth val="100"/>
        <c:axId val="91138576"/>
        <c:axId val="91140272"/>
      </c:barChart>
      <c:catAx>
        <c:axId val="911385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91140272"/>
        <c:crosses val="autoZero"/>
        <c:auto val="1"/>
        <c:lblAlgn val="ctr"/>
        <c:lblOffset val="100"/>
        <c:noMultiLvlLbl val="0"/>
      </c:catAx>
      <c:valAx>
        <c:axId val="91140272"/>
        <c:scaling>
          <c:orientation val="minMax"/>
          <c:max val="52"/>
          <c:min val="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91138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[allvus.xlsx]Sheet2!PivotTable1</c:name>
    <c:fmtId val="-1"/>
  </c:pivotSource>
  <c:chart>
    <c:autoTitleDeleted val="1"/>
    <c:pivotFmts>
      <c:pivotFmt>
        <c:idx val="0"/>
        <c:marker>
          <c:symbol val="none"/>
        </c:marker>
      </c:pivotFmt>
      <c:pivotFmt>
        <c:idx val="1"/>
        <c:marker>
          <c:symbol val="none"/>
        </c:marker>
      </c:pivotFmt>
      <c:pivotFmt>
        <c:idx val="2"/>
        <c:marker>
          <c:symbol val="none"/>
        </c:marker>
      </c:pivotFmt>
    </c:pivotFmts>
    <c:plotArea>
      <c:layout/>
      <c:pieChart>
        <c:varyColors val="1"/>
        <c:ser>
          <c:idx val="0"/>
          <c:order val="0"/>
          <c:tx>
            <c:strRef>
              <c:f>Sheet2!$B$3</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996-E44A-9F02-8E8571CB3B6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996-E44A-9F02-8E8571CB3B6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996-E44A-9F02-8E8571CB3B6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Sheet2!$A$4:$A$7</c:f>
              <c:strCache>
                <c:ptCount val="3"/>
                <c:pt idx="0">
                  <c:v>0</c:v>
                </c:pt>
                <c:pt idx="1">
                  <c:v>1</c:v>
                </c:pt>
                <c:pt idx="2">
                  <c:v>(blank)</c:v>
                </c:pt>
              </c:strCache>
            </c:strRef>
          </c:cat>
          <c:val>
            <c:numRef>
              <c:f>Sheet2!$B$4:$B$7</c:f>
              <c:numCache>
                <c:formatCode>General</c:formatCode>
                <c:ptCount val="3"/>
                <c:pt idx="0">
                  <c:v>2518</c:v>
                </c:pt>
                <c:pt idx="1">
                  <c:v>5457</c:v>
                </c:pt>
              </c:numCache>
            </c:numRef>
          </c:val>
          <c:extLst>
            <c:ext xmlns:c16="http://schemas.microsoft.com/office/drawing/2014/chart" uri="{C3380CC4-5D6E-409C-BE32-E72D297353CC}">
              <c16:uniqueId val="{00000006-B996-E44A-9F02-8E8571CB3B61}"/>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Data val="1"/>
        <c14:dropZoneSeries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0.38235</cdr:x>
      <cdr:y>0.69624</cdr:y>
    </cdr:from>
    <cdr:to>
      <cdr:x>0.5</cdr:x>
      <cdr:y>0.85208</cdr:y>
    </cdr:to>
    <cdr:sp macro="" textlink="">
      <cdr:nvSpPr>
        <cdr:cNvPr id="2" name="TextBox 1"/>
        <cdr:cNvSpPr txBox="1"/>
      </cdr:nvSpPr>
      <cdr:spPr>
        <a:xfrm xmlns:a="http://schemas.openxmlformats.org/drawingml/2006/main">
          <a:off x="2971777" y="4085146"/>
          <a:ext cx="914423" cy="9143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dirty="0"/>
            <a:t>“Unknown Significance (VUS)”</a:t>
          </a:r>
        </a:p>
      </cdr:txBody>
    </cdr:sp>
  </cdr:relSizeAnchor>
  <cdr:relSizeAnchor xmlns:cdr="http://schemas.openxmlformats.org/drawingml/2006/chartDrawing">
    <cdr:from>
      <cdr:x>0.60832</cdr:x>
      <cdr:y>0.25713</cdr:y>
    </cdr:from>
    <cdr:to>
      <cdr:x>0.72597</cdr:x>
      <cdr:y>0.41297</cdr:y>
    </cdr:to>
    <cdr:sp macro="" textlink="">
      <cdr:nvSpPr>
        <cdr:cNvPr id="3" name="TextBox 1"/>
        <cdr:cNvSpPr txBox="1"/>
      </cdr:nvSpPr>
      <cdr:spPr>
        <a:xfrm xmlns:a="http://schemas.openxmlformats.org/drawingml/2006/main">
          <a:off x="4728127" y="1508665"/>
          <a:ext cx="914423" cy="91437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bg1"/>
              </a:solidFill>
            </a:rPr>
            <a:t>“Actionable”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60D81-D481-B946-809C-9D7457ED3128}" type="datetimeFigureOut">
              <a:rPr lang="en-US" smtClean="0"/>
              <a:t>10/5/18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22B1C-1CAC-174F-B537-F03AF5BCC54D}" type="slidenum">
              <a:rPr lang="en-US" smtClean="0"/>
              <a:t>‹#›</a:t>
            </a:fld>
            <a:endParaRPr lang="en-US"/>
          </a:p>
        </p:txBody>
      </p:sp>
    </p:spTree>
    <p:extLst>
      <p:ext uri="{BB962C8B-B14F-4D97-AF65-F5344CB8AC3E}">
        <p14:creationId xmlns:p14="http://schemas.microsoft.com/office/powerpoint/2010/main" val="212799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05DE1-D772-4448-A6FB-EAFA0EB3488B}" type="slidenum">
              <a:rPr lang="en-US" smtClean="0"/>
              <a:t>17</a:t>
            </a:fld>
            <a:endParaRPr lang="en-US"/>
          </a:p>
        </p:txBody>
      </p:sp>
    </p:spTree>
    <p:extLst>
      <p:ext uri="{BB962C8B-B14F-4D97-AF65-F5344CB8AC3E}">
        <p14:creationId xmlns:p14="http://schemas.microsoft.com/office/powerpoint/2010/main" val="36629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 value propagation (baseline analysis). On the left, a new node C is added to linear network A—B. C is superior to B, so gains relative value. B loses all value, and A is unaffected. On the right, a new node D is added to the branched network A—B—C. D is superior to C, so gains relative value. C loses some value; A &amp; B are unaffected. Overall network power </a:t>
            </a:r>
            <a:r>
              <a:rPr lang="en-US" sz="1200" kern="1200" dirty="0" err="1">
                <a:solidFill>
                  <a:schemeClr val="tx1"/>
                </a:solidFill>
                <a:effectLst/>
                <a:latin typeface="+mn-lt"/>
                <a:ea typeface="+mn-ea"/>
                <a:cs typeface="+mn-cs"/>
              </a:rPr>
              <a:t>Φ</a:t>
            </a:r>
            <a:r>
              <a:rPr lang="en-US" sz="1200" kern="1200" dirty="0">
                <a:solidFill>
                  <a:schemeClr val="tx1"/>
                </a:solidFill>
                <a:effectLst/>
                <a:latin typeface="+mn-lt"/>
                <a:ea typeface="+mn-ea"/>
                <a:cs typeface="+mn-cs"/>
              </a:rPr>
              <a:t> does not change.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5005DE1-D772-4448-A6FB-EAFA0EB3488B}" type="slidenum">
              <a:rPr lang="en-US" smtClean="0"/>
              <a:t>21</a:t>
            </a:fld>
            <a:endParaRPr lang="en-US"/>
          </a:p>
        </p:txBody>
      </p:sp>
    </p:spTree>
    <p:extLst>
      <p:ext uri="{BB962C8B-B14F-4D97-AF65-F5344CB8AC3E}">
        <p14:creationId xmlns:p14="http://schemas.microsoft.com/office/powerpoint/2010/main" val="3079099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Value propagation, without aging or refresh. On the left, a new node C is added to linear network A—B. C is superior to B, so gains relative value. B passes 50% of the anticipated value loss to A, such that B retains a slightly positive value, and A is more negatively valued. On the right, a new node D is added to the branched network A—B—C. D is superior to C, so gains relative value. C passes 25% of the anticipated value loss equally to A&amp; B, such that C remains superiorly valued to D, due to its high starting value. Overall network power </a:t>
            </a:r>
            <a:r>
              <a:rPr lang="en-US" sz="1200" kern="1200" dirty="0" err="1">
                <a:solidFill>
                  <a:schemeClr val="tx1"/>
                </a:solidFill>
                <a:effectLst/>
                <a:latin typeface="+mn-lt"/>
                <a:ea typeface="+mn-ea"/>
                <a:cs typeface="+mn-cs"/>
              </a:rPr>
              <a:t>Φ</a:t>
            </a:r>
            <a:r>
              <a:rPr lang="en-US" sz="1200" kern="1200" dirty="0">
                <a:solidFill>
                  <a:schemeClr val="tx1"/>
                </a:solidFill>
                <a:effectLst/>
                <a:latin typeface="+mn-lt"/>
                <a:ea typeface="+mn-ea"/>
                <a:cs typeface="+mn-cs"/>
              </a:rPr>
              <a:t> increases.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5005DE1-D772-4448-A6FB-EAFA0EB3488B}" type="slidenum">
              <a:rPr lang="en-US" smtClean="0"/>
              <a:t>22</a:t>
            </a:fld>
            <a:endParaRPr lang="en-US"/>
          </a:p>
        </p:txBody>
      </p:sp>
    </p:spTree>
    <p:extLst>
      <p:ext uri="{BB962C8B-B14F-4D97-AF65-F5344CB8AC3E}">
        <p14:creationId xmlns:p14="http://schemas.microsoft.com/office/powerpoint/2010/main" val="298986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Value propagation with aging, no refresh. On the left, a new node C is added to the aged linear network A—B. C is superior to B, so gains relative value. B passes 5% of the anticipated value loss to A, such that B remains negatively valued. On the right, a new node D is added to the aged branched network A—B—C. D is superior to C, so gains relative value. C passes 2.5% of the anticipated value loss to A and 12.5% to B, given that B is less aged than A. Overall network power </a:t>
            </a:r>
            <a:r>
              <a:rPr lang="en-US" sz="1200" kern="1200" dirty="0" err="1">
                <a:solidFill>
                  <a:schemeClr val="tx1"/>
                </a:solidFill>
                <a:effectLst/>
                <a:latin typeface="+mn-lt"/>
                <a:ea typeface="+mn-ea"/>
                <a:cs typeface="+mn-cs"/>
              </a:rPr>
              <a:t>Φ</a:t>
            </a:r>
            <a:r>
              <a:rPr lang="en-US" sz="1200" kern="1200" dirty="0">
                <a:solidFill>
                  <a:schemeClr val="tx1"/>
                </a:solidFill>
                <a:effectLst/>
                <a:latin typeface="+mn-lt"/>
                <a:ea typeface="+mn-ea"/>
                <a:cs typeface="+mn-cs"/>
              </a:rPr>
              <a:t> increases.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5005DE1-D772-4448-A6FB-EAFA0EB3488B}" type="slidenum">
              <a:rPr lang="en-US" smtClean="0"/>
              <a:t>23</a:t>
            </a:fld>
            <a:endParaRPr lang="en-US"/>
          </a:p>
        </p:txBody>
      </p:sp>
    </p:spTree>
    <p:extLst>
      <p:ext uri="{BB962C8B-B14F-4D97-AF65-F5344CB8AC3E}">
        <p14:creationId xmlns:p14="http://schemas.microsoft.com/office/powerpoint/2010/main" val="1780545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Value propagation with aging and refresh. On the left, a new node C is added to the aged linear network A—B. C is superior to B, so gains relative value. B passes 10% of the anticipated value loss to A, such that B remains negatively valued, but less so than in the situation where there is no refresh. On the right, a new node D is added to the aged branched network A—B—C. D is superior to C, so gains relative value. C passes 5% of the anticipated value loss to A and 25% to B, given that B is less aged than A. C remains superior to A or B, but is comparatively inferior to D. Overall network power </a:t>
            </a:r>
            <a:r>
              <a:rPr lang="en-US" sz="1200" kern="1200" dirty="0" err="1">
                <a:solidFill>
                  <a:schemeClr val="tx1"/>
                </a:solidFill>
                <a:effectLst/>
                <a:latin typeface="+mn-lt"/>
                <a:ea typeface="+mn-ea"/>
                <a:cs typeface="+mn-cs"/>
              </a:rPr>
              <a:t>Φ</a:t>
            </a:r>
            <a:r>
              <a:rPr lang="en-US" sz="1200" kern="1200" dirty="0">
                <a:solidFill>
                  <a:schemeClr val="tx1"/>
                </a:solidFill>
                <a:effectLst/>
                <a:latin typeface="+mn-lt"/>
                <a:ea typeface="+mn-ea"/>
                <a:cs typeface="+mn-cs"/>
              </a:rPr>
              <a:t> increases more for the branched network, given that two aged regimens are refreshed.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5005DE1-D772-4448-A6FB-EAFA0EB3488B}" type="slidenum">
              <a:rPr lang="en-US" smtClean="0"/>
              <a:t>24</a:t>
            </a:fld>
            <a:endParaRPr lang="en-US"/>
          </a:p>
        </p:txBody>
      </p:sp>
    </p:spTree>
    <p:extLst>
      <p:ext uri="{BB962C8B-B14F-4D97-AF65-F5344CB8AC3E}">
        <p14:creationId xmlns:p14="http://schemas.microsoft.com/office/powerpoint/2010/main" val="147712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155780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54724C-0CF8-E547-9970-9481F182AE3A}" type="datetimeFigureOut">
              <a:rPr lang="en-US" smtClean="0"/>
              <a:t>10/5/18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1119394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20898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90ED-FA42-B847-A379-853FEC3FBF6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03096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3222125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54724C-0CF8-E547-9970-9481F182AE3A}" type="datetimeFigureOut">
              <a:rPr lang="en-US" smtClean="0"/>
              <a:t>10/5/18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4267300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54724C-0CF8-E547-9970-9481F182AE3A}" type="datetimeFigureOut">
              <a:rPr lang="en-US" smtClean="0"/>
              <a:t>10/5/18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313276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57730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3109726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248729" cy="6888387"/>
          </a:xfrm>
          <a:prstGeom prst="rect">
            <a:avLst/>
          </a:prstGeom>
        </p:spPr>
      </p:pic>
      <p:sp>
        <p:nvSpPr>
          <p:cNvPr id="37" name="Content Placeholder 18"/>
          <p:cNvSpPr>
            <a:spLocks noGrp="1"/>
          </p:cNvSpPr>
          <p:nvPr>
            <p:ph sz="quarter" idx="10" hasCustomPrompt="1"/>
          </p:nvPr>
        </p:nvSpPr>
        <p:spPr>
          <a:xfrm>
            <a:off x="478419" y="1520572"/>
            <a:ext cx="11291892" cy="3731683"/>
          </a:xfrm>
        </p:spPr>
        <p:txBody>
          <a:bodyPr/>
          <a:lstStyle>
            <a:lvl1pPr marL="457200" indent="-457200">
              <a:buSzPct val="100000"/>
              <a:buFont typeface="Arial" panose="020B0604020202020204" pitchFamily="34" charset="0"/>
              <a:buChar char="•"/>
              <a:defRPr baseline="0">
                <a:solidFill>
                  <a:schemeClr val="tx1"/>
                </a:solidFill>
                <a:latin typeface="Gotham  " charset="0"/>
                <a:cs typeface="Arial"/>
              </a:defRPr>
            </a:lvl1pPr>
            <a:lvl2pPr marL="914400" indent="-457200">
              <a:buSzPct val="100000"/>
              <a:buFont typeface="Arial" panose="020B0604020202020204" pitchFamily="34" charset="0"/>
              <a:buChar char="•"/>
              <a:defRPr baseline="0">
                <a:solidFill>
                  <a:schemeClr val="tx1"/>
                </a:solidFill>
                <a:latin typeface="Gotham  " charset="0"/>
                <a:cs typeface="Arial"/>
              </a:defRPr>
            </a:lvl2pPr>
            <a:lvl3pPr marL="1257300" indent="-342900">
              <a:buSzPct val="100000"/>
              <a:buFont typeface="Arial" panose="020B0604020202020204" pitchFamily="34" charset="0"/>
              <a:buChar char="•"/>
              <a:defRPr baseline="0">
                <a:solidFill>
                  <a:schemeClr val="tx1"/>
                </a:solidFill>
                <a:latin typeface="Gotham  " charset="0"/>
                <a:cs typeface="Arial"/>
              </a:defRPr>
            </a:lvl3pPr>
            <a:lvl4pPr marL="1714500" indent="-342900">
              <a:buSzPct val="100000"/>
              <a:buFont typeface="Arial" panose="020B0604020202020204" pitchFamily="34" charset="0"/>
              <a:buChar char="•"/>
              <a:defRPr baseline="0">
                <a:solidFill>
                  <a:schemeClr val="tx1"/>
                </a:solidFill>
                <a:latin typeface="Gotham  " charset="0"/>
                <a:cs typeface="Arial"/>
              </a:defRPr>
            </a:lvl4pPr>
            <a:lvl5pPr marL="2171700" indent="-342900">
              <a:buSzPct val="100000"/>
              <a:buFont typeface="Arial" panose="020B0604020202020204" pitchFamily="34" charset="0"/>
              <a:buChar char="•"/>
              <a:defRPr baseline="0">
                <a:solidFill>
                  <a:schemeClr val="tx1"/>
                </a:solidFill>
                <a:latin typeface="Gotham  " charset="0"/>
                <a:cs typeface="Aria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643586" y="557049"/>
            <a:ext cx="8126724" cy="567559"/>
          </a:xfrm>
        </p:spPr>
        <p:txBody>
          <a:bodyPr>
            <a:noAutofit/>
          </a:bodyPr>
          <a:lstStyle>
            <a:lvl1pPr algn="l">
              <a:defRPr sz="2600" b="1" i="0" strike="noStrike" cap="none" normalizeH="0" baseline="0">
                <a:solidFill>
                  <a:schemeClr val="tx1"/>
                </a:solidFill>
                <a:latin typeface="Gotham  " charset="0"/>
                <a:cs typeface="Arial"/>
              </a:defRPr>
            </a:lvl1pPr>
          </a:lstStyle>
          <a:p>
            <a:r>
              <a:rPr lang="en-US" dirty="0"/>
              <a:t>Click to edit Master title style</a:t>
            </a:r>
          </a:p>
        </p:txBody>
      </p:sp>
      <p:pic>
        <p:nvPicPr>
          <p:cNvPr id="4" name="Picture 3"/>
          <p:cNvPicPr>
            <a:picLocks noChangeAspect="1"/>
          </p:cNvPicPr>
          <p:nvPr userDrawn="1"/>
        </p:nvPicPr>
        <p:blipFill>
          <a:blip r:embed="rId3"/>
          <a:stretch>
            <a:fillRect/>
          </a:stretch>
        </p:blipFill>
        <p:spPr>
          <a:xfrm>
            <a:off x="3446909" y="621452"/>
            <a:ext cx="30000" cy="438750"/>
          </a:xfrm>
          <a:prstGeom prst="rect">
            <a:avLst/>
          </a:prstGeom>
        </p:spPr>
      </p:pic>
      <p:sp>
        <p:nvSpPr>
          <p:cNvPr id="6" name="TextBox 5"/>
          <p:cNvSpPr txBox="1">
            <a:spLocks noChangeArrowheads="1"/>
          </p:cNvSpPr>
          <p:nvPr userDrawn="1"/>
        </p:nvSpPr>
        <p:spPr bwMode="auto">
          <a:xfrm>
            <a:off x="463551" y="6529839"/>
            <a:ext cx="1072938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Franklin Gothic Book" charset="0"/>
                <a:ea typeface="ＭＳ Ｐゴシック" charset="0"/>
                <a:cs typeface="ＭＳ Ｐゴシック" charset="0"/>
              </a:defRPr>
            </a:lvl1pPr>
            <a:lvl2pPr marL="742950" indent="-285750" eaLnBrk="0" hangingPunct="0">
              <a:defRPr sz="2400">
                <a:solidFill>
                  <a:schemeClr val="tx1"/>
                </a:solidFill>
                <a:latin typeface="Franklin Gothic Book" charset="0"/>
                <a:ea typeface="ＭＳ Ｐゴシック" charset="0"/>
              </a:defRPr>
            </a:lvl2pPr>
            <a:lvl3pPr marL="1143000" indent="-228600" eaLnBrk="0" hangingPunct="0">
              <a:defRPr sz="2400">
                <a:solidFill>
                  <a:schemeClr val="tx1"/>
                </a:solidFill>
                <a:latin typeface="Franklin Gothic Book" charset="0"/>
                <a:ea typeface="ＭＳ Ｐゴシック" charset="0"/>
              </a:defRPr>
            </a:lvl3pPr>
            <a:lvl4pPr marL="1600200" indent="-228600" eaLnBrk="0" hangingPunct="0">
              <a:defRPr sz="2400">
                <a:solidFill>
                  <a:schemeClr val="tx1"/>
                </a:solidFill>
                <a:latin typeface="Franklin Gothic Book" charset="0"/>
                <a:ea typeface="ＭＳ Ｐゴシック" charset="0"/>
              </a:defRPr>
            </a:lvl4pPr>
            <a:lvl5pPr marL="2057400" indent="-228600" eaLnBrk="0" hangingPunct="0">
              <a:defRPr sz="2400">
                <a:solidFill>
                  <a:schemeClr val="tx1"/>
                </a:solidFill>
                <a:latin typeface="Franklin Gothic Book" charset="0"/>
                <a:ea typeface="ＭＳ Ｐゴシック" charset="0"/>
              </a:defRPr>
            </a:lvl5pPr>
            <a:lvl6pPr marL="2514600" indent="-228600" eaLnBrk="0" fontAlgn="base" hangingPunct="0">
              <a:spcBef>
                <a:spcPct val="0"/>
              </a:spcBef>
              <a:spcAft>
                <a:spcPct val="0"/>
              </a:spcAft>
              <a:defRPr sz="2400">
                <a:solidFill>
                  <a:schemeClr val="tx1"/>
                </a:solidFill>
                <a:latin typeface="Franklin Gothic Book" charset="0"/>
                <a:ea typeface="ＭＳ Ｐゴシック" charset="0"/>
              </a:defRPr>
            </a:lvl6pPr>
            <a:lvl7pPr marL="2971800" indent="-228600" eaLnBrk="0" fontAlgn="base" hangingPunct="0">
              <a:spcBef>
                <a:spcPct val="0"/>
              </a:spcBef>
              <a:spcAft>
                <a:spcPct val="0"/>
              </a:spcAft>
              <a:defRPr sz="2400">
                <a:solidFill>
                  <a:schemeClr val="tx1"/>
                </a:solidFill>
                <a:latin typeface="Franklin Gothic Book" charset="0"/>
                <a:ea typeface="ＭＳ Ｐゴシック" charset="0"/>
              </a:defRPr>
            </a:lvl7pPr>
            <a:lvl8pPr marL="3429000" indent="-228600" eaLnBrk="0" fontAlgn="base" hangingPunct="0">
              <a:spcBef>
                <a:spcPct val="0"/>
              </a:spcBef>
              <a:spcAft>
                <a:spcPct val="0"/>
              </a:spcAft>
              <a:defRPr sz="2400">
                <a:solidFill>
                  <a:schemeClr val="tx1"/>
                </a:solidFill>
                <a:latin typeface="Franklin Gothic Book" charset="0"/>
                <a:ea typeface="ＭＳ Ｐゴシック" charset="0"/>
              </a:defRPr>
            </a:lvl8pPr>
            <a:lvl9pPr marL="3886200" indent="-228600" eaLnBrk="0" fontAlgn="base" hangingPunct="0">
              <a:spcBef>
                <a:spcPct val="0"/>
              </a:spcBef>
              <a:spcAft>
                <a:spcPct val="0"/>
              </a:spcAft>
              <a:defRPr sz="2400">
                <a:solidFill>
                  <a:schemeClr val="tx1"/>
                </a:solidFill>
                <a:latin typeface="Franklin Gothic Book" charset="0"/>
                <a:ea typeface="ＭＳ Ｐゴシック" charset="0"/>
              </a:defRPr>
            </a:lvl9pPr>
          </a:lstStyle>
          <a:p>
            <a:pPr defTabSz="457200" eaLnBrk="1" hangingPunct="1">
              <a:defRPr/>
            </a:pPr>
            <a:r>
              <a:rPr lang="en-US" sz="800" i="1" dirty="0">
                <a:solidFill>
                  <a:prstClr val="black">
                    <a:lumMod val="50000"/>
                    <a:lumOff val="50000"/>
                  </a:prstClr>
                </a:solidFill>
                <a:latin typeface="Calibri"/>
              </a:rPr>
              <a:t>® </a:t>
            </a:r>
            <a:r>
              <a:rPr lang="en-US" sz="800" i="1" dirty="0">
                <a:solidFill>
                  <a:prstClr val="black">
                    <a:lumMod val="50000"/>
                    <a:lumOff val="50000"/>
                  </a:prstClr>
                </a:solidFill>
                <a:latin typeface="Calibri"/>
                <a:cs typeface="Calibri"/>
              </a:rPr>
              <a:t>Health Level Seven and HL7 are registered trademarks of Health Level Seven International, registered with the United States Patent and Trademark Office.</a:t>
            </a:r>
          </a:p>
        </p:txBody>
      </p:sp>
    </p:spTree>
    <p:extLst>
      <p:ext uri="{BB962C8B-B14F-4D97-AF65-F5344CB8AC3E}">
        <p14:creationId xmlns:p14="http://schemas.microsoft.com/office/powerpoint/2010/main" val="2499059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Titl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2233409"/>
            <a:ext cx="9144000" cy="1650334"/>
          </a:xfrm>
        </p:spPr>
        <p:txBody>
          <a:bodyPr anchor="ctr">
            <a:normAutofit/>
          </a:bodyPr>
          <a:lstStyle>
            <a:lvl1pPr algn="ctr">
              <a:defRPr sz="8000">
                <a:solidFill>
                  <a:srgbClr val="233859"/>
                </a:solidFill>
              </a:defRPr>
            </a:lvl1pPr>
          </a:lstStyle>
          <a:p>
            <a:pPr algn="ctr"/>
            <a:r>
              <a:rPr lang="en-US" sz="8000" dirty="0">
                <a:solidFill>
                  <a:srgbClr val="233859"/>
                </a:solidFill>
                <a:latin typeface="Interstate-Black"/>
                <a:ea typeface="Gotham Narrow" charset="0"/>
                <a:cs typeface="Interstate-Black"/>
              </a:rPr>
              <a:t>SLIDE TITLE</a:t>
            </a:r>
          </a:p>
        </p:txBody>
      </p:sp>
    </p:spTree>
    <p:extLst>
      <p:ext uri="{BB962C8B-B14F-4D97-AF65-F5344CB8AC3E}">
        <p14:creationId xmlns:p14="http://schemas.microsoft.com/office/powerpoint/2010/main" val="3365567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1721594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with Subhea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normAutofit/>
          </a:bodyPr>
          <a:lstStyle>
            <a:lvl1pPr>
              <a:defRPr sz="4000">
                <a:solidFill>
                  <a:srgbClr val="233859"/>
                </a:solidFill>
              </a:defRPr>
            </a:lvl1pPr>
          </a:lstStyle>
          <a:p>
            <a:r>
              <a:rPr lang="en-US" dirty="0"/>
              <a:t>Click to edit Master title style</a:t>
            </a:r>
          </a:p>
        </p:txBody>
      </p:sp>
      <p:sp>
        <p:nvSpPr>
          <p:cNvPr id="3" name="Subtitle 2"/>
          <p:cNvSpPr>
            <a:spLocks noGrp="1"/>
          </p:cNvSpPr>
          <p:nvPr>
            <p:ph type="subTitle" idx="1"/>
          </p:nvPr>
        </p:nvSpPr>
        <p:spPr>
          <a:xfrm>
            <a:off x="914400" y="3886200"/>
            <a:ext cx="8534400" cy="1752600"/>
          </a:xfrm>
        </p:spPr>
        <p:txBody>
          <a:bodyPr/>
          <a:lstStyle>
            <a:lvl1pPr marL="0" indent="0" algn="l">
              <a:buNone/>
              <a:defRPr>
                <a:solidFill>
                  <a:srgbClr val="2338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4" name="Straight Connector 3"/>
          <p:cNvCxnSpPr/>
          <p:nvPr userDrawn="1"/>
        </p:nvCxnSpPr>
        <p:spPr>
          <a:xfrm flipH="1" flipV="1">
            <a:off x="609600" y="3717828"/>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134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flipH="1" flipV="1">
            <a:off x="609600" y="1199551"/>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890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n-bulleted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cxnSp>
        <p:nvCxnSpPr>
          <p:cNvPr id="7" name="Straight Connector 6"/>
          <p:cNvCxnSpPr/>
          <p:nvPr userDrawn="1"/>
        </p:nvCxnSpPr>
        <p:spPr>
          <a:xfrm flipH="1" flipV="1">
            <a:off x="609600" y="1199551"/>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
          </p:nvPr>
        </p:nvSpPr>
        <p:spPr>
          <a:xfrm>
            <a:off x="609600" y="1600202"/>
            <a:ext cx="10972800" cy="4525963"/>
          </a:xfrm>
        </p:spPr>
        <p:txBody>
          <a:bodyPr>
            <a:normAutofit/>
          </a:bodyPr>
          <a:lstStyle>
            <a:lvl1pPr marL="0" indent="0">
              <a:buNone/>
              <a:defRPr sz="2200"/>
            </a:lvl1pPr>
            <a:lvl2pPr marL="457200" indent="0">
              <a:buNone/>
              <a:defRPr sz="2200"/>
            </a:lvl2pPr>
            <a:lvl3pPr marL="914400" indent="0">
              <a:buNone/>
              <a:defRPr sz="2200"/>
            </a:lvl3pPr>
            <a:lvl4pPr marL="1371600" indent="0">
              <a:buNone/>
              <a:defRPr sz="2200"/>
            </a:lvl4pPr>
            <a:lvl5pPr marL="1828800" indent="0">
              <a:buNone/>
              <a:defRPr sz="2200"/>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3796375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410200" cy="4525963"/>
          </a:xfrm>
        </p:spPr>
        <p:txBody>
          <a:bodyPr>
            <a:normAutofit/>
          </a:bodyPr>
          <a:lstStyle>
            <a:lvl1pPr marL="342900" indent="-342900">
              <a:buFont typeface="Wingdings" charset="2"/>
              <a:buChar char="§"/>
              <a:defRPr sz="2200"/>
            </a:lvl1pPr>
            <a:lvl2pPr marL="457200" indent="0">
              <a:buNone/>
              <a:defRPr sz="2200"/>
            </a:lvl2pPr>
            <a:lvl3pPr marL="914400" indent="0">
              <a:buNone/>
              <a:defRPr sz="2200"/>
            </a:lvl3pPr>
            <a:lvl4pPr marL="1371600" indent="0">
              <a:buNone/>
              <a:defRPr sz="2200"/>
            </a:lvl4pPr>
            <a:lvl5pPr marL="1828800" indent="0">
              <a:buNone/>
              <a:defRPr sz="2200"/>
            </a:lvl5pPr>
            <a:lvl6pPr>
              <a:defRPr sz="1800"/>
            </a:lvl6pPr>
            <a:lvl7pPr>
              <a:defRPr sz="1800"/>
            </a:lvl7pPr>
            <a:lvl8pPr>
              <a:defRPr sz="1800"/>
            </a:lvl8pPr>
            <a:lvl9pPr>
              <a:defRPr sz="1800"/>
            </a:lvl9pPr>
          </a:lstStyle>
          <a:p>
            <a:pPr lvl="0"/>
            <a:r>
              <a:rPr lang="en-US" dirty="0"/>
              <a:t>Click to edit Master text styles</a:t>
            </a:r>
          </a:p>
          <a:p>
            <a:pPr lvl="0"/>
            <a:endParaRPr lang="en-US" dirty="0"/>
          </a:p>
        </p:txBody>
      </p:sp>
      <p:sp>
        <p:nvSpPr>
          <p:cNvPr id="4" name="Content Placeholder 3"/>
          <p:cNvSpPr>
            <a:spLocks noGrp="1"/>
          </p:cNvSpPr>
          <p:nvPr>
            <p:ph sz="half" idx="2"/>
          </p:nvPr>
        </p:nvSpPr>
        <p:spPr>
          <a:xfrm>
            <a:off x="6172200" y="1600203"/>
            <a:ext cx="5410200" cy="4103588"/>
          </a:xfrm>
        </p:spPr>
        <p:txBody>
          <a:bodyPr>
            <a:normAutofit/>
          </a:bodyPr>
          <a:lstStyle>
            <a:lvl1pPr marL="342900" indent="-342900">
              <a:buFont typeface="Wingdings" charset="2"/>
              <a:buChar char="§"/>
              <a:defRPr sz="2200"/>
            </a:lvl1pPr>
            <a:lvl2pPr marL="457200" indent="0">
              <a:buNone/>
              <a:defRPr sz="2200"/>
            </a:lvl2pPr>
            <a:lvl3pPr marL="914400" indent="0">
              <a:buNone/>
              <a:defRPr sz="2200"/>
            </a:lvl3pPr>
            <a:lvl4pPr marL="1371600" indent="0">
              <a:buNone/>
              <a:defRPr sz="2200"/>
            </a:lvl4pPr>
            <a:lvl5pPr marL="1828800" indent="0">
              <a:buNone/>
              <a:defRPr sz="2200"/>
            </a:lvl5pPr>
            <a:lvl6pPr>
              <a:defRPr sz="1800"/>
            </a:lvl6pPr>
            <a:lvl7pPr>
              <a:defRPr sz="1800"/>
            </a:lvl7pPr>
            <a:lvl8pPr>
              <a:defRPr sz="1800"/>
            </a:lvl8pPr>
            <a:lvl9pPr>
              <a:defRPr sz="1800"/>
            </a:lvl9pPr>
          </a:lstStyle>
          <a:p>
            <a:pPr lvl="0"/>
            <a:r>
              <a:rPr lang="en-US" dirty="0"/>
              <a:t>Click to edit Master </a:t>
            </a:r>
            <a:r>
              <a:rPr lang="en-US"/>
              <a:t>text styles</a:t>
            </a:r>
            <a:endParaRPr lang="en-US" dirty="0"/>
          </a:p>
        </p:txBody>
      </p:sp>
      <p:cxnSp>
        <p:nvCxnSpPr>
          <p:cNvPr id="5" name="Straight Connector 4"/>
          <p:cNvCxnSpPr/>
          <p:nvPr userDrawn="1"/>
        </p:nvCxnSpPr>
        <p:spPr>
          <a:xfrm flipH="1" flipV="1">
            <a:off x="609600" y="1199551"/>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10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56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cxnSp>
        <p:nvCxnSpPr>
          <p:cNvPr id="9" name="Straight Connector 8"/>
          <p:cNvCxnSpPr/>
          <p:nvPr userDrawn="1"/>
        </p:nvCxnSpPr>
        <p:spPr>
          <a:xfrm flipH="1" flipV="1">
            <a:off x="609600" y="1199551"/>
            <a:ext cx="8131277" cy="364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79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1806587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54724C-0CF8-E547-9970-9481F182AE3A}" type="datetimeFigureOut">
              <a:rPr lang="en-US" smtClean="0"/>
              <a:t>10/5/18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78247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54724C-0CF8-E547-9970-9481F182AE3A}" type="datetimeFigureOut">
              <a:rPr lang="en-US" smtClean="0"/>
              <a:t>10/5/18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210888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236289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75196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B54724C-0CF8-E547-9970-9481F182AE3A}" type="datetimeFigureOut">
              <a:rPr lang="en-US" smtClean="0"/>
              <a:t>10/5/18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2493678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54724C-0CF8-E547-9970-9481F182AE3A}" type="datetimeFigureOut">
              <a:rPr lang="en-US" smtClean="0"/>
              <a:t>10/5/18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690ED-FA42-B847-A379-853FEC3FBF6D}" type="slidenum">
              <a:rPr lang="en-US" smtClean="0"/>
              <a:t>‹#›</a:t>
            </a:fld>
            <a:endParaRPr lang="en-US"/>
          </a:p>
        </p:txBody>
      </p:sp>
    </p:spTree>
    <p:extLst>
      <p:ext uri="{BB962C8B-B14F-4D97-AF65-F5344CB8AC3E}">
        <p14:creationId xmlns:p14="http://schemas.microsoft.com/office/powerpoint/2010/main" val="2287869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54724C-0CF8-E547-9970-9481F182AE3A}" type="datetimeFigureOut">
              <a:rPr lang="en-US" smtClean="0"/>
              <a:t>10/5/18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85690ED-FA42-B847-A379-853FEC3FBF6D}" type="slidenum">
              <a:rPr lang="en-US" smtClean="0"/>
              <a:t>‹#›</a:t>
            </a:fld>
            <a:endParaRPr lang="en-US"/>
          </a:p>
        </p:txBody>
      </p:sp>
    </p:spTree>
    <p:extLst>
      <p:ext uri="{BB962C8B-B14F-4D97-AF65-F5344CB8AC3E}">
        <p14:creationId xmlns:p14="http://schemas.microsoft.com/office/powerpoint/2010/main" val="4260760236"/>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29"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2097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p:txStyles>
    <p:titleStyle>
      <a:lvl1pPr algn="l" defTabSz="457200" rtl="0" eaLnBrk="1" latinLnBrk="0" hangingPunct="1">
        <a:spcBef>
          <a:spcPct val="0"/>
        </a:spcBef>
        <a:buNone/>
        <a:defRPr sz="3200" b="0" i="0" kern="1200">
          <a:solidFill>
            <a:srgbClr val="233859"/>
          </a:solidFill>
          <a:latin typeface="Interstate-Black"/>
          <a:ea typeface="+mj-ea"/>
          <a:cs typeface="Interstate-Black"/>
        </a:defRPr>
      </a:lvl1pPr>
    </p:titleStyle>
    <p:bodyStyle>
      <a:lvl1pPr marL="342900" indent="-342900" algn="l" defTabSz="457200" rtl="0" eaLnBrk="1" latinLnBrk="0" hangingPunct="1">
        <a:spcBef>
          <a:spcPct val="20000"/>
        </a:spcBef>
        <a:buFont typeface="Wingdings" charset="2"/>
        <a:buChar char="§"/>
        <a:defRPr sz="2200" b="0" i="0" kern="1200">
          <a:solidFill>
            <a:srgbClr val="233859"/>
          </a:solidFill>
          <a:latin typeface="Interstate-Light"/>
          <a:ea typeface="+mn-ea"/>
          <a:cs typeface="Interstate-Light"/>
        </a:defRPr>
      </a:lvl1pPr>
      <a:lvl2pPr marL="742950" indent="-285750" algn="l" defTabSz="457200" rtl="0" eaLnBrk="1" latinLnBrk="0" hangingPunct="1">
        <a:spcBef>
          <a:spcPct val="20000"/>
        </a:spcBef>
        <a:buFont typeface="Wingdings" charset="2"/>
        <a:buChar char="§"/>
        <a:defRPr sz="1800" b="0" i="0" kern="1200">
          <a:solidFill>
            <a:srgbClr val="233859"/>
          </a:solidFill>
          <a:latin typeface="Interstate-Light"/>
          <a:ea typeface="+mn-ea"/>
          <a:cs typeface="Interstate-Light"/>
        </a:defRPr>
      </a:lvl2pPr>
      <a:lvl3pPr marL="1143000" indent="-228600" algn="l" defTabSz="457200" rtl="0" eaLnBrk="1" latinLnBrk="0" hangingPunct="1">
        <a:spcBef>
          <a:spcPct val="20000"/>
        </a:spcBef>
        <a:buFont typeface="Wingdings" charset="2"/>
        <a:buChar char="§"/>
        <a:defRPr sz="1800" b="0" i="0" kern="1200">
          <a:solidFill>
            <a:srgbClr val="233859"/>
          </a:solidFill>
          <a:latin typeface="Interstate-Light"/>
          <a:ea typeface="+mn-ea"/>
          <a:cs typeface="Interstate-Light"/>
        </a:defRPr>
      </a:lvl3pPr>
      <a:lvl4pPr marL="1600200" indent="-228600" algn="l" defTabSz="457200" rtl="0" eaLnBrk="1" latinLnBrk="0" hangingPunct="1">
        <a:spcBef>
          <a:spcPct val="20000"/>
        </a:spcBef>
        <a:buFont typeface="Wingdings" charset="2"/>
        <a:buChar char="§"/>
        <a:defRPr sz="1800" b="0" i="0" kern="1200">
          <a:solidFill>
            <a:srgbClr val="233859"/>
          </a:solidFill>
          <a:latin typeface="Interstate-Light"/>
          <a:ea typeface="+mn-ea"/>
          <a:cs typeface="Interstate-Light"/>
        </a:defRPr>
      </a:lvl4pPr>
      <a:lvl5pPr marL="2057400" indent="-228600" algn="l" defTabSz="457200" rtl="0" eaLnBrk="1" latinLnBrk="0" hangingPunct="1">
        <a:spcBef>
          <a:spcPct val="20000"/>
        </a:spcBef>
        <a:buFont typeface="Wingdings" charset="2"/>
        <a:buChar char="§"/>
        <a:defRPr sz="1800" b="0" i="0" kern="1200">
          <a:solidFill>
            <a:srgbClr val="233859"/>
          </a:solidFill>
          <a:latin typeface="Interstate-Light"/>
          <a:ea typeface="+mn-ea"/>
          <a:cs typeface="Interstate-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bi.nlm.nih.gov/pmc/articles/PMC6080684/"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smart-cancer-navigator.github.io/app" TargetMode="External"/><Relationship Id="rId5" Type="http://schemas.openxmlformats.org/officeDocument/2006/relationships/hyperlink" Target="http://ascopubs.org/doi/10.1200/PO.17.00292"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ascopubs.org/doi/abs/10.1200/JCO.2016.34.15_suppl.11514"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itcr.cancer.gov/informatics-tools" TargetMode="External"/><Relationship Id="rId1" Type="http://schemas.openxmlformats.org/officeDocument/2006/relationships/slideLayout" Target="../slideLayouts/slideLayout2.xml"/><Relationship Id="rId4" Type="http://schemas.openxmlformats.org/officeDocument/2006/relationships/hyperlink" Target="https://hemonc.org/wiki/Ontolog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hemonc.org/wiki/Ontology"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ascopubs.org/doi/10.1200/CCI.17.0014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hyperlink" Target="http://ascopubs.org/doi/full/10.1200/CCI.17.00079"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genomemedicine.biomedcentral.com/articles/10.1186/s13073-016-0371-3" TargetMode="Externa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BD44-0858-C043-B89A-FF88BB8ED6ED}"/>
              </a:ext>
            </a:extLst>
          </p:cNvPr>
          <p:cNvSpPr>
            <a:spLocks noGrp="1"/>
          </p:cNvSpPr>
          <p:nvPr>
            <p:ph type="ctrTitle"/>
          </p:nvPr>
        </p:nvSpPr>
        <p:spPr>
          <a:xfrm>
            <a:off x="1154954" y="1817185"/>
            <a:ext cx="9906077" cy="3329581"/>
          </a:xfrm>
        </p:spPr>
        <p:txBody>
          <a:bodyPr/>
          <a:lstStyle/>
          <a:p>
            <a:r>
              <a:rPr lang="en-US" sz="5400" b="1" dirty="0"/>
              <a:t>Network Analysis for a Data-Driven Approach to Cancer Care – Introduction </a:t>
            </a:r>
            <a:br>
              <a:rPr lang="en-US" sz="4400" b="1" dirty="0"/>
            </a:br>
            <a:r>
              <a:rPr lang="en-US" sz="4000" dirty="0"/>
              <a:t>CA231840 (U01)</a:t>
            </a:r>
            <a:endParaRPr lang="en-US" sz="4400" dirty="0"/>
          </a:p>
        </p:txBody>
      </p:sp>
      <p:sp>
        <p:nvSpPr>
          <p:cNvPr id="3" name="TextBox 2">
            <a:extLst>
              <a:ext uri="{FF2B5EF4-FFF2-40B4-BE49-F238E27FC236}">
                <a16:creationId xmlns:a16="http://schemas.microsoft.com/office/drawing/2014/main" id="{5BC5CDD0-9808-1744-B687-14C6F07889CA}"/>
              </a:ext>
            </a:extLst>
          </p:cNvPr>
          <p:cNvSpPr txBox="1"/>
          <p:nvPr/>
        </p:nvSpPr>
        <p:spPr>
          <a:xfrm>
            <a:off x="1154954" y="5146766"/>
            <a:ext cx="10732246" cy="1785104"/>
          </a:xfrm>
          <a:prstGeom prst="rect">
            <a:avLst/>
          </a:prstGeom>
          <a:noFill/>
        </p:spPr>
        <p:txBody>
          <a:bodyPr wrap="square" rtlCol="0">
            <a:spAutoFit/>
          </a:bodyPr>
          <a:lstStyle/>
          <a:p>
            <a:r>
              <a:rPr lang="en-US" sz="2800" dirty="0">
                <a:solidFill>
                  <a:schemeClr val="bg2">
                    <a:lumMod val="40000"/>
                    <a:lumOff val="60000"/>
                  </a:schemeClr>
                </a:solidFill>
              </a:rPr>
              <a:t>Jeremy L. Warner MD, MS (PI)</a:t>
            </a:r>
          </a:p>
          <a:p>
            <a:endParaRPr lang="en-US" sz="2800" dirty="0">
              <a:solidFill>
                <a:schemeClr val="bg2">
                  <a:lumMod val="40000"/>
                  <a:lumOff val="60000"/>
                </a:schemeClr>
              </a:solidFill>
            </a:endParaRPr>
          </a:p>
          <a:p>
            <a:r>
              <a:rPr lang="en-US" dirty="0">
                <a:solidFill>
                  <a:schemeClr val="bg2">
                    <a:lumMod val="40000"/>
                    <a:lumOff val="60000"/>
                  </a:schemeClr>
                </a:solidFill>
              </a:rPr>
              <a:t>ITCR Community Call</a:t>
            </a:r>
          </a:p>
          <a:p>
            <a:r>
              <a:rPr lang="en-US" dirty="0">
                <a:solidFill>
                  <a:schemeClr val="bg2">
                    <a:lumMod val="40000"/>
                    <a:lumOff val="60000"/>
                  </a:schemeClr>
                </a:solidFill>
              </a:rPr>
              <a:t>October 5</a:t>
            </a:r>
            <a:r>
              <a:rPr lang="en-US" baseline="30000" dirty="0">
                <a:solidFill>
                  <a:schemeClr val="bg2">
                    <a:lumMod val="40000"/>
                    <a:lumOff val="60000"/>
                  </a:schemeClr>
                </a:solidFill>
              </a:rPr>
              <a:t>th</a:t>
            </a:r>
            <a:r>
              <a:rPr lang="en-US" dirty="0">
                <a:solidFill>
                  <a:schemeClr val="bg2">
                    <a:lumMod val="40000"/>
                    <a:lumOff val="60000"/>
                  </a:schemeClr>
                </a:solidFill>
              </a:rPr>
              <a:t>, 2018</a:t>
            </a:r>
          </a:p>
          <a:p>
            <a:endParaRPr lang="en-US" dirty="0">
              <a:solidFill>
                <a:schemeClr val="bg2">
                  <a:lumMod val="40000"/>
                  <a:lumOff val="60000"/>
                </a:schemeClr>
              </a:solidFill>
            </a:endParaRPr>
          </a:p>
        </p:txBody>
      </p:sp>
    </p:spTree>
    <p:extLst>
      <p:ext uri="{BB962C8B-B14F-4D97-AF65-F5344CB8AC3E}">
        <p14:creationId xmlns:p14="http://schemas.microsoft.com/office/powerpoint/2010/main" val="2210015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E9B0-2E1E-8A46-BE52-8DF4D39FED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362FE8-10FE-3A41-8FAA-86D1708A67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8570696-E29E-A64B-8B27-CA4D7ED71A41}"/>
              </a:ext>
            </a:extLst>
          </p:cNvPr>
          <p:cNvPicPr/>
          <p:nvPr/>
        </p:nvPicPr>
        <p:blipFill rotWithShape="1">
          <a:blip r:embed="rId2" cstate="screen">
            <a:extLst>
              <a:ext uri="{28A0092B-C50C-407E-A947-70E740481C1C}">
                <a14:useLocalDpi xmlns:a14="http://schemas.microsoft.com/office/drawing/2010/main"/>
              </a:ext>
            </a:extLst>
          </a:blip>
          <a:srcRect l="1332" t="3163"/>
          <a:stretch/>
        </p:blipFill>
        <p:spPr bwMode="auto">
          <a:xfrm>
            <a:off x="0" y="55880"/>
            <a:ext cx="12192000" cy="680212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E31B857-0B26-F04A-907F-AABC786C50C6}"/>
              </a:ext>
            </a:extLst>
          </p:cNvPr>
          <p:cNvSpPr txBox="1"/>
          <p:nvPr/>
        </p:nvSpPr>
        <p:spPr>
          <a:xfrm>
            <a:off x="0" y="55880"/>
            <a:ext cx="2977097" cy="369332"/>
          </a:xfrm>
          <a:prstGeom prst="rect">
            <a:avLst/>
          </a:prstGeom>
          <a:noFill/>
        </p:spPr>
        <p:txBody>
          <a:bodyPr wrap="none" rtlCol="0">
            <a:spAutoFit/>
          </a:bodyPr>
          <a:lstStyle/>
          <a:p>
            <a:r>
              <a:rPr lang="en-US" dirty="0">
                <a:hlinkClick r:id="rId3"/>
              </a:rPr>
              <a:t>Warner et al. 2016 JAMIA</a:t>
            </a:r>
            <a:endParaRPr lang="en-US" dirty="0"/>
          </a:p>
        </p:txBody>
      </p:sp>
    </p:spTree>
    <p:extLst>
      <p:ext uri="{BB962C8B-B14F-4D97-AF65-F5344CB8AC3E}">
        <p14:creationId xmlns:p14="http://schemas.microsoft.com/office/powerpoint/2010/main" val="2104293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6283C-F98E-134D-9262-DAA9869B4D2C}"/>
              </a:ext>
            </a:extLst>
          </p:cNvPr>
          <p:cNvSpPr>
            <a:spLocks noGrp="1"/>
          </p:cNvSpPr>
          <p:nvPr>
            <p:ph type="title"/>
          </p:nvPr>
        </p:nvSpPr>
        <p:spPr/>
        <p:txBody>
          <a:bodyPr/>
          <a:lstStyle/>
          <a:p>
            <a:endParaRPr lang="en-US"/>
          </a:p>
        </p:txBody>
      </p:sp>
      <p:graphicFrame>
        <p:nvGraphicFramePr>
          <p:cNvPr id="4" name="Chart 3">
            <a:extLst>
              <a:ext uri="{FF2B5EF4-FFF2-40B4-BE49-F238E27FC236}">
                <a16:creationId xmlns:a16="http://schemas.microsoft.com/office/drawing/2014/main" id="{B93BD2D6-1B39-EC4C-8635-0E9B9E83D9AE}"/>
              </a:ext>
            </a:extLst>
          </p:cNvPr>
          <p:cNvGraphicFramePr>
            <a:graphicFrameLocks/>
          </p:cNvGraphicFramePr>
          <p:nvPr>
            <p:extLst>
              <p:ext uri="{D42A27DB-BD31-4B8C-83A1-F6EECF244321}">
                <p14:modId xmlns:p14="http://schemas.microsoft.com/office/powerpoint/2010/main" val="2725641365"/>
              </p:ext>
            </p:extLst>
          </p:nvPr>
        </p:nvGraphicFramePr>
        <p:xfrm>
          <a:off x="0" y="-19066"/>
          <a:ext cx="12192000" cy="6877066"/>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7A781B12-315F-CC49-A6C7-062867C6C1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495214">
            <a:off x="6497633" y="4844883"/>
            <a:ext cx="1717390" cy="634191"/>
          </a:xfrm>
          <a:prstGeom prst="rect">
            <a:avLst/>
          </a:prstGeom>
        </p:spPr>
      </p:pic>
      <p:sp>
        <p:nvSpPr>
          <p:cNvPr id="10" name="TextBox 9">
            <a:extLst>
              <a:ext uri="{FF2B5EF4-FFF2-40B4-BE49-F238E27FC236}">
                <a16:creationId xmlns:a16="http://schemas.microsoft.com/office/drawing/2014/main" id="{58471D1D-67AA-E041-A6E0-C0991C167C75}"/>
              </a:ext>
            </a:extLst>
          </p:cNvPr>
          <p:cNvSpPr txBox="1"/>
          <p:nvPr/>
        </p:nvSpPr>
        <p:spPr>
          <a:xfrm rot="20100221">
            <a:off x="6977827" y="5345252"/>
            <a:ext cx="999071" cy="276999"/>
          </a:xfrm>
          <a:prstGeom prst="rect">
            <a:avLst/>
          </a:prstGeom>
          <a:noFill/>
        </p:spPr>
        <p:txBody>
          <a:bodyPr wrap="square" rtlCol="0">
            <a:spAutoFit/>
          </a:bodyPr>
          <a:lstStyle/>
          <a:p>
            <a:r>
              <a:rPr lang="en-US" sz="1200" dirty="0">
                <a:solidFill>
                  <a:schemeClr val="bg1"/>
                </a:solidFill>
              </a:rPr>
              <a:t>Imatinib</a:t>
            </a:r>
          </a:p>
        </p:txBody>
      </p:sp>
    </p:spTree>
    <p:extLst>
      <p:ext uri="{BB962C8B-B14F-4D97-AF65-F5344CB8AC3E}">
        <p14:creationId xmlns:p14="http://schemas.microsoft.com/office/powerpoint/2010/main" val="1359238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739347-5670-7742-A46F-941BEE63B35E}"/>
              </a:ext>
            </a:extLst>
          </p:cNvPr>
          <p:cNvSpPr txBox="1">
            <a:spLocks/>
          </p:cNvSpPr>
          <p:nvPr/>
        </p:nvSpPr>
        <p:spPr>
          <a:xfrm>
            <a:off x="425921" y="0"/>
            <a:ext cx="9877859"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t>Why we have a problem, part I</a:t>
            </a:r>
          </a:p>
        </p:txBody>
      </p:sp>
      <p:pic>
        <p:nvPicPr>
          <p:cNvPr id="11" name="Content Placeholder 10">
            <a:extLst>
              <a:ext uri="{FF2B5EF4-FFF2-40B4-BE49-F238E27FC236}">
                <a16:creationId xmlns:a16="http://schemas.microsoft.com/office/drawing/2014/main" id="{03FF6492-F35E-B448-B4CB-DF970E3BCB4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30620" y="860082"/>
            <a:ext cx="10662966" cy="5997918"/>
          </a:xfrm>
          <a:solidFill>
            <a:schemeClr val="tx2"/>
          </a:solidFill>
        </p:spPr>
      </p:pic>
      <p:grpSp>
        <p:nvGrpSpPr>
          <p:cNvPr id="19" name="Group 18">
            <a:extLst>
              <a:ext uri="{FF2B5EF4-FFF2-40B4-BE49-F238E27FC236}">
                <a16:creationId xmlns:a16="http://schemas.microsoft.com/office/drawing/2014/main" id="{4BC34A54-325E-7240-A0C8-94FFACD452D0}"/>
              </a:ext>
            </a:extLst>
          </p:cNvPr>
          <p:cNvGrpSpPr/>
          <p:nvPr/>
        </p:nvGrpSpPr>
        <p:grpSpPr>
          <a:xfrm>
            <a:off x="1678074" y="3764402"/>
            <a:ext cx="8922936" cy="729725"/>
            <a:chOff x="1688123" y="2953593"/>
            <a:chExt cx="8922936" cy="729725"/>
          </a:xfrm>
        </p:grpSpPr>
        <p:sp>
          <p:nvSpPr>
            <p:cNvPr id="12" name="Rounded Rectangle 11">
              <a:extLst>
                <a:ext uri="{FF2B5EF4-FFF2-40B4-BE49-F238E27FC236}">
                  <a16:creationId xmlns:a16="http://schemas.microsoft.com/office/drawing/2014/main" id="{67FCDA66-7D30-2B4B-87B9-B8EBEE972C9C}"/>
                </a:ext>
              </a:extLst>
            </p:cNvPr>
            <p:cNvSpPr/>
            <p:nvPr/>
          </p:nvSpPr>
          <p:spPr>
            <a:xfrm>
              <a:off x="5169820" y="2953593"/>
              <a:ext cx="1784565" cy="7297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a:t>10%</a:t>
              </a:r>
            </a:p>
          </p:txBody>
        </p:sp>
        <p:cxnSp>
          <p:nvCxnSpPr>
            <p:cNvPr id="14" name="Straight Arrow Connector 13">
              <a:extLst>
                <a:ext uri="{FF2B5EF4-FFF2-40B4-BE49-F238E27FC236}">
                  <a16:creationId xmlns:a16="http://schemas.microsoft.com/office/drawing/2014/main" id="{4A14B7E0-7219-8E48-97FA-49F85BC725F4}"/>
                </a:ext>
              </a:extLst>
            </p:cNvPr>
            <p:cNvCxnSpPr>
              <a:cxnSpLocks/>
              <a:stCxn id="12" idx="3"/>
            </p:cNvCxnSpPr>
            <p:nvPr/>
          </p:nvCxnSpPr>
          <p:spPr>
            <a:xfrm>
              <a:off x="6954385" y="3318456"/>
              <a:ext cx="3656674" cy="0"/>
            </a:xfrm>
            <a:prstGeom prst="straightConnector1">
              <a:avLst/>
            </a:prstGeom>
            <a:ln w="38100" cap="flat">
              <a:solidFill>
                <a:schemeClr val="bg1"/>
              </a:solidFill>
              <a:tailEnd type="diamon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7D079B-7509-7040-8898-E22F2E7F3BE0}"/>
                </a:ext>
              </a:extLst>
            </p:cNvPr>
            <p:cNvCxnSpPr>
              <a:cxnSpLocks/>
              <a:stCxn id="12" idx="1"/>
            </p:cNvCxnSpPr>
            <p:nvPr/>
          </p:nvCxnSpPr>
          <p:spPr>
            <a:xfrm flipH="1" flipV="1">
              <a:off x="1688123" y="3318455"/>
              <a:ext cx="3481697" cy="1"/>
            </a:xfrm>
            <a:prstGeom prst="straightConnector1">
              <a:avLst/>
            </a:prstGeom>
            <a:ln w="38100" cap="flat">
              <a:solidFill>
                <a:schemeClr val="bg1"/>
              </a:solidFill>
              <a:tailEnd type="diamon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252BCCB-AF53-5C4F-9E4F-C9AF8D5748AC}"/>
              </a:ext>
            </a:extLst>
          </p:cNvPr>
          <p:cNvGrpSpPr/>
          <p:nvPr/>
        </p:nvGrpSpPr>
        <p:grpSpPr>
          <a:xfrm>
            <a:off x="8248136" y="1529499"/>
            <a:ext cx="2463407" cy="829993"/>
            <a:chOff x="8248136" y="1529499"/>
            <a:chExt cx="2463407" cy="829993"/>
          </a:xfrm>
        </p:grpSpPr>
        <p:sp>
          <p:nvSpPr>
            <p:cNvPr id="20" name="Rounded Rectangle 19">
              <a:extLst>
                <a:ext uri="{FF2B5EF4-FFF2-40B4-BE49-F238E27FC236}">
                  <a16:creationId xmlns:a16="http://schemas.microsoft.com/office/drawing/2014/main" id="{82C62FAA-586E-D842-A4A2-AA726D3E3574}"/>
                </a:ext>
              </a:extLst>
            </p:cNvPr>
            <p:cNvSpPr/>
            <p:nvPr/>
          </p:nvSpPr>
          <p:spPr>
            <a:xfrm>
              <a:off x="8248136" y="1529499"/>
              <a:ext cx="2140615" cy="82999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a:t>90%</a:t>
              </a:r>
            </a:p>
            <a:p>
              <a:pPr algn="ctr"/>
              <a:r>
                <a:rPr lang="en-US" sz="1600" dirty="0"/>
                <a:t>78,813 variants</a:t>
              </a:r>
              <a:endParaRPr lang="en-US" sz="3200" b="1" dirty="0"/>
            </a:p>
          </p:txBody>
        </p:sp>
        <p:cxnSp>
          <p:nvCxnSpPr>
            <p:cNvPr id="22" name="Straight Arrow Connector 21">
              <a:extLst>
                <a:ext uri="{FF2B5EF4-FFF2-40B4-BE49-F238E27FC236}">
                  <a16:creationId xmlns:a16="http://schemas.microsoft.com/office/drawing/2014/main" id="{FAA9FAFE-CCD2-B044-A0C0-EB7E5969C03B}"/>
                </a:ext>
              </a:extLst>
            </p:cNvPr>
            <p:cNvCxnSpPr>
              <a:stCxn id="20" idx="3"/>
            </p:cNvCxnSpPr>
            <p:nvPr/>
          </p:nvCxnSpPr>
          <p:spPr>
            <a:xfrm flipV="1">
              <a:off x="10388751" y="1944495"/>
              <a:ext cx="322792" cy="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53726442-B9B6-9B4D-B8BE-2A52BDFD4F4C}"/>
              </a:ext>
            </a:extLst>
          </p:cNvPr>
          <p:cNvSpPr txBox="1"/>
          <p:nvPr/>
        </p:nvSpPr>
        <p:spPr>
          <a:xfrm>
            <a:off x="2663275" y="6494230"/>
            <a:ext cx="6109398" cy="369332"/>
          </a:xfrm>
          <a:prstGeom prst="rect">
            <a:avLst/>
          </a:prstGeom>
          <a:noFill/>
        </p:spPr>
        <p:txBody>
          <a:bodyPr wrap="square" rtlCol="0">
            <a:spAutoFit/>
          </a:bodyPr>
          <a:lstStyle/>
          <a:p>
            <a:pPr algn="ctr"/>
            <a:r>
              <a:rPr lang="en-US" dirty="0">
                <a:solidFill>
                  <a:schemeClr val="bg1"/>
                </a:solidFill>
              </a:rPr>
              <a:t>Source: AACR GENIE public release 1</a:t>
            </a:r>
          </a:p>
        </p:txBody>
      </p:sp>
    </p:spTree>
    <p:extLst>
      <p:ext uri="{BB962C8B-B14F-4D97-AF65-F5344CB8AC3E}">
        <p14:creationId xmlns:p14="http://schemas.microsoft.com/office/powerpoint/2010/main" val="159194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20EF0-EB3E-9141-A9F4-14369606696E}"/>
              </a:ext>
            </a:extLst>
          </p:cNvPr>
          <p:cNvSpPr>
            <a:spLocks noGrp="1"/>
          </p:cNvSpPr>
          <p:nvPr>
            <p:ph type="title"/>
          </p:nvPr>
        </p:nvSpPr>
        <p:spPr>
          <a:xfrm>
            <a:off x="2967902" y="16042"/>
            <a:ext cx="7216622" cy="1400530"/>
          </a:xfrm>
        </p:spPr>
        <p:txBody>
          <a:bodyPr/>
          <a:lstStyle/>
          <a:p>
            <a:pPr algn="r"/>
            <a:r>
              <a:rPr lang="en-US" dirty="0"/>
              <a:t>SMART Cancer Navigator</a:t>
            </a:r>
          </a:p>
        </p:txBody>
      </p:sp>
      <p:pic>
        <p:nvPicPr>
          <p:cNvPr id="5" name="Content Placeholder 4">
            <a:extLst>
              <a:ext uri="{FF2B5EF4-FFF2-40B4-BE49-F238E27FC236}">
                <a16:creationId xmlns:a16="http://schemas.microsoft.com/office/drawing/2014/main" id="{1AF3E6A5-4E18-3D48-9D3C-91F8C4C9120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042" y="16042"/>
            <a:ext cx="2133260" cy="5898307"/>
          </a:xfrm>
        </p:spPr>
      </p:pic>
      <p:pic>
        <p:nvPicPr>
          <p:cNvPr id="7" name="Picture 6">
            <a:extLst>
              <a:ext uri="{FF2B5EF4-FFF2-40B4-BE49-F238E27FC236}">
                <a16:creationId xmlns:a16="http://schemas.microsoft.com/office/drawing/2014/main" id="{759B1330-D57C-424C-AC12-80DB2DDFC0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42" y="5914349"/>
            <a:ext cx="2130552" cy="920199"/>
          </a:xfrm>
          <a:prstGeom prst="rect">
            <a:avLst/>
          </a:prstGeom>
        </p:spPr>
      </p:pic>
      <p:pic>
        <p:nvPicPr>
          <p:cNvPr id="10" name="Picture 9">
            <a:extLst>
              <a:ext uri="{FF2B5EF4-FFF2-40B4-BE49-F238E27FC236}">
                <a16:creationId xmlns:a16="http://schemas.microsoft.com/office/drawing/2014/main" id="{15237AD5-42B2-3E4D-99A6-90B5865A05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1982" y="860070"/>
            <a:ext cx="8044508" cy="5420364"/>
          </a:xfrm>
          <a:prstGeom prst="rect">
            <a:avLst/>
          </a:prstGeom>
        </p:spPr>
      </p:pic>
      <p:sp>
        <p:nvSpPr>
          <p:cNvPr id="11" name="TextBox 10">
            <a:extLst>
              <a:ext uri="{FF2B5EF4-FFF2-40B4-BE49-F238E27FC236}">
                <a16:creationId xmlns:a16="http://schemas.microsoft.com/office/drawing/2014/main" id="{8759F8AA-2251-E545-AC53-316B052E89CD}"/>
              </a:ext>
            </a:extLst>
          </p:cNvPr>
          <p:cNvSpPr txBox="1"/>
          <p:nvPr/>
        </p:nvSpPr>
        <p:spPr>
          <a:xfrm>
            <a:off x="6934492" y="6557918"/>
            <a:ext cx="5257508" cy="300082"/>
          </a:xfrm>
          <a:prstGeom prst="rect">
            <a:avLst/>
          </a:prstGeom>
          <a:noFill/>
        </p:spPr>
        <p:txBody>
          <a:bodyPr wrap="square" rtlCol="0">
            <a:spAutoFit/>
          </a:bodyPr>
          <a:lstStyle/>
          <a:p>
            <a:pPr algn="r"/>
            <a:r>
              <a:rPr lang="en-US" sz="1350" dirty="0">
                <a:hlinkClick r:id="rId5"/>
              </a:rPr>
              <a:t>Warner et al. 2018, JCO Precision Oncology</a:t>
            </a:r>
            <a:endParaRPr lang="en-US" sz="1350" dirty="0"/>
          </a:p>
        </p:txBody>
      </p:sp>
      <p:sp>
        <p:nvSpPr>
          <p:cNvPr id="12" name="Rectangle 11">
            <a:extLst>
              <a:ext uri="{FF2B5EF4-FFF2-40B4-BE49-F238E27FC236}">
                <a16:creationId xmlns:a16="http://schemas.microsoft.com/office/drawing/2014/main" id="{D1446440-A3A8-9746-BC0F-77D61AB3DD77}"/>
              </a:ext>
            </a:extLst>
          </p:cNvPr>
          <p:cNvSpPr/>
          <p:nvPr/>
        </p:nvSpPr>
        <p:spPr>
          <a:xfrm>
            <a:off x="3051982" y="6280434"/>
            <a:ext cx="5863390" cy="369332"/>
          </a:xfrm>
          <a:prstGeom prst="rect">
            <a:avLst/>
          </a:prstGeom>
        </p:spPr>
        <p:txBody>
          <a:bodyPr wrap="square">
            <a:spAutoFit/>
          </a:bodyPr>
          <a:lstStyle/>
          <a:p>
            <a:r>
              <a:rPr lang="en-US" dirty="0">
                <a:hlinkClick r:id="rId6"/>
              </a:rPr>
              <a:t>https://smart-cancer-navigator.github.io/app</a:t>
            </a:r>
            <a:r>
              <a:rPr lang="en-US" dirty="0"/>
              <a:t> </a:t>
            </a:r>
          </a:p>
        </p:txBody>
      </p:sp>
      <p:sp>
        <p:nvSpPr>
          <p:cNvPr id="13" name="Right Arrow 12">
            <a:extLst>
              <a:ext uri="{FF2B5EF4-FFF2-40B4-BE49-F238E27FC236}">
                <a16:creationId xmlns:a16="http://schemas.microsoft.com/office/drawing/2014/main" id="{BB7F2947-B1C9-8444-B2D4-3D61A327472F}"/>
              </a:ext>
            </a:extLst>
          </p:cNvPr>
          <p:cNvSpPr/>
          <p:nvPr/>
        </p:nvSpPr>
        <p:spPr>
          <a:xfrm>
            <a:off x="2411124" y="3706557"/>
            <a:ext cx="409074" cy="4973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06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775198" y="782509"/>
          <a:ext cx="7772400" cy="5867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547599" y="3004283"/>
            <a:ext cx="3177760" cy="1200329"/>
          </a:xfrm>
          <a:prstGeom prst="rect">
            <a:avLst/>
          </a:prstGeom>
          <a:noFill/>
        </p:spPr>
        <p:txBody>
          <a:bodyPr wrap="square" rtlCol="0">
            <a:spAutoFit/>
          </a:bodyPr>
          <a:lstStyle/>
          <a:p>
            <a:pPr algn="ctr"/>
            <a:r>
              <a:rPr lang="en-US" dirty="0"/>
              <a:t>Median “actionable” variant per patient:</a:t>
            </a:r>
          </a:p>
          <a:p>
            <a:pPr algn="ctr"/>
            <a:r>
              <a:rPr lang="en-US" sz="3600" b="1" dirty="0"/>
              <a:t>4</a:t>
            </a:r>
            <a:endParaRPr lang="en-US" b="1" dirty="0"/>
          </a:p>
        </p:txBody>
      </p:sp>
      <p:sp>
        <p:nvSpPr>
          <p:cNvPr id="7" name="TextBox 6"/>
          <p:cNvSpPr txBox="1"/>
          <p:nvPr/>
        </p:nvSpPr>
        <p:spPr>
          <a:xfrm>
            <a:off x="8993479" y="4724679"/>
            <a:ext cx="2286000" cy="1200329"/>
          </a:xfrm>
          <a:prstGeom prst="rect">
            <a:avLst/>
          </a:prstGeom>
          <a:noFill/>
        </p:spPr>
        <p:txBody>
          <a:bodyPr wrap="square" rtlCol="0">
            <a:spAutoFit/>
          </a:bodyPr>
          <a:lstStyle/>
          <a:p>
            <a:pPr algn="ctr"/>
            <a:r>
              <a:rPr lang="en-US" dirty="0"/>
              <a:t>Median VUS per patient:</a:t>
            </a:r>
          </a:p>
          <a:p>
            <a:pPr algn="ctr"/>
            <a:r>
              <a:rPr lang="en-US" sz="3600" b="1" dirty="0"/>
              <a:t>7</a:t>
            </a:r>
          </a:p>
        </p:txBody>
      </p:sp>
      <p:sp>
        <p:nvSpPr>
          <p:cNvPr id="8" name="Title 1">
            <a:extLst>
              <a:ext uri="{FF2B5EF4-FFF2-40B4-BE49-F238E27FC236}">
                <a16:creationId xmlns:a16="http://schemas.microsoft.com/office/drawing/2014/main" id="{939EC8EB-1B76-6B46-B37A-745C56E4B724}"/>
              </a:ext>
            </a:extLst>
          </p:cNvPr>
          <p:cNvSpPr>
            <a:spLocks noGrp="1"/>
          </p:cNvSpPr>
          <p:nvPr>
            <p:ph type="title"/>
          </p:nvPr>
        </p:nvSpPr>
        <p:spPr>
          <a:xfrm>
            <a:off x="425921" y="0"/>
            <a:ext cx="9877859" cy="1400530"/>
          </a:xfrm>
        </p:spPr>
        <p:txBody>
          <a:bodyPr/>
          <a:lstStyle/>
          <a:p>
            <a:r>
              <a:rPr lang="en-US" sz="4400" dirty="0"/>
              <a:t>Why we have a problem, part II</a:t>
            </a:r>
          </a:p>
        </p:txBody>
      </p:sp>
    </p:spTree>
    <p:extLst>
      <p:ext uri="{BB962C8B-B14F-4D97-AF65-F5344CB8AC3E}">
        <p14:creationId xmlns:p14="http://schemas.microsoft.com/office/powerpoint/2010/main" val="205287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620630-8B75-734E-8F57-8C6A1B1B1A49}"/>
              </a:ext>
            </a:extLst>
          </p:cNvPr>
          <p:cNvSpPr/>
          <p:nvPr/>
        </p:nvSpPr>
        <p:spPr>
          <a:xfrm>
            <a:off x="0" y="2052918"/>
            <a:ext cx="12192000" cy="3657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4AA91-14A3-4B42-9B2E-CE34BDC0210A}"/>
              </a:ext>
            </a:extLst>
          </p:cNvPr>
          <p:cNvSpPr>
            <a:spLocks noGrp="1"/>
          </p:cNvSpPr>
          <p:nvPr>
            <p:ph type="title"/>
          </p:nvPr>
        </p:nvSpPr>
        <p:spPr/>
        <p:txBody>
          <a:bodyPr/>
          <a:lstStyle/>
          <a:p>
            <a:r>
              <a:rPr lang="en-US" dirty="0"/>
              <a:t>Uncovering signal through pruning</a:t>
            </a:r>
          </a:p>
        </p:txBody>
      </p:sp>
      <p:pic>
        <p:nvPicPr>
          <p:cNvPr id="4" name="Picture 3">
            <a:extLst>
              <a:ext uri="{FF2B5EF4-FFF2-40B4-BE49-F238E27FC236}">
                <a16:creationId xmlns:a16="http://schemas.microsoft.com/office/drawing/2014/main" id="{36D6F9E3-949E-C24E-ABA9-227D6EA119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67" t="942" r="1656" b="4246"/>
          <a:stretch/>
        </p:blipFill>
        <p:spPr bwMode="auto">
          <a:xfrm>
            <a:off x="11510" y="2052918"/>
            <a:ext cx="4221238" cy="3657600"/>
          </a:xfrm>
          <a:prstGeom prst="rect">
            <a:avLst/>
          </a:prstGeom>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mv="urn:schemas-microsoft-com:mac:vml" xmlns:mo="http://schemas.microsoft.com/office/mac/office/2008/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5" name="Picture 4">
            <a:extLst>
              <a:ext uri="{FF2B5EF4-FFF2-40B4-BE49-F238E27FC236}">
                <a16:creationId xmlns:a16="http://schemas.microsoft.com/office/drawing/2014/main" id="{627E78A4-4924-7243-B263-D56B6C4FCF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068364" y="2052918"/>
            <a:ext cx="3950305" cy="3657600"/>
          </a:xfrm>
          <a:prstGeom prst="rect">
            <a:avLst/>
          </a:prstGeom>
          <a:ln>
            <a:noFill/>
          </a:ln>
          <a:extLst>
            <a:ext uri="{53640926-AAD7-44d8-BBD7-CCE9431645EC}">
              <a14:shadowObscured xmlns:lc="http://schemas.openxmlformats.org/drawingml/2006/lockedCanvas" xmlns=""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mv="urn:schemas-microsoft-com:mac:vml" xmlns:mo="http://schemas.microsoft.com/office/mac/office/2008/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6" name="Picture 5">
            <a:extLst>
              <a:ext uri="{FF2B5EF4-FFF2-40B4-BE49-F238E27FC236}">
                <a16:creationId xmlns:a16="http://schemas.microsoft.com/office/drawing/2014/main" id="{24A028BE-24AE-5843-AC6B-B38535F7FE2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05655" y="2052918"/>
            <a:ext cx="4301067" cy="3657600"/>
          </a:xfrm>
          <a:prstGeom prst="rect">
            <a:avLst/>
          </a:prstGeom>
          <a:noFill/>
        </p:spPr>
      </p:pic>
      <p:sp>
        <p:nvSpPr>
          <p:cNvPr id="8" name="TextBox 7">
            <a:extLst>
              <a:ext uri="{FF2B5EF4-FFF2-40B4-BE49-F238E27FC236}">
                <a16:creationId xmlns:a16="http://schemas.microsoft.com/office/drawing/2014/main" id="{96A4BEB0-C96E-F249-AA41-295E877EC062}"/>
              </a:ext>
            </a:extLst>
          </p:cNvPr>
          <p:cNvSpPr txBox="1"/>
          <p:nvPr/>
        </p:nvSpPr>
        <p:spPr>
          <a:xfrm>
            <a:off x="0" y="5733614"/>
            <a:ext cx="5496675" cy="369332"/>
          </a:xfrm>
          <a:prstGeom prst="rect">
            <a:avLst/>
          </a:prstGeom>
          <a:noFill/>
        </p:spPr>
        <p:txBody>
          <a:bodyPr wrap="square" rtlCol="0">
            <a:spAutoFit/>
          </a:bodyPr>
          <a:lstStyle/>
          <a:p>
            <a:r>
              <a:rPr lang="en-US" b="1" dirty="0"/>
              <a:t>Breast cancer patients with NGS testing (N=148)</a:t>
            </a:r>
          </a:p>
        </p:txBody>
      </p:sp>
      <p:sp>
        <p:nvSpPr>
          <p:cNvPr id="10" name="TextBox 9">
            <a:extLst>
              <a:ext uri="{FF2B5EF4-FFF2-40B4-BE49-F238E27FC236}">
                <a16:creationId xmlns:a16="http://schemas.microsoft.com/office/drawing/2014/main" id="{0259763D-C852-A44B-A395-97E5DC633EDB}"/>
              </a:ext>
            </a:extLst>
          </p:cNvPr>
          <p:cNvSpPr txBox="1"/>
          <p:nvPr/>
        </p:nvSpPr>
        <p:spPr>
          <a:xfrm>
            <a:off x="0" y="6488668"/>
            <a:ext cx="4543231" cy="369332"/>
          </a:xfrm>
          <a:prstGeom prst="rect">
            <a:avLst/>
          </a:prstGeom>
          <a:noFill/>
        </p:spPr>
        <p:txBody>
          <a:bodyPr wrap="none" rtlCol="0">
            <a:spAutoFit/>
          </a:bodyPr>
          <a:lstStyle/>
          <a:p>
            <a:r>
              <a:rPr lang="en-US" dirty="0" err="1">
                <a:hlinkClick r:id="rId5"/>
              </a:rPr>
              <a:t>Rioth</a:t>
            </a:r>
            <a:r>
              <a:rPr lang="en-US" dirty="0">
                <a:hlinkClick r:id="rId5"/>
              </a:rPr>
              <a:t> et al. 2016 ASCO Annual Meeting</a:t>
            </a:r>
            <a:endParaRPr lang="en-US" dirty="0"/>
          </a:p>
        </p:txBody>
      </p:sp>
    </p:spTree>
    <p:extLst>
      <p:ext uri="{BB962C8B-B14F-4D97-AF65-F5344CB8AC3E}">
        <p14:creationId xmlns:p14="http://schemas.microsoft.com/office/powerpoint/2010/main" val="3936016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11C2-D9BB-F54B-99E6-089CDF70CBBB}"/>
              </a:ext>
            </a:extLst>
          </p:cNvPr>
          <p:cNvSpPr>
            <a:spLocks noGrp="1"/>
          </p:cNvSpPr>
          <p:nvPr>
            <p:ph type="title"/>
          </p:nvPr>
        </p:nvSpPr>
        <p:spPr/>
        <p:txBody>
          <a:bodyPr/>
          <a:lstStyle/>
          <a:p>
            <a:r>
              <a:rPr lang="en-US" dirty="0"/>
              <a:t>Uncovering signal through layout</a:t>
            </a:r>
          </a:p>
        </p:txBody>
      </p:sp>
      <p:pic>
        <p:nvPicPr>
          <p:cNvPr id="4" name="Picture 3">
            <a:extLst>
              <a:ext uri="{FF2B5EF4-FFF2-40B4-BE49-F238E27FC236}">
                <a16:creationId xmlns:a16="http://schemas.microsoft.com/office/drawing/2014/main" id="{89CEDD38-C74A-664A-BD73-8B87999D3C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07377" y="1260791"/>
            <a:ext cx="4842976" cy="457200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E8D0CCC-1665-3E4D-80D7-042693C728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621281" y="1260791"/>
            <a:ext cx="4743285" cy="457200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6482E46-EC3B-E040-A654-86B3917CF81E}"/>
              </a:ext>
            </a:extLst>
          </p:cNvPr>
          <p:cNvSpPr txBox="1"/>
          <p:nvPr/>
        </p:nvSpPr>
        <p:spPr>
          <a:xfrm>
            <a:off x="807377" y="5832791"/>
            <a:ext cx="4653760" cy="646331"/>
          </a:xfrm>
          <a:prstGeom prst="rect">
            <a:avLst/>
          </a:prstGeom>
          <a:noFill/>
        </p:spPr>
        <p:txBody>
          <a:bodyPr wrap="square" rtlCol="0">
            <a:spAutoFit/>
          </a:bodyPr>
          <a:lstStyle/>
          <a:p>
            <a:r>
              <a:rPr lang="en-US" b="1" dirty="0"/>
              <a:t>Specimen grouping emphasized </a:t>
            </a:r>
            <a:r>
              <a:rPr lang="en-US" dirty="0"/>
              <a:t>(</a:t>
            </a:r>
            <a:r>
              <a:rPr lang="en-US" dirty="0" err="1"/>
              <a:t>Kamada</a:t>
            </a:r>
            <a:r>
              <a:rPr lang="en-US" dirty="0"/>
              <a:t>-Kawai)</a:t>
            </a:r>
          </a:p>
        </p:txBody>
      </p:sp>
      <p:sp>
        <p:nvSpPr>
          <p:cNvPr id="7" name="TextBox 6">
            <a:extLst>
              <a:ext uri="{FF2B5EF4-FFF2-40B4-BE49-F238E27FC236}">
                <a16:creationId xmlns:a16="http://schemas.microsoft.com/office/drawing/2014/main" id="{FAA25AAB-BDEB-B44F-978E-A0B0F16A2C32}"/>
              </a:ext>
            </a:extLst>
          </p:cNvPr>
          <p:cNvSpPr txBox="1"/>
          <p:nvPr/>
        </p:nvSpPr>
        <p:spPr>
          <a:xfrm>
            <a:off x="6548919" y="5832790"/>
            <a:ext cx="4653760" cy="646331"/>
          </a:xfrm>
          <a:prstGeom prst="rect">
            <a:avLst/>
          </a:prstGeom>
          <a:noFill/>
        </p:spPr>
        <p:txBody>
          <a:bodyPr wrap="square" rtlCol="0">
            <a:spAutoFit/>
          </a:bodyPr>
          <a:lstStyle/>
          <a:p>
            <a:r>
              <a:rPr lang="en-US" b="1" dirty="0"/>
              <a:t>Variant relationships emphasized </a:t>
            </a:r>
            <a:r>
              <a:rPr lang="en-US" dirty="0"/>
              <a:t>(</a:t>
            </a:r>
            <a:r>
              <a:rPr lang="en-US" dirty="0" err="1"/>
              <a:t>ExplodeLayout</a:t>
            </a:r>
            <a:r>
              <a:rPr lang="en-US" dirty="0"/>
              <a:t>)</a:t>
            </a:r>
          </a:p>
        </p:txBody>
      </p:sp>
      <p:sp>
        <p:nvSpPr>
          <p:cNvPr id="8" name="TextBox 7">
            <a:extLst>
              <a:ext uri="{FF2B5EF4-FFF2-40B4-BE49-F238E27FC236}">
                <a16:creationId xmlns:a16="http://schemas.microsoft.com/office/drawing/2014/main" id="{ED01E96A-2764-3347-8FAD-0F71D369E1EA}"/>
              </a:ext>
            </a:extLst>
          </p:cNvPr>
          <p:cNvSpPr txBox="1"/>
          <p:nvPr/>
        </p:nvSpPr>
        <p:spPr>
          <a:xfrm>
            <a:off x="-1" y="6479121"/>
            <a:ext cx="8753583" cy="369332"/>
          </a:xfrm>
          <a:prstGeom prst="rect">
            <a:avLst/>
          </a:prstGeom>
          <a:noFill/>
        </p:spPr>
        <p:txBody>
          <a:bodyPr wrap="square" rtlCol="0">
            <a:spAutoFit/>
          </a:bodyPr>
          <a:lstStyle/>
          <a:p>
            <a:r>
              <a:rPr lang="en-US" dirty="0" err="1"/>
              <a:t>Bhavnani</a:t>
            </a:r>
            <a:r>
              <a:rPr lang="en-US" dirty="0"/>
              <a:t> et al. 2017 AMIA Joint Summits &amp; 2018 AMIA Annual Meeting</a:t>
            </a:r>
          </a:p>
        </p:txBody>
      </p:sp>
    </p:spTree>
    <p:extLst>
      <p:ext uri="{BB962C8B-B14F-4D97-AF65-F5344CB8AC3E}">
        <p14:creationId xmlns:p14="http://schemas.microsoft.com/office/powerpoint/2010/main" val="1872944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Acknowledgements</a:t>
            </a:r>
          </a:p>
        </p:txBody>
      </p:sp>
      <p:sp>
        <p:nvSpPr>
          <p:cNvPr id="5" name="Subtitle 4"/>
          <p:cNvSpPr>
            <a:spLocks noGrp="1"/>
          </p:cNvSpPr>
          <p:nvPr>
            <p:ph idx="1"/>
          </p:nvPr>
        </p:nvSpPr>
        <p:spPr>
          <a:xfrm>
            <a:off x="646111" y="1414178"/>
            <a:ext cx="10653259" cy="4800600"/>
          </a:xfrm>
        </p:spPr>
        <p:txBody>
          <a:bodyPr numCol="3">
            <a:noAutofit/>
          </a:bodyPr>
          <a:lstStyle/>
          <a:p>
            <a:pPr marL="0" indent="0">
              <a:spcBef>
                <a:spcPts val="0"/>
              </a:spcBef>
              <a:buNone/>
            </a:pPr>
            <a:r>
              <a:rPr lang="en-US" sz="1800" b="1" dirty="0" err="1"/>
              <a:t>HemOnc.org</a:t>
            </a:r>
            <a:r>
              <a:rPr lang="en-US" sz="1800" b="1" dirty="0"/>
              <a:t> Ontology</a:t>
            </a:r>
          </a:p>
          <a:p>
            <a:pPr>
              <a:spcBef>
                <a:spcPts val="0"/>
              </a:spcBef>
            </a:pPr>
            <a:r>
              <a:rPr lang="en-US" sz="1800" dirty="0"/>
              <a:t>Krysten Harvey</a:t>
            </a:r>
            <a:endParaRPr lang="en-US" sz="1800" dirty="0">
              <a:solidFill>
                <a:srgbClr val="FFC000"/>
              </a:solidFill>
            </a:endParaRPr>
          </a:p>
          <a:p>
            <a:pPr>
              <a:spcBef>
                <a:spcPts val="0"/>
              </a:spcBef>
            </a:pPr>
            <a:r>
              <a:rPr lang="en-US" sz="1800" dirty="0"/>
              <a:t>Sandeep Jain</a:t>
            </a:r>
          </a:p>
          <a:p>
            <a:pPr>
              <a:spcBef>
                <a:spcPts val="0"/>
              </a:spcBef>
            </a:pPr>
            <a:r>
              <a:rPr lang="en-US" sz="1800" dirty="0"/>
              <a:t>Andrew Malty</a:t>
            </a:r>
          </a:p>
          <a:p>
            <a:pPr>
              <a:spcBef>
                <a:spcPts val="0"/>
              </a:spcBef>
            </a:pPr>
            <a:r>
              <a:rPr lang="en-US" sz="1800" dirty="0"/>
              <a:t>Licensees</a:t>
            </a:r>
          </a:p>
          <a:p>
            <a:pPr marL="0" indent="0">
              <a:spcBef>
                <a:spcPts val="0"/>
              </a:spcBef>
              <a:buNone/>
            </a:pPr>
            <a:endParaRPr lang="en-US" sz="1800" dirty="0"/>
          </a:p>
          <a:p>
            <a:pPr marL="0" indent="0">
              <a:spcBef>
                <a:spcPts val="0"/>
              </a:spcBef>
              <a:buNone/>
            </a:pPr>
            <a:r>
              <a:rPr lang="en-US" sz="1800" b="1" dirty="0"/>
              <a:t>SMART PCM</a:t>
            </a:r>
          </a:p>
          <a:p>
            <a:pPr>
              <a:spcBef>
                <a:spcPts val="0"/>
              </a:spcBef>
            </a:pPr>
            <a:r>
              <a:rPr lang="en-US" sz="1800" dirty="0"/>
              <a:t>Daniel Carbone</a:t>
            </a:r>
            <a:endParaRPr lang="en-US" sz="1800" dirty="0">
              <a:solidFill>
                <a:srgbClr val="FFC000"/>
              </a:solidFill>
            </a:endParaRPr>
          </a:p>
          <a:p>
            <a:pPr>
              <a:spcBef>
                <a:spcPts val="0"/>
              </a:spcBef>
            </a:pPr>
            <a:r>
              <a:rPr lang="en-US" sz="1800" dirty="0"/>
              <a:t>Ross </a:t>
            </a:r>
            <a:r>
              <a:rPr lang="en-US" sz="1800" dirty="0" err="1"/>
              <a:t>Oreto</a:t>
            </a:r>
            <a:endParaRPr lang="en-US" sz="1800" dirty="0">
              <a:solidFill>
                <a:srgbClr val="FFC000"/>
              </a:solidFill>
            </a:endParaRPr>
          </a:p>
          <a:p>
            <a:pPr>
              <a:spcBef>
                <a:spcPts val="0"/>
              </a:spcBef>
            </a:pPr>
            <a:r>
              <a:rPr lang="en-US" sz="1800" dirty="0"/>
              <a:t>Lucy Wang</a:t>
            </a:r>
          </a:p>
          <a:p>
            <a:pPr>
              <a:spcBef>
                <a:spcPts val="0"/>
              </a:spcBef>
            </a:pPr>
            <a:r>
              <a:rPr lang="en-US" sz="1800" dirty="0"/>
              <a:t>Heming Yao</a:t>
            </a:r>
          </a:p>
          <a:p>
            <a:pPr>
              <a:spcBef>
                <a:spcPts val="0"/>
              </a:spcBef>
            </a:pPr>
            <a:r>
              <a:rPr lang="en-US" sz="1800" dirty="0" err="1"/>
              <a:t>Shilin</a:t>
            </a:r>
            <a:r>
              <a:rPr lang="en-US" sz="1800" dirty="0"/>
              <a:t> Zhu</a:t>
            </a:r>
          </a:p>
          <a:p>
            <a:pPr>
              <a:spcBef>
                <a:spcPts val="0"/>
              </a:spcBef>
            </a:pPr>
            <a:endParaRPr lang="en-US" sz="1800" b="1" dirty="0"/>
          </a:p>
          <a:p>
            <a:pPr marL="0" indent="0">
              <a:spcBef>
                <a:spcPts val="0"/>
              </a:spcBef>
              <a:buNone/>
            </a:pPr>
            <a:r>
              <a:rPr lang="en-US" sz="1800" b="1" dirty="0"/>
              <a:t>SMART Cancer Navigator</a:t>
            </a:r>
          </a:p>
          <a:p>
            <a:pPr>
              <a:spcBef>
                <a:spcPts val="0"/>
              </a:spcBef>
            </a:pPr>
            <a:r>
              <a:rPr lang="en-US" sz="1800" dirty="0"/>
              <a:t>Monica </a:t>
            </a:r>
            <a:r>
              <a:rPr lang="en-US" sz="1800" dirty="0" err="1"/>
              <a:t>Arniella</a:t>
            </a:r>
            <a:endParaRPr lang="en-US" sz="1800" dirty="0"/>
          </a:p>
          <a:p>
            <a:pPr>
              <a:spcBef>
                <a:spcPts val="0"/>
              </a:spcBef>
            </a:pPr>
            <a:r>
              <a:rPr lang="en-US" sz="1800" dirty="0" err="1"/>
              <a:t>Makiah</a:t>
            </a:r>
            <a:r>
              <a:rPr lang="en-US" sz="1800" dirty="0"/>
              <a:t> Bennett</a:t>
            </a:r>
          </a:p>
          <a:p>
            <a:pPr>
              <a:spcBef>
                <a:spcPts val="0"/>
              </a:spcBef>
            </a:pPr>
            <a:r>
              <a:rPr lang="en-US" sz="1800" dirty="0"/>
              <a:t>Ishaan Prasad</a:t>
            </a:r>
          </a:p>
          <a:p>
            <a:pPr marL="0" indent="0">
              <a:spcBef>
                <a:spcPts val="0"/>
              </a:spcBef>
              <a:buNone/>
            </a:pPr>
            <a:r>
              <a:rPr lang="en-US" sz="1800" b="1" dirty="0"/>
              <a:t>Project Collaborators</a:t>
            </a:r>
          </a:p>
          <a:p>
            <a:pPr>
              <a:spcBef>
                <a:spcPts val="0"/>
              </a:spcBef>
            </a:pPr>
            <a:r>
              <a:rPr lang="en-US" sz="1480" dirty="0"/>
              <a:t>Gil </a:t>
            </a:r>
            <a:r>
              <a:rPr lang="en-US" sz="1480" dirty="0" err="1"/>
              <a:t>Alterovitz</a:t>
            </a:r>
            <a:r>
              <a:rPr lang="en-US" sz="1480" dirty="0"/>
              <a:t> </a:t>
            </a:r>
          </a:p>
          <a:p>
            <a:pPr>
              <a:spcBef>
                <a:spcPts val="0"/>
              </a:spcBef>
            </a:pPr>
            <a:r>
              <a:rPr lang="en-US" sz="1480" dirty="0"/>
              <a:t>Ed </a:t>
            </a:r>
            <a:r>
              <a:rPr lang="en-US" sz="1480" dirty="0" err="1"/>
              <a:t>Ambinder</a:t>
            </a:r>
            <a:endParaRPr lang="en-US" sz="1480" dirty="0"/>
          </a:p>
          <a:p>
            <a:pPr>
              <a:spcBef>
                <a:spcPts val="0"/>
              </a:spcBef>
            </a:pPr>
            <a:r>
              <a:rPr lang="en-US" sz="1480" dirty="0"/>
              <a:t>Suresh </a:t>
            </a:r>
            <a:r>
              <a:rPr lang="en-US" sz="1480" dirty="0" err="1"/>
              <a:t>Bhavnani</a:t>
            </a:r>
            <a:r>
              <a:rPr lang="en-US" sz="1480" dirty="0"/>
              <a:t> </a:t>
            </a:r>
          </a:p>
          <a:p>
            <a:pPr>
              <a:spcBef>
                <a:spcPts val="0"/>
              </a:spcBef>
            </a:pPr>
            <a:r>
              <a:rPr lang="en-US" sz="1480" dirty="0"/>
              <a:t>Frank Cornell</a:t>
            </a:r>
          </a:p>
          <a:p>
            <a:pPr>
              <a:spcBef>
                <a:spcPts val="0"/>
              </a:spcBef>
            </a:pPr>
            <a:r>
              <a:rPr lang="en-US" sz="1480" dirty="0"/>
              <a:t>Josh Denny</a:t>
            </a:r>
          </a:p>
          <a:p>
            <a:pPr>
              <a:spcBef>
                <a:spcPts val="0"/>
              </a:spcBef>
            </a:pPr>
            <a:r>
              <a:rPr lang="en-US" sz="1480" dirty="0" err="1"/>
              <a:t>Aymen</a:t>
            </a:r>
            <a:r>
              <a:rPr lang="en-US" sz="1480" dirty="0"/>
              <a:t> </a:t>
            </a:r>
            <a:r>
              <a:rPr lang="en-US" sz="1480" dirty="0" err="1"/>
              <a:t>Elfiky</a:t>
            </a:r>
            <a:endParaRPr lang="en-US" sz="1480" dirty="0"/>
          </a:p>
          <a:p>
            <a:pPr>
              <a:spcBef>
                <a:spcPts val="0"/>
              </a:spcBef>
            </a:pPr>
            <a:r>
              <a:rPr lang="en-US" sz="1480" dirty="0"/>
              <a:t>Andrey </a:t>
            </a:r>
            <a:r>
              <a:rPr lang="en-US" sz="1480" dirty="0" err="1"/>
              <a:t>Fedorov</a:t>
            </a:r>
            <a:endParaRPr lang="en-US" sz="1480" dirty="0"/>
          </a:p>
          <a:p>
            <a:pPr>
              <a:spcBef>
                <a:spcPts val="0"/>
              </a:spcBef>
            </a:pPr>
            <a:r>
              <a:rPr lang="en-US" sz="1480" dirty="0"/>
              <a:t>David </a:t>
            </a:r>
            <a:r>
              <a:rPr lang="en-US" sz="1480" dirty="0" err="1"/>
              <a:t>Kreda</a:t>
            </a:r>
            <a:endParaRPr lang="en-US" sz="1480" dirty="0"/>
          </a:p>
          <a:p>
            <a:pPr>
              <a:spcBef>
                <a:spcPts val="0"/>
              </a:spcBef>
            </a:pPr>
            <a:r>
              <a:rPr lang="en-US" sz="1480" dirty="0" err="1"/>
              <a:t>Subha</a:t>
            </a:r>
            <a:r>
              <a:rPr lang="en-US" sz="1480" dirty="0"/>
              <a:t> </a:t>
            </a:r>
            <a:r>
              <a:rPr lang="en-US" sz="1480" dirty="0" err="1"/>
              <a:t>Madhavan</a:t>
            </a:r>
            <a:endParaRPr lang="en-US" sz="1480" dirty="0"/>
          </a:p>
          <a:p>
            <a:pPr>
              <a:spcBef>
                <a:spcPts val="0"/>
              </a:spcBef>
            </a:pPr>
            <a:r>
              <a:rPr lang="en-US" sz="1480" dirty="0"/>
              <a:t>Ken Mandl</a:t>
            </a:r>
          </a:p>
          <a:p>
            <a:pPr>
              <a:spcBef>
                <a:spcPts val="0"/>
              </a:spcBef>
            </a:pPr>
            <a:r>
              <a:rPr lang="en-US" sz="1480" dirty="0"/>
              <a:t>Sam Rubinstein</a:t>
            </a:r>
          </a:p>
          <a:p>
            <a:pPr>
              <a:spcBef>
                <a:spcPts val="0"/>
              </a:spcBef>
            </a:pPr>
            <a:r>
              <a:rPr lang="en-US" sz="1480" dirty="0"/>
              <a:t>Dan Stover</a:t>
            </a:r>
          </a:p>
          <a:p>
            <a:pPr>
              <a:spcBef>
                <a:spcPts val="0"/>
              </a:spcBef>
            </a:pPr>
            <a:r>
              <a:rPr lang="en-US" sz="1480" dirty="0"/>
              <a:t>Hua Xu</a:t>
            </a:r>
          </a:p>
          <a:p>
            <a:pPr>
              <a:spcBef>
                <a:spcPts val="0"/>
              </a:spcBef>
            </a:pPr>
            <a:r>
              <a:rPr lang="en-US" sz="1480" dirty="0" err="1"/>
              <a:t>Yaomin</a:t>
            </a:r>
            <a:r>
              <a:rPr lang="en-US" sz="1480" dirty="0"/>
              <a:t> Xu</a:t>
            </a:r>
          </a:p>
          <a:p>
            <a:pPr>
              <a:spcBef>
                <a:spcPts val="0"/>
              </a:spcBef>
            </a:pPr>
            <a:r>
              <a:rPr lang="en-US" sz="1480" dirty="0"/>
              <a:t>Peter Yang</a:t>
            </a:r>
          </a:p>
          <a:p>
            <a:pPr>
              <a:spcBef>
                <a:spcPts val="0"/>
              </a:spcBef>
            </a:pPr>
            <a:r>
              <a:rPr lang="en-US" sz="1480" dirty="0" err="1"/>
              <a:t>BioVis</a:t>
            </a:r>
            <a:endParaRPr lang="en-US" sz="1480" dirty="0"/>
          </a:p>
          <a:p>
            <a:pPr>
              <a:spcBef>
                <a:spcPts val="0"/>
              </a:spcBef>
            </a:pPr>
            <a:r>
              <a:rPr lang="en-US" sz="1480" dirty="0"/>
              <a:t>JAX CKB</a:t>
            </a:r>
          </a:p>
          <a:p>
            <a:pPr>
              <a:spcBef>
                <a:spcPts val="0"/>
              </a:spcBef>
            </a:pPr>
            <a:r>
              <a:rPr lang="en-US" sz="1480" dirty="0"/>
              <a:t>HL7</a:t>
            </a:r>
          </a:p>
          <a:p>
            <a:pPr>
              <a:spcBef>
                <a:spcPts val="0"/>
              </a:spcBef>
            </a:pPr>
            <a:r>
              <a:rPr lang="en-US" sz="1480" dirty="0"/>
              <a:t>VICC</a:t>
            </a:r>
          </a:p>
          <a:p>
            <a:pPr marL="0" indent="0">
              <a:spcBef>
                <a:spcPts val="0"/>
              </a:spcBef>
              <a:buNone/>
            </a:pPr>
            <a:r>
              <a:rPr lang="en-US" sz="1800" b="1" dirty="0"/>
              <a:t>ITCR</a:t>
            </a:r>
          </a:p>
          <a:p>
            <a:pPr>
              <a:spcBef>
                <a:spcPts val="0"/>
              </a:spcBef>
            </a:pPr>
            <a:r>
              <a:rPr lang="en-US" sz="1800" dirty="0" err="1"/>
              <a:t>Juli</a:t>
            </a:r>
            <a:r>
              <a:rPr lang="en-US" sz="1800" dirty="0"/>
              <a:t> Klemm</a:t>
            </a:r>
          </a:p>
          <a:p>
            <a:pPr>
              <a:spcBef>
                <a:spcPts val="0"/>
              </a:spcBef>
            </a:pPr>
            <a:r>
              <a:rPr lang="en-US" sz="1800" dirty="0"/>
              <a:t>Ani </a:t>
            </a:r>
            <a:r>
              <a:rPr lang="en-US" sz="1800" dirty="0" err="1"/>
              <a:t>Ganguly</a:t>
            </a:r>
            <a:endParaRPr lang="en-US" sz="1800" dirty="0"/>
          </a:p>
          <a:p>
            <a:pPr>
              <a:spcBef>
                <a:spcPts val="0"/>
              </a:spcBef>
            </a:pPr>
            <a:r>
              <a:rPr lang="en-US" sz="1800" dirty="0" err="1"/>
              <a:t>Mervi</a:t>
            </a:r>
            <a:r>
              <a:rPr lang="en-US" sz="1800" dirty="0"/>
              <a:t> </a:t>
            </a:r>
            <a:r>
              <a:rPr lang="en-US" sz="1800" dirty="0" err="1"/>
              <a:t>Heiskanen</a:t>
            </a:r>
            <a:endParaRPr lang="en-US" sz="1800" dirty="0"/>
          </a:p>
          <a:p>
            <a:pPr>
              <a:spcBef>
                <a:spcPts val="0"/>
              </a:spcBef>
            </a:pPr>
            <a:r>
              <a:rPr lang="en-US" sz="1800" dirty="0"/>
              <a:t>CA184407 (PI </a:t>
            </a:r>
            <a:r>
              <a:rPr lang="en-US" sz="1800" dirty="0" err="1"/>
              <a:t>Savova</a:t>
            </a:r>
            <a:r>
              <a:rPr lang="en-US" sz="1800" dirty="0"/>
              <a:t>)</a:t>
            </a:r>
          </a:p>
          <a:p>
            <a:pPr>
              <a:spcBef>
                <a:spcPts val="0"/>
              </a:spcBef>
            </a:pPr>
            <a:r>
              <a:rPr lang="en-US" sz="1800" dirty="0"/>
              <a:t>CA194215 (MPI Warner/Yang/Xu)</a:t>
            </a:r>
          </a:p>
          <a:p>
            <a:pPr marL="0" indent="0">
              <a:spcBef>
                <a:spcPts val="0"/>
              </a:spcBef>
              <a:buNone/>
            </a:pPr>
            <a:endParaRPr lang="en-US" sz="1800" dirty="0"/>
          </a:p>
        </p:txBody>
      </p:sp>
      <p:sp>
        <p:nvSpPr>
          <p:cNvPr id="4" name="Slide Number Placeholder 3"/>
          <p:cNvSpPr>
            <a:spLocks noGrp="1"/>
          </p:cNvSpPr>
          <p:nvPr>
            <p:ph type="sldNum" sz="quarter" idx="4294967295"/>
          </p:nvPr>
        </p:nvSpPr>
        <p:spPr>
          <a:xfrm>
            <a:off x="10443983" y="368650"/>
            <a:ext cx="628813" cy="767687"/>
          </a:xfrm>
          <a:prstGeom prst="rect">
            <a:avLst/>
          </a:prstGeom>
        </p:spPr>
        <p:txBody>
          <a:bodyPr/>
          <a:lstStyle/>
          <a:p>
            <a:fld id="{C140730D-3876-408A-AEFD-09E55779CF72}" type="slidenum">
              <a:rPr lang="en-US" altLang="en-US" smtClean="0"/>
              <a:pPr/>
              <a:t>17</a:t>
            </a:fld>
            <a:endParaRPr lang="en-US" altLang="en-US" dirty="0"/>
          </a:p>
        </p:txBody>
      </p:sp>
    </p:spTree>
    <p:extLst>
      <p:ext uri="{BB962C8B-B14F-4D97-AF65-F5344CB8AC3E}">
        <p14:creationId xmlns:p14="http://schemas.microsoft.com/office/powerpoint/2010/main" val="3192330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536278-36F6-E146-81AA-0CA48BA58163}"/>
              </a:ext>
            </a:extLst>
          </p:cNvPr>
          <p:cNvSpPr>
            <a:spLocks noGrp="1"/>
          </p:cNvSpPr>
          <p:nvPr>
            <p:ph type="title"/>
          </p:nvPr>
        </p:nvSpPr>
        <p:spPr/>
        <p:txBody>
          <a:bodyPr/>
          <a:lstStyle/>
          <a:p>
            <a:r>
              <a:rPr lang="en-US" dirty="0"/>
              <a:t>Appendix</a:t>
            </a:r>
          </a:p>
        </p:txBody>
      </p:sp>
      <p:sp>
        <p:nvSpPr>
          <p:cNvPr id="5" name="Text Placeholder 4">
            <a:extLst>
              <a:ext uri="{FF2B5EF4-FFF2-40B4-BE49-F238E27FC236}">
                <a16:creationId xmlns:a16="http://schemas.microsoft.com/office/drawing/2014/main" id="{14E16725-E654-BE44-B038-DAF226C0F9C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70662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411B-487B-944E-8FE8-A0AE41F8178D}"/>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4F6DDD29-8978-884C-B24A-53E0F2602706}"/>
              </a:ext>
            </a:extLst>
          </p:cNvPr>
          <p:cNvSpPr>
            <a:spLocks noGrp="1"/>
          </p:cNvSpPr>
          <p:nvPr>
            <p:ph idx="1"/>
          </p:nvPr>
        </p:nvSpPr>
        <p:spPr>
          <a:xfrm>
            <a:off x="646110" y="2063193"/>
            <a:ext cx="10470527" cy="4195481"/>
          </a:xfrm>
          <a:solidFill>
            <a:schemeClr val="tx1"/>
          </a:solidFill>
        </p:spPr>
        <p:txBody>
          <a:bodyPr>
            <a:normAutofit fontScale="85000" lnSpcReduction="10000"/>
          </a:bodyPr>
          <a:lstStyle/>
          <a:p>
            <a:pPr marL="0" indent="0" algn="just">
              <a:buNone/>
            </a:pPr>
            <a:r>
              <a:rPr lang="en-US" sz="2800" dirty="0">
                <a:solidFill>
                  <a:schemeClr val="bg1"/>
                </a:solidFill>
                <a:latin typeface="Arial" panose="020B0604020202020204" pitchFamily="34" charset="0"/>
                <a:cs typeface="Arial" panose="020B0604020202020204" pitchFamily="34" charset="0"/>
              </a:rPr>
              <a:t>The treatment of cancer has dramatically increased in complexity over the last several decades, with associated improvements in survival; however, cancer remains the second-leading cause of death in the United States and the leading cause of years of potential life lost. The very large number of treatment options will become even more complicated as cancer genomics is added to traditional clinical information, and cancer clinicians (oncologists) need new approaches to interpret, organize, and transform this data into knowledge-driven clinical decisions. We will develop new methods and software to analyze complex biological and treatment networks; the tools developed as a result of this work will be evaluated for breast cancer and multiple myeloma, and should be applicable to a wide variety of cancer types. </a:t>
            </a:r>
          </a:p>
          <a:p>
            <a:pPr algn="just"/>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700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F6BDD-F33F-E641-9068-9D063DEECCE9}"/>
              </a:ext>
            </a:extLst>
          </p:cNvPr>
          <p:cNvSpPr>
            <a:spLocks noGrp="1"/>
          </p:cNvSpPr>
          <p:nvPr>
            <p:ph type="title"/>
          </p:nvPr>
        </p:nvSpPr>
        <p:spPr/>
        <p:txBody>
          <a:bodyPr/>
          <a:lstStyle/>
          <a:p>
            <a:r>
              <a:rPr lang="en-US" dirty="0"/>
              <a:t>Specific Aims</a:t>
            </a:r>
          </a:p>
        </p:txBody>
      </p:sp>
      <p:sp>
        <p:nvSpPr>
          <p:cNvPr id="3" name="Content Placeholder 2">
            <a:extLst>
              <a:ext uri="{FF2B5EF4-FFF2-40B4-BE49-F238E27FC236}">
                <a16:creationId xmlns:a16="http://schemas.microsoft.com/office/drawing/2014/main" id="{D5782CF9-4E31-284A-BD44-02E4E1D5D25C}"/>
              </a:ext>
            </a:extLst>
          </p:cNvPr>
          <p:cNvSpPr>
            <a:spLocks noGrp="1"/>
          </p:cNvSpPr>
          <p:nvPr>
            <p:ph idx="1"/>
          </p:nvPr>
        </p:nvSpPr>
        <p:spPr>
          <a:xfrm>
            <a:off x="410967" y="1853248"/>
            <a:ext cx="11445411" cy="4195481"/>
          </a:xfrm>
        </p:spPr>
        <p:txBody>
          <a:bodyPr>
            <a:normAutofit fontScale="92500"/>
          </a:bodyPr>
          <a:lstStyle/>
          <a:p>
            <a:pPr marL="0" indent="0">
              <a:buNone/>
            </a:pPr>
            <a:r>
              <a:rPr lang="en-US" sz="3600" b="1" dirty="0"/>
              <a:t>Aim 1: </a:t>
            </a:r>
            <a:r>
              <a:rPr lang="en-US" sz="3600" dirty="0"/>
              <a:t>Produce a comprehensive ontology of chemotherapy regimen concepts. </a:t>
            </a:r>
          </a:p>
          <a:p>
            <a:pPr marL="0" indent="0">
              <a:buNone/>
            </a:pPr>
            <a:r>
              <a:rPr lang="en-US" sz="3600" b="1" dirty="0"/>
              <a:t>Aim 2:</a:t>
            </a:r>
            <a:r>
              <a:rPr lang="en-US" sz="3600" dirty="0"/>
              <a:t> Determine a treatment preference hierarchy based on information theoretic network analysis, and present the results to clinicians and cancer researchers. </a:t>
            </a:r>
          </a:p>
          <a:p>
            <a:pPr marL="0" indent="0">
              <a:buNone/>
            </a:pPr>
            <a:r>
              <a:rPr lang="en-US" sz="3600" b="1" dirty="0"/>
              <a:t>Aim 3:</a:t>
            </a:r>
            <a:r>
              <a:rPr lang="en-US" sz="3600" dirty="0"/>
              <a:t> Present preference hierarchy-modulated genomic treatment options. </a:t>
            </a:r>
          </a:p>
        </p:txBody>
      </p:sp>
    </p:spTree>
    <p:extLst>
      <p:ext uri="{BB962C8B-B14F-4D97-AF65-F5344CB8AC3E}">
        <p14:creationId xmlns:p14="http://schemas.microsoft.com/office/powerpoint/2010/main" val="253272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2BA03ACD-73F5-0642-AA3A-6F3DB5F35348}"/>
              </a:ext>
            </a:extLst>
          </p:cNvPr>
          <p:cNvSpPr>
            <a:spLocks noGrp="1"/>
          </p:cNvSpPr>
          <p:nvPr>
            <p:ph type="title"/>
          </p:nvPr>
        </p:nvSpPr>
        <p:spPr/>
        <p:txBody>
          <a:bodyPr/>
          <a:lstStyle/>
          <a:p>
            <a:r>
              <a:rPr lang="en-US" altLang="en-US" dirty="0"/>
              <a:t>Ontology Licensees (by Institution)</a:t>
            </a:r>
          </a:p>
        </p:txBody>
      </p:sp>
      <p:sp>
        <p:nvSpPr>
          <p:cNvPr id="4" name="Content Placeholder 2">
            <a:extLst>
              <a:ext uri="{FF2B5EF4-FFF2-40B4-BE49-F238E27FC236}">
                <a16:creationId xmlns:a16="http://schemas.microsoft.com/office/drawing/2014/main" id="{3ED86536-FD30-2E45-9AC6-66A97782740A}"/>
              </a:ext>
            </a:extLst>
          </p:cNvPr>
          <p:cNvSpPr txBox="1">
            <a:spLocks noGrp="1"/>
          </p:cNvSpPr>
          <p:nvPr>
            <p:ph idx="1"/>
          </p:nvPr>
        </p:nvSpPr>
        <p:spPr>
          <a:xfrm>
            <a:off x="838200" y="1450975"/>
            <a:ext cx="10515600" cy="4351338"/>
          </a:xfrm>
          <a:extLst>
            <a:ext uri="{909E8E84-426E-40dd-AFC4-6F175D3DCCD1}"/>
            <a:ext uri="{91240B29-F687-4f45-9708-019B960494DF}"/>
          </a:extLst>
        </p:spPr>
        <p:txBody>
          <a:bodyPr>
            <a:normAutofit lnSpcReduction="10000"/>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buClr>
                <a:srgbClr val="FF9933"/>
              </a:buClr>
              <a:buFontTx/>
              <a:buChar char="–"/>
              <a:defRPr/>
            </a:pPr>
            <a:r>
              <a:rPr lang="en-US" dirty="0">
                <a:latin typeface="Optima" panose="02000503060000020004" pitchFamily="2" charset="0"/>
              </a:rPr>
              <a:t>Boston Children’s Hospital</a:t>
            </a:r>
          </a:p>
          <a:p>
            <a:pPr eaLnBrk="1" hangingPunct="1">
              <a:lnSpc>
                <a:spcPct val="80000"/>
              </a:lnSpc>
              <a:spcBef>
                <a:spcPct val="20000"/>
              </a:spcBef>
              <a:buClr>
                <a:srgbClr val="FF9933"/>
              </a:buClr>
              <a:buFontTx/>
              <a:buChar char="–"/>
              <a:defRPr/>
            </a:pPr>
            <a:r>
              <a:rPr lang="en-US" dirty="0">
                <a:latin typeface="Optima" panose="02000503060000020004" pitchFamily="2" charset="0"/>
              </a:rPr>
              <a:t>Dana-Farber Cancer Institute</a:t>
            </a:r>
          </a:p>
          <a:p>
            <a:pPr eaLnBrk="1" hangingPunct="1">
              <a:lnSpc>
                <a:spcPct val="80000"/>
              </a:lnSpc>
              <a:spcBef>
                <a:spcPct val="20000"/>
              </a:spcBef>
              <a:buClr>
                <a:srgbClr val="FF9933"/>
              </a:buClr>
              <a:buFontTx/>
              <a:buChar char="–"/>
              <a:defRPr/>
            </a:pPr>
            <a:r>
              <a:rPr lang="en-US" dirty="0">
                <a:latin typeface="Optima" panose="02000503060000020004" pitchFamily="2" charset="0"/>
              </a:rPr>
              <a:t>EMBL-EBI</a:t>
            </a:r>
          </a:p>
          <a:p>
            <a:pPr eaLnBrk="1" hangingPunct="1">
              <a:lnSpc>
                <a:spcPct val="80000"/>
              </a:lnSpc>
              <a:spcBef>
                <a:spcPct val="20000"/>
              </a:spcBef>
              <a:buClr>
                <a:srgbClr val="FF9933"/>
              </a:buClr>
              <a:buFontTx/>
              <a:buChar char="–"/>
              <a:defRPr/>
            </a:pPr>
            <a:r>
              <a:rPr lang="en-US" dirty="0">
                <a:latin typeface="Optima" panose="02000503060000020004" pitchFamily="2" charset="0"/>
              </a:rPr>
              <a:t>Mayo Clinic</a:t>
            </a:r>
          </a:p>
          <a:p>
            <a:pPr eaLnBrk="1" hangingPunct="1">
              <a:lnSpc>
                <a:spcPct val="80000"/>
              </a:lnSpc>
              <a:spcBef>
                <a:spcPct val="20000"/>
              </a:spcBef>
              <a:buClr>
                <a:srgbClr val="FF9933"/>
              </a:buClr>
              <a:buFontTx/>
              <a:buChar char="–"/>
              <a:defRPr/>
            </a:pPr>
            <a:r>
              <a:rPr lang="en-US" dirty="0">
                <a:latin typeface="Optima" panose="02000503060000020004" pitchFamily="2" charset="0"/>
              </a:rPr>
              <a:t>NCI SEER</a:t>
            </a:r>
          </a:p>
          <a:p>
            <a:pPr eaLnBrk="1" hangingPunct="1">
              <a:lnSpc>
                <a:spcPct val="80000"/>
              </a:lnSpc>
              <a:spcBef>
                <a:spcPct val="20000"/>
              </a:spcBef>
              <a:buClr>
                <a:srgbClr val="FF9933"/>
              </a:buClr>
              <a:buFontTx/>
              <a:buChar char="–"/>
              <a:defRPr/>
            </a:pPr>
            <a:r>
              <a:rPr lang="en-US" dirty="0">
                <a:latin typeface="Optima" panose="02000503060000020004" pitchFamily="2" charset="0"/>
              </a:rPr>
              <a:t>Northwestern University</a:t>
            </a:r>
          </a:p>
          <a:p>
            <a:pPr eaLnBrk="1" hangingPunct="1">
              <a:lnSpc>
                <a:spcPct val="80000"/>
              </a:lnSpc>
              <a:spcBef>
                <a:spcPct val="20000"/>
              </a:spcBef>
              <a:buClr>
                <a:srgbClr val="FF9933"/>
              </a:buClr>
              <a:buFontTx/>
              <a:buChar char="–"/>
              <a:defRPr/>
            </a:pPr>
            <a:r>
              <a:rPr lang="en-US" dirty="0">
                <a:latin typeface="Optima" panose="02000503060000020004" pitchFamily="2" charset="0"/>
              </a:rPr>
              <a:t>Odysseus Data Services Inc</a:t>
            </a:r>
          </a:p>
          <a:p>
            <a:pPr eaLnBrk="1" hangingPunct="1">
              <a:lnSpc>
                <a:spcPct val="80000"/>
              </a:lnSpc>
              <a:spcBef>
                <a:spcPct val="20000"/>
              </a:spcBef>
              <a:buClr>
                <a:srgbClr val="FF9933"/>
              </a:buClr>
              <a:buFontTx/>
              <a:buChar char="–"/>
              <a:defRPr/>
            </a:pPr>
            <a:r>
              <a:rPr lang="en-US" dirty="0">
                <a:latin typeface="Optima" panose="02000503060000020004" pitchFamily="2" charset="0"/>
              </a:rPr>
              <a:t>OHDSI</a:t>
            </a:r>
          </a:p>
          <a:p>
            <a:pPr eaLnBrk="1" hangingPunct="1">
              <a:lnSpc>
                <a:spcPct val="80000"/>
              </a:lnSpc>
              <a:spcBef>
                <a:spcPct val="20000"/>
              </a:spcBef>
              <a:buClr>
                <a:srgbClr val="FF9933"/>
              </a:buClr>
              <a:buFontTx/>
              <a:buChar char="–"/>
              <a:defRPr/>
            </a:pPr>
            <a:r>
              <a:rPr lang="en-US" dirty="0">
                <a:latin typeface="Optima" panose="02000503060000020004" pitchFamily="2" charset="0"/>
              </a:rPr>
              <a:t>UAMS</a:t>
            </a:r>
          </a:p>
          <a:p>
            <a:pPr eaLnBrk="1" hangingPunct="1">
              <a:lnSpc>
                <a:spcPct val="80000"/>
              </a:lnSpc>
              <a:spcBef>
                <a:spcPct val="20000"/>
              </a:spcBef>
              <a:buClr>
                <a:srgbClr val="FF9933"/>
              </a:buClr>
              <a:buFontTx/>
              <a:buChar char="–"/>
              <a:defRPr/>
            </a:pPr>
            <a:r>
              <a:rPr lang="en-US" dirty="0">
                <a:latin typeface="Optima" panose="02000503060000020004" pitchFamily="2" charset="0"/>
              </a:rPr>
              <a:t>University of Illinois—Chicago College of Pharmacy</a:t>
            </a:r>
          </a:p>
          <a:p>
            <a:pPr eaLnBrk="1" hangingPunct="1">
              <a:lnSpc>
                <a:spcPct val="80000"/>
              </a:lnSpc>
              <a:spcBef>
                <a:spcPct val="20000"/>
              </a:spcBef>
              <a:buClr>
                <a:srgbClr val="FF9933"/>
              </a:buClr>
              <a:buFontTx/>
              <a:buChar char="–"/>
              <a:defRPr/>
            </a:pPr>
            <a:r>
              <a:rPr lang="en-US" dirty="0">
                <a:latin typeface="Optima" panose="02000503060000020004" pitchFamily="2" charset="0"/>
              </a:rPr>
              <a:t>University of Pennsylvania</a:t>
            </a:r>
          </a:p>
          <a:p>
            <a:pPr eaLnBrk="1" hangingPunct="1">
              <a:lnSpc>
                <a:spcPct val="80000"/>
              </a:lnSpc>
              <a:spcBef>
                <a:spcPct val="20000"/>
              </a:spcBef>
              <a:buClr>
                <a:srgbClr val="FF9933"/>
              </a:buClr>
              <a:buFontTx/>
              <a:buChar char="–"/>
              <a:defRPr/>
            </a:pPr>
            <a:r>
              <a:rPr lang="en-US" dirty="0">
                <a:latin typeface="Optima" panose="02000503060000020004" pitchFamily="2" charset="0"/>
              </a:rPr>
              <a:t>UT Health Science Center</a:t>
            </a:r>
          </a:p>
          <a:p>
            <a:pPr eaLnBrk="1" hangingPunct="1">
              <a:lnSpc>
                <a:spcPct val="80000"/>
              </a:lnSpc>
              <a:spcBef>
                <a:spcPct val="20000"/>
              </a:spcBef>
              <a:buClr>
                <a:srgbClr val="FF9933"/>
              </a:buClr>
              <a:buFontTx/>
              <a:buChar char="–"/>
              <a:defRPr/>
            </a:pPr>
            <a:r>
              <a:rPr lang="en-US" dirty="0">
                <a:latin typeface="Optima" panose="02000503060000020004" pitchFamily="2" charset="0"/>
              </a:rPr>
              <a:t>Vanderbilt University</a:t>
            </a:r>
          </a:p>
          <a:p>
            <a:pPr lvl="1" eaLnBrk="1" hangingPunct="1">
              <a:lnSpc>
                <a:spcPct val="80000"/>
              </a:lnSpc>
              <a:spcBef>
                <a:spcPct val="20000"/>
              </a:spcBef>
              <a:buClr>
                <a:srgbClr val="FF9933"/>
              </a:buClr>
              <a:buFontTx/>
              <a:buChar char="–"/>
              <a:defRPr/>
            </a:pPr>
            <a:endParaRPr lang="en-US" sz="2000" dirty="0">
              <a:solidFill>
                <a:srgbClr val="000000"/>
              </a:solidFill>
              <a:latin typeface="Optima" panose="02000503060000020004" pitchFamily="2" charset="0"/>
            </a:endParaRPr>
          </a:p>
          <a:p>
            <a:pPr marL="457200" lvl="1" indent="0" eaLnBrk="1" hangingPunct="1">
              <a:lnSpc>
                <a:spcPct val="80000"/>
              </a:lnSpc>
              <a:spcBef>
                <a:spcPct val="20000"/>
              </a:spcBef>
              <a:buClr>
                <a:srgbClr val="FF9933"/>
              </a:buClr>
              <a:defRPr/>
            </a:pPr>
            <a:endParaRPr lang="en-US" dirty="0">
              <a:solidFill>
                <a:srgbClr val="000000"/>
              </a:solidFill>
              <a:latin typeface="Optima" panose="02000503060000020004" pitchFamily="2" charset="0"/>
            </a:endParaRPr>
          </a:p>
        </p:txBody>
      </p:sp>
      <p:sp>
        <p:nvSpPr>
          <p:cNvPr id="33795" name="Rectangle 1">
            <a:extLst>
              <a:ext uri="{FF2B5EF4-FFF2-40B4-BE49-F238E27FC236}">
                <a16:creationId xmlns:a16="http://schemas.microsoft.com/office/drawing/2014/main" id="{295FD378-4B73-8141-90E4-779FA111873D}"/>
              </a:ext>
            </a:extLst>
          </p:cNvPr>
          <p:cNvSpPr>
            <a:spLocks noChangeArrowheads="1"/>
          </p:cNvSpPr>
          <p:nvPr/>
        </p:nvSpPr>
        <p:spPr bwMode="auto">
          <a:xfrm>
            <a:off x="5616575" y="6208713"/>
            <a:ext cx="63801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dirty="0">
                <a:latin typeface="Arial" panose="020B0604020202020204" pitchFamily="34" charset="0"/>
                <a:hlinkClick r:id="rId2"/>
              </a:rPr>
              <a:t>https://itcr.cancer.gov/informatics-tools</a:t>
            </a:r>
            <a:r>
              <a:rPr lang="en-US" altLang="en-US" dirty="0">
                <a:latin typeface="Arial" panose="020B0604020202020204" pitchFamily="34" charset="0"/>
              </a:rPr>
              <a:t> </a:t>
            </a:r>
          </a:p>
        </p:txBody>
      </p:sp>
      <p:pic>
        <p:nvPicPr>
          <p:cNvPr id="3" name="Picture 2">
            <a:extLst>
              <a:ext uri="{FF2B5EF4-FFF2-40B4-BE49-F238E27FC236}">
                <a16:creationId xmlns:a16="http://schemas.microsoft.com/office/drawing/2014/main" id="{B78473F4-85D7-204C-A12A-6CD7F1F450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4965" y="3512315"/>
            <a:ext cx="3109220" cy="2771706"/>
          </a:xfrm>
          <a:prstGeom prst="rect">
            <a:avLst/>
          </a:prstGeom>
        </p:spPr>
      </p:pic>
      <p:sp>
        <p:nvSpPr>
          <p:cNvPr id="6" name="Rectangle 5">
            <a:extLst>
              <a:ext uri="{FF2B5EF4-FFF2-40B4-BE49-F238E27FC236}">
                <a16:creationId xmlns:a16="http://schemas.microsoft.com/office/drawing/2014/main" id="{4AC2BA51-9241-454B-A305-59730B3D590C}"/>
              </a:ext>
            </a:extLst>
          </p:cNvPr>
          <p:cNvSpPr/>
          <p:nvPr/>
        </p:nvSpPr>
        <p:spPr>
          <a:xfrm>
            <a:off x="37382" y="6269335"/>
            <a:ext cx="4735592"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hlinkClick r:id="rId4"/>
              </a:rPr>
              <a:t>https://hemonc.org/wiki/Ontology</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19919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43439" y="967111"/>
            <a:ext cx="10515600" cy="5028456"/>
          </a:xfrm>
          <a:prstGeom prst="rect">
            <a:avLst/>
          </a:prstGeom>
          <a:ln>
            <a:solidFill>
              <a:schemeClr val="tx1"/>
            </a:solidFill>
          </a:ln>
        </p:spPr>
      </p:pic>
      <p:sp>
        <p:nvSpPr>
          <p:cNvPr id="5" name="TextBox 4"/>
          <p:cNvSpPr txBox="1"/>
          <p:nvPr/>
        </p:nvSpPr>
        <p:spPr>
          <a:xfrm>
            <a:off x="2465638" y="6129131"/>
            <a:ext cx="7271202"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dirty="0" err="1"/>
              <a:t>ɸ</a:t>
            </a:r>
            <a:r>
              <a:rPr lang="en-US" sz="2400" dirty="0"/>
              <a:t> = network power = sum of all |node values|</a:t>
            </a:r>
          </a:p>
        </p:txBody>
      </p:sp>
      <p:sp>
        <p:nvSpPr>
          <p:cNvPr id="6" name="Title 1">
            <a:extLst>
              <a:ext uri="{FF2B5EF4-FFF2-40B4-BE49-F238E27FC236}">
                <a16:creationId xmlns:a16="http://schemas.microsoft.com/office/drawing/2014/main" id="{48097AC9-2B23-1042-B1F0-7B7AC32593AE}"/>
              </a:ext>
            </a:extLst>
          </p:cNvPr>
          <p:cNvSpPr>
            <a:spLocks noGrp="1"/>
          </p:cNvSpPr>
          <p:nvPr>
            <p:ph type="title"/>
          </p:nvPr>
        </p:nvSpPr>
        <p:spPr>
          <a:xfrm>
            <a:off x="769401" y="200064"/>
            <a:ext cx="9404723" cy="1400530"/>
          </a:xfrm>
        </p:spPr>
        <p:txBody>
          <a:bodyPr/>
          <a:lstStyle/>
          <a:p>
            <a:r>
              <a:rPr lang="en-US" dirty="0"/>
              <a:t>Network Power Analysis</a:t>
            </a:r>
          </a:p>
        </p:txBody>
      </p:sp>
      <p:sp>
        <p:nvSpPr>
          <p:cNvPr id="2" name="TextBox 1">
            <a:extLst>
              <a:ext uri="{FF2B5EF4-FFF2-40B4-BE49-F238E27FC236}">
                <a16:creationId xmlns:a16="http://schemas.microsoft.com/office/drawing/2014/main" id="{A224D169-355A-B347-9343-6A98F1C0AEE7}"/>
              </a:ext>
            </a:extLst>
          </p:cNvPr>
          <p:cNvSpPr txBox="1"/>
          <p:nvPr/>
        </p:nvSpPr>
        <p:spPr>
          <a:xfrm>
            <a:off x="1982912" y="5626235"/>
            <a:ext cx="2835668" cy="369332"/>
          </a:xfrm>
          <a:prstGeom prst="rect">
            <a:avLst/>
          </a:prstGeom>
          <a:noFill/>
        </p:spPr>
        <p:txBody>
          <a:bodyPr wrap="square" rtlCol="0">
            <a:spAutoFit/>
          </a:bodyPr>
          <a:lstStyle/>
          <a:p>
            <a:pPr algn="ctr"/>
            <a:r>
              <a:rPr lang="en-US" b="1" dirty="0">
                <a:solidFill>
                  <a:schemeClr val="bg1"/>
                </a:solidFill>
              </a:rPr>
              <a:t>C &gt; B &gt; A</a:t>
            </a:r>
          </a:p>
        </p:txBody>
      </p:sp>
      <p:sp>
        <p:nvSpPr>
          <p:cNvPr id="7" name="TextBox 6">
            <a:extLst>
              <a:ext uri="{FF2B5EF4-FFF2-40B4-BE49-F238E27FC236}">
                <a16:creationId xmlns:a16="http://schemas.microsoft.com/office/drawing/2014/main" id="{3AF9A1D3-C9E2-2643-9EA2-5F4F3D3404DB}"/>
              </a:ext>
            </a:extLst>
          </p:cNvPr>
          <p:cNvSpPr txBox="1"/>
          <p:nvPr/>
        </p:nvSpPr>
        <p:spPr>
          <a:xfrm>
            <a:off x="7338456" y="5626235"/>
            <a:ext cx="2835668" cy="369332"/>
          </a:xfrm>
          <a:prstGeom prst="rect">
            <a:avLst/>
          </a:prstGeom>
          <a:noFill/>
        </p:spPr>
        <p:txBody>
          <a:bodyPr wrap="square" rtlCol="0">
            <a:spAutoFit/>
          </a:bodyPr>
          <a:lstStyle/>
          <a:p>
            <a:pPr algn="ctr"/>
            <a:r>
              <a:rPr lang="en-US" b="1" dirty="0">
                <a:solidFill>
                  <a:schemeClr val="bg1"/>
                </a:solidFill>
              </a:rPr>
              <a:t>D &gt; C &gt; A, B</a:t>
            </a:r>
          </a:p>
        </p:txBody>
      </p:sp>
      <p:sp>
        <p:nvSpPr>
          <p:cNvPr id="8" name="TextBox 7">
            <a:extLst>
              <a:ext uri="{FF2B5EF4-FFF2-40B4-BE49-F238E27FC236}">
                <a16:creationId xmlns:a16="http://schemas.microsoft.com/office/drawing/2014/main" id="{C87BFC1E-DE51-3C40-8305-669C5C0AF571}"/>
              </a:ext>
            </a:extLst>
          </p:cNvPr>
          <p:cNvSpPr txBox="1"/>
          <p:nvPr/>
        </p:nvSpPr>
        <p:spPr>
          <a:xfrm>
            <a:off x="843439" y="967111"/>
            <a:ext cx="2835668" cy="369332"/>
          </a:xfrm>
          <a:prstGeom prst="rect">
            <a:avLst/>
          </a:prstGeom>
          <a:noFill/>
        </p:spPr>
        <p:txBody>
          <a:bodyPr wrap="square" rtlCol="0">
            <a:spAutoFit/>
          </a:bodyPr>
          <a:lstStyle/>
          <a:p>
            <a:r>
              <a:rPr lang="en-US" b="1" dirty="0">
                <a:solidFill>
                  <a:schemeClr val="bg1"/>
                </a:solidFill>
              </a:rPr>
              <a:t>Serial topology</a:t>
            </a:r>
          </a:p>
        </p:txBody>
      </p:sp>
      <p:sp>
        <p:nvSpPr>
          <p:cNvPr id="9" name="TextBox 8">
            <a:extLst>
              <a:ext uri="{FF2B5EF4-FFF2-40B4-BE49-F238E27FC236}">
                <a16:creationId xmlns:a16="http://schemas.microsoft.com/office/drawing/2014/main" id="{CE9DCB35-D95B-1C4A-8FE6-F1FBC60A7F48}"/>
              </a:ext>
            </a:extLst>
          </p:cNvPr>
          <p:cNvSpPr txBox="1"/>
          <p:nvPr/>
        </p:nvSpPr>
        <p:spPr>
          <a:xfrm>
            <a:off x="6101239" y="967111"/>
            <a:ext cx="2835668" cy="369332"/>
          </a:xfrm>
          <a:prstGeom prst="rect">
            <a:avLst/>
          </a:prstGeom>
          <a:noFill/>
        </p:spPr>
        <p:txBody>
          <a:bodyPr wrap="square" rtlCol="0">
            <a:spAutoFit/>
          </a:bodyPr>
          <a:lstStyle/>
          <a:p>
            <a:r>
              <a:rPr lang="en-US" b="1" dirty="0">
                <a:solidFill>
                  <a:schemeClr val="bg1"/>
                </a:solidFill>
              </a:rPr>
              <a:t>Parallel topology</a:t>
            </a:r>
          </a:p>
        </p:txBody>
      </p:sp>
    </p:spTree>
    <p:extLst>
      <p:ext uri="{BB962C8B-B14F-4D97-AF65-F5344CB8AC3E}">
        <p14:creationId xmlns:p14="http://schemas.microsoft.com/office/powerpoint/2010/main" val="1821847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853" y="103396"/>
            <a:ext cx="9404723" cy="1400530"/>
          </a:xfrm>
        </p:spPr>
        <p:txBody>
          <a:bodyPr/>
          <a:lstStyle/>
          <a:p>
            <a:r>
              <a:rPr lang="en-US" dirty="0"/>
              <a:t>Value Propagation</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41320" y="929217"/>
            <a:ext cx="10515600" cy="5124301"/>
          </a:xfrm>
          <a:prstGeom prst="rect">
            <a:avLst/>
          </a:prstGeom>
          <a:ln>
            <a:solidFill>
              <a:schemeClr val="tx1"/>
            </a:solidFill>
          </a:ln>
        </p:spPr>
      </p:pic>
      <p:sp>
        <p:nvSpPr>
          <p:cNvPr id="5" name="TextBox 4">
            <a:extLst>
              <a:ext uri="{FF2B5EF4-FFF2-40B4-BE49-F238E27FC236}">
                <a16:creationId xmlns:a16="http://schemas.microsoft.com/office/drawing/2014/main" id="{288B367B-02DF-314E-BF90-B64F095B4FE6}"/>
              </a:ext>
            </a:extLst>
          </p:cNvPr>
          <p:cNvSpPr txBox="1"/>
          <p:nvPr/>
        </p:nvSpPr>
        <p:spPr>
          <a:xfrm>
            <a:off x="1982912" y="5626235"/>
            <a:ext cx="2835668" cy="369332"/>
          </a:xfrm>
          <a:prstGeom prst="rect">
            <a:avLst/>
          </a:prstGeom>
          <a:noFill/>
        </p:spPr>
        <p:txBody>
          <a:bodyPr wrap="square" rtlCol="0">
            <a:spAutoFit/>
          </a:bodyPr>
          <a:lstStyle/>
          <a:p>
            <a:pPr algn="ctr"/>
            <a:r>
              <a:rPr lang="en-US" b="1" dirty="0">
                <a:solidFill>
                  <a:schemeClr val="bg1"/>
                </a:solidFill>
              </a:rPr>
              <a:t>C &gt; B &gt; A</a:t>
            </a:r>
          </a:p>
        </p:txBody>
      </p:sp>
      <p:sp>
        <p:nvSpPr>
          <p:cNvPr id="6" name="TextBox 5">
            <a:extLst>
              <a:ext uri="{FF2B5EF4-FFF2-40B4-BE49-F238E27FC236}">
                <a16:creationId xmlns:a16="http://schemas.microsoft.com/office/drawing/2014/main" id="{6537EE3B-81B8-7348-BF02-7966FE567FA2}"/>
              </a:ext>
            </a:extLst>
          </p:cNvPr>
          <p:cNvSpPr txBox="1"/>
          <p:nvPr/>
        </p:nvSpPr>
        <p:spPr>
          <a:xfrm>
            <a:off x="7338456" y="5626235"/>
            <a:ext cx="2835668" cy="369332"/>
          </a:xfrm>
          <a:prstGeom prst="rect">
            <a:avLst/>
          </a:prstGeom>
          <a:noFill/>
        </p:spPr>
        <p:txBody>
          <a:bodyPr wrap="square" rtlCol="0">
            <a:spAutoFit/>
          </a:bodyPr>
          <a:lstStyle/>
          <a:p>
            <a:pPr algn="ctr"/>
            <a:r>
              <a:rPr lang="en-US" b="1" dirty="0">
                <a:solidFill>
                  <a:schemeClr val="bg1"/>
                </a:solidFill>
              </a:rPr>
              <a:t>D &gt; C &gt; A, B</a:t>
            </a:r>
          </a:p>
        </p:txBody>
      </p:sp>
      <p:sp>
        <p:nvSpPr>
          <p:cNvPr id="7" name="TextBox 6">
            <a:extLst>
              <a:ext uri="{FF2B5EF4-FFF2-40B4-BE49-F238E27FC236}">
                <a16:creationId xmlns:a16="http://schemas.microsoft.com/office/drawing/2014/main" id="{8C110B23-0FF9-E84B-96A0-CA5E66EF8534}"/>
              </a:ext>
            </a:extLst>
          </p:cNvPr>
          <p:cNvSpPr txBox="1"/>
          <p:nvPr/>
        </p:nvSpPr>
        <p:spPr>
          <a:xfrm>
            <a:off x="843439" y="967111"/>
            <a:ext cx="2835668" cy="369332"/>
          </a:xfrm>
          <a:prstGeom prst="rect">
            <a:avLst/>
          </a:prstGeom>
          <a:noFill/>
        </p:spPr>
        <p:txBody>
          <a:bodyPr wrap="square" rtlCol="0">
            <a:spAutoFit/>
          </a:bodyPr>
          <a:lstStyle/>
          <a:p>
            <a:r>
              <a:rPr lang="en-US" b="1" dirty="0">
                <a:solidFill>
                  <a:schemeClr val="bg1"/>
                </a:solidFill>
              </a:rPr>
              <a:t>Serial topology</a:t>
            </a:r>
          </a:p>
        </p:txBody>
      </p:sp>
      <p:sp>
        <p:nvSpPr>
          <p:cNvPr id="8" name="TextBox 7">
            <a:extLst>
              <a:ext uri="{FF2B5EF4-FFF2-40B4-BE49-F238E27FC236}">
                <a16:creationId xmlns:a16="http://schemas.microsoft.com/office/drawing/2014/main" id="{E3F89B0F-EFFA-FF4C-9B6D-DF5CAAFC02FB}"/>
              </a:ext>
            </a:extLst>
          </p:cNvPr>
          <p:cNvSpPr txBox="1"/>
          <p:nvPr/>
        </p:nvSpPr>
        <p:spPr>
          <a:xfrm>
            <a:off x="6101239" y="967111"/>
            <a:ext cx="2835668" cy="369332"/>
          </a:xfrm>
          <a:prstGeom prst="rect">
            <a:avLst/>
          </a:prstGeom>
          <a:noFill/>
        </p:spPr>
        <p:txBody>
          <a:bodyPr wrap="square" rtlCol="0">
            <a:spAutoFit/>
          </a:bodyPr>
          <a:lstStyle/>
          <a:p>
            <a:r>
              <a:rPr lang="en-US" b="1" dirty="0">
                <a:solidFill>
                  <a:schemeClr val="bg1"/>
                </a:solidFill>
              </a:rPr>
              <a:t>Parallel topology</a:t>
            </a:r>
          </a:p>
        </p:txBody>
      </p:sp>
    </p:spTree>
    <p:extLst>
      <p:ext uri="{BB962C8B-B14F-4D97-AF65-F5344CB8AC3E}">
        <p14:creationId xmlns:p14="http://schemas.microsoft.com/office/powerpoint/2010/main" val="1041860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928" y="257510"/>
            <a:ext cx="9404723" cy="1400530"/>
          </a:xfrm>
        </p:spPr>
        <p:txBody>
          <a:bodyPr/>
          <a:lstStyle/>
          <a:p>
            <a:r>
              <a:rPr lang="en-US" dirty="0"/>
              <a:t>Value Propagation with Aging</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17928" y="1019421"/>
            <a:ext cx="10515600" cy="5035302"/>
          </a:xfrm>
          <a:prstGeom prst="rect">
            <a:avLst/>
          </a:prstGeom>
          <a:ln>
            <a:solidFill>
              <a:schemeClr val="tx1"/>
            </a:solidFill>
          </a:ln>
        </p:spPr>
      </p:pic>
      <p:sp>
        <p:nvSpPr>
          <p:cNvPr id="5" name="TextBox 4">
            <a:extLst>
              <a:ext uri="{FF2B5EF4-FFF2-40B4-BE49-F238E27FC236}">
                <a16:creationId xmlns:a16="http://schemas.microsoft.com/office/drawing/2014/main" id="{4C443CD7-41A9-6E49-A8D0-BC447AD82004}"/>
              </a:ext>
            </a:extLst>
          </p:cNvPr>
          <p:cNvSpPr txBox="1"/>
          <p:nvPr/>
        </p:nvSpPr>
        <p:spPr>
          <a:xfrm>
            <a:off x="1982912" y="5626235"/>
            <a:ext cx="2835668" cy="369332"/>
          </a:xfrm>
          <a:prstGeom prst="rect">
            <a:avLst/>
          </a:prstGeom>
          <a:noFill/>
        </p:spPr>
        <p:txBody>
          <a:bodyPr wrap="square" rtlCol="0">
            <a:spAutoFit/>
          </a:bodyPr>
          <a:lstStyle/>
          <a:p>
            <a:pPr algn="ctr"/>
            <a:r>
              <a:rPr lang="en-US" b="1" dirty="0">
                <a:solidFill>
                  <a:schemeClr val="bg1"/>
                </a:solidFill>
              </a:rPr>
              <a:t>C &gt; B &gt; A</a:t>
            </a:r>
          </a:p>
        </p:txBody>
      </p:sp>
      <p:sp>
        <p:nvSpPr>
          <p:cNvPr id="6" name="TextBox 5">
            <a:extLst>
              <a:ext uri="{FF2B5EF4-FFF2-40B4-BE49-F238E27FC236}">
                <a16:creationId xmlns:a16="http://schemas.microsoft.com/office/drawing/2014/main" id="{96BE55D6-D483-A940-912B-00424F4BD81F}"/>
              </a:ext>
            </a:extLst>
          </p:cNvPr>
          <p:cNvSpPr txBox="1"/>
          <p:nvPr/>
        </p:nvSpPr>
        <p:spPr>
          <a:xfrm>
            <a:off x="7338456" y="5626235"/>
            <a:ext cx="2835668" cy="369332"/>
          </a:xfrm>
          <a:prstGeom prst="rect">
            <a:avLst/>
          </a:prstGeom>
          <a:noFill/>
        </p:spPr>
        <p:txBody>
          <a:bodyPr wrap="square" rtlCol="0">
            <a:spAutoFit/>
          </a:bodyPr>
          <a:lstStyle/>
          <a:p>
            <a:pPr algn="ctr"/>
            <a:r>
              <a:rPr lang="en-US" b="1" dirty="0">
                <a:solidFill>
                  <a:schemeClr val="bg1"/>
                </a:solidFill>
              </a:rPr>
              <a:t>D &gt; C &gt; A, B</a:t>
            </a:r>
          </a:p>
        </p:txBody>
      </p:sp>
      <p:sp>
        <p:nvSpPr>
          <p:cNvPr id="7" name="TextBox 6">
            <a:extLst>
              <a:ext uri="{FF2B5EF4-FFF2-40B4-BE49-F238E27FC236}">
                <a16:creationId xmlns:a16="http://schemas.microsoft.com/office/drawing/2014/main" id="{EAF1A165-5B50-DA43-B30F-D58ADBB78C75}"/>
              </a:ext>
            </a:extLst>
          </p:cNvPr>
          <p:cNvSpPr txBox="1"/>
          <p:nvPr/>
        </p:nvSpPr>
        <p:spPr>
          <a:xfrm>
            <a:off x="843439" y="967111"/>
            <a:ext cx="2835668" cy="369332"/>
          </a:xfrm>
          <a:prstGeom prst="rect">
            <a:avLst/>
          </a:prstGeom>
          <a:noFill/>
        </p:spPr>
        <p:txBody>
          <a:bodyPr wrap="square" rtlCol="0">
            <a:spAutoFit/>
          </a:bodyPr>
          <a:lstStyle/>
          <a:p>
            <a:r>
              <a:rPr lang="en-US" b="1" dirty="0">
                <a:solidFill>
                  <a:schemeClr val="bg1"/>
                </a:solidFill>
              </a:rPr>
              <a:t>Serial topology</a:t>
            </a:r>
          </a:p>
        </p:txBody>
      </p:sp>
      <p:sp>
        <p:nvSpPr>
          <p:cNvPr id="8" name="TextBox 7">
            <a:extLst>
              <a:ext uri="{FF2B5EF4-FFF2-40B4-BE49-F238E27FC236}">
                <a16:creationId xmlns:a16="http://schemas.microsoft.com/office/drawing/2014/main" id="{CAEDF787-0CBE-4847-A35A-1DBEF42C948D}"/>
              </a:ext>
            </a:extLst>
          </p:cNvPr>
          <p:cNvSpPr txBox="1"/>
          <p:nvPr/>
        </p:nvSpPr>
        <p:spPr>
          <a:xfrm>
            <a:off x="6101239" y="967111"/>
            <a:ext cx="2835668" cy="369332"/>
          </a:xfrm>
          <a:prstGeom prst="rect">
            <a:avLst/>
          </a:prstGeom>
          <a:noFill/>
        </p:spPr>
        <p:txBody>
          <a:bodyPr wrap="square" rtlCol="0">
            <a:spAutoFit/>
          </a:bodyPr>
          <a:lstStyle/>
          <a:p>
            <a:r>
              <a:rPr lang="en-US" b="1" dirty="0">
                <a:solidFill>
                  <a:schemeClr val="bg1"/>
                </a:solidFill>
              </a:rPr>
              <a:t>Parallel topology</a:t>
            </a:r>
          </a:p>
        </p:txBody>
      </p:sp>
    </p:spTree>
    <p:extLst>
      <p:ext uri="{BB962C8B-B14F-4D97-AF65-F5344CB8AC3E}">
        <p14:creationId xmlns:p14="http://schemas.microsoft.com/office/powerpoint/2010/main" val="2899097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75" y="277899"/>
            <a:ext cx="9404723" cy="1400530"/>
          </a:xfrm>
        </p:spPr>
        <p:txBody>
          <a:bodyPr/>
          <a:lstStyle/>
          <a:p>
            <a:r>
              <a:rPr lang="en-US" dirty="0"/>
              <a:t>Value Prop. with Aging and Refresh</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61713" y="1029534"/>
            <a:ext cx="10515600" cy="5048994"/>
          </a:xfrm>
          <a:prstGeom prst="rect">
            <a:avLst/>
          </a:prstGeom>
          <a:ln>
            <a:solidFill>
              <a:schemeClr val="tx1"/>
            </a:solidFill>
          </a:ln>
        </p:spPr>
      </p:pic>
      <p:sp>
        <p:nvSpPr>
          <p:cNvPr id="5" name="TextBox 4">
            <a:extLst>
              <a:ext uri="{FF2B5EF4-FFF2-40B4-BE49-F238E27FC236}">
                <a16:creationId xmlns:a16="http://schemas.microsoft.com/office/drawing/2014/main" id="{EFEAB2FD-0121-2B49-A589-4C0747F801E1}"/>
              </a:ext>
            </a:extLst>
          </p:cNvPr>
          <p:cNvSpPr txBox="1"/>
          <p:nvPr/>
        </p:nvSpPr>
        <p:spPr>
          <a:xfrm>
            <a:off x="1982912" y="5626235"/>
            <a:ext cx="2835668" cy="369332"/>
          </a:xfrm>
          <a:prstGeom prst="rect">
            <a:avLst/>
          </a:prstGeom>
          <a:noFill/>
        </p:spPr>
        <p:txBody>
          <a:bodyPr wrap="square" rtlCol="0">
            <a:spAutoFit/>
          </a:bodyPr>
          <a:lstStyle/>
          <a:p>
            <a:pPr algn="ctr"/>
            <a:r>
              <a:rPr lang="en-US" b="1" dirty="0">
                <a:solidFill>
                  <a:schemeClr val="bg1"/>
                </a:solidFill>
              </a:rPr>
              <a:t>C &gt; B &gt; A</a:t>
            </a:r>
          </a:p>
        </p:txBody>
      </p:sp>
      <p:sp>
        <p:nvSpPr>
          <p:cNvPr id="6" name="TextBox 5">
            <a:extLst>
              <a:ext uri="{FF2B5EF4-FFF2-40B4-BE49-F238E27FC236}">
                <a16:creationId xmlns:a16="http://schemas.microsoft.com/office/drawing/2014/main" id="{291F1211-B26B-8449-B6CB-B937B3C05A2B}"/>
              </a:ext>
            </a:extLst>
          </p:cNvPr>
          <p:cNvSpPr txBox="1"/>
          <p:nvPr/>
        </p:nvSpPr>
        <p:spPr>
          <a:xfrm>
            <a:off x="7338456" y="5626235"/>
            <a:ext cx="2835668" cy="369332"/>
          </a:xfrm>
          <a:prstGeom prst="rect">
            <a:avLst/>
          </a:prstGeom>
          <a:noFill/>
        </p:spPr>
        <p:txBody>
          <a:bodyPr wrap="square" rtlCol="0">
            <a:spAutoFit/>
          </a:bodyPr>
          <a:lstStyle/>
          <a:p>
            <a:pPr algn="ctr"/>
            <a:r>
              <a:rPr lang="en-US" b="1" dirty="0">
                <a:solidFill>
                  <a:schemeClr val="bg1"/>
                </a:solidFill>
              </a:rPr>
              <a:t>D &gt; C &gt; A, B</a:t>
            </a:r>
          </a:p>
        </p:txBody>
      </p:sp>
      <p:sp>
        <p:nvSpPr>
          <p:cNvPr id="7" name="TextBox 6">
            <a:extLst>
              <a:ext uri="{FF2B5EF4-FFF2-40B4-BE49-F238E27FC236}">
                <a16:creationId xmlns:a16="http://schemas.microsoft.com/office/drawing/2014/main" id="{FCBA29CE-B725-434D-B42F-66E39AE27475}"/>
              </a:ext>
            </a:extLst>
          </p:cNvPr>
          <p:cNvSpPr txBox="1"/>
          <p:nvPr/>
        </p:nvSpPr>
        <p:spPr>
          <a:xfrm>
            <a:off x="843439" y="967111"/>
            <a:ext cx="2835668" cy="369332"/>
          </a:xfrm>
          <a:prstGeom prst="rect">
            <a:avLst/>
          </a:prstGeom>
          <a:noFill/>
        </p:spPr>
        <p:txBody>
          <a:bodyPr wrap="square" rtlCol="0">
            <a:spAutoFit/>
          </a:bodyPr>
          <a:lstStyle/>
          <a:p>
            <a:r>
              <a:rPr lang="en-US" b="1" dirty="0">
                <a:solidFill>
                  <a:schemeClr val="bg1"/>
                </a:solidFill>
              </a:rPr>
              <a:t>Serial topology</a:t>
            </a:r>
          </a:p>
        </p:txBody>
      </p:sp>
      <p:sp>
        <p:nvSpPr>
          <p:cNvPr id="8" name="TextBox 7">
            <a:extLst>
              <a:ext uri="{FF2B5EF4-FFF2-40B4-BE49-F238E27FC236}">
                <a16:creationId xmlns:a16="http://schemas.microsoft.com/office/drawing/2014/main" id="{F721F4BD-7AA3-EF4D-ABE5-8DD199B7A0E3}"/>
              </a:ext>
            </a:extLst>
          </p:cNvPr>
          <p:cNvSpPr txBox="1"/>
          <p:nvPr/>
        </p:nvSpPr>
        <p:spPr>
          <a:xfrm>
            <a:off x="6101239" y="967111"/>
            <a:ext cx="2835668" cy="369332"/>
          </a:xfrm>
          <a:prstGeom prst="rect">
            <a:avLst/>
          </a:prstGeom>
          <a:noFill/>
        </p:spPr>
        <p:txBody>
          <a:bodyPr wrap="square" rtlCol="0">
            <a:spAutoFit/>
          </a:bodyPr>
          <a:lstStyle/>
          <a:p>
            <a:r>
              <a:rPr lang="en-US" b="1" dirty="0">
                <a:solidFill>
                  <a:schemeClr val="bg1"/>
                </a:solidFill>
              </a:rPr>
              <a:t>Parallel topology</a:t>
            </a:r>
          </a:p>
        </p:txBody>
      </p:sp>
    </p:spTree>
    <p:extLst>
      <p:ext uri="{BB962C8B-B14F-4D97-AF65-F5344CB8AC3E}">
        <p14:creationId xmlns:p14="http://schemas.microsoft.com/office/powerpoint/2010/main" val="859850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2B814-6D6A-7940-98C1-61748D95C5B7}"/>
              </a:ext>
            </a:extLst>
          </p:cNvPr>
          <p:cNvSpPr>
            <a:spLocks noGrp="1"/>
          </p:cNvSpPr>
          <p:nvPr>
            <p:ph type="title"/>
          </p:nvPr>
        </p:nvSpPr>
        <p:spPr/>
        <p:txBody>
          <a:bodyPr/>
          <a:lstStyle/>
          <a:p>
            <a:r>
              <a:rPr lang="en-US" dirty="0"/>
              <a:t>Aim 1: Chemotherapy ontology</a:t>
            </a:r>
          </a:p>
        </p:txBody>
      </p:sp>
      <p:sp>
        <p:nvSpPr>
          <p:cNvPr id="3" name="Content Placeholder 2">
            <a:extLst>
              <a:ext uri="{FF2B5EF4-FFF2-40B4-BE49-F238E27FC236}">
                <a16:creationId xmlns:a16="http://schemas.microsoft.com/office/drawing/2014/main" id="{463EF466-8009-5C45-AE69-1DE86812FD81}"/>
              </a:ext>
            </a:extLst>
          </p:cNvPr>
          <p:cNvSpPr>
            <a:spLocks noGrp="1"/>
          </p:cNvSpPr>
          <p:nvPr>
            <p:ph idx="1"/>
          </p:nvPr>
        </p:nvSpPr>
        <p:spPr>
          <a:xfrm>
            <a:off x="326753" y="1580308"/>
            <a:ext cx="11445411" cy="4195481"/>
          </a:xfrm>
        </p:spPr>
        <p:txBody>
          <a:bodyPr>
            <a:normAutofit/>
          </a:bodyPr>
          <a:lstStyle/>
          <a:p>
            <a:pPr>
              <a:buFont typeface="Arial" panose="020B0604020202020204" pitchFamily="34" charset="0"/>
              <a:buChar char="•"/>
            </a:pPr>
            <a:r>
              <a:rPr lang="en-US" sz="2800" dirty="0"/>
              <a:t>Systemic cancer treatment is context specific, with complex multidrug regimens in many cases.</a:t>
            </a:r>
          </a:p>
          <a:p>
            <a:pPr>
              <a:buFont typeface="Arial" panose="020B0604020202020204" pitchFamily="34" charset="0"/>
              <a:buChar char="•"/>
            </a:pPr>
            <a:r>
              <a:rPr lang="en-US" sz="2800" dirty="0"/>
              <a:t>We have been building a comprehensive, freely available website containing such information, </a:t>
            </a:r>
            <a:r>
              <a:rPr lang="en-US" sz="2800" b="1" dirty="0" err="1"/>
              <a:t>HemOnc.org</a:t>
            </a:r>
            <a:r>
              <a:rPr lang="en-US" sz="2800" dirty="0"/>
              <a:t>, since 2011.</a:t>
            </a:r>
          </a:p>
        </p:txBody>
      </p:sp>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27379138"/>
              </p:ext>
            </p:extLst>
          </p:nvPr>
        </p:nvGraphicFramePr>
        <p:xfrm>
          <a:off x="293911" y="3883630"/>
          <a:ext cx="11511096" cy="26460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0618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CC7EF6E-2F6B-DE40-A977-6A1A63F47BD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274" y="202969"/>
            <a:ext cx="12160772" cy="5894962"/>
          </a:xfrm>
        </p:spPr>
      </p:pic>
      <p:sp>
        <p:nvSpPr>
          <p:cNvPr id="5" name="TextBox 4">
            <a:extLst>
              <a:ext uri="{FF2B5EF4-FFF2-40B4-BE49-F238E27FC236}">
                <a16:creationId xmlns:a16="http://schemas.microsoft.com/office/drawing/2014/main" id="{55F2718B-4CCC-BB4C-8ACA-4E976BB5168F}"/>
              </a:ext>
            </a:extLst>
          </p:cNvPr>
          <p:cNvSpPr txBox="1"/>
          <p:nvPr/>
        </p:nvSpPr>
        <p:spPr>
          <a:xfrm>
            <a:off x="2239766" y="6215865"/>
            <a:ext cx="7787812" cy="46166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dirty="0"/>
              <a:t>862 pages with 39,521,841 characters of content </a:t>
            </a:r>
          </a:p>
        </p:txBody>
      </p:sp>
    </p:spTree>
    <p:extLst>
      <p:ext uri="{BB962C8B-B14F-4D97-AF65-F5344CB8AC3E}">
        <p14:creationId xmlns:p14="http://schemas.microsoft.com/office/powerpoint/2010/main" val="3191673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C286-D6EB-244E-814D-9B0BE72853FF}"/>
              </a:ext>
            </a:extLst>
          </p:cNvPr>
          <p:cNvSpPr>
            <a:spLocks noGrp="1"/>
          </p:cNvSpPr>
          <p:nvPr>
            <p:ph type="title"/>
          </p:nvPr>
        </p:nvSpPr>
        <p:spPr/>
        <p:txBody>
          <a:bodyPr/>
          <a:lstStyle/>
          <a:p>
            <a:r>
              <a:rPr lang="en-US" dirty="0"/>
              <a:t>Chemo Regimen Data Dictionary</a:t>
            </a:r>
          </a:p>
        </p:txBody>
      </p:sp>
      <p:pic>
        <p:nvPicPr>
          <p:cNvPr id="5" name="Content Placeholder 4">
            <a:extLst>
              <a:ext uri="{FF2B5EF4-FFF2-40B4-BE49-F238E27FC236}">
                <a16:creationId xmlns:a16="http://schemas.microsoft.com/office/drawing/2014/main" id="{06232DB9-BEF1-5B41-802B-4A16231D4C9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3836" y="1853248"/>
            <a:ext cx="7979757" cy="4195762"/>
          </a:xfrm>
        </p:spPr>
      </p:pic>
      <p:sp>
        <p:nvSpPr>
          <p:cNvPr id="6" name="TextBox 5">
            <a:extLst>
              <a:ext uri="{FF2B5EF4-FFF2-40B4-BE49-F238E27FC236}">
                <a16:creationId xmlns:a16="http://schemas.microsoft.com/office/drawing/2014/main" id="{F9AFA641-8737-C14C-8B12-C5118AD6F479}"/>
              </a:ext>
            </a:extLst>
          </p:cNvPr>
          <p:cNvSpPr txBox="1"/>
          <p:nvPr/>
        </p:nvSpPr>
        <p:spPr>
          <a:xfrm>
            <a:off x="8835775" y="2496620"/>
            <a:ext cx="2897313" cy="2031325"/>
          </a:xfrm>
          <a:prstGeom prst="rect">
            <a:avLst/>
          </a:prstGeom>
          <a:noFill/>
        </p:spPr>
        <p:txBody>
          <a:bodyPr wrap="square" rtlCol="0">
            <a:spAutoFit/>
          </a:bodyPr>
          <a:lstStyle/>
          <a:p>
            <a:r>
              <a:rPr lang="en-US" b="1" dirty="0"/>
              <a:t>  4</a:t>
            </a:r>
            <a:r>
              <a:rPr lang="en-US" dirty="0"/>
              <a:t> disease elements</a:t>
            </a:r>
          </a:p>
          <a:p>
            <a:r>
              <a:rPr lang="en-US" b="1" dirty="0"/>
              <a:t>14</a:t>
            </a:r>
            <a:r>
              <a:rPr lang="en-US" dirty="0"/>
              <a:t> regimen elements</a:t>
            </a:r>
          </a:p>
          <a:p>
            <a:r>
              <a:rPr lang="en-US" b="1" dirty="0"/>
              <a:t>13</a:t>
            </a:r>
            <a:r>
              <a:rPr lang="en-US" dirty="0"/>
              <a:t> drug elements</a:t>
            </a:r>
          </a:p>
          <a:p>
            <a:r>
              <a:rPr lang="en-US" b="1" dirty="0"/>
              <a:t>  6</a:t>
            </a:r>
            <a:r>
              <a:rPr lang="en-US" dirty="0"/>
              <a:t> study elements</a:t>
            </a:r>
          </a:p>
          <a:p>
            <a:r>
              <a:rPr lang="en-US" b="1" dirty="0"/>
              <a:t>  3</a:t>
            </a:r>
            <a:r>
              <a:rPr lang="en-US" dirty="0"/>
              <a:t> author elements</a:t>
            </a:r>
          </a:p>
          <a:p>
            <a:r>
              <a:rPr lang="en-US" dirty="0"/>
              <a:t>----</a:t>
            </a:r>
          </a:p>
          <a:p>
            <a:r>
              <a:rPr lang="en-US" b="1" dirty="0"/>
              <a:t>40</a:t>
            </a:r>
            <a:r>
              <a:rPr lang="en-US" dirty="0"/>
              <a:t> elements/regimen </a:t>
            </a:r>
          </a:p>
        </p:txBody>
      </p:sp>
    </p:spTree>
    <p:extLst>
      <p:ext uri="{BB962C8B-B14F-4D97-AF65-F5344CB8AC3E}">
        <p14:creationId xmlns:p14="http://schemas.microsoft.com/office/powerpoint/2010/main" val="1343473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C8EF7-4FE2-CC45-B0CE-EE494A91209A}"/>
              </a:ext>
            </a:extLst>
          </p:cNvPr>
          <p:cNvSpPr>
            <a:spLocks noGrp="1"/>
          </p:cNvSpPr>
          <p:nvPr>
            <p:ph type="title"/>
          </p:nvPr>
        </p:nvSpPr>
        <p:spPr/>
        <p:txBody>
          <a:bodyPr/>
          <a:lstStyle/>
          <a:p>
            <a:r>
              <a:rPr lang="en-US" dirty="0"/>
              <a:t>Ontology as of 2018-09-26 (dev)</a:t>
            </a:r>
          </a:p>
        </p:txBody>
      </p:sp>
      <p:pic>
        <p:nvPicPr>
          <p:cNvPr id="5" name="Content Placeholder 4">
            <a:extLst>
              <a:ext uri="{FF2B5EF4-FFF2-40B4-BE49-F238E27FC236}">
                <a16:creationId xmlns:a16="http://schemas.microsoft.com/office/drawing/2014/main" id="{DA983C1F-51FE-214D-B68A-771E7E5DA9D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6992" y="1299389"/>
            <a:ext cx="11958394" cy="3611658"/>
          </a:xfrm>
        </p:spPr>
      </p:pic>
      <p:sp>
        <p:nvSpPr>
          <p:cNvPr id="6" name="Rectangle 5">
            <a:extLst>
              <a:ext uri="{FF2B5EF4-FFF2-40B4-BE49-F238E27FC236}">
                <a16:creationId xmlns:a16="http://schemas.microsoft.com/office/drawing/2014/main" id="{C5B07524-6E6E-7B48-A02C-27DA62B4F0E6}"/>
              </a:ext>
            </a:extLst>
          </p:cNvPr>
          <p:cNvSpPr/>
          <p:nvPr/>
        </p:nvSpPr>
        <p:spPr>
          <a:xfrm>
            <a:off x="2300472" y="4942110"/>
            <a:ext cx="6096000" cy="1631216"/>
          </a:xfrm>
          <a:prstGeom prst="rect">
            <a:avLst/>
          </a:prstGeom>
        </p:spPr>
        <p:txBody>
          <a:bodyPr>
            <a:spAutoFit/>
          </a:bodyPr>
          <a:lstStyle/>
          <a:p>
            <a:pPr marL="342900" marR="0" lvl="0" indent="-342900" algn="just">
              <a:spcBef>
                <a:spcPts val="0"/>
              </a:spcBef>
              <a:spcAft>
                <a:spcPts val="0"/>
              </a:spcAft>
              <a:buFont typeface="Optima" panose="02000503060000020004" pitchFamily="2" charset="0"/>
              <a:buChar char="•"/>
            </a:pPr>
            <a:r>
              <a:rPr lang="en-US" sz="2000" b="1" dirty="0">
                <a:latin typeface="Optima" panose="02000503060000020004" pitchFamily="2" charset="0"/>
                <a:ea typeface="Calibri" panose="020F0502020204030204" pitchFamily="34" charset="0"/>
                <a:cs typeface="Times New Roman" panose="02020603050405020304" pitchFamily="18" charset="0"/>
              </a:rPr>
              <a:t>207,128</a:t>
            </a:r>
            <a:r>
              <a:rPr lang="en-US" sz="2000" dirty="0">
                <a:latin typeface="Optima" panose="02000503060000020004" pitchFamily="2" charset="0"/>
                <a:ea typeface="Calibri" panose="020F0502020204030204" pitchFamily="34" charset="0"/>
                <a:cs typeface="Times New Roman" panose="02020603050405020304" pitchFamily="18" charset="0"/>
              </a:rPr>
              <a:t> axioms (+20% since ITCR PI meeting)</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Optima" panose="02000503060000020004" pitchFamily="2" charset="0"/>
              <a:buChar char="•"/>
            </a:pPr>
            <a:r>
              <a:rPr lang="en-US" sz="2000" b="1" dirty="0">
                <a:latin typeface="Optima" panose="02000503060000020004" pitchFamily="2" charset="0"/>
                <a:ea typeface="Calibri" panose="020F0502020204030204" pitchFamily="34" charset="0"/>
                <a:cs typeface="Times New Roman" panose="02020603050405020304" pitchFamily="18" charset="0"/>
              </a:rPr>
              <a:t>29,031</a:t>
            </a:r>
            <a:r>
              <a:rPr lang="en-US" sz="2000" dirty="0">
                <a:latin typeface="Optima" panose="02000503060000020004" pitchFamily="2" charset="0"/>
                <a:ea typeface="Calibri" panose="020F0502020204030204" pitchFamily="34" charset="0"/>
                <a:cs typeface="Times New Roman" panose="02020603050405020304" pitchFamily="18" charset="0"/>
              </a:rPr>
              <a:t> individuals (drugs, regimens, authors, etc.)</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2000" dirty="0">
                <a:latin typeface="Optima" panose="02000503060000020004" pitchFamily="2" charset="0"/>
                <a:ea typeface="Calibri" panose="020F0502020204030204" pitchFamily="34" charset="0"/>
                <a:cs typeface="Times New Roman" panose="02020603050405020304" pitchFamily="18" charset="0"/>
              </a:rPr>
              <a:t>1,316 distinct treatment regimens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2000" dirty="0">
                <a:latin typeface="Optima" panose="02000503060000020004" pitchFamily="2" charset="0"/>
                <a:ea typeface="Calibri" panose="020F0502020204030204" pitchFamily="34" charset="0"/>
                <a:cs typeface="Times New Roman" panose="02020603050405020304" pitchFamily="18" charset="0"/>
              </a:rPr>
              <a:t>3,425 references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Courier New" panose="02070309020205020404" pitchFamily="49" charset="0"/>
              <a:buChar char="o"/>
            </a:pPr>
            <a:r>
              <a:rPr lang="en-US" sz="2000" dirty="0">
                <a:latin typeface="Optima" panose="02000503060000020004" pitchFamily="2" charset="0"/>
                <a:ea typeface="Calibri" panose="020F0502020204030204" pitchFamily="34" charset="0"/>
                <a:cs typeface="Times New Roman" panose="02020603050405020304" pitchFamily="18" charset="0"/>
              </a:rPr>
              <a:t>23,438 authors</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FD9FD43-FEA5-6448-8965-5A04238C09F7}"/>
              </a:ext>
            </a:extLst>
          </p:cNvPr>
          <p:cNvSpPr/>
          <p:nvPr/>
        </p:nvSpPr>
        <p:spPr>
          <a:xfrm>
            <a:off x="7456408" y="6342493"/>
            <a:ext cx="4735592"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hlinkClick r:id="rId3"/>
              </a:rPr>
              <a:t>https://hemonc.org/wiki/Ontology</a:t>
            </a:r>
            <a:r>
              <a:rPr lang="en-US" sz="2400"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9D715106-11D1-024B-B4F7-7C7362FEE756}"/>
              </a:ext>
            </a:extLst>
          </p:cNvPr>
          <p:cNvSpPr txBox="1"/>
          <p:nvPr/>
        </p:nvSpPr>
        <p:spPr>
          <a:xfrm>
            <a:off x="22247" y="6480608"/>
            <a:ext cx="5227848" cy="369332"/>
          </a:xfrm>
          <a:prstGeom prst="rect">
            <a:avLst/>
          </a:prstGeom>
          <a:noFill/>
        </p:spPr>
        <p:txBody>
          <a:bodyPr wrap="square" rtlCol="0">
            <a:spAutoFit/>
          </a:bodyPr>
          <a:lstStyle/>
          <a:p>
            <a:r>
              <a:rPr lang="en-US" dirty="0">
                <a:hlinkClick r:id="rId4"/>
              </a:rPr>
              <a:t>Malty et al. 2018 JCO CCI </a:t>
            </a:r>
            <a:endParaRPr lang="en-US" dirty="0"/>
          </a:p>
        </p:txBody>
      </p:sp>
    </p:spTree>
    <p:extLst>
      <p:ext uri="{BB962C8B-B14F-4D97-AF65-F5344CB8AC3E}">
        <p14:creationId xmlns:p14="http://schemas.microsoft.com/office/powerpoint/2010/main" val="365301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3313-18D5-C843-8D6E-22B02666295F}"/>
              </a:ext>
            </a:extLst>
          </p:cNvPr>
          <p:cNvSpPr>
            <a:spLocks noGrp="1"/>
          </p:cNvSpPr>
          <p:nvPr>
            <p:ph type="title"/>
          </p:nvPr>
        </p:nvSpPr>
        <p:spPr>
          <a:xfrm>
            <a:off x="154112" y="288331"/>
            <a:ext cx="10428269" cy="1400530"/>
          </a:xfrm>
        </p:spPr>
        <p:txBody>
          <a:bodyPr/>
          <a:lstStyle/>
          <a:p>
            <a:r>
              <a:rPr lang="en-US" dirty="0"/>
              <a:t>Aim 2: Treatment preference hierarchy</a:t>
            </a:r>
          </a:p>
        </p:txBody>
      </p:sp>
      <p:graphicFrame>
        <p:nvGraphicFramePr>
          <p:cNvPr id="4" name="Content Placeholder 3">
            <a:extLst>
              <a:ext uri="{FF2B5EF4-FFF2-40B4-BE49-F238E27FC236}">
                <a16:creationId xmlns:a16="http://schemas.microsoft.com/office/drawing/2014/main" id="{40073A3B-1EA1-234D-BFFF-186B6712B909}"/>
              </a:ext>
            </a:extLst>
          </p:cNvPr>
          <p:cNvGraphicFramePr>
            <a:graphicFrameLocks noGrp="1"/>
          </p:cNvGraphicFramePr>
          <p:nvPr>
            <p:ph idx="1"/>
            <p:extLst>
              <p:ext uri="{D42A27DB-BD31-4B8C-83A1-F6EECF244321}">
                <p14:modId xmlns:p14="http://schemas.microsoft.com/office/powerpoint/2010/main" val="308248701"/>
              </p:ext>
            </p:extLst>
          </p:nvPr>
        </p:nvGraphicFramePr>
        <p:xfrm>
          <a:off x="505611" y="1483377"/>
          <a:ext cx="11155559" cy="3798190"/>
        </p:xfrm>
        <a:graphic>
          <a:graphicData uri="http://schemas.openxmlformats.org/drawingml/2006/table">
            <a:tbl>
              <a:tblPr firstRow="1" bandRow="1">
                <a:tableStyleId>{5C22544A-7EE6-4342-B048-85BDC9FD1C3A}</a:tableStyleId>
              </a:tblPr>
              <a:tblGrid>
                <a:gridCol w="3534230">
                  <a:extLst>
                    <a:ext uri="{9D8B030D-6E8A-4147-A177-3AD203B41FA5}">
                      <a16:colId xmlns:a16="http://schemas.microsoft.com/office/drawing/2014/main" val="4002402357"/>
                    </a:ext>
                  </a:extLst>
                </a:gridCol>
                <a:gridCol w="1488097">
                  <a:extLst>
                    <a:ext uri="{9D8B030D-6E8A-4147-A177-3AD203B41FA5}">
                      <a16:colId xmlns:a16="http://schemas.microsoft.com/office/drawing/2014/main" val="746377861"/>
                    </a:ext>
                  </a:extLst>
                </a:gridCol>
                <a:gridCol w="2232145">
                  <a:extLst>
                    <a:ext uri="{9D8B030D-6E8A-4147-A177-3AD203B41FA5}">
                      <a16:colId xmlns:a16="http://schemas.microsoft.com/office/drawing/2014/main" val="2168213937"/>
                    </a:ext>
                  </a:extLst>
                </a:gridCol>
                <a:gridCol w="1947960">
                  <a:extLst>
                    <a:ext uri="{9D8B030D-6E8A-4147-A177-3AD203B41FA5}">
                      <a16:colId xmlns:a16="http://schemas.microsoft.com/office/drawing/2014/main" val="4102915842"/>
                    </a:ext>
                  </a:extLst>
                </a:gridCol>
                <a:gridCol w="1953127">
                  <a:extLst>
                    <a:ext uri="{9D8B030D-6E8A-4147-A177-3AD203B41FA5}">
                      <a16:colId xmlns:a16="http://schemas.microsoft.com/office/drawing/2014/main" val="290385605"/>
                    </a:ext>
                  </a:extLst>
                </a:gridCol>
              </a:tblGrid>
              <a:tr h="759638">
                <a:tc>
                  <a:txBody>
                    <a:bodyPr/>
                    <a:lstStyle/>
                    <a:p>
                      <a:pPr marL="0" marR="0">
                        <a:spcBef>
                          <a:spcPts val="0"/>
                        </a:spcBef>
                        <a:spcAft>
                          <a:spcPts val="0"/>
                        </a:spcAft>
                      </a:pPr>
                      <a:r>
                        <a:rPr lang="en-US" sz="2000" b="1" dirty="0">
                          <a:effectLst/>
                        </a:rPr>
                        <a:t>Treatment scenario</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effectLst/>
                        </a:rPr>
                        <a:t>No. of distinct regimens</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effectLst/>
                        </a:rPr>
                        <a:t>No. of distinct pairwise comparisons</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effectLst/>
                        </a:rPr>
                        <a:t>No. needed for full connectivity</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b="1" dirty="0">
                          <a:effectLst/>
                        </a:rPr>
                        <a:t>Percentage of full connectivity</a:t>
                      </a:r>
                      <a:endParaRPr lang="en-US" sz="24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98989235"/>
                  </a:ext>
                </a:extLst>
              </a:tr>
              <a:tr h="759638">
                <a:tc>
                  <a:txBody>
                    <a:bodyPr/>
                    <a:lstStyle/>
                    <a:p>
                      <a:pPr marL="0" marR="0">
                        <a:spcBef>
                          <a:spcPts val="0"/>
                        </a:spcBef>
                        <a:spcAft>
                          <a:spcPts val="0"/>
                        </a:spcAft>
                      </a:pPr>
                      <a:r>
                        <a:rPr lang="en-US" sz="1600" b="1" dirty="0">
                          <a:effectLst/>
                        </a:rPr>
                        <a:t>Untreated CLL/SLL</a:t>
                      </a:r>
                      <a:endParaRPr lang="en-US" sz="28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40</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a:effectLst/>
                        </a:rPr>
                        <a:t>34</a:t>
                      </a:r>
                      <a:endParaRPr lang="en-US" sz="4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780</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4%</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13587796"/>
                  </a:ext>
                </a:extLst>
              </a:tr>
              <a:tr h="759638">
                <a:tc>
                  <a:txBody>
                    <a:bodyPr/>
                    <a:lstStyle/>
                    <a:p>
                      <a:pPr marL="0" marR="0">
                        <a:spcBef>
                          <a:spcPts val="0"/>
                        </a:spcBef>
                        <a:spcAft>
                          <a:spcPts val="0"/>
                        </a:spcAft>
                      </a:pPr>
                      <a:r>
                        <a:rPr lang="en-US" sz="1600" b="1" dirty="0">
                          <a:effectLst/>
                        </a:rPr>
                        <a:t>Adjuvant HER2+ breast cancer</a:t>
                      </a:r>
                      <a:endParaRPr lang="en-US" sz="28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41</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190</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820</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23%</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428678592"/>
                  </a:ext>
                </a:extLst>
              </a:tr>
              <a:tr h="759638">
                <a:tc>
                  <a:txBody>
                    <a:bodyPr/>
                    <a:lstStyle/>
                    <a:p>
                      <a:pPr marL="0" marR="0">
                        <a:spcBef>
                          <a:spcPts val="0"/>
                        </a:spcBef>
                        <a:spcAft>
                          <a:spcPts val="0"/>
                        </a:spcAft>
                      </a:pPr>
                      <a:r>
                        <a:rPr lang="en-US" sz="1600" b="1" dirty="0">
                          <a:effectLst/>
                        </a:rPr>
                        <a:t>Metastatic prostate cancer</a:t>
                      </a:r>
                      <a:endParaRPr lang="en-US" sz="28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48</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41</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1,128</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4%</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33414287"/>
                  </a:ext>
                </a:extLst>
              </a:tr>
              <a:tr h="759638">
                <a:tc>
                  <a:txBody>
                    <a:bodyPr/>
                    <a:lstStyle/>
                    <a:p>
                      <a:pPr marL="0" marR="0">
                        <a:spcBef>
                          <a:spcPts val="0"/>
                        </a:spcBef>
                        <a:spcAft>
                          <a:spcPts val="0"/>
                        </a:spcAft>
                      </a:pPr>
                      <a:r>
                        <a:rPr lang="en-US" sz="1600" b="1" dirty="0">
                          <a:effectLst/>
                        </a:rPr>
                        <a:t>Relapsed/refractory myeloma</a:t>
                      </a:r>
                      <a:endParaRPr lang="en-US" sz="2800" b="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a:effectLst/>
                        </a:rPr>
                        <a:t>51</a:t>
                      </a:r>
                      <a:endParaRPr lang="en-US" sz="4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a:effectLst/>
                        </a:rPr>
                        <a:t>21</a:t>
                      </a:r>
                      <a:endParaRPr lang="en-US" sz="4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1,275</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2400" dirty="0">
                          <a:effectLst/>
                        </a:rPr>
                        <a:t>2%</a:t>
                      </a:r>
                      <a:endParaRPr lang="en-US" sz="4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656227997"/>
                  </a:ext>
                </a:extLst>
              </a:tr>
            </a:tbl>
          </a:graphicData>
        </a:graphic>
      </p:graphicFrame>
      <p:sp>
        <p:nvSpPr>
          <p:cNvPr id="5" name="Rectangle 4">
            <a:extLst>
              <a:ext uri="{FF2B5EF4-FFF2-40B4-BE49-F238E27FC236}">
                <a16:creationId xmlns:a16="http://schemas.microsoft.com/office/drawing/2014/main" id="{602C26FB-CA33-E148-B66D-03300D413250}"/>
              </a:ext>
            </a:extLst>
          </p:cNvPr>
          <p:cNvSpPr/>
          <p:nvPr/>
        </p:nvSpPr>
        <p:spPr>
          <a:xfrm>
            <a:off x="1356189" y="5370802"/>
            <a:ext cx="9863191" cy="1200329"/>
          </a:xfrm>
          <a:prstGeom prst="rect">
            <a:avLst/>
          </a:prstGeom>
        </p:spPr>
        <p:txBody>
          <a:bodyPr wrap="square">
            <a:spAutoFit/>
          </a:bodyPr>
          <a:lstStyle/>
          <a:p>
            <a:r>
              <a:rPr lang="en-US" dirty="0"/>
              <a:t>These common treatment scenarios, which have many treatment options, including non-randomized evidence, are all characterized by sparse networks, with even the most connected by direct RCT comparisons (adjuvant HER2+ breast cancer) having less than 25% connectivity. </a:t>
            </a:r>
          </a:p>
        </p:txBody>
      </p:sp>
    </p:spTree>
    <p:extLst>
      <p:ext uri="{BB962C8B-B14F-4D97-AF65-F5344CB8AC3E}">
        <p14:creationId xmlns:p14="http://schemas.microsoft.com/office/powerpoint/2010/main" val="3080213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23FF-921C-1F44-8049-074CC268DF67}"/>
              </a:ext>
            </a:extLst>
          </p:cNvPr>
          <p:cNvSpPr>
            <a:spLocks noGrp="1"/>
          </p:cNvSpPr>
          <p:nvPr>
            <p:ph type="title"/>
          </p:nvPr>
        </p:nvSpPr>
        <p:spPr/>
        <p:txBody>
          <a:bodyPr/>
          <a:lstStyle/>
          <a:p>
            <a:r>
              <a:rPr lang="en-US" dirty="0"/>
              <a:t>Preliminary results</a:t>
            </a:r>
          </a:p>
        </p:txBody>
      </p:sp>
      <p:pic>
        <p:nvPicPr>
          <p:cNvPr id="7" name="Picture 6">
            <a:extLst>
              <a:ext uri="{FF2B5EF4-FFF2-40B4-BE49-F238E27FC236}">
                <a16:creationId xmlns:a16="http://schemas.microsoft.com/office/drawing/2014/main" id="{9E7362E3-0D27-FF4C-B8EF-143DB4A173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35260" y="1231900"/>
            <a:ext cx="5933121" cy="457200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25E9878D-C34B-C440-94DD-5391320B94B3}"/>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6140299" y="1236619"/>
            <a:ext cx="5910374" cy="456828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1C1EE37-1622-8249-9CAB-EE79E3F928E4}"/>
              </a:ext>
            </a:extLst>
          </p:cNvPr>
          <p:cNvSpPr txBox="1"/>
          <p:nvPr/>
        </p:nvSpPr>
        <p:spPr>
          <a:xfrm>
            <a:off x="94165" y="5753532"/>
            <a:ext cx="5700460" cy="369332"/>
          </a:xfrm>
          <a:prstGeom prst="rect">
            <a:avLst/>
          </a:prstGeom>
          <a:noFill/>
        </p:spPr>
        <p:txBody>
          <a:bodyPr wrap="square" rtlCol="0">
            <a:spAutoFit/>
          </a:bodyPr>
          <a:lstStyle/>
          <a:p>
            <a:r>
              <a:rPr lang="en-US" b="1" dirty="0"/>
              <a:t>First-line chronic myelogenous leukemia (CML)</a:t>
            </a:r>
          </a:p>
        </p:txBody>
      </p:sp>
      <p:sp>
        <p:nvSpPr>
          <p:cNvPr id="10" name="TextBox 9">
            <a:extLst>
              <a:ext uri="{FF2B5EF4-FFF2-40B4-BE49-F238E27FC236}">
                <a16:creationId xmlns:a16="http://schemas.microsoft.com/office/drawing/2014/main" id="{DDF2D14E-61FF-FD42-A040-4D531463D909}"/>
              </a:ext>
            </a:extLst>
          </p:cNvPr>
          <p:cNvSpPr txBox="1"/>
          <p:nvPr/>
        </p:nvSpPr>
        <p:spPr>
          <a:xfrm>
            <a:off x="6109476" y="5753532"/>
            <a:ext cx="5700460" cy="369332"/>
          </a:xfrm>
          <a:prstGeom prst="rect">
            <a:avLst/>
          </a:prstGeom>
          <a:noFill/>
        </p:spPr>
        <p:txBody>
          <a:bodyPr wrap="square" rtlCol="0">
            <a:spAutoFit/>
          </a:bodyPr>
          <a:lstStyle/>
          <a:p>
            <a:r>
              <a:rPr lang="en-US" b="1" dirty="0"/>
              <a:t>Relapsed/refractory multiple myeloma</a:t>
            </a:r>
          </a:p>
        </p:txBody>
      </p:sp>
      <p:sp>
        <p:nvSpPr>
          <p:cNvPr id="6" name="TextBox 5">
            <a:extLst>
              <a:ext uri="{FF2B5EF4-FFF2-40B4-BE49-F238E27FC236}">
                <a16:creationId xmlns:a16="http://schemas.microsoft.com/office/drawing/2014/main" id="{7A433292-BCB2-EB4E-B892-A8EFDF6BBD92}"/>
              </a:ext>
            </a:extLst>
          </p:cNvPr>
          <p:cNvSpPr txBox="1"/>
          <p:nvPr/>
        </p:nvSpPr>
        <p:spPr>
          <a:xfrm>
            <a:off x="0" y="6488668"/>
            <a:ext cx="5227848" cy="369332"/>
          </a:xfrm>
          <a:prstGeom prst="rect">
            <a:avLst/>
          </a:prstGeom>
          <a:noFill/>
        </p:spPr>
        <p:txBody>
          <a:bodyPr wrap="square" rtlCol="0">
            <a:spAutoFit/>
          </a:bodyPr>
          <a:lstStyle/>
          <a:p>
            <a:r>
              <a:rPr lang="en-US" dirty="0">
                <a:hlinkClick r:id="rId4"/>
              </a:rPr>
              <a:t>Warner et al. 2017 JCO CCI</a:t>
            </a:r>
            <a:endParaRPr lang="en-US" dirty="0"/>
          </a:p>
        </p:txBody>
      </p:sp>
      <p:sp>
        <p:nvSpPr>
          <p:cNvPr id="9" name="TextBox 8">
            <a:extLst>
              <a:ext uri="{FF2B5EF4-FFF2-40B4-BE49-F238E27FC236}">
                <a16:creationId xmlns:a16="http://schemas.microsoft.com/office/drawing/2014/main" id="{9E8BC286-BE9D-AE46-863F-5A3D1630DD32}"/>
              </a:ext>
            </a:extLst>
          </p:cNvPr>
          <p:cNvSpPr txBox="1"/>
          <p:nvPr/>
        </p:nvSpPr>
        <p:spPr>
          <a:xfrm>
            <a:off x="4266081" y="5418849"/>
            <a:ext cx="1685969" cy="369332"/>
          </a:xfrm>
          <a:prstGeom prst="rect">
            <a:avLst/>
          </a:prstGeom>
          <a:noFill/>
        </p:spPr>
        <p:txBody>
          <a:bodyPr wrap="square" rtlCol="0">
            <a:spAutoFit/>
          </a:bodyPr>
          <a:lstStyle/>
          <a:p>
            <a:pPr algn="r"/>
            <a:r>
              <a:rPr lang="en-US" b="1" dirty="0" err="1">
                <a:solidFill>
                  <a:schemeClr val="bg1"/>
                </a:solidFill>
              </a:rPr>
              <a:t>ɸ</a:t>
            </a:r>
            <a:r>
              <a:rPr lang="en-US" b="1" dirty="0">
                <a:solidFill>
                  <a:schemeClr val="bg1"/>
                </a:solidFill>
              </a:rPr>
              <a:t> = 178.9</a:t>
            </a:r>
          </a:p>
        </p:txBody>
      </p:sp>
      <p:sp>
        <p:nvSpPr>
          <p:cNvPr id="13" name="TextBox 12">
            <a:extLst>
              <a:ext uri="{FF2B5EF4-FFF2-40B4-BE49-F238E27FC236}">
                <a16:creationId xmlns:a16="http://schemas.microsoft.com/office/drawing/2014/main" id="{3F20B53D-3390-174C-AE63-FC1C31F17A68}"/>
              </a:ext>
            </a:extLst>
          </p:cNvPr>
          <p:cNvSpPr txBox="1"/>
          <p:nvPr/>
        </p:nvSpPr>
        <p:spPr>
          <a:xfrm>
            <a:off x="10015386" y="5443331"/>
            <a:ext cx="1962573" cy="369332"/>
          </a:xfrm>
          <a:prstGeom prst="rect">
            <a:avLst/>
          </a:prstGeom>
          <a:noFill/>
        </p:spPr>
        <p:txBody>
          <a:bodyPr wrap="square" rtlCol="0">
            <a:spAutoFit/>
          </a:bodyPr>
          <a:lstStyle/>
          <a:p>
            <a:pPr algn="r"/>
            <a:r>
              <a:rPr lang="en-US" b="1" dirty="0" err="1">
                <a:solidFill>
                  <a:schemeClr val="bg1"/>
                </a:solidFill>
              </a:rPr>
              <a:t>ɸ</a:t>
            </a:r>
            <a:r>
              <a:rPr lang="en-US" b="1" dirty="0">
                <a:solidFill>
                  <a:schemeClr val="bg1"/>
                </a:solidFill>
              </a:rPr>
              <a:t> = 277.9</a:t>
            </a:r>
          </a:p>
        </p:txBody>
      </p:sp>
      <p:sp>
        <p:nvSpPr>
          <p:cNvPr id="3" name="TextBox 2">
            <a:extLst>
              <a:ext uri="{FF2B5EF4-FFF2-40B4-BE49-F238E27FC236}">
                <a16:creationId xmlns:a16="http://schemas.microsoft.com/office/drawing/2014/main" id="{D99752B8-9E32-F143-8A85-A9BA97CAFBF0}"/>
              </a:ext>
            </a:extLst>
          </p:cNvPr>
          <p:cNvSpPr txBox="1"/>
          <p:nvPr/>
        </p:nvSpPr>
        <p:spPr>
          <a:xfrm>
            <a:off x="6690732" y="6433065"/>
            <a:ext cx="5599461" cy="369332"/>
          </a:xfrm>
          <a:prstGeom prst="rect">
            <a:avLst/>
          </a:prstGeom>
          <a:noFill/>
        </p:spPr>
        <p:txBody>
          <a:bodyPr wrap="square" rtlCol="0">
            <a:spAutoFit/>
          </a:bodyPr>
          <a:lstStyle/>
          <a:p>
            <a:r>
              <a:rPr lang="en-US" dirty="0"/>
              <a:t>See appendix for pictorial overview of methods</a:t>
            </a:r>
          </a:p>
        </p:txBody>
      </p:sp>
    </p:spTree>
    <p:extLst>
      <p:ext uri="{BB962C8B-B14F-4D97-AF65-F5344CB8AC3E}">
        <p14:creationId xmlns:p14="http://schemas.microsoft.com/office/powerpoint/2010/main" val="4063074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272793" y="2079925"/>
            <a:ext cx="3200400" cy="3100208"/>
            <a:chOff x="5892790" y="2064395"/>
            <a:chExt cx="3200400" cy="3100208"/>
          </a:xfrm>
        </p:grpSpPr>
        <p:pic>
          <p:nvPicPr>
            <p:cNvPr id="7" name="Picture 6" descr="PCM Big Image.png"/>
            <p:cNvPicPr>
              <a:picLocks noChangeAspect="1"/>
            </p:cNvPicPr>
            <p:nvPr/>
          </p:nvPicPr>
          <p:blipFill>
            <a:blip r:embed="rId2" cstate="screen">
              <a:alphaModFix/>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 uri="{28A0092B-C50C-407E-A947-70E740481C1C}">
                  <a14:useLocalDpi xmlns:a14="http://schemas.microsoft.com/office/drawing/2010/main"/>
                </a:ext>
              </a:extLst>
            </a:blip>
            <a:stretch>
              <a:fillRect/>
            </a:stretch>
          </p:blipFill>
          <p:spPr>
            <a:xfrm>
              <a:off x="5892790" y="2662187"/>
              <a:ext cx="3200400" cy="2502416"/>
            </a:xfrm>
            <a:prstGeom prst="rect">
              <a:avLst/>
            </a:prstGeom>
            <a:effectLst>
              <a:outerShdw blurRad="50800" dist="63500" dir="9060000" sx="102000" sy="102000" algn="tl" rotWithShape="0">
                <a:srgbClr val="000000">
                  <a:alpha val="43000"/>
                </a:srgbClr>
              </a:outerShdw>
            </a:effectLst>
          </p:spPr>
        </p:pic>
        <p:sp>
          <p:nvSpPr>
            <p:cNvPr id="8" name="Rectangle 7"/>
            <p:cNvSpPr/>
            <p:nvPr/>
          </p:nvSpPr>
          <p:spPr>
            <a:xfrm>
              <a:off x="6167958" y="2064395"/>
              <a:ext cx="2650065" cy="584775"/>
            </a:xfrm>
            <a:prstGeom prst="rect">
              <a:avLst/>
            </a:prstGeom>
          </p:spPr>
          <p:txBody>
            <a:bodyPr wrap="square" anchor="ctr">
              <a:spAutoFit/>
            </a:bodyPr>
            <a:lstStyle/>
            <a:p>
              <a:pPr algn="ctr"/>
              <a:r>
                <a:rPr lang="en-US" sz="1600" b="1" dirty="0"/>
                <a:t>SMART on FHIR</a:t>
              </a:r>
            </a:p>
            <a:p>
              <a:pPr algn="ctr"/>
              <a:r>
                <a:rPr lang="en-US" sz="1600" b="1" dirty="0"/>
                <a:t>Clinico-Genomics Apps</a:t>
              </a:r>
            </a:p>
          </p:txBody>
        </p:sp>
      </p:grpSp>
      <p:cxnSp>
        <p:nvCxnSpPr>
          <p:cNvPr id="9" name="Curved Connector 8"/>
          <p:cNvCxnSpPr/>
          <p:nvPr/>
        </p:nvCxnSpPr>
        <p:spPr>
          <a:xfrm flipV="1">
            <a:off x="5284209" y="4008647"/>
            <a:ext cx="1447120" cy="1521276"/>
          </a:xfrm>
          <a:prstGeom prst="curvedConnector2">
            <a:avLst/>
          </a:prstGeom>
          <a:ln w="38100" cmpd="sng">
            <a:solidFill>
              <a:schemeClr val="tx1">
                <a:lumMod val="75000"/>
                <a:lumOff val="25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0" name="Curved Connector 9"/>
          <p:cNvCxnSpPr>
            <a:stCxn id="12" idx="1"/>
            <a:endCxn id="14" idx="0"/>
          </p:cNvCxnSpPr>
          <p:nvPr/>
        </p:nvCxnSpPr>
        <p:spPr>
          <a:xfrm rot="10800000" flipV="1">
            <a:off x="2163205" y="1990134"/>
            <a:ext cx="1475085" cy="1495291"/>
          </a:xfrm>
          <a:prstGeom prst="curvedConnector2">
            <a:avLst/>
          </a:prstGeom>
          <a:ln w="38100" cmpd="sng">
            <a:solidFill>
              <a:schemeClr val="tx1">
                <a:lumMod val="75000"/>
                <a:lumOff val="25000"/>
              </a:schemeClr>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1" name="Rectangle 53"/>
          <p:cNvSpPr>
            <a:spLocks noChangeAspect="1"/>
          </p:cNvSpPr>
          <p:nvPr/>
        </p:nvSpPr>
        <p:spPr>
          <a:xfrm>
            <a:off x="3638289" y="4706963"/>
            <a:ext cx="1645920" cy="1645920"/>
          </a:xfrm>
          <a:prstGeom prst="roundRect">
            <a:avLst>
              <a:gd name="adj" fmla="val 4903"/>
            </a:avLst>
          </a:prstGeom>
          <a:solidFill>
            <a:srgbClr val="98480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chorCtr="0"/>
          <a:lstStyle/>
          <a:p>
            <a:pPr algn="ctr"/>
            <a:r>
              <a:rPr lang="en-US" b="1" dirty="0">
                <a:solidFill>
                  <a:srgbClr val="FFFFFF"/>
                </a:solidFill>
              </a:rPr>
              <a:t>Sequencing</a:t>
            </a:r>
          </a:p>
          <a:p>
            <a:pPr algn="ctr"/>
            <a:r>
              <a:rPr lang="en-US" b="1" dirty="0">
                <a:solidFill>
                  <a:srgbClr val="FFFFFF"/>
                </a:solidFill>
              </a:rPr>
              <a:t>Lab</a:t>
            </a:r>
          </a:p>
        </p:txBody>
      </p:sp>
      <p:sp>
        <p:nvSpPr>
          <p:cNvPr id="12" name="Rectangle 15"/>
          <p:cNvSpPr>
            <a:spLocks noChangeAspect="1"/>
          </p:cNvSpPr>
          <p:nvPr/>
        </p:nvSpPr>
        <p:spPr>
          <a:xfrm>
            <a:off x="3638289" y="1167175"/>
            <a:ext cx="1645920" cy="1645920"/>
          </a:xfrm>
          <a:prstGeom prst="roundRect">
            <a:avLst>
              <a:gd name="adj" fmla="val 4524"/>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chorCtr="0"/>
          <a:lstStyle/>
          <a:p>
            <a:pPr algn="ctr"/>
            <a:r>
              <a:rPr lang="en-US" b="1" dirty="0">
                <a:solidFill>
                  <a:srgbClr val="FFFFFF"/>
                </a:solidFill>
              </a:rPr>
              <a:t>EHR/</a:t>
            </a:r>
          </a:p>
          <a:p>
            <a:pPr algn="ctr"/>
            <a:r>
              <a:rPr lang="en-US" b="1" dirty="0">
                <a:solidFill>
                  <a:srgbClr val="FFFFFF"/>
                </a:solidFill>
              </a:rPr>
              <a:t>Clinical</a:t>
            </a:r>
          </a:p>
          <a:p>
            <a:pPr algn="ctr"/>
            <a:r>
              <a:rPr lang="en-US" b="1" dirty="0">
                <a:solidFill>
                  <a:srgbClr val="FFFFFF"/>
                </a:solidFill>
              </a:rPr>
              <a:t>Systems</a:t>
            </a:r>
          </a:p>
        </p:txBody>
      </p:sp>
      <p:sp>
        <p:nvSpPr>
          <p:cNvPr id="13" name="TextBox 12"/>
          <p:cNvSpPr txBox="1"/>
          <p:nvPr/>
        </p:nvSpPr>
        <p:spPr>
          <a:xfrm>
            <a:off x="6420987" y="3485427"/>
            <a:ext cx="679994" cy="523220"/>
          </a:xfrm>
          <a:prstGeom prst="rect">
            <a:avLst/>
          </a:prstGeom>
          <a:noFill/>
        </p:spPr>
        <p:txBody>
          <a:bodyPr wrap="none" rtlCol="0" anchor="ctr">
            <a:spAutoFit/>
          </a:bodyPr>
          <a:lstStyle/>
          <a:p>
            <a:r>
              <a:rPr lang="en-US" sz="1400" b="1" dirty="0"/>
              <a:t>FHIR®</a:t>
            </a:r>
          </a:p>
          <a:p>
            <a:r>
              <a:rPr lang="en-US" sz="1400" b="1" dirty="0"/>
              <a:t>Data</a:t>
            </a:r>
            <a:endParaRPr lang="is-IS" sz="1400" dirty="0"/>
          </a:p>
        </p:txBody>
      </p:sp>
      <p:sp>
        <p:nvSpPr>
          <p:cNvPr id="14" name="TextBox 13"/>
          <p:cNvSpPr txBox="1"/>
          <p:nvPr/>
        </p:nvSpPr>
        <p:spPr>
          <a:xfrm>
            <a:off x="1823207" y="3485426"/>
            <a:ext cx="679994" cy="523220"/>
          </a:xfrm>
          <a:prstGeom prst="rect">
            <a:avLst/>
          </a:prstGeom>
          <a:noFill/>
        </p:spPr>
        <p:txBody>
          <a:bodyPr wrap="none" rtlCol="0" anchor="ctr">
            <a:spAutoFit/>
          </a:bodyPr>
          <a:lstStyle/>
          <a:p>
            <a:r>
              <a:rPr lang="en-US" sz="1400" b="1" dirty="0"/>
              <a:t>FHIR®</a:t>
            </a:r>
          </a:p>
          <a:p>
            <a:r>
              <a:rPr lang="en-US" sz="1400" b="1" dirty="0"/>
              <a:t>Data</a:t>
            </a:r>
          </a:p>
        </p:txBody>
      </p:sp>
      <p:cxnSp>
        <p:nvCxnSpPr>
          <p:cNvPr id="15" name="Curved Connector 14"/>
          <p:cNvCxnSpPr>
            <a:endCxn id="12" idx="3"/>
          </p:cNvCxnSpPr>
          <p:nvPr/>
        </p:nvCxnSpPr>
        <p:spPr>
          <a:xfrm rot="16200000" flipV="1">
            <a:off x="5260125" y="2014219"/>
            <a:ext cx="1495292" cy="1447123"/>
          </a:xfrm>
          <a:prstGeom prst="curvedConnector2">
            <a:avLst/>
          </a:prstGeom>
          <a:ln w="38100" cmpd="sng">
            <a:solidFill>
              <a:schemeClr val="tx1">
                <a:lumMod val="75000"/>
                <a:lumOff val="25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6" name="Curved Connector 15"/>
          <p:cNvCxnSpPr/>
          <p:nvPr/>
        </p:nvCxnSpPr>
        <p:spPr>
          <a:xfrm rot="16200000" flipH="1">
            <a:off x="2125282" y="4016914"/>
            <a:ext cx="1521277" cy="1504740"/>
          </a:xfrm>
          <a:prstGeom prst="curvedConnector2">
            <a:avLst/>
          </a:prstGeom>
          <a:ln w="38100" cmpd="sng">
            <a:solidFill>
              <a:schemeClr val="tx1">
                <a:lumMod val="75000"/>
                <a:lumOff val="25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1718808" y="1365934"/>
            <a:ext cx="2005254" cy="584775"/>
            <a:chOff x="251071" y="1967835"/>
            <a:chExt cx="2005254" cy="584775"/>
          </a:xfrm>
        </p:grpSpPr>
        <p:sp>
          <p:nvSpPr>
            <p:cNvPr id="18" name="Rectangle 17"/>
            <p:cNvSpPr/>
            <p:nvPr/>
          </p:nvSpPr>
          <p:spPr>
            <a:xfrm>
              <a:off x="753991" y="1967835"/>
              <a:ext cx="1502334" cy="584775"/>
            </a:xfrm>
            <a:prstGeom prst="rect">
              <a:avLst/>
            </a:prstGeom>
            <a:ln>
              <a:noFill/>
            </a:ln>
          </p:spPr>
          <p:txBody>
            <a:bodyPr wrap="none" anchor="ctr">
              <a:spAutoFit/>
            </a:bodyPr>
            <a:lstStyle/>
            <a:p>
              <a:r>
                <a:rPr lang="en-US" sz="1600" b="1" dirty="0"/>
                <a:t>Order</a:t>
              </a:r>
            </a:p>
            <a:p>
              <a:r>
                <a:rPr lang="en-US" sz="1600" b="1" dirty="0"/>
                <a:t>Genetic Tests</a:t>
              </a:r>
              <a:endParaRPr lang="en-US" sz="1600" dirty="0"/>
            </a:p>
          </p:txBody>
        </p:sp>
        <p:grpSp>
          <p:nvGrpSpPr>
            <p:cNvPr id="19" name="Group 18"/>
            <p:cNvGrpSpPr/>
            <p:nvPr/>
          </p:nvGrpSpPr>
          <p:grpSpPr>
            <a:xfrm>
              <a:off x="251071" y="2008763"/>
              <a:ext cx="502920" cy="502920"/>
              <a:chOff x="2552703" y="5495402"/>
              <a:chExt cx="502920" cy="502920"/>
            </a:xfrm>
          </p:grpSpPr>
          <p:sp>
            <p:nvSpPr>
              <p:cNvPr id="20" name="Oval 19"/>
              <p:cNvSpPr>
                <a:spLocks noChangeAspect="1"/>
              </p:cNvSpPr>
              <p:nvPr/>
            </p:nvSpPr>
            <p:spPr>
              <a:xfrm>
                <a:off x="2552703" y="5495402"/>
                <a:ext cx="502920" cy="502920"/>
              </a:xfrm>
              <a:prstGeom prst="ellipse">
                <a:avLst/>
              </a:prstGeom>
              <a:solidFill>
                <a:srgbClr val="E90000"/>
              </a:solidFill>
              <a:ln w="28575" cmpd="sng">
                <a:noFill/>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wrap="none" lIns="91440" bIns="0" rtlCol="0" anchor="ctr"/>
              <a:lstStyle/>
              <a:p>
                <a:pPr algn="ctr"/>
                <a:endParaRPr lang="en-US" sz="2800" b="1" dirty="0">
                  <a:solidFill>
                    <a:schemeClr val="bg1"/>
                  </a:solidFill>
                </a:endParaRPr>
              </a:p>
            </p:txBody>
          </p:sp>
          <p:sp>
            <p:nvSpPr>
              <p:cNvPr id="21" name="TextBox 20"/>
              <p:cNvSpPr txBox="1"/>
              <p:nvPr/>
            </p:nvSpPr>
            <p:spPr>
              <a:xfrm>
                <a:off x="2726068" y="5536795"/>
                <a:ext cx="173125" cy="369332"/>
              </a:xfrm>
              <a:prstGeom prst="rect">
                <a:avLst/>
              </a:prstGeom>
              <a:noFill/>
              <a:ln>
                <a:noFill/>
              </a:ln>
            </p:spPr>
            <p:txBody>
              <a:bodyPr wrap="none" lIns="0" tIns="0" rIns="0" bIns="0" rtlCol="0" anchor="ctr">
                <a:spAutoFit/>
              </a:bodyPr>
              <a:lstStyle/>
              <a:p>
                <a:pPr algn="ctr"/>
                <a:r>
                  <a:rPr lang="en-US" sz="2400" b="1" dirty="0">
                    <a:solidFill>
                      <a:schemeClr val="bg1"/>
                    </a:solidFill>
                  </a:rPr>
                  <a:t>1</a:t>
                </a:r>
              </a:p>
            </p:txBody>
          </p:sp>
        </p:grpSp>
      </p:grpSp>
      <p:grpSp>
        <p:nvGrpSpPr>
          <p:cNvPr id="22" name="Group 21"/>
          <p:cNvGrpSpPr/>
          <p:nvPr/>
        </p:nvGrpSpPr>
        <p:grpSpPr>
          <a:xfrm>
            <a:off x="5356759" y="5644997"/>
            <a:ext cx="2637154" cy="584775"/>
            <a:chOff x="3893475" y="5619194"/>
            <a:chExt cx="2637154" cy="584775"/>
          </a:xfrm>
        </p:grpSpPr>
        <p:grpSp>
          <p:nvGrpSpPr>
            <p:cNvPr id="23" name="Group 22"/>
            <p:cNvGrpSpPr/>
            <p:nvPr/>
          </p:nvGrpSpPr>
          <p:grpSpPr>
            <a:xfrm>
              <a:off x="3893475" y="5660122"/>
              <a:ext cx="502920" cy="502920"/>
              <a:chOff x="2552703" y="3371990"/>
              <a:chExt cx="502920" cy="502920"/>
            </a:xfrm>
          </p:grpSpPr>
          <p:sp>
            <p:nvSpPr>
              <p:cNvPr id="25" name="Oval 24"/>
              <p:cNvSpPr>
                <a:spLocks noChangeAspect="1"/>
              </p:cNvSpPr>
              <p:nvPr/>
            </p:nvSpPr>
            <p:spPr>
              <a:xfrm>
                <a:off x="2552703" y="3371990"/>
                <a:ext cx="502920" cy="502920"/>
              </a:xfrm>
              <a:prstGeom prst="ellipse">
                <a:avLst/>
              </a:prstGeom>
              <a:solidFill>
                <a:srgbClr val="E90000"/>
              </a:solidFill>
              <a:ln w="28575" cmpd="sng">
                <a:noFill/>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wrap="none" lIns="91440" bIns="0" rtlCol="0" anchor="ctr"/>
              <a:lstStyle/>
              <a:p>
                <a:pPr algn="ctr"/>
                <a:endParaRPr lang="en-US" sz="2800" b="1" dirty="0">
                  <a:solidFill>
                    <a:schemeClr val="bg1"/>
                  </a:solidFill>
                </a:endParaRPr>
              </a:p>
            </p:txBody>
          </p:sp>
          <p:sp>
            <p:nvSpPr>
              <p:cNvPr id="26" name="TextBox 25"/>
              <p:cNvSpPr txBox="1"/>
              <p:nvPr/>
            </p:nvSpPr>
            <p:spPr>
              <a:xfrm>
                <a:off x="2726068" y="3413383"/>
                <a:ext cx="173125" cy="369332"/>
              </a:xfrm>
              <a:prstGeom prst="rect">
                <a:avLst/>
              </a:prstGeom>
              <a:noFill/>
              <a:ln>
                <a:noFill/>
              </a:ln>
            </p:spPr>
            <p:txBody>
              <a:bodyPr wrap="none" lIns="0" tIns="0" rIns="0" bIns="0" rtlCol="0" anchor="ctr">
                <a:spAutoFit/>
              </a:bodyPr>
              <a:lstStyle/>
              <a:p>
                <a:pPr algn="ctr"/>
                <a:r>
                  <a:rPr lang="en-US" sz="2400" b="1" dirty="0">
                    <a:solidFill>
                      <a:schemeClr val="bg1"/>
                    </a:solidFill>
                  </a:rPr>
                  <a:t>2</a:t>
                </a:r>
              </a:p>
            </p:txBody>
          </p:sp>
        </p:grpSp>
        <p:sp>
          <p:nvSpPr>
            <p:cNvPr id="24" name="Rectangle 23"/>
            <p:cNvSpPr/>
            <p:nvPr/>
          </p:nvSpPr>
          <p:spPr>
            <a:xfrm>
              <a:off x="4396711" y="5619194"/>
              <a:ext cx="2133918" cy="584775"/>
            </a:xfrm>
            <a:prstGeom prst="rect">
              <a:avLst/>
            </a:prstGeom>
            <a:ln>
              <a:noFill/>
            </a:ln>
          </p:spPr>
          <p:txBody>
            <a:bodyPr wrap="none" anchor="ctr">
              <a:spAutoFit/>
            </a:bodyPr>
            <a:lstStyle/>
            <a:p>
              <a:r>
                <a:rPr lang="en-US" sz="1600" b="1" dirty="0"/>
                <a:t>Return</a:t>
              </a:r>
            </a:p>
            <a:p>
              <a:r>
                <a:rPr lang="en-US" sz="1600" b="1" dirty="0"/>
                <a:t>Genetic Test Results</a:t>
              </a:r>
              <a:endParaRPr lang="en-US" sz="1600" dirty="0"/>
            </a:p>
          </p:txBody>
        </p:sp>
      </p:grpSp>
      <p:grpSp>
        <p:nvGrpSpPr>
          <p:cNvPr id="27" name="Group 26"/>
          <p:cNvGrpSpPr/>
          <p:nvPr/>
        </p:nvGrpSpPr>
        <p:grpSpPr>
          <a:xfrm>
            <a:off x="6289931" y="1365934"/>
            <a:ext cx="3029574" cy="584775"/>
            <a:chOff x="4761543" y="1620960"/>
            <a:chExt cx="3029574" cy="584775"/>
          </a:xfrm>
        </p:grpSpPr>
        <p:grpSp>
          <p:nvGrpSpPr>
            <p:cNvPr id="28" name="Group 27"/>
            <p:cNvGrpSpPr/>
            <p:nvPr/>
          </p:nvGrpSpPr>
          <p:grpSpPr>
            <a:xfrm>
              <a:off x="4761543" y="1661888"/>
              <a:ext cx="502920" cy="502920"/>
              <a:chOff x="2561170" y="1049927"/>
              <a:chExt cx="502920" cy="502920"/>
            </a:xfrm>
          </p:grpSpPr>
          <p:sp>
            <p:nvSpPr>
              <p:cNvPr id="30" name="Oval 29"/>
              <p:cNvSpPr>
                <a:spLocks noChangeAspect="1"/>
              </p:cNvSpPr>
              <p:nvPr/>
            </p:nvSpPr>
            <p:spPr>
              <a:xfrm>
                <a:off x="2561170" y="1049927"/>
                <a:ext cx="502920" cy="502920"/>
              </a:xfrm>
              <a:prstGeom prst="ellipse">
                <a:avLst/>
              </a:prstGeom>
              <a:solidFill>
                <a:srgbClr val="E90000"/>
              </a:solidFill>
              <a:ln w="28575" cmpd="sng">
                <a:noFill/>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wrap="none" lIns="91440" bIns="0" rtlCol="0" anchor="ctr"/>
              <a:lstStyle/>
              <a:p>
                <a:pPr algn="ctr"/>
                <a:endParaRPr lang="en-US" sz="2800" b="1" dirty="0">
                  <a:solidFill>
                    <a:schemeClr val="bg1"/>
                  </a:solidFill>
                </a:endParaRPr>
              </a:p>
            </p:txBody>
          </p:sp>
          <p:sp>
            <p:nvSpPr>
              <p:cNvPr id="31" name="TextBox 30"/>
              <p:cNvSpPr txBox="1"/>
              <p:nvPr/>
            </p:nvSpPr>
            <p:spPr>
              <a:xfrm>
                <a:off x="2726068" y="1091320"/>
                <a:ext cx="173125" cy="369332"/>
              </a:xfrm>
              <a:prstGeom prst="rect">
                <a:avLst/>
              </a:prstGeom>
              <a:noFill/>
              <a:ln>
                <a:noFill/>
              </a:ln>
            </p:spPr>
            <p:txBody>
              <a:bodyPr wrap="none" lIns="0" tIns="0" rIns="0" bIns="0" rtlCol="0" anchor="ctr">
                <a:spAutoFit/>
              </a:bodyPr>
              <a:lstStyle/>
              <a:p>
                <a:pPr algn="ctr"/>
                <a:r>
                  <a:rPr lang="en-US" sz="2400" b="1" dirty="0">
                    <a:solidFill>
                      <a:schemeClr val="bg1"/>
                    </a:solidFill>
                  </a:rPr>
                  <a:t>3</a:t>
                </a:r>
              </a:p>
            </p:txBody>
          </p:sp>
        </p:grpSp>
        <p:sp>
          <p:nvSpPr>
            <p:cNvPr id="29" name="Rectangle 28"/>
            <p:cNvSpPr/>
            <p:nvPr/>
          </p:nvSpPr>
          <p:spPr>
            <a:xfrm>
              <a:off x="5264463" y="1620960"/>
              <a:ext cx="2526654" cy="584775"/>
            </a:xfrm>
            <a:prstGeom prst="rect">
              <a:avLst/>
            </a:prstGeom>
            <a:ln>
              <a:noFill/>
            </a:ln>
          </p:spPr>
          <p:txBody>
            <a:bodyPr wrap="none" anchor="ctr">
              <a:spAutoFit/>
            </a:bodyPr>
            <a:lstStyle/>
            <a:p>
              <a:r>
                <a:rPr lang="en-US" sz="1600" b="1" dirty="0"/>
                <a:t>Present &amp; Contextualize</a:t>
              </a:r>
            </a:p>
            <a:p>
              <a:r>
                <a:rPr lang="en-US" sz="1600" b="1" dirty="0"/>
                <a:t>Genetic Test Results</a:t>
              </a:r>
              <a:endParaRPr lang="en-US" sz="1600" dirty="0"/>
            </a:p>
          </p:txBody>
        </p:sp>
      </p:grpSp>
      <p:sp>
        <p:nvSpPr>
          <p:cNvPr id="32" name="Shape 31"/>
          <p:cNvSpPr/>
          <p:nvPr/>
        </p:nvSpPr>
        <p:spPr>
          <a:xfrm rot="3150572">
            <a:off x="5154277" y="1428202"/>
            <a:ext cx="2298188" cy="1705092"/>
          </a:xfrm>
          <a:prstGeom prst="swooshArrow">
            <a:avLst>
              <a:gd name="adj1" fmla="val 25000"/>
              <a:gd name="adj2" fmla="val 23579"/>
            </a:avLst>
          </a:prstGeom>
          <a:gradFill flip="none" rotWithShape="1">
            <a:gsLst>
              <a:gs pos="42000">
                <a:srgbClr val="376092"/>
              </a:gs>
              <a:gs pos="10000">
                <a:srgbClr val="FFFFFF">
                  <a:alpha val="51000"/>
                </a:srgbClr>
              </a:gs>
            </a:gsLst>
            <a:lin ang="0" scaled="1"/>
            <a:tileRect/>
          </a:gradFill>
          <a:ln>
            <a:noFill/>
          </a:ln>
          <a:effectLst/>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33" name="Rectangle 32"/>
          <p:cNvSpPr/>
          <p:nvPr/>
        </p:nvSpPr>
        <p:spPr>
          <a:xfrm>
            <a:off x="7041671" y="5191064"/>
            <a:ext cx="3200399" cy="253916"/>
          </a:xfrm>
          <a:prstGeom prst="rect">
            <a:avLst/>
          </a:prstGeom>
        </p:spPr>
        <p:txBody>
          <a:bodyPr wrap="square" anchor="ctr">
            <a:spAutoFit/>
          </a:bodyPr>
          <a:lstStyle/>
          <a:p>
            <a:pPr algn="r"/>
            <a:r>
              <a:rPr lang="en-US" sz="1050" b="1">
                <a:solidFill>
                  <a:schemeClr val="accent1">
                    <a:lumMod val="20000"/>
                    <a:lumOff val="80000"/>
                  </a:schemeClr>
                </a:solidFill>
              </a:rPr>
              <a:t>SMART </a:t>
            </a:r>
            <a:r>
              <a:rPr lang="en-US" sz="1050" b="1" dirty="0">
                <a:solidFill>
                  <a:schemeClr val="accent1">
                    <a:lumMod val="20000"/>
                    <a:lumOff val="80000"/>
                  </a:schemeClr>
                </a:solidFill>
              </a:rPr>
              <a:t>Precision Cancer Medicine App</a:t>
            </a:r>
          </a:p>
        </p:txBody>
      </p:sp>
      <p:pic>
        <p:nvPicPr>
          <p:cNvPr id="34" name="Picture 33" descr="Screen Shot 2015-12-17 at 7.25.59 PM.png"/>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a:stretch/>
        </p:blipFill>
        <p:spPr>
          <a:xfrm>
            <a:off x="4728567" y="3248285"/>
            <a:ext cx="1547441" cy="1097280"/>
          </a:xfrm>
          <a:prstGeom prst="rect">
            <a:avLst/>
          </a:prstGeom>
          <a:ln>
            <a:solidFill>
              <a:schemeClr val="tx1">
                <a:alpha val="70000"/>
              </a:schemeClr>
            </a:solidFill>
          </a:ln>
          <a:effectLst>
            <a:outerShdw blurRad="50800" dist="38100" dir="2700000" algn="tl" rotWithShape="0">
              <a:srgbClr val="000000">
                <a:alpha val="43000"/>
              </a:srgbClr>
            </a:outerShdw>
          </a:effectLst>
        </p:spPr>
      </p:pic>
      <p:sp>
        <p:nvSpPr>
          <p:cNvPr id="35" name="Rectangle 34"/>
          <p:cNvSpPr/>
          <p:nvPr/>
        </p:nvSpPr>
        <p:spPr>
          <a:xfrm>
            <a:off x="4580561" y="2971287"/>
            <a:ext cx="1843453" cy="276999"/>
          </a:xfrm>
          <a:prstGeom prst="rect">
            <a:avLst/>
          </a:prstGeom>
          <a:ln>
            <a:noFill/>
          </a:ln>
        </p:spPr>
        <p:txBody>
          <a:bodyPr wrap="none" lIns="0" rIns="0" anchor="ctr">
            <a:spAutoFit/>
          </a:bodyPr>
          <a:lstStyle/>
          <a:p>
            <a:pPr algn="ctr"/>
            <a:r>
              <a:rPr lang="en-US" sz="1200" b="1" dirty="0">
                <a:solidFill>
                  <a:schemeClr val="accent1">
                    <a:lumMod val="20000"/>
                    <a:lumOff val="80000"/>
                  </a:schemeClr>
                </a:solidFill>
              </a:rPr>
              <a:t>Diagnostic Reporter App</a:t>
            </a:r>
          </a:p>
        </p:txBody>
      </p:sp>
      <p:pic>
        <p:nvPicPr>
          <p:cNvPr id="36" name="Picture 35" descr="Screen Shot 2015-12-17 at 7.22.04 PM.png"/>
          <p:cNvPicPr>
            <a:picLocks noChangeAspect="1"/>
          </p:cNvPicPr>
          <p:nvPr/>
        </p:nvPicPr>
        <p:blipFill rotWithShape="1">
          <a:blip r:embed="rId5" cstate="screen">
            <a:alphaModFix amt="60000"/>
            <a:extLst>
              <a:ext uri="{28A0092B-C50C-407E-A947-70E740481C1C}">
                <a14:useLocalDpi xmlns:a14="http://schemas.microsoft.com/office/drawing/2010/main"/>
              </a:ext>
            </a:extLst>
          </a:blip>
          <a:srcRect/>
          <a:stretch/>
        </p:blipFill>
        <p:spPr>
          <a:xfrm>
            <a:off x="2604663" y="3248285"/>
            <a:ext cx="1554480" cy="1097280"/>
          </a:xfrm>
          <a:prstGeom prst="rect">
            <a:avLst/>
          </a:prstGeom>
          <a:ln>
            <a:solidFill>
              <a:schemeClr val="tx1">
                <a:alpha val="70000"/>
              </a:schemeClr>
            </a:solidFill>
          </a:ln>
          <a:effectLst>
            <a:outerShdw blurRad="50800" dist="38100" dir="2700000" algn="tl" rotWithShape="0">
              <a:srgbClr val="000000">
                <a:alpha val="43000"/>
              </a:srgbClr>
            </a:outerShdw>
          </a:effectLst>
        </p:spPr>
      </p:pic>
      <p:sp>
        <p:nvSpPr>
          <p:cNvPr id="37" name="Rectangle 36"/>
          <p:cNvSpPr/>
          <p:nvPr/>
        </p:nvSpPr>
        <p:spPr>
          <a:xfrm>
            <a:off x="2565976" y="2973449"/>
            <a:ext cx="1631857" cy="276999"/>
          </a:xfrm>
          <a:prstGeom prst="rect">
            <a:avLst/>
          </a:prstGeom>
          <a:ln>
            <a:noFill/>
          </a:ln>
        </p:spPr>
        <p:txBody>
          <a:bodyPr wrap="none" lIns="0" rIns="0" anchor="ctr">
            <a:spAutoFit/>
          </a:bodyPr>
          <a:lstStyle/>
          <a:p>
            <a:pPr algn="ctr"/>
            <a:r>
              <a:rPr lang="en-US" sz="1200" b="1" dirty="0">
                <a:solidFill>
                  <a:schemeClr val="accent1">
                    <a:lumMod val="20000"/>
                    <a:lumOff val="80000"/>
                  </a:schemeClr>
                </a:solidFill>
              </a:rPr>
              <a:t>Diagnostic Order App</a:t>
            </a:r>
          </a:p>
        </p:txBody>
      </p:sp>
      <p:sp>
        <p:nvSpPr>
          <p:cNvPr id="39" name="Title 1"/>
          <p:cNvSpPr>
            <a:spLocks noGrp="1"/>
          </p:cNvSpPr>
          <p:nvPr>
            <p:ph type="title"/>
          </p:nvPr>
        </p:nvSpPr>
        <p:spPr>
          <a:xfrm>
            <a:off x="417829" y="129148"/>
            <a:ext cx="9877859" cy="1400530"/>
          </a:xfrm>
        </p:spPr>
        <p:txBody>
          <a:bodyPr/>
          <a:lstStyle/>
          <a:p>
            <a:r>
              <a:rPr lang="en-US" sz="4400" dirty="0"/>
              <a:t>Getting the results into workflow</a:t>
            </a:r>
          </a:p>
        </p:txBody>
      </p:sp>
      <p:sp>
        <p:nvSpPr>
          <p:cNvPr id="40" name="TextBox 39">
            <a:extLst>
              <a:ext uri="{FF2B5EF4-FFF2-40B4-BE49-F238E27FC236}">
                <a16:creationId xmlns:a16="http://schemas.microsoft.com/office/drawing/2014/main" id="{564E48EB-A16A-BB4C-8A20-CA2B050A7D83}"/>
              </a:ext>
            </a:extLst>
          </p:cNvPr>
          <p:cNvSpPr txBox="1"/>
          <p:nvPr/>
        </p:nvSpPr>
        <p:spPr>
          <a:xfrm>
            <a:off x="0" y="6508885"/>
            <a:ext cx="5894363" cy="338554"/>
          </a:xfrm>
          <a:prstGeom prst="rect">
            <a:avLst/>
          </a:prstGeom>
          <a:noFill/>
        </p:spPr>
        <p:txBody>
          <a:bodyPr wrap="square" rtlCol="0">
            <a:spAutoFit/>
          </a:bodyPr>
          <a:lstStyle/>
          <a:p>
            <a:r>
              <a:rPr lang="en-US" sz="1600" dirty="0">
                <a:hlinkClick r:id="rId6"/>
              </a:rPr>
              <a:t>Warner et al. 2016 Genome Med</a:t>
            </a:r>
            <a:endParaRPr lang="en-US" sz="1600" dirty="0"/>
          </a:p>
        </p:txBody>
      </p:sp>
    </p:spTree>
    <p:extLst>
      <p:ext uri="{BB962C8B-B14F-4D97-AF65-F5344CB8AC3E}">
        <p14:creationId xmlns:p14="http://schemas.microsoft.com/office/powerpoint/2010/main" val="26985393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6599</TotalTime>
  <Words>1448</Words>
  <Application>Microsoft Macintosh PowerPoint</Application>
  <PresentationFormat>Widescreen</PresentationFormat>
  <Paragraphs>208</Paragraphs>
  <Slides>24</Slides>
  <Notes>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ＭＳ Ｐゴシック</vt:lpstr>
      <vt:lpstr>SimSun</vt:lpstr>
      <vt:lpstr>Arial</vt:lpstr>
      <vt:lpstr>Calibri</vt:lpstr>
      <vt:lpstr>Century Gothic</vt:lpstr>
      <vt:lpstr>Courier New</vt:lpstr>
      <vt:lpstr>Gotham  </vt:lpstr>
      <vt:lpstr>Gotham Narrow</vt:lpstr>
      <vt:lpstr>Interstate-Black</vt:lpstr>
      <vt:lpstr>Interstate-Light</vt:lpstr>
      <vt:lpstr>Optima</vt:lpstr>
      <vt:lpstr>Times New Roman</vt:lpstr>
      <vt:lpstr>Wingdings</vt:lpstr>
      <vt:lpstr>Wingdings 3</vt:lpstr>
      <vt:lpstr>1_Ion</vt:lpstr>
      <vt:lpstr>Custom Design</vt:lpstr>
      <vt:lpstr>Network Analysis for a Data-Driven Approach to Cancer Care – Introduction  CA231840 (U01)</vt:lpstr>
      <vt:lpstr>Specific Aims</vt:lpstr>
      <vt:lpstr>Aim 1: Chemotherapy ontology</vt:lpstr>
      <vt:lpstr>PowerPoint Presentation</vt:lpstr>
      <vt:lpstr>Chemo Regimen Data Dictionary</vt:lpstr>
      <vt:lpstr>Ontology as of 2018-09-26 (dev)</vt:lpstr>
      <vt:lpstr>Aim 2: Treatment preference hierarchy</vt:lpstr>
      <vt:lpstr>Preliminary results</vt:lpstr>
      <vt:lpstr>Getting the results into workflow</vt:lpstr>
      <vt:lpstr>PowerPoint Presentation</vt:lpstr>
      <vt:lpstr>PowerPoint Presentation</vt:lpstr>
      <vt:lpstr>PowerPoint Presentation</vt:lpstr>
      <vt:lpstr>SMART Cancer Navigator</vt:lpstr>
      <vt:lpstr>Why we have a problem, part II</vt:lpstr>
      <vt:lpstr>Uncovering signal through pruning</vt:lpstr>
      <vt:lpstr>Uncovering signal through layout</vt:lpstr>
      <vt:lpstr>Acknowledgements</vt:lpstr>
      <vt:lpstr>Appendix</vt:lpstr>
      <vt:lpstr>Project overview</vt:lpstr>
      <vt:lpstr>Ontology Licensees (by Institution)</vt:lpstr>
      <vt:lpstr>Network Power Analysis</vt:lpstr>
      <vt:lpstr>Value Propagation</vt:lpstr>
      <vt:lpstr>Value Propagation with Aging</vt:lpstr>
      <vt:lpstr>Value Prop. with Aging and Refresh</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talk</dc:title>
  <dc:creator>Jeremy Warner</dc:creator>
  <cp:lastModifiedBy>Heiskanen, Mervi (NIH/NCI) [E]</cp:lastModifiedBy>
  <cp:revision>110</cp:revision>
  <dcterms:created xsi:type="dcterms:W3CDTF">2017-10-03T20:17:49Z</dcterms:created>
  <dcterms:modified xsi:type="dcterms:W3CDTF">2018-10-05T12:55:46Z</dcterms:modified>
</cp:coreProperties>
</file>