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7" r:id="rId5"/>
    <p:sldId id="326" r:id="rId6"/>
    <p:sldId id="399" r:id="rId7"/>
    <p:sldId id="394" r:id="rId8"/>
    <p:sldId id="395" r:id="rId9"/>
    <p:sldId id="392" r:id="rId10"/>
    <p:sldId id="396" r:id="rId11"/>
    <p:sldId id="393" r:id="rId12"/>
    <p:sldId id="397" r:id="rId13"/>
    <p:sldId id="398" r:id="rId14"/>
    <p:sldId id="388" r:id="rId15"/>
  </p:sldIdLst>
  <p:sldSz cx="9144000" cy="6858000" type="screen4x3"/>
  <p:notesSz cx="6996113" cy="9282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FF00"/>
    <a:srgbClr val="0C3962"/>
    <a:srgbClr val="E5E4D9"/>
    <a:srgbClr val="484848"/>
    <a:srgbClr val="125796"/>
    <a:srgbClr val="DAE3EA"/>
    <a:srgbClr val="E31B23"/>
    <a:srgbClr val="CD151E"/>
    <a:srgbClr val="CD15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2" autoAdjust="0"/>
    <p:restoredTop sz="93997" autoAdjust="0"/>
  </p:normalViewPr>
  <p:slideViewPr>
    <p:cSldViewPr>
      <p:cViewPr varScale="1">
        <p:scale>
          <a:sx n="105" d="100"/>
          <a:sy n="105" d="100"/>
        </p:scale>
        <p:origin x="798" y="78"/>
      </p:cViewPr>
      <p:guideLst>
        <p:guide orient="horz" pos="2160"/>
        <p:guide pos="2880"/>
      </p:guideLst>
    </p:cSldViewPr>
  </p:slideViewPr>
  <p:notesTextViewPr>
    <p:cViewPr>
      <p:scale>
        <a:sx n="3" d="2"/>
        <a:sy n="3" d="2"/>
      </p:scale>
      <p:origin x="0" y="0"/>
    </p:cViewPr>
  </p:notesTextViewPr>
  <p:notesViewPr>
    <p:cSldViewPr>
      <p:cViewPr varScale="1">
        <p:scale>
          <a:sx n="95" d="100"/>
          <a:sy n="95" d="100"/>
        </p:scale>
        <p:origin x="1526" y="45"/>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2400" y="0"/>
            <a:ext cx="3032125" cy="463550"/>
          </a:xfrm>
          <a:prstGeom prst="rect">
            <a:avLst/>
          </a:prstGeom>
        </p:spPr>
        <p:txBody>
          <a:bodyPr vert="horz" lIns="91440" tIns="45720" rIns="91440" bIns="45720" rtlCol="0"/>
          <a:lstStyle>
            <a:lvl1pPr algn="r">
              <a:defRPr sz="1200"/>
            </a:lvl1pPr>
          </a:lstStyle>
          <a:p>
            <a:fld id="{04E6354B-241D-47D1-8627-9E69D7C0F3D2}" type="datetimeFigureOut">
              <a:rPr lang="en-US" smtClean="0"/>
              <a:pPr/>
              <a:t>8/2/2018</a:t>
            </a:fld>
            <a:endParaRPr lang="en-US"/>
          </a:p>
        </p:txBody>
      </p:sp>
      <p:sp>
        <p:nvSpPr>
          <p:cNvPr id="4" name="Slide Image Placeholder 3"/>
          <p:cNvSpPr>
            <a:spLocks noGrp="1" noRot="1" noChangeAspect="1"/>
          </p:cNvSpPr>
          <p:nvPr>
            <p:ph type="sldImg" idx="2"/>
          </p:nvPr>
        </p:nvSpPr>
        <p:spPr>
          <a:xfrm>
            <a:off x="1179513" y="696913"/>
            <a:ext cx="4638675" cy="34798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408488"/>
            <a:ext cx="5595937" cy="41767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6975"/>
            <a:ext cx="303212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2400" y="8816975"/>
            <a:ext cx="3032125" cy="463550"/>
          </a:xfrm>
          <a:prstGeom prst="rect">
            <a:avLst/>
          </a:prstGeom>
        </p:spPr>
        <p:txBody>
          <a:bodyPr vert="horz" lIns="91440" tIns="45720" rIns="91440" bIns="45720" rtlCol="0" anchor="b"/>
          <a:lstStyle>
            <a:lvl1pPr algn="r">
              <a:defRPr sz="1200"/>
            </a:lvl1pPr>
          </a:lstStyle>
          <a:p>
            <a:endParaRPr lang="en-US" dirty="0"/>
          </a:p>
        </p:txBody>
      </p:sp>
    </p:spTree>
    <p:extLst>
      <p:ext uri="{BB962C8B-B14F-4D97-AF65-F5344CB8AC3E}">
        <p14:creationId xmlns:p14="http://schemas.microsoft.com/office/powerpoint/2010/main" val="2587770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Sample 1</a:t>
            </a:r>
            <a:endParaRPr lang="en-US" dirty="0"/>
          </a:p>
        </p:txBody>
      </p:sp>
      <p:sp>
        <p:nvSpPr>
          <p:cNvPr id="4" name="Slide Number Placeholder 3"/>
          <p:cNvSpPr>
            <a:spLocks noGrp="1"/>
          </p:cNvSpPr>
          <p:nvPr>
            <p:ph type="sldNum" sz="quarter" idx="10"/>
          </p:nvPr>
        </p:nvSpPr>
        <p:spPr/>
        <p:txBody>
          <a:bodyPr/>
          <a:lstStyle/>
          <a:p>
            <a:fld id="{FCBD88F4-9C4A-4A1E-A60F-27AF1E11AB7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transition spd="med" advClick="0" advTm="15000">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Ovr>
    <a:masterClrMapping/>
  </p:clrMapOvr>
  <p:transition spd="med" advClick="0" advTm="15000">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advClick="0" advTm="15000">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Ovr>
    <a:masterClrMapping/>
  </p:clrMapOvr>
  <p:transition spd="med" advClick="0" advTm="15000">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med" advClick="0" advTm="15000">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Ovr>
    <a:masterClrMapping/>
  </p:clrMapOvr>
  <p:transition spd="med" advClick="0" advTm="15000">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Ovr>
    <a:masterClrMapping/>
  </p:clrMapOvr>
  <p:transition spd="med" advClick="0" advTm="15000">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Ovr>
    <a:masterClrMapping/>
  </p:clrMapOvr>
  <p:transition spd="med" advClick="0" advTm="15000">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advClick="0" advTm="15000">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advClick="0" advTm="15000">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advClick="0" advTm="15000">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ppslide-bgwhite.jpg"/>
          <p:cNvPicPr>
            <a:picLocks noChangeAspect="1"/>
          </p:cNvPicPr>
          <p:nvPr userDrawn="1"/>
        </p:nvPicPr>
        <p:blipFill>
          <a:blip r:embed="rId13" cstate="print"/>
          <a:stretch>
            <a:fillRect/>
          </a:stretch>
        </p:blipFill>
        <p:spPr>
          <a:xfrm>
            <a:off x="0" y="0"/>
            <a:ext cx="9144000" cy="6096000"/>
          </a:xfrm>
          <a:prstGeom prst="rect">
            <a:avLst/>
          </a:prstGeom>
        </p:spPr>
      </p:pic>
      <p:sp>
        <p:nvSpPr>
          <p:cNvPr id="8" name="Rectangle 7"/>
          <p:cNvSpPr/>
          <p:nvPr userDrawn="1"/>
        </p:nvSpPr>
        <p:spPr>
          <a:xfrm>
            <a:off x="0" y="6096000"/>
            <a:ext cx="9144000" cy="762000"/>
          </a:xfrm>
          <a:prstGeom prst="rect">
            <a:avLst/>
          </a:prstGeom>
          <a:solidFill>
            <a:schemeClr val="bg1"/>
          </a:solidFill>
          <a:ln>
            <a:noFill/>
          </a:ln>
          <a:effectLst>
            <a:innerShdw blurRad="508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Box 13"/>
          <p:cNvSpPr txBox="1"/>
          <p:nvPr userDrawn="1"/>
        </p:nvSpPr>
        <p:spPr>
          <a:xfrm>
            <a:off x="8382000" y="6396335"/>
            <a:ext cx="4572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975C79BF-3C20-8B48-A95B-1333A933FF05}" type="slidenum">
              <a:rPr lang="en-US" sz="1200" smtClean="0">
                <a:solidFill>
                  <a:schemeClr val="tx2"/>
                </a:solidFill>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2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advTm="15000">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cid:image001.png@01D34C0C.933021C0"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hyperlink" Target="https://drive.google.com/file/d/1yzDRztzyIsGkcFaTHlQiflkVwNRUmwzs/vie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becich@pitt.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ppslide-bgwhite.jpg"/>
          <p:cNvPicPr>
            <a:picLocks noChangeAspect="1"/>
          </p:cNvPicPr>
          <p:nvPr/>
        </p:nvPicPr>
        <p:blipFill>
          <a:blip r:embed="rId3" cstate="print"/>
          <a:stretch>
            <a:fillRect/>
          </a:stretch>
        </p:blipFill>
        <p:spPr>
          <a:xfrm>
            <a:off x="0" y="0"/>
            <a:ext cx="9144000" cy="6096000"/>
          </a:xfrm>
          <a:prstGeom prst="rect">
            <a:avLst/>
          </a:prstGeom>
        </p:spPr>
      </p:pic>
      <p:sp>
        <p:nvSpPr>
          <p:cNvPr id="15" name="TextBox 14"/>
          <p:cNvSpPr txBox="1"/>
          <p:nvPr/>
        </p:nvSpPr>
        <p:spPr>
          <a:xfrm>
            <a:off x="0" y="1600200"/>
            <a:ext cx="9144000" cy="4293483"/>
          </a:xfrm>
          <a:prstGeom prst="rect">
            <a:avLst/>
          </a:prstGeom>
          <a:noFill/>
        </p:spPr>
        <p:txBody>
          <a:bodyPr wrap="square" rtlCol="0">
            <a:spAutoFit/>
          </a:bodyPr>
          <a:lstStyle/>
          <a:p>
            <a:pPr algn="ctr">
              <a:buNone/>
            </a:pPr>
            <a:r>
              <a:rPr lang="en-US" sz="2800" b="1" dirty="0" smtClean="0">
                <a:solidFill>
                  <a:srgbClr val="0C3962"/>
                </a:solidFill>
                <a:latin typeface="Helvetica" pitchFamily="2" charset="0"/>
              </a:rPr>
              <a:t>Proposal for a New ITCR Working Group:</a:t>
            </a:r>
          </a:p>
          <a:p>
            <a:pPr algn="ctr">
              <a:buNone/>
            </a:pPr>
            <a:r>
              <a:rPr lang="en-US" sz="2800" b="1" dirty="0" smtClean="0">
                <a:solidFill>
                  <a:srgbClr val="0C3962"/>
                </a:solidFill>
                <a:latin typeface="Helvetica" pitchFamily="2" charset="0"/>
              </a:rPr>
              <a:t>Sustainability and Industry Partnerships (SIP)</a:t>
            </a:r>
          </a:p>
          <a:p>
            <a:pPr algn="ctr">
              <a:buNone/>
            </a:pPr>
            <a:r>
              <a:rPr lang="en-US" sz="2000" i="1" dirty="0" smtClean="0">
                <a:solidFill>
                  <a:srgbClr val="0C3962"/>
                </a:solidFill>
                <a:latin typeface="Helvetica" pitchFamily="2" charset="0"/>
              </a:rPr>
              <a:t>ITCR PI Meeting</a:t>
            </a:r>
            <a:endParaRPr lang="en-US" sz="2000" i="1" dirty="0">
              <a:solidFill>
                <a:srgbClr val="0C3962"/>
              </a:solidFill>
              <a:latin typeface="Helvetica" pitchFamily="2" charset="0"/>
            </a:endParaRPr>
          </a:p>
          <a:p>
            <a:pPr algn="ctr">
              <a:buNone/>
            </a:pPr>
            <a:r>
              <a:rPr lang="en-US" sz="2000" i="1" dirty="0" smtClean="0">
                <a:solidFill>
                  <a:srgbClr val="0C3962"/>
                </a:solidFill>
                <a:latin typeface="Helvetica" pitchFamily="2" charset="0"/>
              </a:rPr>
              <a:t>August 3</a:t>
            </a:r>
            <a:r>
              <a:rPr lang="en-US" sz="2000" i="1" baseline="30000" dirty="0" smtClean="0">
                <a:solidFill>
                  <a:srgbClr val="0C3962"/>
                </a:solidFill>
                <a:latin typeface="Helvetica" pitchFamily="2" charset="0"/>
              </a:rPr>
              <a:t>rd</a:t>
            </a:r>
            <a:r>
              <a:rPr lang="en-US" sz="2000" i="1" dirty="0" smtClean="0">
                <a:solidFill>
                  <a:srgbClr val="0C3962"/>
                </a:solidFill>
                <a:latin typeface="Helvetica" pitchFamily="2" charset="0"/>
              </a:rPr>
              <a:t> 2018</a:t>
            </a:r>
          </a:p>
          <a:p>
            <a:pPr algn="ctr">
              <a:buNone/>
            </a:pPr>
            <a:endParaRPr lang="en-US" sz="2000" i="1" dirty="0">
              <a:solidFill>
                <a:srgbClr val="0C3962"/>
              </a:solidFill>
              <a:latin typeface="Helvetica" pitchFamily="2" charset="0"/>
            </a:endParaRPr>
          </a:p>
          <a:p>
            <a:pPr algn="ctr"/>
            <a:r>
              <a:rPr lang="en-US" sz="2000" b="1" dirty="0" smtClean="0">
                <a:solidFill>
                  <a:srgbClr val="0C3962"/>
                </a:solidFill>
                <a:latin typeface="Helvetica" pitchFamily="2" charset="0"/>
              </a:rPr>
              <a:t>Michael J. </a:t>
            </a:r>
            <a:r>
              <a:rPr lang="en-US" sz="2000" b="1" dirty="0">
                <a:solidFill>
                  <a:srgbClr val="0C3962"/>
                </a:solidFill>
                <a:latin typeface="Helvetica" pitchFamily="2" charset="0"/>
              </a:rPr>
              <a:t>Becich, MD </a:t>
            </a:r>
            <a:r>
              <a:rPr lang="en-US" sz="2000" b="1" dirty="0" smtClean="0">
                <a:solidFill>
                  <a:srgbClr val="0C3962"/>
                </a:solidFill>
                <a:latin typeface="Helvetica" pitchFamily="2" charset="0"/>
              </a:rPr>
              <a:t>PhD, FACMI</a:t>
            </a:r>
          </a:p>
          <a:p>
            <a:pPr algn="ctr"/>
            <a:r>
              <a:rPr lang="en-US" b="1" dirty="0" smtClean="0">
                <a:solidFill>
                  <a:srgbClr val="0C3962"/>
                </a:solidFill>
                <a:latin typeface="Helvetica" pitchFamily="2" charset="0"/>
              </a:rPr>
              <a:t>PI, Text Information Extraction System (TIES) Cancer Research Network (TCRN)</a:t>
            </a:r>
          </a:p>
          <a:p>
            <a:pPr algn="ctr"/>
            <a:r>
              <a:rPr lang="en-US" b="1" dirty="0" smtClean="0">
                <a:solidFill>
                  <a:srgbClr val="0C3962"/>
                </a:solidFill>
                <a:latin typeface="Helvetica" pitchFamily="2" charset="0"/>
              </a:rPr>
              <a:t>Chair, Department </a:t>
            </a:r>
            <a:r>
              <a:rPr lang="en-US" b="1" dirty="0">
                <a:solidFill>
                  <a:srgbClr val="0C3962"/>
                </a:solidFill>
                <a:latin typeface="Helvetica" pitchFamily="2" charset="0"/>
              </a:rPr>
              <a:t>of Biomedical </a:t>
            </a:r>
            <a:r>
              <a:rPr lang="en-US" b="1" dirty="0" smtClean="0">
                <a:solidFill>
                  <a:srgbClr val="0C3962"/>
                </a:solidFill>
                <a:latin typeface="Helvetica" pitchFamily="2" charset="0"/>
              </a:rPr>
              <a:t>Informatics</a:t>
            </a:r>
          </a:p>
          <a:p>
            <a:pPr algn="ctr"/>
            <a:endParaRPr lang="en-US" sz="100" b="1" dirty="0">
              <a:solidFill>
                <a:srgbClr val="0C3962"/>
              </a:solidFill>
              <a:latin typeface="Helvetica" pitchFamily="2" charset="0"/>
            </a:endParaRPr>
          </a:p>
          <a:p>
            <a:pPr algn="ctr">
              <a:buNone/>
            </a:pPr>
            <a:r>
              <a:rPr lang="en-US" b="1" dirty="0" smtClean="0">
                <a:solidFill>
                  <a:srgbClr val="0C3962"/>
                </a:solidFill>
                <a:latin typeface="Helvetica" pitchFamily="2" charset="0"/>
              </a:rPr>
              <a:t>University </a:t>
            </a:r>
            <a:r>
              <a:rPr lang="en-US" b="1" dirty="0">
                <a:solidFill>
                  <a:srgbClr val="0C3962"/>
                </a:solidFill>
                <a:latin typeface="Helvetica" pitchFamily="2" charset="0"/>
              </a:rPr>
              <a:t>Distinguished Professor, University of Pittsburgh School of Medicine</a:t>
            </a:r>
          </a:p>
          <a:p>
            <a:pPr algn="ctr">
              <a:buNone/>
            </a:pPr>
            <a:r>
              <a:rPr lang="en-US" b="1" dirty="0">
                <a:solidFill>
                  <a:srgbClr val="0C3962"/>
                </a:solidFill>
                <a:latin typeface="Helvetica" pitchFamily="2" charset="0"/>
              </a:rPr>
              <a:t>Associate Vice Chancellor for Informatics </a:t>
            </a:r>
            <a:endParaRPr lang="en-US" b="1" dirty="0" smtClean="0">
              <a:solidFill>
                <a:srgbClr val="0C3962"/>
              </a:solidFill>
              <a:latin typeface="Helvetica" pitchFamily="2" charset="0"/>
            </a:endParaRPr>
          </a:p>
          <a:p>
            <a:pPr algn="ctr">
              <a:buNone/>
            </a:pPr>
            <a:r>
              <a:rPr lang="en-US" b="1" dirty="0" smtClean="0">
                <a:solidFill>
                  <a:srgbClr val="0C3962"/>
                </a:solidFill>
                <a:latin typeface="Helvetica" pitchFamily="2" charset="0"/>
              </a:rPr>
              <a:t>Associate Director for Cancer Informatics, Hillman Cancer Center</a:t>
            </a:r>
          </a:p>
          <a:p>
            <a:pPr algn="ctr">
              <a:buNone/>
            </a:pPr>
            <a:r>
              <a:rPr lang="en-US" b="1" dirty="0" smtClean="0">
                <a:solidFill>
                  <a:srgbClr val="0C3962"/>
                </a:solidFill>
                <a:latin typeface="Helvetica" pitchFamily="2" charset="0"/>
              </a:rPr>
              <a:t>NCI Board of Scientific Advisors</a:t>
            </a:r>
          </a:p>
          <a:p>
            <a:pPr algn="ctr">
              <a:buNone/>
            </a:pPr>
            <a:endParaRPr lang="en-US" sz="2800" b="1" dirty="0">
              <a:solidFill>
                <a:srgbClr val="0C3962"/>
              </a:solidFill>
              <a:latin typeface="Helvetica" pitchFamily="2" charset="0"/>
            </a:endParaRPr>
          </a:p>
        </p:txBody>
      </p:sp>
      <p:pic>
        <p:nvPicPr>
          <p:cNvPr id="5" name="Picture 34" descr="seal3"/>
          <p:cNvPicPr>
            <a:picLocks noChangeAspect="1" noChangeArrowheads="1"/>
          </p:cNvPicPr>
          <p:nvPr/>
        </p:nvPicPr>
        <p:blipFill>
          <a:blip r:embed="rId4">
            <a:lum bright="6000" contrast="12000"/>
            <a:extLst>
              <a:ext uri="{28A0092B-C50C-407E-A947-70E740481C1C}">
                <a14:useLocalDpi xmlns:a14="http://schemas.microsoft.com/office/drawing/2010/main" val="0"/>
              </a:ext>
            </a:extLst>
          </a:blip>
          <a:srcRect/>
          <a:stretch>
            <a:fillRect/>
          </a:stretch>
        </p:blipFill>
        <p:spPr bwMode="auto">
          <a:xfrm>
            <a:off x="0" y="0"/>
            <a:ext cx="1524000" cy="152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8" name="Picture 43" descr="dbmi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37154" y="37233"/>
            <a:ext cx="1406846" cy="141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2" descr="NCI ITCR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6239193"/>
            <a:ext cx="3429000" cy="548641"/>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5"/>
          <p:cNvGrpSpPr>
            <a:grpSpLocks/>
          </p:cNvGrpSpPr>
          <p:nvPr/>
        </p:nvGrpSpPr>
        <p:grpSpPr bwMode="auto">
          <a:xfrm>
            <a:off x="2438400" y="411744"/>
            <a:ext cx="4000500" cy="661543"/>
            <a:chOff x="4867276" y="2451357"/>
            <a:chExt cx="4000500" cy="661308"/>
          </a:xfrm>
          <a:solidFill>
            <a:schemeClr val="bg1"/>
          </a:solidFill>
        </p:grpSpPr>
        <p:pic>
          <p:nvPicPr>
            <p:cNvPr id="18" name="Picture 5" descr="http://shared-services-upmc.newsweaver.com/files/2/74241/158497/193969/_nw_test_mailing/8f3dd4cc40de9597b6b43665/upmc%20hillman%20logo.png"/>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4867276" y="2451357"/>
              <a:ext cx="4000500" cy="411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sp>
          <p:nvSpPr>
            <p:cNvPr id="19" name="Rectangle 27"/>
            <p:cNvSpPr>
              <a:spLocks noChangeArrowheads="1"/>
            </p:cNvSpPr>
            <p:nvPr/>
          </p:nvSpPr>
          <p:spPr bwMode="auto">
            <a:xfrm>
              <a:off x="5010151" y="2865890"/>
              <a:ext cx="3714750" cy="246775"/>
            </a:xfrm>
            <a:prstGeom prst="rect">
              <a:avLst/>
            </a:prstGeom>
            <a:grpFill/>
            <a:ln>
              <a:noFill/>
            </a:ln>
            <a:effectLst/>
            <a:extLs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spcBef>
                  <a:spcPct val="75000"/>
                </a:spcBef>
                <a:buSzPct val="128000"/>
                <a:buFont typeface="Wingdings" panose="05000000000000000000" pitchFamily="2" charset="2"/>
                <a:buChar char="§"/>
                <a:defRPr sz="2000" b="1">
                  <a:solidFill>
                    <a:schemeClr val="tx1"/>
                  </a:solidFill>
                  <a:latin typeface="Tahoma" panose="020B0604030504040204" pitchFamily="34" charset="0"/>
                  <a:ea typeface="MS PGothic" panose="020B0600070205080204" pitchFamily="34" charset="-128"/>
                  <a:cs typeface="Tahoma" panose="020B0604030504040204" pitchFamily="34" charset="0"/>
                </a:defRPr>
              </a:lvl1pPr>
              <a:lvl2pPr marL="742950" indent="-285750">
                <a:spcBef>
                  <a:spcPct val="20000"/>
                </a:spcBef>
                <a:buSzPct val="78000"/>
                <a:buFont typeface="Arial" panose="020B0604020202020204" pitchFamily="34" charset="0"/>
                <a:buChar char="–"/>
                <a:defRPr>
                  <a:solidFill>
                    <a:schemeClr val="tx1"/>
                  </a:solidFill>
                  <a:latin typeface="Tahoma" panose="020B0604030504040204" pitchFamily="34" charset="0"/>
                  <a:ea typeface="MS PGothic" panose="020B0600070205080204" pitchFamily="34" charset="-128"/>
                  <a:cs typeface="Tahoma" panose="020B0604030504040204" pitchFamily="34" charset="0"/>
                </a:defRPr>
              </a:lvl2pPr>
              <a:lvl3pPr marL="1143000" indent="-228600">
                <a:spcBef>
                  <a:spcPct val="20000"/>
                </a:spcBef>
                <a:buSzPct val="78000"/>
                <a:buFont typeface="Arial" panose="020B0604020202020204" pitchFamily="34" charset="0"/>
                <a:buChar char="»"/>
                <a:defRPr sz="1600">
                  <a:solidFill>
                    <a:schemeClr val="tx1"/>
                  </a:solidFill>
                  <a:latin typeface="Tahoma" panose="020B0604030504040204" pitchFamily="34" charset="0"/>
                  <a:ea typeface="MS PGothic" panose="020B0600070205080204" pitchFamily="34" charset="-128"/>
                  <a:cs typeface="Tahoma" panose="020B0604030504040204" pitchFamily="34" charset="0"/>
                </a:defRPr>
              </a:lvl3pPr>
              <a:lvl4pPr marL="1600200" indent="-228600">
                <a:spcBef>
                  <a:spcPct val="20000"/>
                </a:spcBef>
                <a:buClr>
                  <a:schemeClr val="tx1"/>
                </a:buClr>
                <a:buSzPct val="78000"/>
                <a:buFont typeface="Arial" panose="020B0604020202020204" pitchFamily="34" charset="0"/>
                <a:buChar char="•"/>
                <a:defRPr sz="1400">
                  <a:solidFill>
                    <a:schemeClr val="tx1"/>
                  </a:solidFill>
                  <a:latin typeface="Tahoma" panose="020B0604030504040204" pitchFamily="34" charset="0"/>
                  <a:ea typeface="MS PGothic" panose="020B0600070205080204" pitchFamily="34" charset="-128"/>
                  <a:cs typeface="Tahoma" panose="020B0604030504040204" pitchFamily="34" charset="0"/>
                </a:defRPr>
              </a:lvl4pPr>
              <a:lvl5pPr marL="2057400" indent="-228600">
                <a:spcBef>
                  <a:spcPct val="20000"/>
                </a:spcBef>
                <a:buFont typeface="Arial" panose="020B0604020202020204" pitchFamily="34" charset="0"/>
                <a:buChar char="–"/>
                <a:defRPr sz="1400">
                  <a:solidFill>
                    <a:schemeClr val="tx1"/>
                  </a:solidFill>
                  <a:latin typeface="Tahoma" panose="020B0604030504040204" pitchFamily="34" charset="0"/>
                  <a:ea typeface="MS PGothic" panose="020B0600070205080204" pitchFamily="34" charset="-128"/>
                  <a:cs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chemeClr val="tx1"/>
                  </a:solidFill>
                  <a:latin typeface="Tahoma" panose="020B0604030504040204" pitchFamily="34" charset="0"/>
                  <a:ea typeface="MS PGothic" panose="020B0600070205080204" pitchFamily="34" charset="-128"/>
                  <a:cs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chemeClr val="tx1"/>
                  </a:solidFill>
                  <a:latin typeface="Tahoma" panose="020B0604030504040204" pitchFamily="34" charset="0"/>
                  <a:ea typeface="MS PGothic" panose="020B0600070205080204" pitchFamily="34" charset="-128"/>
                  <a:cs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chemeClr val="tx1"/>
                  </a:solidFill>
                  <a:latin typeface="Tahoma" panose="020B0604030504040204" pitchFamily="34" charset="0"/>
                  <a:ea typeface="MS PGothic" panose="020B0600070205080204" pitchFamily="34" charset="-128"/>
                  <a:cs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chemeClr val="tx1"/>
                  </a:solidFill>
                  <a:latin typeface="Tahoma" panose="020B0604030504040204" pitchFamily="34" charset="0"/>
                  <a:ea typeface="MS PGothic" panose="020B0600070205080204" pitchFamily="34" charset="-128"/>
                  <a:cs typeface="Tahoma" panose="020B0604030504040204" pitchFamily="34" charset="0"/>
                </a:defRPr>
              </a:lvl9pPr>
            </a:lstStyle>
            <a:p>
              <a:pPr>
                <a:spcBef>
                  <a:spcPct val="0"/>
                </a:spcBef>
                <a:buSzTx/>
                <a:buFontTx/>
                <a:buNone/>
                <a:defRPr/>
              </a:pPr>
              <a:r>
                <a:rPr lang="en-US" altLang="en-US" sz="1000" b="0" i="1" dirty="0" smtClean="0">
                  <a:solidFill>
                    <a:srgbClr val="808080"/>
                  </a:solidFill>
                  <a:latin typeface="Arial" panose="020B0604020202020204" pitchFamily="34" charset="0"/>
                  <a:cs typeface="Arial" panose="020B0604020202020204" pitchFamily="34" charset="0"/>
                </a:rPr>
                <a:t>Affiliated with the University of Pittsburgh School of Medicine</a:t>
              </a:r>
              <a:endParaRPr lang="en-US" altLang="en-US" sz="1800" b="0" dirty="0" smtClean="0">
                <a:latin typeface="Arial" panose="020B0604020202020204" pitchFamily="34" charset="0"/>
                <a:cs typeface="Arial" panose="020B0604020202020204" pitchFamily="34" charset="0"/>
              </a:endParaRPr>
            </a:p>
          </p:txBody>
        </p:sp>
      </p:grpSp>
      <p:pic>
        <p:nvPicPr>
          <p:cNvPr id="20" name="Picture 2" descr="TCR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02177" y="6046083"/>
            <a:ext cx="2438400" cy="96316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TIE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86200" y="6202944"/>
            <a:ext cx="1611086" cy="60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649224"/>
            <a:ext cx="9067800" cy="5522976"/>
          </a:xfrm>
        </p:spPr>
        <p:txBody>
          <a:bodyPr>
            <a:normAutofit fontScale="77500" lnSpcReduction="20000"/>
          </a:bodyPr>
          <a:lstStyle/>
          <a:p>
            <a:r>
              <a:rPr lang="en-US" dirty="0" smtClean="0"/>
              <a:t>Develop </a:t>
            </a:r>
            <a:r>
              <a:rPr lang="en-US" dirty="0"/>
              <a:t>a workflow/decision tree to support informed decision making, consistent with ITCR expectations and the future licensing needs of open source tools; </a:t>
            </a:r>
          </a:p>
          <a:p>
            <a:r>
              <a:rPr lang="en-US" dirty="0"/>
              <a:t>P</a:t>
            </a:r>
            <a:r>
              <a:rPr lang="en-US" dirty="0" smtClean="0"/>
              <a:t>rovide </a:t>
            </a:r>
            <a:r>
              <a:rPr lang="en-US" dirty="0"/>
              <a:t>a licensing consultancy service, in collaboration with the ITCR program; </a:t>
            </a:r>
          </a:p>
          <a:p>
            <a:r>
              <a:rPr lang="en-US" dirty="0"/>
              <a:t>P</a:t>
            </a:r>
            <a:r>
              <a:rPr lang="en-US" dirty="0" smtClean="0"/>
              <a:t>ublish </a:t>
            </a:r>
            <a:r>
              <a:rPr lang="en-US" dirty="0"/>
              <a:t>a collection of case studies of successfully disseminated software products supported by open source licenses, to provide practical examples of approaches proven viable for licensing and sustainability.</a:t>
            </a:r>
          </a:p>
          <a:p>
            <a:r>
              <a:rPr lang="en-US" dirty="0" smtClean="0"/>
              <a:t>Develop </a:t>
            </a:r>
            <a:r>
              <a:rPr lang="en-US" dirty="0"/>
              <a:t>a collection of business model archetypes, to be posted on the NCIP Hub, which can serve as starting templates, to formally document dissemination and sustainability plans for new software development initiatives. The ITCR licensing resource will represent “best practice” approaches, and will leverage our extensive network of relationships with organizations such as the Open Source Initiative and the Software Sustainability Institute, to further augment our own expertise</a:t>
            </a:r>
            <a:r>
              <a:rPr lang="en-US" dirty="0" smtClean="0"/>
              <a:t>.</a:t>
            </a:r>
            <a:endParaRPr lang="en-US" dirty="0"/>
          </a:p>
        </p:txBody>
      </p:sp>
      <p:sp>
        <p:nvSpPr>
          <p:cNvPr id="3" name="Title 2"/>
          <p:cNvSpPr>
            <a:spLocks noGrp="1"/>
          </p:cNvSpPr>
          <p:nvPr>
            <p:ph type="title"/>
          </p:nvPr>
        </p:nvSpPr>
        <p:spPr>
          <a:xfrm>
            <a:off x="0" y="0"/>
            <a:ext cx="9144000" cy="685800"/>
          </a:xfrm>
        </p:spPr>
        <p:txBody>
          <a:bodyPr>
            <a:normAutofit/>
          </a:bodyPr>
          <a:lstStyle/>
          <a:p>
            <a:r>
              <a:rPr lang="en-US" sz="3600" dirty="0" smtClean="0"/>
              <a:t>ITCR SIP WG – Work Products</a:t>
            </a:r>
            <a:endParaRPr lang="en-US" sz="3600" dirty="0"/>
          </a:p>
        </p:txBody>
      </p:sp>
      <p:sp>
        <p:nvSpPr>
          <p:cNvPr id="6" name="Rectangle 5"/>
          <p:cNvSpPr/>
          <p:nvPr/>
        </p:nvSpPr>
        <p:spPr>
          <a:xfrm>
            <a:off x="0" y="6324600"/>
            <a:ext cx="8915400" cy="369332"/>
          </a:xfrm>
          <a:prstGeom prst="rect">
            <a:avLst/>
          </a:prstGeom>
        </p:spPr>
        <p:txBody>
          <a:bodyPr wrap="square">
            <a:spAutoFit/>
          </a:bodyPr>
          <a:lstStyle/>
          <a:p>
            <a:r>
              <a:rPr lang="en-US" dirty="0" smtClean="0"/>
              <a:t>Google Doc = </a:t>
            </a:r>
            <a:r>
              <a:rPr lang="en-US" dirty="0">
                <a:hlinkClick r:id="rId2"/>
              </a:rPr>
              <a:t>https://drive.google.com/file/d/1yzDRztzyIsGkcFaTHlQiflkVwNRUmwzs/view</a:t>
            </a:r>
            <a:r>
              <a:rPr lang="en-US" dirty="0" smtClean="0"/>
              <a:t> </a:t>
            </a:r>
            <a:endParaRPr lang="en-US" dirty="0"/>
          </a:p>
        </p:txBody>
      </p:sp>
    </p:spTree>
    <p:extLst>
      <p:ext uri="{BB962C8B-B14F-4D97-AF65-F5344CB8AC3E}">
        <p14:creationId xmlns:p14="http://schemas.microsoft.com/office/powerpoint/2010/main" val="2651552818"/>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dirty="0" smtClean="0"/>
              <a:t>Conclusions</a:t>
            </a:r>
            <a:endParaRPr lang="en-US" dirty="0"/>
          </a:p>
        </p:txBody>
      </p:sp>
      <p:sp>
        <p:nvSpPr>
          <p:cNvPr id="6" name="Content Placeholder 5"/>
          <p:cNvSpPr>
            <a:spLocks noGrp="1"/>
          </p:cNvSpPr>
          <p:nvPr>
            <p:ph idx="1"/>
          </p:nvPr>
        </p:nvSpPr>
        <p:spPr>
          <a:xfrm>
            <a:off x="0" y="762000"/>
            <a:ext cx="9144000" cy="5486400"/>
          </a:xfrm>
        </p:spPr>
        <p:txBody>
          <a:bodyPr>
            <a:normAutofit fontScale="92500" lnSpcReduction="10000"/>
          </a:bodyPr>
          <a:lstStyle/>
          <a:p>
            <a:pPr marL="0" indent="0">
              <a:buNone/>
            </a:pPr>
            <a:r>
              <a:rPr lang="en-US" b="1" u="sng" dirty="0">
                <a:solidFill>
                  <a:srgbClr val="0000FF"/>
                </a:solidFill>
              </a:rPr>
              <a:t>Key Impact Areas</a:t>
            </a:r>
            <a:r>
              <a:rPr lang="en-US" b="1" dirty="0">
                <a:solidFill>
                  <a:srgbClr val="0000FF"/>
                </a:solidFill>
              </a:rPr>
              <a:t> </a:t>
            </a:r>
            <a:r>
              <a:rPr lang="en-US" dirty="0"/>
              <a:t>– </a:t>
            </a:r>
            <a:r>
              <a:rPr lang="en-US" u="sng" dirty="0">
                <a:solidFill>
                  <a:srgbClr val="0000FF"/>
                </a:solidFill>
              </a:rPr>
              <a:t>Broader dissemination and long term impact of ITCR for the Cancer Research Community</a:t>
            </a:r>
          </a:p>
          <a:p>
            <a:r>
              <a:rPr lang="en-US" dirty="0" smtClean="0"/>
              <a:t>Sustainment and Industry Partnerships are the key goal of ITCR SIP WG</a:t>
            </a:r>
          </a:p>
          <a:p>
            <a:r>
              <a:rPr lang="en-US" dirty="0" smtClean="0"/>
              <a:t>There is much to be learned by sharing our stories and publishing best practices</a:t>
            </a:r>
          </a:p>
          <a:p>
            <a:r>
              <a:rPr lang="en-US" dirty="0" smtClean="0"/>
              <a:t>Who would like to participate?</a:t>
            </a:r>
          </a:p>
          <a:p>
            <a:pPr marL="0" indent="0">
              <a:lnSpc>
                <a:spcPct val="110000"/>
              </a:lnSpc>
              <a:spcBef>
                <a:spcPts val="0"/>
              </a:spcBef>
              <a:buNone/>
            </a:pPr>
            <a:r>
              <a:rPr lang="en-US" sz="2400" i="1" dirty="0" err="1" smtClean="0">
                <a:solidFill>
                  <a:srgbClr val="FF0000"/>
                </a:solidFill>
              </a:rPr>
              <a:t>Thanx</a:t>
            </a:r>
            <a:r>
              <a:rPr lang="en-US" sz="2400" i="1" dirty="0" smtClean="0">
                <a:solidFill>
                  <a:srgbClr val="FF0000"/>
                </a:solidFill>
              </a:rPr>
              <a:t> to:</a:t>
            </a:r>
          </a:p>
          <a:p>
            <a:pPr marL="0" indent="0">
              <a:lnSpc>
                <a:spcPct val="110000"/>
              </a:lnSpc>
              <a:spcBef>
                <a:spcPts val="0"/>
              </a:spcBef>
              <a:buNone/>
            </a:pPr>
            <a:r>
              <a:rPr lang="en-US" sz="2400" i="1" dirty="0" smtClean="0">
                <a:solidFill>
                  <a:srgbClr val="FF0000"/>
                </a:solidFill>
              </a:rPr>
              <a:t>Shirley Liu – Bioinfo for Tumor Infiltrating Immune Repertoires (Dana Farber)</a:t>
            </a:r>
          </a:p>
          <a:p>
            <a:pPr marL="0" indent="0">
              <a:lnSpc>
                <a:spcPct val="110000"/>
              </a:lnSpc>
              <a:spcBef>
                <a:spcPts val="0"/>
              </a:spcBef>
              <a:buNone/>
            </a:pPr>
            <a:r>
              <a:rPr lang="en-US" sz="2400" i="1" dirty="0" smtClean="0">
                <a:solidFill>
                  <a:srgbClr val="FF0000"/>
                </a:solidFill>
              </a:rPr>
              <a:t>Guergana Savova – DeepPhe (Boston Children’s Hospital)</a:t>
            </a:r>
          </a:p>
          <a:p>
            <a:pPr marL="0" indent="0">
              <a:lnSpc>
                <a:spcPct val="110000"/>
              </a:lnSpc>
              <a:spcBef>
                <a:spcPts val="0"/>
              </a:spcBef>
              <a:buNone/>
            </a:pPr>
            <a:r>
              <a:rPr lang="en-US" sz="2400" i="1" dirty="0" smtClean="0">
                <a:solidFill>
                  <a:srgbClr val="FF0000"/>
                </a:solidFill>
              </a:rPr>
              <a:t>Christos Davatzikos &amp; Spyridon Bakas – </a:t>
            </a:r>
            <a:r>
              <a:rPr lang="en-US" sz="2400" i="1" dirty="0" err="1" smtClean="0">
                <a:solidFill>
                  <a:srgbClr val="FF0000"/>
                </a:solidFill>
              </a:rPr>
              <a:t>CaPTk</a:t>
            </a:r>
            <a:r>
              <a:rPr lang="en-US" sz="2400" i="1" dirty="0" smtClean="0">
                <a:solidFill>
                  <a:srgbClr val="FF0000"/>
                </a:solidFill>
              </a:rPr>
              <a:t> (U Penn)</a:t>
            </a:r>
          </a:p>
          <a:p>
            <a:pPr marL="0" indent="0">
              <a:lnSpc>
                <a:spcPct val="110000"/>
              </a:lnSpc>
              <a:spcBef>
                <a:spcPts val="0"/>
              </a:spcBef>
              <a:buNone/>
            </a:pPr>
            <a:r>
              <a:rPr lang="en-US" sz="2400" i="1" dirty="0" smtClean="0">
                <a:solidFill>
                  <a:srgbClr val="FF0000"/>
                </a:solidFill>
              </a:rPr>
              <a:t>Anant Madabhushi </a:t>
            </a:r>
            <a:r>
              <a:rPr lang="en-US" sz="2400" i="1" smtClean="0">
                <a:solidFill>
                  <a:srgbClr val="FF0000"/>
                </a:solidFill>
              </a:rPr>
              <a:t>– </a:t>
            </a:r>
            <a:r>
              <a:rPr lang="en-US" sz="2400" i="1" smtClean="0">
                <a:solidFill>
                  <a:srgbClr val="FF0000"/>
                </a:solidFill>
              </a:rPr>
              <a:t>PI</a:t>
            </a:r>
            <a:r>
              <a:rPr lang="en-US" sz="2400" i="1" smtClean="0">
                <a:solidFill>
                  <a:srgbClr val="FF0000"/>
                </a:solidFill>
              </a:rPr>
              <a:t>IP </a:t>
            </a:r>
            <a:r>
              <a:rPr lang="en-US" sz="2400" i="1" dirty="0" smtClean="0">
                <a:solidFill>
                  <a:srgbClr val="FF0000"/>
                </a:solidFill>
              </a:rPr>
              <a:t>(Case Western)</a:t>
            </a:r>
          </a:p>
          <a:p>
            <a:pPr marL="0" indent="0">
              <a:lnSpc>
                <a:spcPct val="110000"/>
              </a:lnSpc>
              <a:spcBef>
                <a:spcPts val="0"/>
              </a:spcBef>
              <a:buNone/>
            </a:pPr>
            <a:r>
              <a:rPr lang="en-US" sz="2400" i="1" dirty="0" smtClean="0">
                <a:solidFill>
                  <a:srgbClr val="FF0000"/>
                </a:solidFill>
              </a:rPr>
              <a:t>Mervi Heiskanen and Juli Klemm – ITCR Program Assistance</a:t>
            </a: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a:solidFill>
                <a:srgbClr val="FF0000"/>
              </a:solidFill>
            </a:endParaRPr>
          </a:p>
        </p:txBody>
      </p:sp>
      <p:sp>
        <p:nvSpPr>
          <p:cNvPr id="5" name="TextBox 4"/>
          <p:cNvSpPr txBox="1"/>
          <p:nvPr/>
        </p:nvSpPr>
        <p:spPr>
          <a:xfrm>
            <a:off x="4901774" y="6085974"/>
            <a:ext cx="3919421" cy="830997"/>
          </a:xfrm>
          <a:prstGeom prst="rect">
            <a:avLst/>
          </a:prstGeom>
          <a:noFill/>
        </p:spPr>
        <p:txBody>
          <a:bodyPr wrap="square" rtlCol="0">
            <a:spAutoFit/>
          </a:bodyPr>
          <a:lstStyle/>
          <a:p>
            <a:pPr algn="ctr">
              <a:buNone/>
            </a:pPr>
            <a:r>
              <a:rPr lang="en-US" sz="2400" b="1" i="1" dirty="0" smtClean="0">
                <a:solidFill>
                  <a:srgbClr val="FF0000"/>
                </a:solidFill>
              </a:rPr>
              <a:t>For Copy of PPT – </a:t>
            </a:r>
            <a:r>
              <a:rPr lang="en-US" sz="2400" b="1" i="1" dirty="0" smtClean="0">
                <a:solidFill>
                  <a:srgbClr val="FF0000"/>
                </a:solidFill>
                <a:hlinkClick r:id="rId2"/>
              </a:rPr>
              <a:t>becich@pitt.edu</a:t>
            </a:r>
            <a:endParaRPr lang="en-US" sz="2400" b="1" i="1" dirty="0">
              <a:solidFill>
                <a:srgbClr val="FF0000"/>
              </a:solidFill>
            </a:endParaRPr>
          </a:p>
        </p:txBody>
      </p:sp>
      <p:pic>
        <p:nvPicPr>
          <p:cNvPr id="7" name="Picture 2" descr="NCI ITC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172200"/>
            <a:ext cx="4286242"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2844636"/>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31" y="76200"/>
            <a:ext cx="9220200" cy="639762"/>
          </a:xfrm>
        </p:spPr>
        <p:txBody>
          <a:bodyPr>
            <a:normAutofit fontScale="90000"/>
          </a:bodyPr>
          <a:lstStyle/>
          <a:p>
            <a:r>
              <a:rPr lang="en-US" b="1" dirty="0" smtClean="0"/>
              <a:t>Becich Conflicts of Interest (</a:t>
            </a:r>
            <a:r>
              <a:rPr lang="en-US" b="1" dirty="0" smtClean="0">
                <a:solidFill>
                  <a:srgbClr val="0000FF"/>
                </a:solidFill>
              </a:rPr>
              <a:t>&amp; Disclaimer</a:t>
            </a:r>
            <a:r>
              <a:rPr lang="en-US" b="1" dirty="0" smtClean="0"/>
              <a:t>)</a:t>
            </a:r>
            <a:endParaRPr lang="en-US" b="1" dirty="0"/>
          </a:p>
        </p:txBody>
      </p:sp>
      <p:sp>
        <p:nvSpPr>
          <p:cNvPr id="3" name="Content Placeholder 2"/>
          <p:cNvSpPr>
            <a:spLocks noGrp="1"/>
          </p:cNvSpPr>
          <p:nvPr>
            <p:ph idx="1"/>
          </p:nvPr>
        </p:nvSpPr>
        <p:spPr>
          <a:xfrm>
            <a:off x="-37531" y="838200"/>
            <a:ext cx="9067800" cy="5486400"/>
          </a:xfrm>
        </p:spPr>
        <p:txBody>
          <a:bodyPr>
            <a:normAutofit fontScale="62500" lnSpcReduction="20000"/>
          </a:bodyPr>
          <a:lstStyle/>
          <a:p>
            <a:r>
              <a:rPr lang="en-US" sz="4000" b="1" dirty="0" smtClean="0">
                <a:solidFill>
                  <a:srgbClr val="FF0000"/>
                </a:solidFill>
              </a:rPr>
              <a:t>SpIntellx </a:t>
            </a:r>
            <a:r>
              <a:rPr lang="en-US" sz="4000" b="1" dirty="0" smtClean="0"/>
              <a:t>(founder and stock) – computational pathology </a:t>
            </a:r>
            <a:r>
              <a:rPr lang="en-US" sz="4000" b="1" dirty="0" err="1" smtClean="0"/>
              <a:t>newco</a:t>
            </a:r>
            <a:endParaRPr lang="en-US" sz="4000" b="1" dirty="0" smtClean="0"/>
          </a:p>
          <a:p>
            <a:r>
              <a:rPr lang="en-US" sz="4000" b="1" dirty="0" smtClean="0">
                <a:solidFill>
                  <a:srgbClr val="FF0000"/>
                </a:solidFill>
              </a:rPr>
              <a:t>Nexi</a:t>
            </a:r>
            <a:r>
              <a:rPr lang="en-US" sz="4000" b="1" dirty="0" smtClean="0"/>
              <a:t> – Newco by Rebecca Jacobson and Text Information Extraction System (TIES) Cancer Research Network (TCRN) team (licensing revenues to my Department)</a:t>
            </a:r>
            <a:endParaRPr lang="en-US" sz="4000" b="1" dirty="0"/>
          </a:p>
          <a:p>
            <a:r>
              <a:rPr lang="en-US" sz="4000" b="1" dirty="0" smtClean="0"/>
              <a:t>Cancer Center Consultancies and EABs – Baylor, Cancer Institute of New Jersey, Indiana University, Northwestern Lurie Cancer Center, University of Colorado, UCLA, University of Michigan, University of New Mexico and Wake Forest</a:t>
            </a:r>
          </a:p>
          <a:p>
            <a:r>
              <a:rPr lang="en-US" sz="4000" b="1" dirty="0" smtClean="0"/>
              <a:t>CTSA Consultancies and EABs – numerous (not a conflict for this talk except possibly for U of Chicago Institute for Translational Medicine)</a:t>
            </a:r>
          </a:p>
          <a:p>
            <a:r>
              <a:rPr lang="en-US" sz="4000" b="1" dirty="0" smtClean="0"/>
              <a:t>Funding – CDC/NIOSH, NCATS, NCI, NHGRI, NHLBI &amp; NLM</a:t>
            </a:r>
          </a:p>
          <a:p>
            <a:pPr marL="0" indent="0">
              <a:buNone/>
            </a:pPr>
            <a:r>
              <a:rPr lang="en-US" sz="4000" b="1" dirty="0" smtClean="0">
                <a:solidFill>
                  <a:srgbClr val="0000FF"/>
                </a:solidFill>
              </a:rPr>
              <a:t>Disclaimer</a:t>
            </a:r>
            <a:r>
              <a:rPr lang="en-US" sz="4000" b="1" dirty="0" smtClean="0"/>
              <a:t> – I am a member of NCI’s Board of Scientific Advisors and Frederick National Laboratories Advisory Committee, Technical Working Group</a:t>
            </a:r>
          </a:p>
          <a:p>
            <a:endParaRPr lang="en-US" dirty="0"/>
          </a:p>
        </p:txBody>
      </p:sp>
    </p:spTree>
    <p:extLst>
      <p:ext uri="{BB962C8B-B14F-4D97-AF65-F5344CB8AC3E}">
        <p14:creationId xmlns:p14="http://schemas.microsoft.com/office/powerpoint/2010/main" val="37952724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410200"/>
          </a:xfrm>
        </p:spPr>
        <p:txBody>
          <a:bodyPr>
            <a:normAutofit fontScale="92500" lnSpcReduction="10000"/>
          </a:bodyPr>
          <a:lstStyle/>
          <a:p>
            <a:r>
              <a:rPr lang="en-US" dirty="0" smtClean="0"/>
              <a:t>The </a:t>
            </a:r>
            <a:r>
              <a:rPr lang="en-US" dirty="0"/>
              <a:t>ITCR Program expects that </a:t>
            </a:r>
            <a:r>
              <a:rPr lang="en-US" dirty="0" smtClean="0"/>
              <a:t>the projects </a:t>
            </a:r>
            <a:r>
              <a:rPr lang="en-US" dirty="0"/>
              <a:t>it supports will have high impact and be publicly </a:t>
            </a:r>
            <a:r>
              <a:rPr lang="en-US" dirty="0" smtClean="0"/>
              <a:t>accessible </a:t>
            </a:r>
            <a:r>
              <a:rPr lang="en-US" dirty="0"/>
              <a:t>for maximum </a:t>
            </a:r>
            <a:r>
              <a:rPr lang="en-US" dirty="0" smtClean="0"/>
              <a:t>utility.</a:t>
            </a:r>
          </a:p>
          <a:p>
            <a:r>
              <a:rPr lang="en-US" dirty="0" smtClean="0"/>
              <a:t>However</a:t>
            </a:r>
            <a:r>
              <a:rPr lang="en-US" dirty="0"/>
              <a:t>, developers of ITCR software </a:t>
            </a:r>
            <a:r>
              <a:rPr lang="en-US" dirty="0" smtClean="0"/>
              <a:t>products often </a:t>
            </a:r>
            <a:r>
              <a:rPr lang="en-US" dirty="0"/>
              <a:t>struggle over selection of the correct tactics for simultaneously optimizing broad accessibility and full life cycle support that includes subsequent versioning and maintenance. </a:t>
            </a:r>
            <a:endParaRPr lang="en-US" dirty="0" smtClean="0"/>
          </a:p>
          <a:p>
            <a:r>
              <a:rPr lang="en-US" b="1" i="1" dirty="0" smtClean="0">
                <a:solidFill>
                  <a:srgbClr val="0000FF"/>
                </a:solidFill>
              </a:rPr>
              <a:t>Develop long term approaches to sustain open source software innovation with a focus on industry partnerships (</a:t>
            </a:r>
            <a:r>
              <a:rPr lang="en-US" i="1" u="sng" dirty="0" smtClean="0">
                <a:solidFill>
                  <a:srgbClr val="FF0000"/>
                </a:solidFill>
              </a:rPr>
              <a:t>by ITCR investigators for ITCR investigators</a:t>
            </a:r>
            <a:r>
              <a:rPr lang="en-US" b="1" i="1" dirty="0" smtClean="0">
                <a:solidFill>
                  <a:srgbClr val="0000FF"/>
                </a:solidFill>
              </a:rPr>
              <a:t>)</a:t>
            </a:r>
            <a:endParaRPr lang="en-US" b="1" i="1" dirty="0">
              <a:solidFill>
                <a:srgbClr val="0000FF"/>
              </a:solidFill>
            </a:endParaRPr>
          </a:p>
          <a:p>
            <a:endParaRPr lang="en-US" dirty="0"/>
          </a:p>
        </p:txBody>
      </p:sp>
      <p:sp>
        <p:nvSpPr>
          <p:cNvPr id="3" name="Title 2"/>
          <p:cNvSpPr>
            <a:spLocks noGrp="1"/>
          </p:cNvSpPr>
          <p:nvPr>
            <p:ph type="title"/>
          </p:nvPr>
        </p:nvSpPr>
        <p:spPr>
          <a:xfrm>
            <a:off x="457200" y="0"/>
            <a:ext cx="8229600" cy="609600"/>
          </a:xfrm>
        </p:spPr>
        <p:txBody>
          <a:bodyPr>
            <a:normAutofit fontScale="90000"/>
          </a:bodyPr>
          <a:lstStyle/>
          <a:p>
            <a:r>
              <a:rPr lang="en-US" dirty="0" smtClean="0"/>
              <a:t>ITCR SIP WG – Problem Statement</a:t>
            </a:r>
            <a:endParaRPr lang="en-US" dirty="0"/>
          </a:p>
        </p:txBody>
      </p:sp>
      <p:pic>
        <p:nvPicPr>
          <p:cNvPr id="4" name="Picture 2" descr="NCI ITCR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39193"/>
            <a:ext cx="3429000" cy="548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7645581"/>
      </p:ext>
    </p:extLst>
  </p:cSld>
  <p:clrMapOvr>
    <a:masterClrMapping/>
  </p:clrMapOvr>
  <p:transition spd="med" advClick="0" advTm="15000">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90600"/>
          </a:xfrm>
        </p:spPr>
        <p:txBody>
          <a:bodyPr>
            <a:noAutofit/>
          </a:bodyPr>
          <a:lstStyle/>
          <a:p>
            <a:r>
              <a:rPr lang="en-US" sz="3600" dirty="0" smtClean="0"/>
              <a:t>Sustainability and Industry Partnership (SIP) Proposed Focus Areas</a:t>
            </a:r>
            <a:endParaRPr lang="en-US" sz="3600" dirty="0"/>
          </a:p>
        </p:txBody>
      </p:sp>
      <p:sp>
        <p:nvSpPr>
          <p:cNvPr id="6" name="Content Placeholder 5"/>
          <p:cNvSpPr>
            <a:spLocks noGrp="1"/>
          </p:cNvSpPr>
          <p:nvPr>
            <p:ph idx="1"/>
          </p:nvPr>
        </p:nvSpPr>
        <p:spPr>
          <a:xfrm>
            <a:off x="457200" y="1350264"/>
            <a:ext cx="8001000" cy="3831336"/>
          </a:xfrm>
        </p:spPr>
        <p:txBody>
          <a:bodyPr>
            <a:normAutofit/>
          </a:bodyPr>
          <a:lstStyle/>
          <a:p>
            <a:pPr>
              <a:spcBef>
                <a:spcPts val="0"/>
              </a:spcBef>
            </a:pPr>
            <a:r>
              <a:rPr lang="en-US" dirty="0" smtClean="0">
                <a:solidFill>
                  <a:srgbClr val="FF0000"/>
                </a:solidFill>
              </a:rPr>
              <a:t>Share best practices in open source licensing to promote industry partnerships</a:t>
            </a:r>
          </a:p>
          <a:p>
            <a:pPr>
              <a:spcBef>
                <a:spcPts val="0"/>
              </a:spcBef>
            </a:pPr>
            <a:r>
              <a:rPr lang="en-US" dirty="0" smtClean="0"/>
              <a:t>Disseminate models for sustainability via a best practices library</a:t>
            </a:r>
          </a:p>
          <a:p>
            <a:pPr>
              <a:spcBef>
                <a:spcPts val="0"/>
              </a:spcBef>
            </a:pPr>
            <a:r>
              <a:rPr lang="en-US" dirty="0" smtClean="0"/>
              <a:t>Create an industry partnership “store front” for ITCR grantees</a:t>
            </a:r>
          </a:p>
        </p:txBody>
      </p:sp>
      <p:pic>
        <p:nvPicPr>
          <p:cNvPr id="7" name="Picture 2" descr="NCI ITCR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39193"/>
            <a:ext cx="3429000" cy="548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151320"/>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229600" cy="4525963"/>
          </a:xfrm>
        </p:spPr>
        <p:txBody>
          <a:bodyPr>
            <a:noAutofit/>
          </a:bodyPr>
          <a:lstStyle/>
          <a:p>
            <a:r>
              <a:rPr lang="en-US" sz="2400" dirty="0"/>
              <a:t>D</a:t>
            </a:r>
            <a:r>
              <a:rPr lang="en-US" sz="2400" dirty="0" smtClean="0"/>
              <a:t>evelop </a:t>
            </a:r>
            <a:r>
              <a:rPr lang="en-US" sz="2400" dirty="0"/>
              <a:t>a workflow/decision tree to support informed decision making for the selection of open source licenses, consistent with NCI ITCR expectations and the future licensing </a:t>
            </a:r>
            <a:r>
              <a:rPr lang="en-US" sz="2400" dirty="0" smtClean="0"/>
              <a:t>needs</a:t>
            </a:r>
            <a:endParaRPr lang="en-US" sz="2400" dirty="0"/>
          </a:p>
          <a:p>
            <a:r>
              <a:rPr lang="en-US" sz="2400" dirty="0"/>
              <a:t>P</a:t>
            </a:r>
            <a:r>
              <a:rPr lang="en-US" sz="2400" dirty="0" smtClean="0"/>
              <a:t>rovide </a:t>
            </a:r>
            <a:r>
              <a:rPr lang="en-US" sz="2400" dirty="0"/>
              <a:t>a licensing consultancy service for ITCR </a:t>
            </a:r>
            <a:r>
              <a:rPr lang="en-US" sz="2400" dirty="0" smtClean="0"/>
              <a:t>grantees</a:t>
            </a:r>
            <a:endParaRPr lang="en-US" sz="2400" dirty="0"/>
          </a:p>
          <a:p>
            <a:r>
              <a:rPr lang="en-US" sz="2400" dirty="0"/>
              <a:t>P</a:t>
            </a:r>
            <a:r>
              <a:rPr lang="en-US" sz="2400" dirty="0" smtClean="0"/>
              <a:t>ublish </a:t>
            </a:r>
            <a:r>
              <a:rPr lang="en-US" sz="2400" dirty="0"/>
              <a:t>case studies of successfully disseminated software products supported by open source licenses to highlight viable approaches for licensing and sustainability in partnership with the Association of University Technology Managers (</a:t>
            </a:r>
            <a:r>
              <a:rPr lang="en-US" sz="2400" dirty="0" smtClean="0"/>
              <a:t>AUTM)</a:t>
            </a:r>
            <a:endParaRPr lang="en-US" sz="2400" dirty="0"/>
          </a:p>
          <a:p>
            <a:r>
              <a:rPr lang="en-US" sz="2400" dirty="0" smtClean="0"/>
              <a:t>Furnish </a:t>
            </a:r>
            <a:r>
              <a:rPr lang="en-US" sz="2400" dirty="0"/>
              <a:t>business model templates and sustainability plans for new software development </a:t>
            </a:r>
            <a:r>
              <a:rPr lang="en-US" sz="2400" dirty="0" smtClean="0"/>
              <a:t>initiatives</a:t>
            </a:r>
            <a:endParaRPr lang="en-US" sz="2400" dirty="0"/>
          </a:p>
        </p:txBody>
      </p:sp>
      <p:sp>
        <p:nvSpPr>
          <p:cNvPr id="3" name="Title 2"/>
          <p:cNvSpPr>
            <a:spLocks noGrp="1"/>
          </p:cNvSpPr>
          <p:nvPr>
            <p:ph type="title"/>
          </p:nvPr>
        </p:nvSpPr>
        <p:spPr>
          <a:xfrm>
            <a:off x="0" y="0"/>
            <a:ext cx="9144000" cy="1143000"/>
          </a:xfrm>
        </p:spPr>
        <p:txBody>
          <a:bodyPr>
            <a:noAutofit/>
          </a:bodyPr>
          <a:lstStyle/>
          <a:p>
            <a:r>
              <a:rPr lang="en-US" sz="3600" dirty="0"/>
              <a:t>Share best practices in open source licensing to promote industry </a:t>
            </a:r>
            <a:r>
              <a:rPr lang="en-US" sz="3600" dirty="0" smtClean="0"/>
              <a:t>partnerships</a:t>
            </a:r>
            <a:endParaRPr lang="en-US" sz="3600" dirty="0"/>
          </a:p>
        </p:txBody>
      </p:sp>
      <p:pic>
        <p:nvPicPr>
          <p:cNvPr id="4" name="Picture 2" descr="NCI ITCR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39193"/>
            <a:ext cx="3429000" cy="548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9790355"/>
      </p:ext>
    </p:extLst>
  </p:cSld>
  <p:clrMapOvr>
    <a:masterClrMapping/>
  </p:clrMapOvr>
  <mc:AlternateContent xmlns:mc="http://schemas.openxmlformats.org/markup-compatibility/2006" xmlns:p14="http://schemas.microsoft.com/office/powerpoint/2010/main">
    <mc:Choice Requires="p14">
      <p:transition spd="slow" p14:dur="1200" advClick="0" advTm="15000">
        <p14:prism/>
      </p:transition>
    </mc:Choice>
    <mc:Fallback xmlns="">
      <p:transition spd="slow" advClick="0" advTm="15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90600"/>
          </a:xfrm>
        </p:spPr>
        <p:txBody>
          <a:bodyPr>
            <a:noAutofit/>
          </a:bodyPr>
          <a:lstStyle/>
          <a:p>
            <a:r>
              <a:rPr lang="en-US" sz="3600" dirty="0" smtClean="0"/>
              <a:t>Sustainability and Industry Partnership (SIP) Proposed Focus Areas</a:t>
            </a:r>
            <a:endParaRPr lang="en-US" sz="3600" dirty="0"/>
          </a:p>
        </p:txBody>
      </p:sp>
      <p:sp>
        <p:nvSpPr>
          <p:cNvPr id="6" name="Content Placeholder 5"/>
          <p:cNvSpPr>
            <a:spLocks noGrp="1"/>
          </p:cNvSpPr>
          <p:nvPr>
            <p:ph idx="1"/>
          </p:nvPr>
        </p:nvSpPr>
        <p:spPr>
          <a:xfrm>
            <a:off x="457200" y="1350264"/>
            <a:ext cx="8001000" cy="3831336"/>
          </a:xfrm>
        </p:spPr>
        <p:txBody>
          <a:bodyPr>
            <a:normAutofit/>
          </a:bodyPr>
          <a:lstStyle/>
          <a:p>
            <a:pPr>
              <a:spcBef>
                <a:spcPts val="0"/>
              </a:spcBef>
            </a:pPr>
            <a:r>
              <a:rPr lang="en-US" dirty="0" smtClean="0"/>
              <a:t>Share best practices in open source licensing to promote industry partnerships</a:t>
            </a:r>
          </a:p>
          <a:p>
            <a:pPr>
              <a:spcBef>
                <a:spcPts val="0"/>
              </a:spcBef>
            </a:pPr>
            <a:r>
              <a:rPr lang="en-US" dirty="0" smtClean="0">
                <a:solidFill>
                  <a:srgbClr val="FF0000"/>
                </a:solidFill>
              </a:rPr>
              <a:t>Disseminate models for sustainability via a best practices library</a:t>
            </a:r>
          </a:p>
          <a:p>
            <a:pPr>
              <a:spcBef>
                <a:spcPts val="0"/>
              </a:spcBef>
            </a:pPr>
            <a:r>
              <a:rPr lang="en-US" dirty="0" smtClean="0"/>
              <a:t>Create an industry partnership “store front” for ITCR grantees</a:t>
            </a:r>
          </a:p>
        </p:txBody>
      </p:sp>
      <p:pic>
        <p:nvPicPr>
          <p:cNvPr id="7" name="Picture 2" descr="NCI ITCR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3429000" cy="548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6404436"/>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Curate </a:t>
            </a:r>
            <a:r>
              <a:rPr lang="en-US" dirty="0"/>
              <a:t>a compendium of best practices successfully used by </a:t>
            </a:r>
            <a:r>
              <a:rPr lang="en-US" dirty="0" smtClean="0"/>
              <a:t>foundations,  </a:t>
            </a:r>
            <a:r>
              <a:rPr lang="en-US" dirty="0"/>
              <a:t>for-profits and models within funding institutions for supporting open-source software (e.g., Apache, </a:t>
            </a:r>
            <a:r>
              <a:rPr lang="en-US" dirty="0" err="1"/>
              <a:t>RedHat</a:t>
            </a:r>
            <a:r>
              <a:rPr lang="en-US" dirty="0"/>
              <a:t>, i2b2/</a:t>
            </a:r>
            <a:r>
              <a:rPr lang="en-US" dirty="0" err="1"/>
              <a:t>TransMART</a:t>
            </a:r>
            <a:r>
              <a:rPr lang="en-US" dirty="0"/>
              <a:t> Foundation, </a:t>
            </a:r>
            <a:r>
              <a:rPr lang="en-US" dirty="0" err="1"/>
              <a:t>SMARTHealthIT</a:t>
            </a:r>
            <a:r>
              <a:rPr lang="en-US" dirty="0"/>
              <a:t> Advisory Committee, HealthCare Services Platform Consortium</a:t>
            </a:r>
            <a:r>
              <a:rPr lang="en-US" dirty="0" smtClean="0"/>
              <a:t>)</a:t>
            </a:r>
            <a:endParaRPr lang="en-US" dirty="0"/>
          </a:p>
          <a:p>
            <a:r>
              <a:rPr lang="en-US" dirty="0" smtClean="0"/>
              <a:t>Create a </a:t>
            </a:r>
            <a:r>
              <a:rPr lang="en-US" dirty="0"/>
              <a:t>SIP WG Business Development Advisory Group that will identify government, foundation, and corporate funding sources and develop sustainability </a:t>
            </a:r>
            <a:r>
              <a:rPr lang="en-US" dirty="0" smtClean="0"/>
              <a:t>plans</a:t>
            </a:r>
            <a:endParaRPr lang="en-US" dirty="0"/>
          </a:p>
          <a:p>
            <a:r>
              <a:rPr lang="en-US" dirty="0" smtClean="0"/>
              <a:t>Provide a </a:t>
            </a:r>
            <a:r>
              <a:rPr lang="en-US" dirty="0"/>
              <a:t>repository of licenses and licensing models with contract templates, including royalty distribution schedules and provisions to make basic versions of software available to NCI ITCR grantees free of </a:t>
            </a:r>
            <a:r>
              <a:rPr lang="en-US" dirty="0" smtClean="0"/>
              <a:t>charge </a:t>
            </a:r>
            <a:endParaRPr lang="en-US" dirty="0"/>
          </a:p>
          <a:p>
            <a:r>
              <a:rPr lang="en-US" dirty="0" smtClean="0"/>
              <a:t>Seek </a:t>
            </a:r>
            <a:r>
              <a:rPr lang="en-US" dirty="0"/>
              <a:t>funding to support tech transfer webinars (at least annually) and hackathons for ITCR investigators to promote development and integration of </a:t>
            </a:r>
            <a:r>
              <a:rPr lang="en-US" dirty="0" smtClean="0"/>
              <a:t>toolkits</a:t>
            </a:r>
            <a:endParaRPr lang="en-US" dirty="0"/>
          </a:p>
          <a:p>
            <a:r>
              <a:rPr lang="en-US" dirty="0" smtClean="0"/>
              <a:t>Distribute the NCI ITCR licensed </a:t>
            </a:r>
            <a:r>
              <a:rPr lang="en-US" dirty="0"/>
              <a:t>tools through </a:t>
            </a:r>
            <a:r>
              <a:rPr lang="en-US" dirty="0" smtClean="0"/>
              <a:t>the NCI HUB</a:t>
            </a:r>
            <a:endParaRPr lang="en-US" dirty="0"/>
          </a:p>
        </p:txBody>
      </p:sp>
      <p:sp>
        <p:nvSpPr>
          <p:cNvPr id="3" name="Title 2"/>
          <p:cNvSpPr>
            <a:spLocks noGrp="1"/>
          </p:cNvSpPr>
          <p:nvPr>
            <p:ph type="title"/>
          </p:nvPr>
        </p:nvSpPr>
        <p:spPr/>
        <p:txBody>
          <a:bodyPr>
            <a:normAutofit fontScale="90000"/>
          </a:bodyPr>
          <a:lstStyle/>
          <a:p>
            <a:r>
              <a:rPr lang="en-US" dirty="0"/>
              <a:t>Disseminate models for sustainability via a best practices </a:t>
            </a:r>
            <a:r>
              <a:rPr lang="en-US" dirty="0" smtClean="0"/>
              <a:t>library</a:t>
            </a:r>
            <a:endParaRPr lang="en-US" dirty="0"/>
          </a:p>
        </p:txBody>
      </p:sp>
      <p:pic>
        <p:nvPicPr>
          <p:cNvPr id="4" name="Picture 2" descr="NCI ITCR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248400"/>
            <a:ext cx="3429000" cy="548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036550"/>
      </p:ext>
    </p:extLst>
  </p:cSld>
  <p:clrMapOvr>
    <a:masterClrMapping/>
  </p:clrMapOvr>
  <mc:AlternateContent xmlns:mc="http://schemas.openxmlformats.org/markup-compatibility/2006" xmlns:p14="http://schemas.microsoft.com/office/powerpoint/2010/main">
    <mc:Choice Requires="p14">
      <p:transition spd="slow" p14:dur="1200" advClick="0" advTm="15000">
        <p14:prism/>
      </p:transition>
    </mc:Choice>
    <mc:Fallback xmlns="">
      <p:transition spd="slow" advClick="0" advTm="15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90600"/>
          </a:xfrm>
        </p:spPr>
        <p:txBody>
          <a:bodyPr>
            <a:noAutofit/>
          </a:bodyPr>
          <a:lstStyle/>
          <a:p>
            <a:r>
              <a:rPr lang="en-US" sz="3600" dirty="0" smtClean="0"/>
              <a:t>Sustainability and Industry Partnership (SIP) Proposed Focus Areas</a:t>
            </a:r>
            <a:endParaRPr lang="en-US" sz="3600" dirty="0"/>
          </a:p>
        </p:txBody>
      </p:sp>
      <p:sp>
        <p:nvSpPr>
          <p:cNvPr id="6" name="Content Placeholder 5"/>
          <p:cNvSpPr>
            <a:spLocks noGrp="1"/>
          </p:cNvSpPr>
          <p:nvPr>
            <p:ph idx="1"/>
          </p:nvPr>
        </p:nvSpPr>
        <p:spPr>
          <a:xfrm>
            <a:off x="457200" y="1350264"/>
            <a:ext cx="8001000" cy="3831336"/>
          </a:xfrm>
        </p:spPr>
        <p:txBody>
          <a:bodyPr>
            <a:normAutofit/>
          </a:bodyPr>
          <a:lstStyle/>
          <a:p>
            <a:pPr>
              <a:spcBef>
                <a:spcPts val="0"/>
              </a:spcBef>
            </a:pPr>
            <a:r>
              <a:rPr lang="en-US" dirty="0" smtClean="0"/>
              <a:t>Share best practices in open source licensing to promote industry partnerships</a:t>
            </a:r>
          </a:p>
          <a:p>
            <a:pPr>
              <a:spcBef>
                <a:spcPts val="0"/>
              </a:spcBef>
            </a:pPr>
            <a:r>
              <a:rPr lang="en-US" dirty="0" smtClean="0"/>
              <a:t>Disseminate models for sustainability via a best practices library</a:t>
            </a:r>
          </a:p>
          <a:p>
            <a:pPr>
              <a:spcBef>
                <a:spcPts val="0"/>
              </a:spcBef>
            </a:pPr>
            <a:r>
              <a:rPr lang="en-US" dirty="0" smtClean="0">
                <a:solidFill>
                  <a:srgbClr val="FF0000"/>
                </a:solidFill>
              </a:rPr>
              <a:t>Create an industry partnership “store front” for ITCR grantees</a:t>
            </a:r>
          </a:p>
        </p:txBody>
      </p:sp>
      <p:pic>
        <p:nvPicPr>
          <p:cNvPr id="7" name="Picture 2" descr="NCI ITCR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39193"/>
            <a:ext cx="3429000" cy="548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173913"/>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Seek to partner with other NCI (and NIH) initiatives to promote industry partnerships</a:t>
            </a:r>
          </a:p>
          <a:p>
            <a:r>
              <a:rPr lang="en-US" dirty="0" smtClean="0"/>
              <a:t>Introduce ITCR grantees to other grant mechanisms (SBIR/STTR/IMAT)</a:t>
            </a:r>
          </a:p>
          <a:p>
            <a:r>
              <a:rPr lang="en-US" dirty="0" smtClean="0"/>
              <a:t>Encourage commercial translation of ITCR open source innovations with the goal of sustainment and broader dissemination</a:t>
            </a:r>
            <a:endParaRPr lang="en-US" dirty="0"/>
          </a:p>
        </p:txBody>
      </p:sp>
      <p:sp>
        <p:nvSpPr>
          <p:cNvPr id="3" name="Title 2"/>
          <p:cNvSpPr>
            <a:spLocks noGrp="1"/>
          </p:cNvSpPr>
          <p:nvPr>
            <p:ph type="title"/>
          </p:nvPr>
        </p:nvSpPr>
        <p:spPr/>
        <p:txBody>
          <a:bodyPr>
            <a:normAutofit fontScale="90000"/>
          </a:bodyPr>
          <a:lstStyle/>
          <a:p>
            <a:r>
              <a:rPr lang="en-US" dirty="0"/>
              <a:t>Create an industry partnership “store front” for ITCR </a:t>
            </a:r>
            <a:r>
              <a:rPr lang="en-US" dirty="0" smtClean="0"/>
              <a:t>grantees</a:t>
            </a:r>
            <a:endParaRPr lang="en-US" dirty="0"/>
          </a:p>
        </p:txBody>
      </p:sp>
      <p:pic>
        <p:nvPicPr>
          <p:cNvPr id="4" name="Picture 2" descr="NCI ITCR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39193"/>
            <a:ext cx="3429000" cy="548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570081"/>
      </p:ext>
    </p:extLst>
  </p:cSld>
  <p:clrMapOvr>
    <a:masterClrMapping/>
  </p:clrMapOvr>
  <mc:AlternateContent xmlns:mc="http://schemas.openxmlformats.org/markup-compatibility/2006" xmlns:p14="http://schemas.microsoft.com/office/powerpoint/2010/main">
    <mc:Choice Requires="p14">
      <p:transition spd="slow" p14:dur="1200" advClick="0" advTm="15000">
        <p14:prism/>
      </p:transition>
    </mc:Choice>
    <mc:Fallback xmlns="">
      <p:transition spd="slow" advClick="0" advTm="150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ECD41B8BD5054FA90897A0C1FD9302" ma:contentTypeVersion="0" ma:contentTypeDescription="Create a new document." ma:contentTypeScope="" ma:versionID="02869f3cdd88e5d81a914f494b788dd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1CAC087-55E1-4440-B8E3-82B84C5B43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FD17598-C0B8-4719-9E3A-C5234B64B892}">
  <ds:schemaRefs>
    <ds:schemaRef ds:uri="http://schemas.microsoft.com/sharepoint/v3/contenttype/forms"/>
  </ds:schemaRefs>
</ds:datastoreItem>
</file>

<file path=customXml/itemProps3.xml><?xml version="1.0" encoding="utf-8"?>
<ds:datastoreItem xmlns:ds="http://schemas.openxmlformats.org/officeDocument/2006/customXml" ds:itemID="{E84C8399-B12F-4649-9620-7C1FCAC7895A}">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3405</TotalTime>
  <Words>987</Words>
  <Application>Microsoft Office PowerPoint</Application>
  <PresentationFormat>On-screen Show (4:3)</PresentationFormat>
  <Paragraphs>73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MS PGothic</vt:lpstr>
      <vt:lpstr>Arial</vt:lpstr>
      <vt:lpstr>Calibri</vt:lpstr>
      <vt:lpstr>Helvetica</vt:lpstr>
      <vt:lpstr>Office Theme</vt:lpstr>
      <vt:lpstr>PowerPoint Presentation</vt:lpstr>
      <vt:lpstr>Becich Conflicts of Interest (&amp; Disclaimer)</vt:lpstr>
      <vt:lpstr>ITCR SIP WG – Problem Statement</vt:lpstr>
      <vt:lpstr>Sustainability and Industry Partnership (SIP) Proposed Focus Areas</vt:lpstr>
      <vt:lpstr>Share best practices in open source licensing to promote industry partnerships</vt:lpstr>
      <vt:lpstr>Sustainability and Industry Partnership (SIP) Proposed Focus Areas</vt:lpstr>
      <vt:lpstr>Disseminate models for sustainability via a best practices library</vt:lpstr>
      <vt:lpstr>Sustainability and Industry Partnership (SIP) Proposed Focus Areas</vt:lpstr>
      <vt:lpstr>Create an industry partnership “store front” for ITCR grantees</vt:lpstr>
      <vt:lpstr>ITCR SIP WG – Work Products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AMIA master template</dc:title>
  <dc:creator>Joe Grimes</dc:creator>
  <cp:lastModifiedBy>Becich, Michael J</cp:lastModifiedBy>
  <cp:revision>315</cp:revision>
  <dcterms:created xsi:type="dcterms:W3CDTF">2010-10-25T16:09:02Z</dcterms:created>
  <dcterms:modified xsi:type="dcterms:W3CDTF">2018-08-02T23:01:45Z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0x010100A7ECD41B8BD5054FA90897A0C1FD9302</vt:lpwstr>
  </property>
</Properties>
</file>