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686" r:id="rId3"/>
    <p:sldId id="1513" r:id="rId4"/>
    <p:sldId id="663" r:id="rId5"/>
    <p:sldId id="667" r:id="rId6"/>
    <p:sldId id="68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79CCF-9FAF-48C5-BC97-C80344625389}"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3F5DE-1E77-4232-91B5-6822473BC32A}" type="slidenum">
              <a:rPr lang="en-US" smtClean="0"/>
              <a:t>‹#›</a:t>
            </a:fld>
            <a:endParaRPr lang="en-US"/>
          </a:p>
        </p:txBody>
      </p:sp>
    </p:spTree>
    <p:extLst>
      <p:ext uri="{BB962C8B-B14F-4D97-AF65-F5344CB8AC3E}">
        <p14:creationId xmlns:p14="http://schemas.microsoft.com/office/powerpoint/2010/main" val="347568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defRPr/>
            </a:pPr>
            <a:endParaRPr lang="en-US" dirty="0">
              <a:latin typeface="Arial"/>
            </a:endParaRPr>
          </a:p>
          <a:p>
            <a:pPr>
              <a:spcAft>
                <a:spcPts val="815"/>
              </a:spcAft>
              <a:defRPr/>
            </a:pPr>
            <a:r>
              <a:rPr lang="en-US" dirty="0">
                <a:latin typeface="Arial"/>
              </a:rPr>
              <a:t>Unlike webinars which are focused on disseminating information, the purpose of µLabs is to</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86F1A-A313-4492-8608-AE320912D8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77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p:txBody>
      </p:sp>
      <p:sp>
        <p:nvSpPr>
          <p:cNvPr id="4" name="Slide Number Placeholder 3"/>
          <p:cNvSpPr>
            <a:spLocks noGrp="1"/>
          </p:cNvSpPr>
          <p:nvPr>
            <p:ph type="sldNum" sz="quarter" idx="5"/>
          </p:nvPr>
        </p:nvSpPr>
        <p:spPr/>
        <p:txBody>
          <a:bodyPr/>
          <a:lstStyle/>
          <a:p>
            <a:fld id="{13686F1A-A313-4492-8608-AE320912D809}" type="slidenum">
              <a:rPr lang="en-US" smtClean="0"/>
              <a:t>3</a:t>
            </a:fld>
            <a:endParaRPr lang="en-US"/>
          </a:p>
        </p:txBody>
      </p:sp>
    </p:spTree>
    <p:extLst>
      <p:ext uri="{BB962C8B-B14F-4D97-AF65-F5344CB8AC3E}">
        <p14:creationId xmlns:p14="http://schemas.microsoft.com/office/powerpoint/2010/main" val="46575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4</a:t>
            </a:fld>
            <a:endParaRPr lang="en-US"/>
          </a:p>
        </p:txBody>
      </p:sp>
    </p:spTree>
    <p:extLst>
      <p:ext uri="{BB962C8B-B14F-4D97-AF65-F5344CB8AC3E}">
        <p14:creationId xmlns:p14="http://schemas.microsoft.com/office/powerpoint/2010/main" val="372559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that push the limits of current cancer research computational practices and compel development of innovative computational technologies; and</a:t>
            </a:r>
            <a:endParaRPr lang="en-US" dirty="0"/>
          </a:p>
        </p:txBody>
      </p:sp>
      <p:sp>
        <p:nvSpPr>
          <p:cNvPr id="4" name="Slide Number Placeholder 3"/>
          <p:cNvSpPr>
            <a:spLocks noGrp="1"/>
          </p:cNvSpPr>
          <p:nvPr>
            <p:ph type="sldNum" sz="quarter" idx="5"/>
          </p:nvPr>
        </p:nvSpPr>
        <p:spPr/>
        <p:txBody>
          <a:bodyPr/>
          <a:lstStyle/>
          <a:p>
            <a:fld id="{13686F1A-A313-4492-8608-AE320912D809}" type="slidenum">
              <a:rPr lang="en-US" smtClean="0"/>
              <a:t>5</a:t>
            </a:fld>
            <a:endParaRPr lang="en-US"/>
          </a:p>
        </p:txBody>
      </p:sp>
    </p:spTree>
    <p:extLst>
      <p:ext uri="{BB962C8B-B14F-4D97-AF65-F5344CB8AC3E}">
        <p14:creationId xmlns:p14="http://schemas.microsoft.com/office/powerpoint/2010/main" val="416167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76CF-E8B1-4E48-975D-046896EE3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6CB769-60B9-46B1-8E13-91EC480A3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CA9B5-8523-45EE-AC97-93EA481DA984}"/>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5" name="Footer Placeholder 4">
            <a:extLst>
              <a:ext uri="{FF2B5EF4-FFF2-40B4-BE49-F238E27FC236}">
                <a16:creationId xmlns:a16="http://schemas.microsoft.com/office/drawing/2014/main" id="{35E5E251-B2CA-4F31-B189-5CC13C0B5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98CED-7298-4495-8840-E1A2FC15D6DF}"/>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74876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5B08-5D17-4D2D-B759-22B0309CD7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7A5FE-AAE5-4E2F-B212-A4C6782DEA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F4526-2272-46EC-B614-89BE6E974DD3}"/>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5" name="Footer Placeholder 4">
            <a:extLst>
              <a:ext uri="{FF2B5EF4-FFF2-40B4-BE49-F238E27FC236}">
                <a16:creationId xmlns:a16="http://schemas.microsoft.com/office/drawing/2014/main" id="{7E69E7B6-58D0-4AFD-8BF1-A9078500C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E1DB2-578F-4DB1-820C-9DA1C51C97C9}"/>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41706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4FD97-D3D5-47A2-B2FF-DE418AA674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F70DC2-3A1D-486D-80B0-BB754B929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D744D-C1DD-428D-9D39-57CAC2C11DC1}"/>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5" name="Footer Placeholder 4">
            <a:extLst>
              <a:ext uri="{FF2B5EF4-FFF2-40B4-BE49-F238E27FC236}">
                <a16:creationId xmlns:a16="http://schemas.microsoft.com/office/drawing/2014/main" id="{D0E31BDE-6239-460E-AAE5-DEA3964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3858E-8201-4C0D-8BAC-3A321B2F64CA}"/>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2960497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5E99-E2F7-4720-8588-A01C6BF30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389932-7689-488D-A4BA-21319828F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90AE0-4E34-4AFE-8561-6ED1CEE5E060}"/>
              </a:ext>
            </a:extLst>
          </p:cNvPr>
          <p:cNvSpPr>
            <a:spLocks noGrp="1"/>
          </p:cNvSpPr>
          <p:nvPr>
            <p:ph type="dt" sz="half" idx="10"/>
          </p:nvPr>
        </p:nvSpPr>
        <p:spPr/>
        <p:txBody>
          <a:bodyPr/>
          <a:lstStyle/>
          <a:p>
            <a:fld id="{96DF56F9-B6B6-41D8-B205-BB2672106C0E}" type="datetime1">
              <a:rPr lang="en-US" smtClean="0"/>
              <a:t>6/10/2019</a:t>
            </a:fld>
            <a:endParaRPr lang="en-US"/>
          </a:p>
        </p:txBody>
      </p:sp>
      <p:sp>
        <p:nvSpPr>
          <p:cNvPr id="5" name="Footer Placeholder 4">
            <a:extLst>
              <a:ext uri="{FF2B5EF4-FFF2-40B4-BE49-F238E27FC236}">
                <a16:creationId xmlns:a16="http://schemas.microsoft.com/office/drawing/2014/main" id="{6592DD76-84B0-49BF-86A2-16F02C227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00293-AE7F-4E06-A655-7DB2A446B013}"/>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2838438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A787-20BC-483E-BF3A-F065C7C75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055B3-2D00-478B-AB8C-CB5E531DCD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8D071-BC23-4D34-A95D-ED63CC4085BF}"/>
              </a:ext>
            </a:extLst>
          </p:cNvPr>
          <p:cNvSpPr>
            <a:spLocks noGrp="1"/>
          </p:cNvSpPr>
          <p:nvPr>
            <p:ph type="dt" sz="half" idx="10"/>
          </p:nvPr>
        </p:nvSpPr>
        <p:spPr/>
        <p:txBody>
          <a:bodyPr/>
          <a:lstStyle/>
          <a:p>
            <a:fld id="{793CF661-7A82-464A-8CD5-9104B1C11BE9}" type="datetime1">
              <a:rPr lang="en-US" smtClean="0"/>
              <a:t>6/10/2019</a:t>
            </a:fld>
            <a:endParaRPr lang="en-US"/>
          </a:p>
        </p:txBody>
      </p:sp>
      <p:sp>
        <p:nvSpPr>
          <p:cNvPr id="5" name="Footer Placeholder 4">
            <a:extLst>
              <a:ext uri="{FF2B5EF4-FFF2-40B4-BE49-F238E27FC236}">
                <a16:creationId xmlns:a16="http://schemas.microsoft.com/office/drawing/2014/main" id="{28543C6F-A184-4BD8-86B2-1A5B82734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77201-17CA-4F10-8D40-66FBAEBAE43B}"/>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771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FA76-906F-4AE3-A1E9-9644E0D0D9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253D35-8533-486B-9048-F56D7C639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550788-1C19-4C4E-BE41-734D5541361A}"/>
              </a:ext>
            </a:extLst>
          </p:cNvPr>
          <p:cNvSpPr>
            <a:spLocks noGrp="1"/>
          </p:cNvSpPr>
          <p:nvPr>
            <p:ph type="dt" sz="half" idx="10"/>
          </p:nvPr>
        </p:nvSpPr>
        <p:spPr/>
        <p:txBody>
          <a:bodyPr/>
          <a:lstStyle/>
          <a:p>
            <a:fld id="{CA096683-C1B7-410A-B480-B777FA99398D}" type="datetime1">
              <a:rPr lang="en-US" smtClean="0"/>
              <a:t>6/10/2019</a:t>
            </a:fld>
            <a:endParaRPr lang="en-US"/>
          </a:p>
        </p:txBody>
      </p:sp>
      <p:sp>
        <p:nvSpPr>
          <p:cNvPr id="5" name="Footer Placeholder 4">
            <a:extLst>
              <a:ext uri="{FF2B5EF4-FFF2-40B4-BE49-F238E27FC236}">
                <a16:creationId xmlns:a16="http://schemas.microsoft.com/office/drawing/2014/main" id="{EE80ECC3-7A17-4347-B12F-56E10371A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A3A67-7C6A-4CBA-BDE2-19FE35BC86FB}"/>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198783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2B5E-F193-4CC0-AA68-020BDB112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48E3C-5A98-4AB6-BABE-FA70D55168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C53A80-718B-4C61-9BF4-7E60AE82E2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AD5BAB-5138-4052-800E-4F62846E3261}"/>
              </a:ext>
            </a:extLst>
          </p:cNvPr>
          <p:cNvSpPr>
            <a:spLocks noGrp="1"/>
          </p:cNvSpPr>
          <p:nvPr>
            <p:ph type="dt" sz="half" idx="10"/>
          </p:nvPr>
        </p:nvSpPr>
        <p:spPr/>
        <p:txBody>
          <a:bodyPr/>
          <a:lstStyle/>
          <a:p>
            <a:fld id="{0A0D177A-7D55-420B-856A-B79D0FAF22D3}" type="datetime1">
              <a:rPr lang="en-US" smtClean="0"/>
              <a:t>6/10/2019</a:t>
            </a:fld>
            <a:endParaRPr lang="en-US"/>
          </a:p>
        </p:txBody>
      </p:sp>
      <p:sp>
        <p:nvSpPr>
          <p:cNvPr id="6" name="Footer Placeholder 5">
            <a:extLst>
              <a:ext uri="{FF2B5EF4-FFF2-40B4-BE49-F238E27FC236}">
                <a16:creationId xmlns:a16="http://schemas.microsoft.com/office/drawing/2014/main" id="{ECD1D52E-6167-49F1-ABC0-536A103D8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CA0C9-B81A-419A-A6B5-7FFF9959B038}"/>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160168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C72E-E2D5-49E0-A2B1-B302FD2725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5BE07E-FD22-4B09-B714-0BB3A0593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75F4D2-7443-48E8-844B-72E43DEB0B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B1F9AC-C27B-4658-8572-83F5C3EC1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4BB1B9-CE65-4064-AAEA-E74220D735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BE7D91-CCA0-48C9-931E-6CB2783608E5}"/>
              </a:ext>
            </a:extLst>
          </p:cNvPr>
          <p:cNvSpPr>
            <a:spLocks noGrp="1"/>
          </p:cNvSpPr>
          <p:nvPr>
            <p:ph type="dt" sz="half" idx="10"/>
          </p:nvPr>
        </p:nvSpPr>
        <p:spPr/>
        <p:txBody>
          <a:bodyPr/>
          <a:lstStyle/>
          <a:p>
            <a:fld id="{B83F0A26-0F65-480B-B902-55F66C34534E}" type="datetime1">
              <a:rPr lang="en-US" smtClean="0"/>
              <a:t>6/10/2019</a:t>
            </a:fld>
            <a:endParaRPr lang="en-US"/>
          </a:p>
        </p:txBody>
      </p:sp>
      <p:sp>
        <p:nvSpPr>
          <p:cNvPr id="8" name="Footer Placeholder 7">
            <a:extLst>
              <a:ext uri="{FF2B5EF4-FFF2-40B4-BE49-F238E27FC236}">
                <a16:creationId xmlns:a16="http://schemas.microsoft.com/office/drawing/2014/main" id="{B0B26551-BFBF-43F4-9E47-C99DED238E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C1F7DB-553D-4055-B693-7EC4C8D05798}"/>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2455483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E0A4-F8E2-402D-A8F9-AC5EEC760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292AEB-418A-431B-9263-5A9045B1B381}"/>
              </a:ext>
            </a:extLst>
          </p:cNvPr>
          <p:cNvSpPr>
            <a:spLocks noGrp="1"/>
          </p:cNvSpPr>
          <p:nvPr>
            <p:ph type="dt" sz="half" idx="10"/>
          </p:nvPr>
        </p:nvSpPr>
        <p:spPr/>
        <p:txBody>
          <a:bodyPr/>
          <a:lstStyle/>
          <a:p>
            <a:fld id="{24E3F8A9-1A84-42AC-B07D-3F92A5C37164}" type="datetime1">
              <a:rPr lang="en-US" smtClean="0"/>
              <a:t>6/10/2019</a:t>
            </a:fld>
            <a:endParaRPr lang="en-US"/>
          </a:p>
        </p:txBody>
      </p:sp>
      <p:sp>
        <p:nvSpPr>
          <p:cNvPr id="4" name="Footer Placeholder 3">
            <a:extLst>
              <a:ext uri="{FF2B5EF4-FFF2-40B4-BE49-F238E27FC236}">
                <a16:creationId xmlns:a16="http://schemas.microsoft.com/office/drawing/2014/main" id="{D8E17411-5FC3-476C-8406-406E93E716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C8096A-6547-472E-80D6-FA73DA111EF7}"/>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6741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F64762-2B01-424A-8254-4F04008ECBB0}"/>
              </a:ext>
            </a:extLst>
          </p:cNvPr>
          <p:cNvSpPr>
            <a:spLocks noGrp="1"/>
          </p:cNvSpPr>
          <p:nvPr>
            <p:ph type="dt" sz="half" idx="10"/>
          </p:nvPr>
        </p:nvSpPr>
        <p:spPr/>
        <p:txBody>
          <a:bodyPr/>
          <a:lstStyle/>
          <a:p>
            <a:fld id="{DCC474FA-9CBB-4B19-9593-B42677E40BC8}" type="datetime1">
              <a:rPr lang="en-US" smtClean="0"/>
              <a:t>6/10/2019</a:t>
            </a:fld>
            <a:endParaRPr lang="en-US"/>
          </a:p>
        </p:txBody>
      </p:sp>
      <p:sp>
        <p:nvSpPr>
          <p:cNvPr id="3" name="Footer Placeholder 2">
            <a:extLst>
              <a:ext uri="{FF2B5EF4-FFF2-40B4-BE49-F238E27FC236}">
                <a16:creationId xmlns:a16="http://schemas.microsoft.com/office/drawing/2014/main" id="{DE7C84D8-3A43-4828-941D-863645DA9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4C3C33-3E3E-428F-BB61-B217CB5FAE9C}"/>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192401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5457-1550-4699-9498-DFB24D23D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6B64F-B4E3-47FD-B461-117726927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54038-B3DE-4DFF-93B6-7635E9791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B9DB4E-73CD-44EA-BC8E-9A8FFE3ED311}"/>
              </a:ext>
            </a:extLst>
          </p:cNvPr>
          <p:cNvSpPr>
            <a:spLocks noGrp="1"/>
          </p:cNvSpPr>
          <p:nvPr>
            <p:ph type="dt" sz="half" idx="10"/>
          </p:nvPr>
        </p:nvSpPr>
        <p:spPr/>
        <p:txBody>
          <a:bodyPr/>
          <a:lstStyle/>
          <a:p>
            <a:fld id="{6CDC8529-CA42-42A4-A4D8-6C3197990C1B}" type="datetime1">
              <a:rPr lang="en-US" smtClean="0"/>
              <a:t>6/10/2019</a:t>
            </a:fld>
            <a:endParaRPr lang="en-US"/>
          </a:p>
        </p:txBody>
      </p:sp>
      <p:sp>
        <p:nvSpPr>
          <p:cNvPr id="6" name="Footer Placeholder 5">
            <a:extLst>
              <a:ext uri="{FF2B5EF4-FFF2-40B4-BE49-F238E27FC236}">
                <a16:creationId xmlns:a16="http://schemas.microsoft.com/office/drawing/2014/main" id="{05A626C3-7F05-4CB3-B593-ADDD1CB8F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4D6E3-B625-45C2-A4BC-1FB643939E00}"/>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238247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2BC4-5F1D-47D5-9659-8EDA4BB61B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BB84A-1A5E-4A08-A2F8-6F25C02022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29800-1DCB-41B8-B4E5-F44ED3AA9B83}"/>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5" name="Footer Placeholder 4">
            <a:extLst>
              <a:ext uri="{FF2B5EF4-FFF2-40B4-BE49-F238E27FC236}">
                <a16:creationId xmlns:a16="http://schemas.microsoft.com/office/drawing/2014/main" id="{B94F79F3-8989-42FB-8ABC-C4F946416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1372E-89FD-4B60-BE2C-10F15916E787}"/>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2862359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CB71-E756-4B02-9801-C9447F861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38FCB6-A883-47FC-9389-BDA0B9766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C0774F-CB5F-4444-8050-962FB192A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0EE0E6-4E81-4F1C-9B57-18CAE0EC010D}"/>
              </a:ext>
            </a:extLst>
          </p:cNvPr>
          <p:cNvSpPr>
            <a:spLocks noGrp="1"/>
          </p:cNvSpPr>
          <p:nvPr>
            <p:ph type="dt" sz="half" idx="10"/>
          </p:nvPr>
        </p:nvSpPr>
        <p:spPr/>
        <p:txBody>
          <a:bodyPr/>
          <a:lstStyle/>
          <a:p>
            <a:fld id="{B5E02F5D-E4BF-4762-AB7E-1BE8C7C07954}" type="datetime1">
              <a:rPr lang="en-US" smtClean="0"/>
              <a:t>6/10/2019</a:t>
            </a:fld>
            <a:endParaRPr lang="en-US"/>
          </a:p>
        </p:txBody>
      </p:sp>
      <p:sp>
        <p:nvSpPr>
          <p:cNvPr id="6" name="Footer Placeholder 5">
            <a:extLst>
              <a:ext uri="{FF2B5EF4-FFF2-40B4-BE49-F238E27FC236}">
                <a16:creationId xmlns:a16="http://schemas.microsoft.com/office/drawing/2014/main" id="{A4C363F4-FC8F-45A5-96A8-B21E6ACAF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D9C4C-5CAC-4E87-9A69-E715E8F5E9C4}"/>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252911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867F-86B6-43E3-9BF9-616925978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100898-C065-462C-8E71-5D97CF7D8D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2A2E1-EE1C-45DD-AA37-D7A5264DF988}"/>
              </a:ext>
            </a:extLst>
          </p:cNvPr>
          <p:cNvSpPr>
            <a:spLocks noGrp="1"/>
          </p:cNvSpPr>
          <p:nvPr>
            <p:ph type="dt" sz="half" idx="10"/>
          </p:nvPr>
        </p:nvSpPr>
        <p:spPr/>
        <p:txBody>
          <a:bodyPr/>
          <a:lstStyle/>
          <a:p>
            <a:fld id="{D554362B-00C5-4FF4-A71B-895B841DB717}" type="datetime1">
              <a:rPr lang="en-US" smtClean="0"/>
              <a:t>6/10/2019</a:t>
            </a:fld>
            <a:endParaRPr lang="en-US"/>
          </a:p>
        </p:txBody>
      </p:sp>
      <p:sp>
        <p:nvSpPr>
          <p:cNvPr id="5" name="Footer Placeholder 4">
            <a:extLst>
              <a:ext uri="{FF2B5EF4-FFF2-40B4-BE49-F238E27FC236}">
                <a16:creationId xmlns:a16="http://schemas.microsoft.com/office/drawing/2014/main" id="{BC7EEFEE-B67E-43E5-AD2A-E8B391CF6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3DD52-1574-496B-A740-CDF4B7A2AEF5}"/>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3668583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30585-946F-4385-A813-14B365BD2E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F68E6A-BF4D-484B-8D09-6322B26563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721EF-BCB4-4977-8C00-4671B3512C09}"/>
              </a:ext>
            </a:extLst>
          </p:cNvPr>
          <p:cNvSpPr>
            <a:spLocks noGrp="1"/>
          </p:cNvSpPr>
          <p:nvPr>
            <p:ph type="dt" sz="half" idx="10"/>
          </p:nvPr>
        </p:nvSpPr>
        <p:spPr/>
        <p:txBody>
          <a:bodyPr/>
          <a:lstStyle/>
          <a:p>
            <a:fld id="{161A74BD-B93D-4C10-B779-1C6E871D075B}" type="datetime1">
              <a:rPr lang="en-US" smtClean="0"/>
              <a:t>6/10/2019</a:t>
            </a:fld>
            <a:endParaRPr lang="en-US"/>
          </a:p>
        </p:txBody>
      </p:sp>
      <p:sp>
        <p:nvSpPr>
          <p:cNvPr id="5" name="Footer Placeholder 4">
            <a:extLst>
              <a:ext uri="{FF2B5EF4-FFF2-40B4-BE49-F238E27FC236}">
                <a16:creationId xmlns:a16="http://schemas.microsoft.com/office/drawing/2014/main" id="{99D644DC-F607-4F2A-9F0B-719B8C8F5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8748D-5163-4262-B891-3CBADFFE6BE6}"/>
              </a:ext>
            </a:extLst>
          </p:cNvPr>
          <p:cNvSpPr>
            <a:spLocks noGrp="1"/>
          </p:cNvSpPr>
          <p:nvPr>
            <p:ph type="sldNum" sz="quarter" idx="12"/>
          </p:nvPr>
        </p:nvSpPr>
        <p:spPr/>
        <p:txBody>
          <a:bodyPr/>
          <a:lstStyle/>
          <a:p>
            <a:fld id="{12F1CD60-BDC3-4A78-87E0-9AD0E18C9B6C}" type="slidenum">
              <a:rPr lang="en-US" smtClean="0"/>
              <a:t>‹#›</a:t>
            </a:fld>
            <a:endParaRPr lang="en-US"/>
          </a:p>
        </p:txBody>
      </p:sp>
    </p:spTree>
    <p:extLst>
      <p:ext uri="{BB962C8B-B14F-4D97-AF65-F5344CB8AC3E}">
        <p14:creationId xmlns:p14="http://schemas.microsoft.com/office/powerpoint/2010/main" val="577208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6322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3620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C8E6-2FA6-4BB4-8183-E071F1602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4C4701-2940-4AFC-9AE1-E15B577538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7E5A54-BFFD-4E52-9EB1-59ADC76406E4}"/>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5" name="Footer Placeholder 4">
            <a:extLst>
              <a:ext uri="{FF2B5EF4-FFF2-40B4-BE49-F238E27FC236}">
                <a16:creationId xmlns:a16="http://schemas.microsoft.com/office/drawing/2014/main" id="{FE4CB2C5-FD63-4139-A9BD-A169956B1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D6B7B-1398-4E54-949F-F3CF8278608F}"/>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299473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86E1-6D3B-49B6-AF53-EE0B91229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501F7-E749-4C5E-A894-C2FAE347EC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B1937-C32A-4B60-B23E-2D4D6A22D2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51F665-2865-4A70-B975-B3CE75F58A0F}"/>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6" name="Footer Placeholder 5">
            <a:extLst>
              <a:ext uri="{FF2B5EF4-FFF2-40B4-BE49-F238E27FC236}">
                <a16:creationId xmlns:a16="http://schemas.microsoft.com/office/drawing/2014/main" id="{50D988F1-2070-4B2E-A8CC-F66F3E987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9C9A2-7CEA-4B9F-9C64-826EB4BEE555}"/>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355753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9D15-14D4-4380-BC6A-13F87C7B13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0FBE7-DE6D-4C32-B629-270927877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06C2E2-1050-430C-8EE6-F9233FC210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540D0F-9D09-4FCA-85FC-8D2647661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3E36A-D9B0-4C0D-982E-9F722440BA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DF709-51FE-400B-8BBF-1A331FBE67D2}"/>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8" name="Footer Placeholder 7">
            <a:extLst>
              <a:ext uri="{FF2B5EF4-FFF2-40B4-BE49-F238E27FC236}">
                <a16:creationId xmlns:a16="http://schemas.microsoft.com/office/drawing/2014/main" id="{792F45DC-27DF-4449-9C55-7E8749EDC1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B007A7-B046-43FC-AE4F-F8C408E5FE51}"/>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113186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0EF2-CB02-408E-9421-61B8F58636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76ADEF-D0E1-456A-BF8A-2FE7872482A4}"/>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4" name="Footer Placeholder 3">
            <a:extLst>
              <a:ext uri="{FF2B5EF4-FFF2-40B4-BE49-F238E27FC236}">
                <a16:creationId xmlns:a16="http://schemas.microsoft.com/office/drawing/2014/main" id="{130A8B9D-D5C1-4898-8C93-C4A2B7019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1F3E5A-3F35-49FA-9C5C-BB9DB3709218}"/>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35866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D168C-E483-498D-9DD7-F12C4EE30E3A}"/>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3" name="Footer Placeholder 2">
            <a:extLst>
              <a:ext uri="{FF2B5EF4-FFF2-40B4-BE49-F238E27FC236}">
                <a16:creationId xmlns:a16="http://schemas.microsoft.com/office/drawing/2014/main" id="{AF8FFB35-00E5-446F-AFB9-DEB0276C41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362E90-329D-4D3A-91A2-120AB449B488}"/>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152713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0B72-5435-423C-BCF7-797C42283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CE203D-0905-4DB7-A12A-F17F56F63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0B1F0-E4FD-4BD8-ABCE-E935AB9D6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8C3F6D-25F1-4319-818D-EFBAE479031B}"/>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6" name="Footer Placeholder 5">
            <a:extLst>
              <a:ext uri="{FF2B5EF4-FFF2-40B4-BE49-F238E27FC236}">
                <a16:creationId xmlns:a16="http://schemas.microsoft.com/office/drawing/2014/main" id="{8ABC0639-1CF4-4D77-9CA5-CA049238D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BEFE9-4B84-4205-ABAE-2B4BB67300A8}"/>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148094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C4D8-E212-4995-A0E8-CF8C52131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C79887-1206-47FB-B126-DD6CEB81D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101B2F-4D66-42A0-B295-766DD1099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9E5A54-E8B0-4743-BB13-4CBBE072A9D4}"/>
              </a:ext>
            </a:extLst>
          </p:cNvPr>
          <p:cNvSpPr>
            <a:spLocks noGrp="1"/>
          </p:cNvSpPr>
          <p:nvPr>
            <p:ph type="dt" sz="half" idx="10"/>
          </p:nvPr>
        </p:nvSpPr>
        <p:spPr/>
        <p:txBody>
          <a:bodyPr/>
          <a:lstStyle/>
          <a:p>
            <a:fld id="{FC9F7092-73A4-463E-9AF4-A8D9F42FBBAB}" type="datetimeFigureOut">
              <a:rPr lang="en-US" smtClean="0"/>
              <a:t>6/10/2019</a:t>
            </a:fld>
            <a:endParaRPr lang="en-US"/>
          </a:p>
        </p:txBody>
      </p:sp>
      <p:sp>
        <p:nvSpPr>
          <p:cNvPr id="6" name="Footer Placeholder 5">
            <a:extLst>
              <a:ext uri="{FF2B5EF4-FFF2-40B4-BE49-F238E27FC236}">
                <a16:creationId xmlns:a16="http://schemas.microsoft.com/office/drawing/2014/main" id="{42A631A4-E454-4A78-AAE1-70BA7FBFA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E6F3D8-8AAC-4D48-BD78-470703381A12}"/>
              </a:ext>
            </a:extLst>
          </p:cNvPr>
          <p:cNvSpPr>
            <a:spLocks noGrp="1"/>
          </p:cNvSpPr>
          <p:nvPr>
            <p:ph type="sldNum" sz="quarter" idx="12"/>
          </p:nvPr>
        </p:nvSpPr>
        <p:spPr/>
        <p:txBody>
          <a:bodyPr/>
          <a:lstStyle/>
          <a:p>
            <a:fld id="{E5099A5B-1AA4-4AF3-A741-DEEC67BCE193}" type="slidenum">
              <a:rPr lang="en-US" smtClean="0"/>
              <a:t>‹#›</a:t>
            </a:fld>
            <a:endParaRPr lang="en-US"/>
          </a:p>
        </p:txBody>
      </p:sp>
    </p:spTree>
    <p:extLst>
      <p:ext uri="{BB962C8B-B14F-4D97-AF65-F5344CB8AC3E}">
        <p14:creationId xmlns:p14="http://schemas.microsoft.com/office/powerpoint/2010/main" val="773894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E7282-E1EA-4A9A-9AEC-F20D6A8D28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5D2DB-E191-4535-911B-67AB72E7D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B6C13-D0B8-4FB1-9BF8-41957CA139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F7092-73A4-463E-9AF4-A8D9F42FBBAB}" type="datetimeFigureOut">
              <a:rPr lang="en-US" smtClean="0"/>
              <a:t>6/10/2019</a:t>
            </a:fld>
            <a:endParaRPr lang="en-US"/>
          </a:p>
        </p:txBody>
      </p:sp>
      <p:sp>
        <p:nvSpPr>
          <p:cNvPr id="5" name="Footer Placeholder 4">
            <a:extLst>
              <a:ext uri="{FF2B5EF4-FFF2-40B4-BE49-F238E27FC236}">
                <a16:creationId xmlns:a16="http://schemas.microsoft.com/office/drawing/2014/main" id="{24B4CDB7-2879-48A1-9778-0811FE0DB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9B8CEC-2984-4E48-9E90-9D3E9C7E9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99A5B-1AA4-4AF3-A741-DEEC67BCE193}" type="slidenum">
              <a:rPr lang="en-US" smtClean="0"/>
              <a:t>‹#›</a:t>
            </a:fld>
            <a:endParaRPr lang="en-US"/>
          </a:p>
        </p:txBody>
      </p:sp>
    </p:spTree>
    <p:extLst>
      <p:ext uri="{BB962C8B-B14F-4D97-AF65-F5344CB8AC3E}">
        <p14:creationId xmlns:p14="http://schemas.microsoft.com/office/powerpoint/2010/main" val="422703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060B6A-C293-485E-9196-B2947DE5E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916EAA-117A-443B-8048-7B4CB8867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0A2D0-B148-40BA-BAEC-B3B32D422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BCB8A-25D5-4C38-AD63-024B7BACB5DB}" type="datetime1">
              <a:rPr lang="en-US" smtClean="0"/>
              <a:t>6/10/2019</a:t>
            </a:fld>
            <a:endParaRPr lang="en-US"/>
          </a:p>
        </p:txBody>
      </p:sp>
      <p:sp>
        <p:nvSpPr>
          <p:cNvPr id="5" name="Footer Placeholder 4">
            <a:extLst>
              <a:ext uri="{FF2B5EF4-FFF2-40B4-BE49-F238E27FC236}">
                <a16:creationId xmlns:a16="http://schemas.microsoft.com/office/drawing/2014/main" id="{D16A9A5D-6DAB-4D7F-8CE5-4B4B94A8F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067CF7-96CE-4250-B338-9284FBE869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1CD60-BDC3-4A78-87E0-9AD0E18C9B6C}" type="slidenum">
              <a:rPr lang="en-US" smtClean="0"/>
              <a:t>‹#›</a:t>
            </a:fld>
            <a:endParaRPr lang="en-US"/>
          </a:p>
        </p:txBody>
      </p:sp>
    </p:spTree>
    <p:extLst>
      <p:ext uri="{BB962C8B-B14F-4D97-AF65-F5344CB8AC3E}">
        <p14:creationId xmlns:p14="http://schemas.microsoft.com/office/powerpoint/2010/main" val="1336186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5E5DC6BF-6A3D-4106-9A41-84B5E4FA8CB0}"/>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92A99F-58DC-4E68-80C2-1D9E22B874F0}"/>
              </a:ext>
            </a:extLst>
          </p:cNvPr>
          <p:cNvSpPr>
            <a:spLocks noGrp="1"/>
          </p:cNvSpPr>
          <p:nvPr>
            <p:ph type="title"/>
          </p:nvPr>
        </p:nvSpPr>
        <p:spPr>
          <a:xfrm>
            <a:off x="159027" y="1341783"/>
            <a:ext cx="5068956" cy="2395330"/>
          </a:xfrm>
        </p:spPr>
        <p:txBody>
          <a:bodyPr>
            <a:normAutofit fontScale="90000"/>
          </a:bodyPr>
          <a:lstStyle/>
          <a:p>
            <a:pPr lvl="1">
              <a:spcAft>
                <a:spcPts val="1200"/>
              </a:spcAft>
            </a:pPr>
            <a:r>
              <a:rPr lang="en-US" sz="3600" b="1" i="1" dirty="0">
                <a:solidFill>
                  <a:srgbClr val="7030A0"/>
                </a:solidFill>
              </a:rPr>
              <a:t>Cancer Challenge Area: </a:t>
            </a:r>
            <a:br>
              <a:rPr lang="en-US" sz="3600" b="1" i="1" dirty="0">
                <a:solidFill>
                  <a:srgbClr val="7030A0"/>
                </a:solidFill>
              </a:rPr>
            </a:br>
            <a:r>
              <a:rPr lang="en-US" sz="3600" b="1" i="1" dirty="0">
                <a:solidFill>
                  <a:srgbClr val="7030A0"/>
                </a:solidFill>
              </a:rPr>
              <a:t>Synthetic Data</a:t>
            </a:r>
            <a:br>
              <a:rPr lang="en-US" sz="3600" b="1" i="1" dirty="0">
                <a:solidFill>
                  <a:srgbClr val="7030A0"/>
                </a:solidFill>
              </a:rPr>
            </a:br>
            <a:br>
              <a:rPr lang="en-US" sz="3600" b="1" i="1" dirty="0">
                <a:solidFill>
                  <a:srgbClr val="7030A0"/>
                </a:solidFill>
              </a:rPr>
            </a:br>
            <a:r>
              <a:rPr lang="en-US" sz="2200" b="1" dirty="0">
                <a:latin typeface="Arial" panose="020B0604020202020204" pitchFamily="34" charset="0"/>
                <a:cs typeface="Arial" panose="020B0604020202020204" pitchFamily="34" charset="0"/>
              </a:rPr>
              <a:t>Nick Anderson, UC Davis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Bill Richards, BWH/Harvard</a:t>
            </a:r>
            <a:br>
              <a:rPr lang="en-US" sz="2200" dirty="0">
                <a:latin typeface="Arial" panose="020B0604020202020204" pitchFamily="34" charset="0"/>
                <a:cs typeface="Arial" panose="020B0604020202020204" pitchFamily="34" charset="0"/>
              </a:rPr>
            </a:br>
            <a:endParaRPr lang="en-US" sz="2200" b="1" i="1" dirty="0">
              <a:solidFill>
                <a:srgbClr val="7030A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60525BF-0505-47EC-BA35-E63441DA11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1CD60-BDC3-4A78-87E0-9AD0E18C9B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41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C610-91C9-48AE-8854-BAC83FBB3244}"/>
              </a:ext>
            </a:extLst>
          </p:cNvPr>
          <p:cNvSpPr>
            <a:spLocks noGrp="1"/>
          </p:cNvSpPr>
          <p:nvPr>
            <p:ph type="title"/>
          </p:nvPr>
        </p:nvSpPr>
        <p:spPr>
          <a:xfrm>
            <a:off x="1838819" y="83707"/>
            <a:ext cx="8586952" cy="520701"/>
          </a:xfrm>
        </p:spPr>
        <p:txBody>
          <a:bodyPr>
            <a:noAutofit/>
          </a:bodyPr>
          <a:lstStyle/>
          <a:p>
            <a:r>
              <a:rPr lang="en-US" sz="4000" b="1" dirty="0">
                <a:solidFill>
                  <a:srgbClr val="800080"/>
                </a:solidFill>
              </a:rPr>
              <a:t>Access to Large-scale Clinical Data Sets </a:t>
            </a:r>
          </a:p>
        </p:txBody>
      </p:sp>
      <p:sp>
        <p:nvSpPr>
          <p:cNvPr id="4" name="Slide Number Placeholder 3">
            <a:extLst>
              <a:ext uri="{FF2B5EF4-FFF2-40B4-BE49-F238E27FC236}">
                <a16:creationId xmlns:a16="http://schemas.microsoft.com/office/drawing/2014/main" id="{5D15839B-8DF6-4054-82A9-0E0F19BA263C}"/>
              </a:ext>
            </a:extLst>
          </p:cNvPr>
          <p:cNvSpPr>
            <a:spLocks noGrp="1"/>
          </p:cNvSpPr>
          <p:nvPr>
            <p:ph type="sldNum" sz="quarter" idx="12"/>
          </p:nvPr>
        </p:nvSpPr>
        <p:spPr/>
        <p:txBody>
          <a:bodyPr/>
          <a:lstStyle/>
          <a:p>
            <a:fld id="{12F1CD60-BDC3-4A78-87E0-9AD0E18C9B6C}" type="slidenum">
              <a:rPr lang="en-US" smtClean="0"/>
              <a:t>2</a:t>
            </a:fld>
            <a:endParaRPr lang="en-US"/>
          </a:p>
        </p:txBody>
      </p:sp>
      <p:sp>
        <p:nvSpPr>
          <p:cNvPr id="3" name="Rectangle 2">
            <a:extLst>
              <a:ext uri="{FF2B5EF4-FFF2-40B4-BE49-F238E27FC236}">
                <a16:creationId xmlns:a16="http://schemas.microsoft.com/office/drawing/2014/main" id="{C1885418-B3DC-7B42-A54D-8A57CF2D2E42}"/>
              </a:ext>
            </a:extLst>
          </p:cNvPr>
          <p:cNvSpPr/>
          <p:nvPr/>
        </p:nvSpPr>
        <p:spPr>
          <a:xfrm>
            <a:off x="6132295" y="670588"/>
            <a:ext cx="6096000" cy="6457152"/>
          </a:xfrm>
          <a:prstGeom prst="rect">
            <a:avLst/>
          </a:prstGeom>
        </p:spPr>
        <p:txBody>
          <a:bodyPr>
            <a:spAutoFit/>
          </a:bodyPr>
          <a:lstStyle/>
          <a:p>
            <a:pPr marL="342900" indent="-342900" fontAlgn="t">
              <a:lnSpc>
                <a:spcPct val="12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Current methods of deidentification or access management face new challenges when applied to very large and uniquely integrative data sets, such as concerns such as whether such methods “over-sanitize” data or introduce bias when applied at scale </a:t>
            </a:r>
          </a:p>
          <a:p>
            <a:pPr marL="342900" indent="-342900" fontAlgn="t">
              <a:lnSpc>
                <a:spcPct val="120000"/>
              </a:lnSpc>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fontAlgn="t">
              <a:lnSpc>
                <a:spcPct val="12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Making broadly available large-scale data sets that include identifiable clinical data is currently  challenging without changes to privacy law, or with development of new models of data access that supports oversight of secondary uses on sensitive data – and in health is not currently socially popular.</a:t>
            </a:r>
          </a:p>
          <a:p>
            <a:pPr marL="285750" lvl="0" indent="-285750">
              <a:buFont typeface="Arial" panose="020B0604020202020204" pitchFamily="34" charset="0"/>
              <a:buChar char="•"/>
              <a:defRPr/>
            </a:pPr>
            <a:endParaRPr lang="en-US" sz="22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defRPr/>
            </a:pPr>
            <a:endParaRPr lang="en-US" sz="2200"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CAE7DD61-59D4-D54A-84D9-0470FD58E5DD}"/>
              </a:ext>
            </a:extLst>
          </p:cNvPr>
          <p:cNvSpPr>
            <a:spLocks noGrp="1"/>
          </p:cNvSpPr>
          <p:nvPr>
            <p:ph idx="1"/>
          </p:nvPr>
        </p:nvSpPr>
        <p:spPr>
          <a:xfrm>
            <a:off x="-36294" y="649296"/>
            <a:ext cx="6096000" cy="5707054"/>
          </a:xfrm>
        </p:spPr>
        <p:txBody>
          <a:bodyPr>
            <a:normAutofit fontScale="92500"/>
          </a:bodyPr>
          <a:lstStyle/>
          <a:p>
            <a:pPr fontAlgn="t">
              <a:lnSpc>
                <a:spcPct val="120000"/>
              </a:lnSpc>
            </a:pPr>
            <a:r>
              <a:rPr lang="en-US" sz="2400" dirty="0">
                <a:latin typeface="Calibri" panose="020F0502020204030204" pitchFamily="34" charset="0"/>
                <a:cs typeface="Calibri" panose="020F0502020204030204" pitchFamily="34" charset="0"/>
              </a:rPr>
              <a:t>There is a </a:t>
            </a:r>
            <a:r>
              <a:rPr lang="en-US" sz="2400" b="1" dirty="0">
                <a:latin typeface="Calibri" panose="020F0502020204030204" pitchFamily="34" charset="0"/>
                <a:cs typeface="Calibri" panose="020F0502020204030204" pitchFamily="34" charset="0"/>
              </a:rPr>
              <a:t>scarcity of sharable high quality, high volume clinically-derived data sets </a:t>
            </a:r>
            <a:r>
              <a:rPr lang="en-US" sz="2400" dirty="0">
                <a:latin typeface="Calibri" panose="020F0502020204030204" pitchFamily="34" charset="0"/>
                <a:cs typeface="Calibri" panose="020F0502020204030204" pitchFamily="34" charset="0"/>
              </a:rPr>
              <a:t>available for research, education or validation purposes </a:t>
            </a:r>
          </a:p>
          <a:p>
            <a:pPr fontAlgn="t">
              <a:lnSpc>
                <a:spcPct val="120000"/>
              </a:lnSpc>
            </a:pPr>
            <a:r>
              <a:rPr lang="en-US" sz="2400" dirty="0">
                <a:latin typeface="Calibri" panose="020F0502020204030204" pitchFamily="34" charset="0"/>
                <a:cs typeface="Calibri" panose="020F0502020204030204" pitchFamily="34" charset="0"/>
              </a:rPr>
              <a:t>Existing data sets are either deidentified -  and require specific attestations for use, or are provided through interfaces that enforce deidentification and prevent access to low-level data </a:t>
            </a:r>
          </a:p>
          <a:p>
            <a:pPr fontAlgn="t">
              <a:lnSpc>
                <a:spcPct val="120000"/>
              </a:lnSpc>
            </a:pPr>
            <a:r>
              <a:rPr lang="en-US" sz="2400" dirty="0">
                <a:latin typeface="Calibri" panose="020F0502020204030204" pitchFamily="34" charset="0"/>
                <a:cs typeface="Calibri" panose="020F0502020204030204" pitchFamily="34" charset="0"/>
              </a:rPr>
              <a:t>Making large-scale, information-rich deidentified clinical data sets available for sharing will continue to be limited by compliance and regulatory requirements, and require significant work </a:t>
            </a:r>
          </a:p>
          <a:p>
            <a:pPr fontAlgn="t">
              <a:lnSpc>
                <a:spcPct val="120000"/>
              </a:lnSpc>
            </a:pPr>
            <a:endParaRPr lang="en-US" sz="2400" dirty="0">
              <a:latin typeface="Calibri" panose="020F0502020204030204" pitchFamily="34" charset="0"/>
              <a:cs typeface="Calibri" panose="020F0502020204030204" pitchFamily="34" charset="0"/>
            </a:endParaRPr>
          </a:p>
          <a:p>
            <a:pPr marL="0" indent="0" fontAlgn="t">
              <a:lnSpc>
                <a:spcPct val="120000"/>
              </a:lnSpc>
              <a:buNone/>
            </a:pPr>
            <a:endParaRPr lang="en-US" sz="2400" dirty="0">
              <a:latin typeface="Calibri" panose="020F0502020204030204" pitchFamily="34" charset="0"/>
              <a:cs typeface="Calibri" panose="020F0502020204030204" pitchFamily="34" charset="0"/>
            </a:endParaRPr>
          </a:p>
          <a:p>
            <a:pPr fontAlgn="t">
              <a:lnSpc>
                <a:spcPct val="120000"/>
              </a:lnSpc>
            </a:pPr>
            <a:endParaRPr lang="en-US" sz="2400" dirty="0">
              <a:latin typeface="Calibri" panose="020F0502020204030204" pitchFamily="34" charset="0"/>
              <a:cs typeface="Calibri" panose="020F0502020204030204" pitchFamily="34" charset="0"/>
            </a:endParaRPr>
          </a:p>
          <a:p>
            <a:pPr>
              <a:lnSpc>
                <a:spcPct val="120000"/>
              </a:lnSpc>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83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F7C9-99DB-4FA7-A6AA-BEEFDBF67A51}"/>
              </a:ext>
            </a:extLst>
          </p:cNvPr>
          <p:cNvSpPr>
            <a:spLocks noGrp="1"/>
          </p:cNvSpPr>
          <p:nvPr>
            <p:ph type="title" idx="4294967295"/>
          </p:nvPr>
        </p:nvSpPr>
        <p:spPr>
          <a:xfrm>
            <a:off x="544179" y="22314"/>
            <a:ext cx="10515600" cy="673100"/>
          </a:xfrm>
        </p:spPr>
        <p:txBody>
          <a:bodyPr vert="horz" lIns="91440" tIns="45720" rIns="91440" bIns="45720" rtlCol="0" anchor="ctr">
            <a:normAutofit fontScale="90000"/>
          </a:bodyPr>
          <a:lstStyle/>
          <a:p>
            <a:pPr algn="ctr"/>
            <a:r>
              <a:rPr lang="en-US" b="1" dirty="0">
                <a:solidFill>
                  <a:srgbClr val="7030A0"/>
                </a:solidFill>
              </a:rPr>
              <a:t>Synthetic Data: Overview </a:t>
            </a:r>
          </a:p>
        </p:txBody>
      </p:sp>
      <p:sp>
        <p:nvSpPr>
          <p:cNvPr id="3" name="Slide Number Placeholder 2">
            <a:extLst>
              <a:ext uri="{FF2B5EF4-FFF2-40B4-BE49-F238E27FC236}">
                <a16:creationId xmlns:a16="http://schemas.microsoft.com/office/drawing/2014/main" id="{3670849B-D000-4004-8D4F-E9D3089DCAD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2F1CD60-BDC3-4A78-87E0-9AD0E18C9B6C}" type="slidenum">
              <a:rPr lang="en-US">
                <a:solidFill>
                  <a:schemeClr val="tx1">
                    <a:lumMod val="50000"/>
                    <a:lumOff val="50000"/>
                  </a:schemeClr>
                </a:solidFill>
                <a:latin typeface="Calibri" panose="020F0502020204030204"/>
              </a:rPr>
              <a:pPr>
                <a:spcAft>
                  <a:spcPts val="600"/>
                </a:spcAft>
                <a:defRPr/>
              </a:pPr>
              <a:t>3</a:t>
            </a:fld>
            <a:endParaRPr lang="en-US">
              <a:solidFill>
                <a:schemeClr val="tx1">
                  <a:lumMod val="50000"/>
                  <a:lumOff val="50000"/>
                </a:schemeClr>
              </a:solidFill>
              <a:latin typeface="Calibri" panose="020F0502020204030204"/>
            </a:endParaRPr>
          </a:p>
        </p:txBody>
      </p:sp>
      <p:pic>
        <p:nvPicPr>
          <p:cNvPr id="5" name="Picture 4" descr="A circuit board&#10;&#10;Description automatically generated">
            <a:extLst>
              <a:ext uri="{FF2B5EF4-FFF2-40B4-BE49-F238E27FC236}">
                <a16:creationId xmlns:a16="http://schemas.microsoft.com/office/drawing/2014/main" id="{D5D4BF38-B7AC-DB44-9551-D524EE33FB34}"/>
              </a:ext>
            </a:extLst>
          </p:cNvPr>
          <p:cNvPicPr>
            <a:picLocks noChangeAspect="1"/>
          </p:cNvPicPr>
          <p:nvPr/>
        </p:nvPicPr>
        <p:blipFill rotWithShape="1">
          <a:blip r:embed="rId3">
            <a:extLst>
              <a:ext uri="{28A0092B-C50C-407E-A947-70E740481C1C}">
                <a14:useLocalDpi xmlns:a14="http://schemas.microsoft.com/office/drawing/2010/main" val="0"/>
              </a:ext>
            </a:extLst>
          </a:blip>
          <a:srcRect l="34619" t="-5214" r="39194" b="5214"/>
          <a:stretch/>
        </p:blipFill>
        <p:spPr>
          <a:xfrm>
            <a:off x="0" y="417425"/>
            <a:ext cx="4939862" cy="6418261"/>
          </a:xfrm>
          <a:prstGeom prst="rect">
            <a:avLst/>
          </a:prstGeom>
        </p:spPr>
      </p:pic>
      <p:sp>
        <p:nvSpPr>
          <p:cNvPr id="6" name="TextBox 5">
            <a:extLst>
              <a:ext uri="{FF2B5EF4-FFF2-40B4-BE49-F238E27FC236}">
                <a16:creationId xmlns:a16="http://schemas.microsoft.com/office/drawing/2014/main" id="{099193CF-2D2C-8D46-B342-926E6C0DC80E}"/>
              </a:ext>
            </a:extLst>
          </p:cNvPr>
          <p:cNvSpPr txBox="1"/>
          <p:nvPr/>
        </p:nvSpPr>
        <p:spPr>
          <a:xfrm>
            <a:off x="5047593" y="602333"/>
            <a:ext cx="6894786" cy="6955750"/>
          </a:xfrm>
          <a:prstGeom prst="rect">
            <a:avLst/>
          </a:prstGeom>
          <a:noFill/>
        </p:spPr>
        <p:txBody>
          <a:bodyPr wrap="square" rtlCol="0">
            <a:spAutoFit/>
          </a:bodyPr>
          <a:lstStyle/>
          <a:p>
            <a:pPr lvl="0"/>
            <a:r>
              <a:rPr lang="en-US" sz="2400" b="1" dirty="0">
                <a:latin typeface="Calibri" panose="020F0502020204030204" pitchFamily="34" charset="0"/>
                <a:cs typeface="Calibri" panose="020F0502020204030204" pitchFamily="34" charset="0"/>
              </a:rPr>
              <a:t>Synthetic data sets:</a:t>
            </a:r>
          </a:p>
          <a:p>
            <a:pPr lvl="0"/>
            <a:r>
              <a:rPr lang="en-US" sz="2200" dirty="0">
                <a:latin typeface="Calibri" panose="020F0502020204030204" pitchFamily="34" charset="0"/>
                <a:cs typeface="Calibri" panose="020F0502020204030204" pitchFamily="34" charset="0"/>
              </a:rPr>
              <a:t>Statistically identically clinical derived data sets, considered not-</a:t>
            </a:r>
            <a:r>
              <a:rPr lang="en-US" sz="2200" dirty="0" err="1">
                <a:latin typeface="Calibri" panose="020F0502020204030204" pitchFamily="34" charset="0"/>
                <a:cs typeface="Calibri" panose="020F0502020204030204" pitchFamily="34" charset="0"/>
              </a:rPr>
              <a:t>relinkable</a:t>
            </a:r>
            <a:r>
              <a:rPr lang="en-US" sz="2200" dirty="0">
                <a:latin typeface="Calibri" panose="020F0502020204030204" pitchFamily="34" charset="0"/>
                <a:cs typeface="Calibri" panose="020F0502020204030204" pitchFamily="34" charset="0"/>
              </a:rPr>
              <a:t> to any patient, institution or community – determined to contain neither PHI or PII. </a:t>
            </a:r>
          </a:p>
          <a:p>
            <a:pPr lvl="0"/>
            <a:endParaRPr lang="en-US" sz="22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The idea:</a:t>
            </a:r>
          </a:p>
          <a:p>
            <a:r>
              <a:rPr lang="en-US" sz="2200" dirty="0">
                <a:latin typeface="Calibri" panose="020F0502020204030204" pitchFamily="34" charset="0"/>
                <a:cs typeface="Calibri" panose="020F0502020204030204" pitchFamily="34" charset="0"/>
              </a:rPr>
              <a:t>Foster the development of high quality, statistically identical data sets and associated descriptive metadata and generation methods that can be broadly shared to support collaborative and reproducible analytic development and validation on large scale data </a:t>
            </a:r>
          </a:p>
          <a:p>
            <a:endParaRPr lang="en-US" sz="22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Why:</a:t>
            </a:r>
          </a:p>
          <a:p>
            <a:r>
              <a:rPr lang="en-US" sz="2200" dirty="0">
                <a:latin typeface="Calibri" panose="020F0502020204030204" pitchFamily="34" charset="0"/>
                <a:cs typeface="Calibri" panose="020F0502020204030204" pitchFamily="34" charset="0"/>
              </a:rPr>
              <a:t>Expanding access to synthetic data sets generated in collaboration with a variety of clinical data domain expertise will democratize access to interdisciplinary experts, and accelerate options to access, test and share new methods and models. </a:t>
            </a:r>
          </a:p>
          <a:p>
            <a:endParaRPr lang="en-US" sz="2200" dirty="0"/>
          </a:p>
          <a:p>
            <a:endParaRPr lang="en-US" sz="2200" dirty="0"/>
          </a:p>
        </p:txBody>
      </p:sp>
    </p:spTree>
    <p:extLst>
      <p:ext uri="{BB962C8B-B14F-4D97-AF65-F5344CB8AC3E}">
        <p14:creationId xmlns:p14="http://schemas.microsoft.com/office/powerpoint/2010/main" val="118944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F7C9-99DB-4FA7-A6AA-BEEFDBF67A51}"/>
              </a:ext>
            </a:extLst>
          </p:cNvPr>
          <p:cNvSpPr>
            <a:spLocks noGrp="1"/>
          </p:cNvSpPr>
          <p:nvPr>
            <p:ph type="title"/>
          </p:nvPr>
        </p:nvSpPr>
        <p:spPr>
          <a:xfrm>
            <a:off x="5738925" y="136525"/>
            <a:ext cx="5614875" cy="1047566"/>
          </a:xfrm>
        </p:spPr>
        <p:txBody>
          <a:bodyPr anchor="t">
            <a:normAutofit/>
          </a:bodyPr>
          <a:lstStyle/>
          <a:p>
            <a:r>
              <a:rPr lang="en-US" sz="3200" b="1" i="1" dirty="0">
                <a:solidFill>
                  <a:srgbClr val="7030A0"/>
                </a:solidFill>
                <a:latin typeface="+mn-lt"/>
                <a:cs typeface="Calibri" panose="020F0502020204030204" pitchFamily="34" charset="0"/>
              </a:rPr>
              <a:t>Challenge Area: Synthetic Data</a:t>
            </a:r>
            <a:endParaRPr lang="en-US" sz="3200" b="1" i="1" dirty="0">
              <a:solidFill>
                <a:srgbClr val="7030A0"/>
              </a:solidFill>
              <a:latin typeface="+mn-lt"/>
            </a:endParaRPr>
          </a:p>
        </p:txBody>
      </p:sp>
      <p:pic>
        <p:nvPicPr>
          <p:cNvPr id="6" name="Content Placeholder 3">
            <a:extLst>
              <a:ext uri="{FF2B5EF4-FFF2-40B4-BE49-F238E27FC236}">
                <a16:creationId xmlns:a16="http://schemas.microsoft.com/office/drawing/2014/main" id="{5D716EFB-84F7-4278-9C7D-6FC55C4C7B4D}"/>
              </a:ext>
            </a:extLst>
          </p:cNvPr>
          <p:cNvPicPr>
            <a:picLocks noChangeAspect="1"/>
          </p:cNvPicPr>
          <p:nvPr/>
        </p:nvPicPr>
        <p:blipFill rotWithShape="1">
          <a:blip r:embed="rId3">
            <a:alphaModFix/>
          </a:blip>
          <a:srcRect l="25000" r="11224"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ontent Placeholder 8">
            <a:extLst>
              <a:ext uri="{FF2B5EF4-FFF2-40B4-BE49-F238E27FC236}">
                <a16:creationId xmlns:a16="http://schemas.microsoft.com/office/drawing/2014/main" id="{FD7CAECB-8677-4221-8235-D731BABEDA7A}"/>
              </a:ext>
            </a:extLst>
          </p:cNvPr>
          <p:cNvSpPr>
            <a:spLocks noGrp="1"/>
          </p:cNvSpPr>
          <p:nvPr>
            <p:ph idx="1"/>
          </p:nvPr>
        </p:nvSpPr>
        <p:spPr>
          <a:xfrm>
            <a:off x="5097976" y="505964"/>
            <a:ext cx="7094004" cy="6215511"/>
          </a:xfrm>
        </p:spPr>
        <p:txBody>
          <a:bodyPr anchor="t">
            <a:normAutofit fontScale="77500" lnSpcReduction="20000"/>
          </a:bodyPr>
          <a:lstStyle/>
          <a:p>
            <a:pPr marL="457200" lvl="1" indent="0">
              <a:lnSpc>
                <a:spcPct val="80000"/>
              </a:lnSpc>
              <a:buNone/>
            </a:pPr>
            <a:endParaRPr lang="en-US" sz="1600" dirty="0"/>
          </a:p>
          <a:p>
            <a:pPr>
              <a:lnSpc>
                <a:spcPct val="120000"/>
              </a:lnSpc>
            </a:pPr>
            <a:r>
              <a:rPr lang="en-US" sz="2600" dirty="0">
                <a:cs typeface="Arial" panose="020B0604020202020204" pitchFamily="34" charset="0"/>
              </a:rPr>
              <a:t>Broad research questions:</a:t>
            </a:r>
          </a:p>
          <a:p>
            <a:pPr lvl="1">
              <a:lnSpc>
                <a:spcPct val="120000"/>
              </a:lnSpc>
            </a:pPr>
            <a:r>
              <a:rPr lang="en-US" sz="2600" dirty="0">
                <a:cs typeface="Arial" panose="020B0604020202020204" pitchFamily="34" charset="0"/>
              </a:rPr>
              <a:t>Methods for </a:t>
            </a:r>
            <a:r>
              <a:rPr lang="en-US" sz="2600" i="1" dirty="0">
                <a:cs typeface="Arial" panose="020B0604020202020204" pitchFamily="34" charset="0"/>
              </a:rPr>
              <a:t>reproducibly</a:t>
            </a:r>
            <a:r>
              <a:rPr lang="en-US" sz="2600" dirty="0">
                <a:cs typeface="Arial" panose="020B0604020202020204" pitchFamily="34" charset="0"/>
              </a:rPr>
              <a:t> generating new and </a:t>
            </a:r>
            <a:r>
              <a:rPr lang="en-US" sz="2600" dirty="0" err="1">
                <a:cs typeface="Arial" panose="020B0604020202020204" pitchFamily="34" charset="0"/>
              </a:rPr>
              <a:t>unlinkable</a:t>
            </a:r>
            <a:r>
              <a:rPr lang="en-US" sz="2600" dirty="0">
                <a:cs typeface="Arial" panose="020B0604020202020204" pitchFamily="34" charset="0"/>
              </a:rPr>
              <a:t> synthetic data sets, rules and appropriate descriptive metadata from “reference” clinical data (1:1)</a:t>
            </a:r>
          </a:p>
          <a:p>
            <a:pPr lvl="1">
              <a:lnSpc>
                <a:spcPct val="120000"/>
              </a:lnSpc>
            </a:pPr>
            <a:endParaRPr lang="en-US" sz="2600" dirty="0">
              <a:cs typeface="Arial" panose="020B0604020202020204" pitchFamily="34" charset="0"/>
            </a:endParaRPr>
          </a:p>
          <a:p>
            <a:pPr lvl="1">
              <a:lnSpc>
                <a:spcPct val="120000"/>
              </a:lnSpc>
            </a:pPr>
            <a:r>
              <a:rPr lang="en-US" sz="2600" dirty="0">
                <a:cs typeface="Arial" panose="020B0604020202020204" pitchFamily="34" charset="0"/>
              </a:rPr>
              <a:t>Methods for generating new and </a:t>
            </a:r>
            <a:r>
              <a:rPr lang="en-US" sz="2600" dirty="0" err="1">
                <a:cs typeface="Arial" panose="020B0604020202020204" pitchFamily="34" charset="0"/>
              </a:rPr>
              <a:t>unlinkable</a:t>
            </a:r>
            <a:r>
              <a:rPr lang="en-US" sz="2600" dirty="0">
                <a:cs typeface="Arial" panose="020B0604020202020204" pitchFamily="34" charset="0"/>
              </a:rPr>
              <a:t> synthetic datasets from clinical data “seeds” and permutation rules (1:many)</a:t>
            </a:r>
          </a:p>
          <a:p>
            <a:pPr lvl="1">
              <a:lnSpc>
                <a:spcPct val="120000"/>
              </a:lnSpc>
            </a:pPr>
            <a:endParaRPr lang="en-US" sz="2600" dirty="0">
              <a:cs typeface="Arial" panose="020B0604020202020204" pitchFamily="34" charset="0"/>
            </a:endParaRPr>
          </a:p>
          <a:p>
            <a:pPr lvl="1">
              <a:lnSpc>
                <a:spcPct val="120000"/>
              </a:lnSpc>
            </a:pPr>
            <a:r>
              <a:rPr lang="en-US" sz="2600" dirty="0">
                <a:cs typeface="Arial" panose="020B0604020202020204" pitchFamily="34" charset="0"/>
              </a:rPr>
              <a:t>Methods for comparing new algorithms tested solely on synthetic data sets on “reference” clinically identifiable data sets (and visa versa) (1:1)</a:t>
            </a:r>
          </a:p>
          <a:p>
            <a:pPr lvl="1">
              <a:lnSpc>
                <a:spcPct val="120000"/>
              </a:lnSpc>
            </a:pPr>
            <a:endParaRPr lang="en-US" sz="2600" dirty="0">
              <a:cs typeface="Arial" panose="020B0604020202020204" pitchFamily="34" charset="0"/>
            </a:endParaRPr>
          </a:p>
          <a:p>
            <a:pPr lvl="1">
              <a:lnSpc>
                <a:spcPct val="120000"/>
              </a:lnSpc>
            </a:pPr>
            <a:r>
              <a:rPr lang="en-US" sz="2600" dirty="0">
                <a:cs typeface="Arial" panose="020B0604020202020204" pitchFamily="34" charset="0"/>
              </a:rPr>
              <a:t>Methods for developing sets of uniquely distinguished and high-quality data sets for large “population simulation” studies (1:n-k)</a:t>
            </a:r>
          </a:p>
        </p:txBody>
      </p:sp>
      <p:sp>
        <p:nvSpPr>
          <p:cNvPr id="3" name="Slide Number Placeholder 2">
            <a:extLst>
              <a:ext uri="{FF2B5EF4-FFF2-40B4-BE49-F238E27FC236}">
                <a16:creationId xmlns:a16="http://schemas.microsoft.com/office/drawing/2014/main" id="{9772D5D4-6A8C-4195-B9B1-855F6997F30E}"/>
              </a:ext>
            </a:extLst>
          </p:cNvPr>
          <p:cNvSpPr>
            <a:spLocks noGrp="1"/>
          </p:cNvSpPr>
          <p:nvPr>
            <p:ph type="sldNum" sz="quarter" idx="12"/>
          </p:nvPr>
        </p:nvSpPr>
        <p:spPr/>
        <p:txBody>
          <a:bodyPr/>
          <a:lstStyle/>
          <a:p>
            <a:fld id="{12F1CD60-BDC3-4A78-87E0-9AD0E18C9B6C}" type="slidenum">
              <a:rPr lang="en-US" smtClean="0"/>
              <a:t>4</a:t>
            </a:fld>
            <a:endParaRPr lang="en-US"/>
          </a:p>
        </p:txBody>
      </p:sp>
    </p:spTree>
    <p:extLst>
      <p:ext uri="{BB962C8B-B14F-4D97-AF65-F5344CB8AC3E}">
        <p14:creationId xmlns:p14="http://schemas.microsoft.com/office/powerpoint/2010/main" val="226257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F7C9-99DB-4FA7-A6AA-BEEFDBF67A51}"/>
              </a:ext>
            </a:extLst>
          </p:cNvPr>
          <p:cNvSpPr>
            <a:spLocks noGrp="1"/>
          </p:cNvSpPr>
          <p:nvPr>
            <p:ph type="title"/>
          </p:nvPr>
        </p:nvSpPr>
        <p:spPr>
          <a:xfrm>
            <a:off x="4807535" y="-7615"/>
            <a:ext cx="7034445" cy="526660"/>
          </a:xfrm>
        </p:spPr>
        <p:txBody>
          <a:bodyPr anchor="t">
            <a:normAutofit fontScale="90000"/>
          </a:bodyPr>
          <a:lstStyle/>
          <a:p>
            <a:pPr algn="ctr"/>
            <a:r>
              <a:rPr lang="en-US" sz="3200" b="1" i="1" dirty="0">
                <a:solidFill>
                  <a:srgbClr val="7030A0"/>
                </a:solidFill>
                <a:latin typeface="+mn-lt"/>
                <a:cs typeface="Calibri" panose="020F0502020204030204" pitchFamily="34" charset="0"/>
              </a:rPr>
              <a:t>Synthetic Data Discussion Questions</a:t>
            </a:r>
            <a:endParaRPr lang="en-US" sz="3200" b="1" i="1" dirty="0">
              <a:solidFill>
                <a:srgbClr val="7030A0"/>
              </a:solidFill>
              <a:latin typeface="+mn-lt"/>
            </a:endParaRPr>
          </a:p>
        </p:txBody>
      </p:sp>
      <p:sp>
        <p:nvSpPr>
          <p:cNvPr id="9" name="Content Placeholder 8">
            <a:extLst>
              <a:ext uri="{FF2B5EF4-FFF2-40B4-BE49-F238E27FC236}">
                <a16:creationId xmlns:a16="http://schemas.microsoft.com/office/drawing/2014/main" id="{FD7CAECB-8677-4221-8235-D731BABEDA7A}"/>
              </a:ext>
            </a:extLst>
          </p:cNvPr>
          <p:cNvSpPr>
            <a:spLocks noGrp="1"/>
          </p:cNvSpPr>
          <p:nvPr>
            <p:ph idx="1"/>
          </p:nvPr>
        </p:nvSpPr>
        <p:spPr>
          <a:xfrm>
            <a:off x="5266943" y="526660"/>
            <a:ext cx="6925056" cy="6147266"/>
          </a:xfrm>
        </p:spPr>
        <p:txBody>
          <a:bodyPr anchor="t">
            <a:normAutofit/>
          </a:bodyPr>
          <a:lstStyle/>
          <a:p>
            <a:pPr>
              <a:lnSpc>
                <a:spcPct val="100000"/>
              </a:lnSpc>
            </a:pPr>
            <a:r>
              <a:rPr lang="en-US" sz="2000" dirty="0">
                <a:latin typeface="Calibri" panose="020F0502020204030204" pitchFamily="34" charset="0"/>
                <a:cs typeface="Calibri" panose="020F0502020204030204" pitchFamily="34" charset="0"/>
              </a:rPr>
              <a:t>What are barriers to adoption and use of synthetic data sets? </a:t>
            </a:r>
          </a:p>
          <a:p>
            <a:pPr>
              <a:lnSpc>
                <a:spcPct val="100000"/>
              </a:lnSpc>
            </a:pPr>
            <a:r>
              <a:rPr lang="en-US" sz="2000" dirty="0">
                <a:latin typeface="Calibri" panose="020F0502020204030204" pitchFamily="34" charset="0"/>
                <a:cs typeface="Calibri" panose="020F0502020204030204" pitchFamily="34" charset="0"/>
              </a:rPr>
              <a:t>What justifies synthetic data use over clinically extracted or prospectively collected data sets?</a:t>
            </a:r>
          </a:p>
          <a:p>
            <a:pPr>
              <a:lnSpc>
                <a:spcPct val="100000"/>
              </a:lnSpc>
            </a:pPr>
            <a:r>
              <a:rPr lang="en-US" sz="2000" dirty="0">
                <a:latin typeface="Calibri" panose="020F0502020204030204" pitchFamily="34" charset="0"/>
                <a:cs typeface="Calibri" panose="020F0502020204030204" pitchFamily="34" charset="0"/>
              </a:rPr>
              <a:t>In what data areas is synthetic data generation most/least tractable?</a:t>
            </a:r>
          </a:p>
          <a:p>
            <a:pPr>
              <a:lnSpc>
                <a:spcPct val="100000"/>
              </a:lnSpc>
            </a:pPr>
            <a:r>
              <a:rPr lang="en-US" sz="2000" dirty="0">
                <a:latin typeface="Calibri" panose="020F0502020204030204" pitchFamily="34" charset="0"/>
                <a:cs typeface="Calibri" panose="020F0502020204030204" pitchFamily="34" charset="0"/>
              </a:rPr>
              <a:t>What serves as a gold standards for the content of synthetic data set – the ability to test against the “reference” data? </a:t>
            </a:r>
          </a:p>
          <a:p>
            <a:pPr>
              <a:lnSpc>
                <a:spcPct val="100000"/>
              </a:lnSpc>
            </a:pPr>
            <a:r>
              <a:rPr lang="en-US" sz="2000" dirty="0">
                <a:latin typeface="Calibri" panose="020F0502020204030204" pitchFamily="34" charset="0"/>
                <a:cs typeface="Calibri" panose="020F0502020204030204" pitchFamily="34" charset="0"/>
              </a:rPr>
              <a:t>Are there unexpected legal or other barriers to expecting “non-human subject” synthetic data sets to be shared?</a:t>
            </a:r>
          </a:p>
          <a:p>
            <a:pPr>
              <a:lnSpc>
                <a:spcPct val="100000"/>
              </a:lnSpc>
            </a:pPr>
            <a:r>
              <a:rPr lang="en-US" sz="2000" dirty="0">
                <a:latin typeface="Calibri" panose="020F0502020204030204" pitchFamily="34" charset="0"/>
                <a:cs typeface="Calibri" panose="020F0502020204030204" pitchFamily="34" charset="0"/>
              </a:rPr>
              <a:t>What is unique about clinically derived data that prevents other key interest groups (basic sciences, engineering, computing, law) from participating?</a:t>
            </a:r>
          </a:p>
          <a:p>
            <a:pPr lvl="0">
              <a:lnSpc>
                <a:spcPct val="120000"/>
              </a:lnSpc>
              <a:spcAft>
                <a:spcPts val="400"/>
              </a:spcAft>
            </a:pPr>
            <a:r>
              <a:rPr lang="en-US" sz="2000" dirty="0">
                <a:solidFill>
                  <a:prstClr val="black"/>
                </a:solidFill>
                <a:latin typeface="Calibri" panose="020F0502020204030204" pitchFamily="34" charset="0"/>
                <a:cs typeface="Calibri" panose="020F0502020204030204" pitchFamily="34" charset="0"/>
              </a:rPr>
              <a:t>What or whom might see funding value in these capabilities?</a:t>
            </a:r>
          </a:p>
          <a:p>
            <a:pPr lvl="0">
              <a:lnSpc>
                <a:spcPct val="120000"/>
              </a:lnSpc>
              <a:spcBef>
                <a:spcPts val="0"/>
              </a:spcBef>
            </a:pPr>
            <a:r>
              <a:rPr lang="en-US" sz="2000" dirty="0">
                <a:solidFill>
                  <a:prstClr val="black"/>
                </a:solidFill>
                <a:latin typeface="Calibri" panose="020F0502020204030204" pitchFamily="34" charset="0"/>
                <a:cs typeface="Calibri" panose="020F0502020204030204" pitchFamily="34" charset="0"/>
              </a:rPr>
              <a:t>What additional key components or challenges would you add?</a:t>
            </a:r>
          </a:p>
          <a:p>
            <a:pPr lvl="0">
              <a:lnSpc>
                <a:spcPct val="120000"/>
              </a:lnSpc>
              <a:spcBef>
                <a:spcPts val="0"/>
              </a:spcBef>
            </a:pPr>
            <a:r>
              <a:rPr lang="en-US" sz="2000" dirty="0">
                <a:solidFill>
                  <a:prstClr val="black"/>
                </a:solidFill>
                <a:latin typeface="Calibri" panose="020F0502020204030204" pitchFamily="34" charset="0"/>
                <a:cs typeface="Calibri" panose="020F0502020204030204" pitchFamily="34" charset="0"/>
              </a:rPr>
              <a:t>What is needed to move forward?</a:t>
            </a:r>
          </a:p>
          <a:p>
            <a:pPr>
              <a:lnSpc>
                <a:spcPct val="100000"/>
              </a:lnSpc>
            </a:pPr>
            <a:endParaRPr lang="en-US" sz="1600" b="1" dirty="0"/>
          </a:p>
          <a:p>
            <a:pPr>
              <a:lnSpc>
                <a:spcPct val="100000"/>
              </a:lnSpc>
            </a:pPr>
            <a:endParaRPr lang="en-US" sz="1600" b="1" dirty="0"/>
          </a:p>
          <a:p>
            <a:pPr lvl="1">
              <a:lnSpc>
                <a:spcPct val="80000"/>
              </a:lnSpc>
            </a:pPr>
            <a:endParaRPr lang="en-US" b="1" i="1" dirty="0"/>
          </a:p>
          <a:p>
            <a:pPr>
              <a:lnSpc>
                <a:spcPct val="80000"/>
              </a:lnSpc>
            </a:pPr>
            <a:endParaRPr lang="en-US" b="1" i="1" dirty="0"/>
          </a:p>
          <a:p>
            <a:pPr>
              <a:lnSpc>
                <a:spcPct val="80000"/>
              </a:lnSpc>
            </a:pPr>
            <a:endParaRPr lang="en-US" b="1" i="1" dirty="0"/>
          </a:p>
          <a:p>
            <a:pPr>
              <a:lnSpc>
                <a:spcPct val="80000"/>
              </a:lnSpc>
            </a:pPr>
            <a:endParaRPr lang="en-US" b="1" i="1" dirty="0"/>
          </a:p>
        </p:txBody>
      </p:sp>
      <p:sp>
        <p:nvSpPr>
          <p:cNvPr id="3" name="Slide Number Placeholder 2">
            <a:extLst>
              <a:ext uri="{FF2B5EF4-FFF2-40B4-BE49-F238E27FC236}">
                <a16:creationId xmlns:a16="http://schemas.microsoft.com/office/drawing/2014/main" id="{271457F4-F6B2-41EC-BCE8-0AE0A3B05927}"/>
              </a:ext>
            </a:extLst>
          </p:cNvPr>
          <p:cNvSpPr>
            <a:spLocks noGrp="1"/>
          </p:cNvSpPr>
          <p:nvPr>
            <p:ph type="sldNum" sz="quarter" idx="12"/>
          </p:nvPr>
        </p:nvSpPr>
        <p:spPr/>
        <p:txBody>
          <a:bodyPr/>
          <a:lstStyle/>
          <a:p>
            <a:fld id="{12F1CD60-BDC3-4A78-87E0-9AD0E18C9B6C}" type="slidenum">
              <a:rPr lang="en-US" smtClean="0"/>
              <a:t>5</a:t>
            </a:fld>
            <a:endParaRPr lang="en-US"/>
          </a:p>
        </p:txBody>
      </p:sp>
      <p:pic>
        <p:nvPicPr>
          <p:cNvPr id="5" name="Picture 4" descr=" ">
            <a:extLst>
              <a:ext uri="{FF2B5EF4-FFF2-40B4-BE49-F238E27FC236}">
                <a16:creationId xmlns:a16="http://schemas.microsoft.com/office/drawing/2014/main" id="{6848E87F-4DDB-C34E-9A3A-7308A8189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160580" cy="6858000"/>
          </a:xfrm>
          <a:prstGeom prst="rect">
            <a:avLst/>
          </a:prstGeom>
        </p:spPr>
      </p:pic>
    </p:spTree>
    <p:extLst>
      <p:ext uri="{BB962C8B-B14F-4D97-AF65-F5344CB8AC3E}">
        <p14:creationId xmlns:p14="http://schemas.microsoft.com/office/powerpoint/2010/main" val="215651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597</Words>
  <Application>Microsoft Office PowerPoint</Application>
  <PresentationFormat>Widescreen</PresentationFormat>
  <Paragraphs>57</Paragraphs>
  <Slides>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ＭＳ Ｐゴシック</vt:lpstr>
      <vt:lpstr>Arial</vt:lpstr>
      <vt:lpstr>Calibri</vt:lpstr>
      <vt:lpstr>Calibri Light</vt:lpstr>
      <vt:lpstr>SapientSansBold</vt:lpstr>
      <vt:lpstr>SapientSansRegular</vt:lpstr>
      <vt:lpstr>Office Theme</vt:lpstr>
      <vt:lpstr>1_Office Theme</vt:lpstr>
      <vt:lpstr>Cancer Challenge Area:  Synthetic Data  Nick Anderson, UC Davis Bill Richards, BWH/Harvard </vt:lpstr>
      <vt:lpstr>Access to Large-scale Clinical Data Sets </vt:lpstr>
      <vt:lpstr>Synthetic Data: Overview </vt:lpstr>
      <vt:lpstr>Challenge Area: Synthetic Data</vt:lpstr>
      <vt:lpstr>Synthetic Data 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Challenge Area:  Synthetic Data  Nick Anderson, UC Davis Bill Richards, BWH/Harvard </dc:title>
  <dc:creator>Borkon, Lynn (NIH/NCI) [C]</dc:creator>
  <cp:lastModifiedBy>Borkon, Lynn (NIH/NCI) [C]</cp:lastModifiedBy>
  <cp:revision>1</cp:revision>
  <dcterms:created xsi:type="dcterms:W3CDTF">2019-06-10T21:26:23Z</dcterms:created>
  <dcterms:modified xsi:type="dcterms:W3CDTF">2019-06-10T21:43:54Z</dcterms:modified>
</cp:coreProperties>
</file>