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647" r:id="rId2"/>
    <p:sldId id="1514" r:id="rId3"/>
    <p:sldId id="1515" r:id="rId4"/>
    <p:sldId id="1516" r:id="rId5"/>
    <p:sldId id="151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158"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BBE345-EF28-45BC-8A78-33CD8AC78DF4}" type="datetimeFigureOut">
              <a:rPr lang="en-US" smtClean="0"/>
              <a:t>6/10/2019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ED2A46-35C7-4A8E-B431-FD288104D779}" type="slidenum">
              <a:rPr lang="en-US" smtClean="0"/>
              <a:t>‹#›</a:t>
            </a:fld>
            <a:endParaRPr lang="en-US"/>
          </a:p>
        </p:txBody>
      </p:sp>
    </p:spTree>
    <p:extLst>
      <p:ext uri="{BB962C8B-B14F-4D97-AF65-F5344CB8AC3E}">
        <p14:creationId xmlns:p14="http://schemas.microsoft.com/office/powerpoint/2010/main" val="3721136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15"/>
              </a:spcAft>
              <a:defRPr/>
            </a:pPr>
            <a:endParaRPr lang="en-US" dirty="0">
              <a:latin typeface="Arial"/>
            </a:endParaRPr>
          </a:p>
          <a:p>
            <a:pPr>
              <a:spcAft>
                <a:spcPts val="815"/>
              </a:spcAft>
              <a:defRPr/>
            </a:pPr>
            <a:r>
              <a:rPr lang="en-US" dirty="0">
                <a:latin typeface="Arial"/>
              </a:rPr>
              <a:t>Unlike webinars which are focused on disseminating information, the purpose of µLabs is to</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686F1A-A313-4492-8608-AE320912D8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11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that push the limits of current cancer research computational practices and compel development of innovative computational technologies; and</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686F1A-A313-4492-8608-AE320912D8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665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that push the limits of current cancer research computational practices and compel development of innovative computational technologies; and</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686F1A-A313-4492-8608-AE320912D8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620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that push the limits of current cancer research computational practices and compel development of innovative computational technologies; and</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686F1A-A313-4492-8608-AE320912D8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1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that push the limits of current cancer research computational practices and compel development of innovative computational technologies; and</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686F1A-A313-4492-8608-AE320912D8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8153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5E99-E2F7-4720-8588-A01C6BF30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389932-7689-488D-A4BA-21319828FE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490AE0-4E34-4AFE-8561-6ED1CEE5E060}"/>
              </a:ext>
            </a:extLst>
          </p:cNvPr>
          <p:cNvSpPr>
            <a:spLocks noGrp="1"/>
          </p:cNvSpPr>
          <p:nvPr>
            <p:ph type="dt" sz="half" idx="10"/>
          </p:nvPr>
        </p:nvSpPr>
        <p:spPr/>
        <p:txBody>
          <a:bodyPr/>
          <a:lstStyle/>
          <a:p>
            <a:fld id="{96DF56F9-B6B6-41D8-B205-BB2672106C0E}" type="datetime1">
              <a:rPr lang="en-US" smtClean="0"/>
              <a:t>6/10/2019</a:t>
            </a:fld>
            <a:endParaRPr lang="en-US"/>
          </a:p>
        </p:txBody>
      </p:sp>
      <p:sp>
        <p:nvSpPr>
          <p:cNvPr id="5" name="Footer Placeholder 4">
            <a:extLst>
              <a:ext uri="{FF2B5EF4-FFF2-40B4-BE49-F238E27FC236}">
                <a16:creationId xmlns:a16="http://schemas.microsoft.com/office/drawing/2014/main" id="{6592DD76-84B0-49BF-86A2-16F02C227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00293-AE7F-4E06-A655-7DB2A446B013}"/>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1687337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867F-86B6-43E3-9BF9-6169259780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100898-C065-462C-8E71-5D97CF7D8D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A2A2E1-EE1C-45DD-AA37-D7A5264DF988}"/>
              </a:ext>
            </a:extLst>
          </p:cNvPr>
          <p:cNvSpPr>
            <a:spLocks noGrp="1"/>
          </p:cNvSpPr>
          <p:nvPr>
            <p:ph type="dt" sz="half" idx="10"/>
          </p:nvPr>
        </p:nvSpPr>
        <p:spPr/>
        <p:txBody>
          <a:bodyPr/>
          <a:lstStyle/>
          <a:p>
            <a:fld id="{D554362B-00C5-4FF4-A71B-895B841DB717}" type="datetime1">
              <a:rPr lang="en-US" smtClean="0"/>
              <a:t>6/10/2019</a:t>
            </a:fld>
            <a:endParaRPr lang="en-US"/>
          </a:p>
        </p:txBody>
      </p:sp>
      <p:sp>
        <p:nvSpPr>
          <p:cNvPr id="5" name="Footer Placeholder 4">
            <a:extLst>
              <a:ext uri="{FF2B5EF4-FFF2-40B4-BE49-F238E27FC236}">
                <a16:creationId xmlns:a16="http://schemas.microsoft.com/office/drawing/2014/main" id="{BC7EEFEE-B67E-43E5-AD2A-E8B391CF6D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13DD52-1574-496B-A740-CDF4B7A2AEF5}"/>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313566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630585-946F-4385-A813-14B365BD2E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F68E6A-BF4D-484B-8D09-6322B26563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0721EF-BCB4-4977-8C00-4671B3512C09}"/>
              </a:ext>
            </a:extLst>
          </p:cNvPr>
          <p:cNvSpPr>
            <a:spLocks noGrp="1"/>
          </p:cNvSpPr>
          <p:nvPr>
            <p:ph type="dt" sz="half" idx="10"/>
          </p:nvPr>
        </p:nvSpPr>
        <p:spPr/>
        <p:txBody>
          <a:bodyPr/>
          <a:lstStyle/>
          <a:p>
            <a:fld id="{161A74BD-B93D-4C10-B779-1C6E871D075B}" type="datetime1">
              <a:rPr lang="en-US" smtClean="0"/>
              <a:t>6/10/2019</a:t>
            </a:fld>
            <a:endParaRPr lang="en-US"/>
          </a:p>
        </p:txBody>
      </p:sp>
      <p:sp>
        <p:nvSpPr>
          <p:cNvPr id="5" name="Footer Placeholder 4">
            <a:extLst>
              <a:ext uri="{FF2B5EF4-FFF2-40B4-BE49-F238E27FC236}">
                <a16:creationId xmlns:a16="http://schemas.microsoft.com/office/drawing/2014/main" id="{99D644DC-F607-4F2A-9F0B-719B8C8F57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98748D-5163-4262-B891-3CBADFFE6BE6}"/>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366361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3"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2757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68152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8A787-20BC-483E-BF3A-F065C7C754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5055B3-2D00-478B-AB8C-CB5E531DCD1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8D071-BC23-4D34-A95D-ED63CC4085BF}"/>
              </a:ext>
            </a:extLst>
          </p:cNvPr>
          <p:cNvSpPr>
            <a:spLocks noGrp="1"/>
          </p:cNvSpPr>
          <p:nvPr>
            <p:ph type="dt" sz="half" idx="10"/>
          </p:nvPr>
        </p:nvSpPr>
        <p:spPr/>
        <p:txBody>
          <a:bodyPr/>
          <a:lstStyle/>
          <a:p>
            <a:fld id="{793CF661-7A82-464A-8CD5-9104B1C11BE9}" type="datetime1">
              <a:rPr lang="en-US" smtClean="0"/>
              <a:t>6/10/2019</a:t>
            </a:fld>
            <a:endParaRPr lang="en-US"/>
          </a:p>
        </p:txBody>
      </p:sp>
      <p:sp>
        <p:nvSpPr>
          <p:cNvPr id="5" name="Footer Placeholder 4">
            <a:extLst>
              <a:ext uri="{FF2B5EF4-FFF2-40B4-BE49-F238E27FC236}">
                <a16:creationId xmlns:a16="http://schemas.microsoft.com/office/drawing/2014/main" id="{28543C6F-A184-4BD8-86B2-1A5B82734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777201-17CA-4F10-8D40-66FBAEBAE43B}"/>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2386696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3FA76-906F-4AE3-A1E9-9644E0D0D9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253D35-8533-486B-9048-F56D7C639B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6550788-1C19-4C4E-BE41-734D5541361A}"/>
              </a:ext>
            </a:extLst>
          </p:cNvPr>
          <p:cNvSpPr>
            <a:spLocks noGrp="1"/>
          </p:cNvSpPr>
          <p:nvPr>
            <p:ph type="dt" sz="half" idx="10"/>
          </p:nvPr>
        </p:nvSpPr>
        <p:spPr/>
        <p:txBody>
          <a:bodyPr/>
          <a:lstStyle/>
          <a:p>
            <a:fld id="{CA096683-C1B7-410A-B480-B777FA99398D}" type="datetime1">
              <a:rPr lang="en-US" smtClean="0"/>
              <a:t>6/10/2019</a:t>
            </a:fld>
            <a:endParaRPr lang="en-US"/>
          </a:p>
        </p:txBody>
      </p:sp>
      <p:sp>
        <p:nvSpPr>
          <p:cNvPr id="5" name="Footer Placeholder 4">
            <a:extLst>
              <a:ext uri="{FF2B5EF4-FFF2-40B4-BE49-F238E27FC236}">
                <a16:creationId xmlns:a16="http://schemas.microsoft.com/office/drawing/2014/main" id="{EE80ECC3-7A17-4347-B12F-56E10371A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5A3A67-7C6A-4CBA-BDE2-19FE35BC86FB}"/>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337569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02B5E-F193-4CC0-AA68-020BDB1126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C48E3C-5A98-4AB6-BABE-FA70D55168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C53A80-718B-4C61-9BF4-7E60AE82E23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AD5BAB-5138-4052-800E-4F62846E3261}"/>
              </a:ext>
            </a:extLst>
          </p:cNvPr>
          <p:cNvSpPr>
            <a:spLocks noGrp="1"/>
          </p:cNvSpPr>
          <p:nvPr>
            <p:ph type="dt" sz="half" idx="10"/>
          </p:nvPr>
        </p:nvSpPr>
        <p:spPr/>
        <p:txBody>
          <a:bodyPr/>
          <a:lstStyle/>
          <a:p>
            <a:fld id="{0A0D177A-7D55-420B-856A-B79D0FAF22D3}" type="datetime1">
              <a:rPr lang="en-US" smtClean="0"/>
              <a:t>6/10/2019</a:t>
            </a:fld>
            <a:endParaRPr lang="en-US"/>
          </a:p>
        </p:txBody>
      </p:sp>
      <p:sp>
        <p:nvSpPr>
          <p:cNvPr id="6" name="Footer Placeholder 5">
            <a:extLst>
              <a:ext uri="{FF2B5EF4-FFF2-40B4-BE49-F238E27FC236}">
                <a16:creationId xmlns:a16="http://schemas.microsoft.com/office/drawing/2014/main" id="{ECD1D52E-6167-49F1-ABC0-536A103D8D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CA0C9-B81A-419A-A6B5-7FFF9959B038}"/>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4257815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C72E-E2D5-49E0-A2B1-B302FD2725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5BE07E-FD22-4B09-B714-0BB3A0593D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75F4D2-7443-48E8-844B-72E43DEB0B2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B1F9AC-C27B-4658-8572-83F5C3EC11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B4BB1B9-CE65-4064-AAEA-E74220D735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BE7D91-CCA0-48C9-931E-6CB2783608E5}"/>
              </a:ext>
            </a:extLst>
          </p:cNvPr>
          <p:cNvSpPr>
            <a:spLocks noGrp="1"/>
          </p:cNvSpPr>
          <p:nvPr>
            <p:ph type="dt" sz="half" idx="10"/>
          </p:nvPr>
        </p:nvSpPr>
        <p:spPr/>
        <p:txBody>
          <a:bodyPr/>
          <a:lstStyle/>
          <a:p>
            <a:fld id="{B83F0A26-0F65-480B-B902-55F66C34534E}" type="datetime1">
              <a:rPr lang="en-US" smtClean="0"/>
              <a:t>6/10/2019</a:t>
            </a:fld>
            <a:endParaRPr lang="en-US"/>
          </a:p>
        </p:txBody>
      </p:sp>
      <p:sp>
        <p:nvSpPr>
          <p:cNvPr id="8" name="Footer Placeholder 7">
            <a:extLst>
              <a:ext uri="{FF2B5EF4-FFF2-40B4-BE49-F238E27FC236}">
                <a16:creationId xmlns:a16="http://schemas.microsoft.com/office/drawing/2014/main" id="{B0B26551-BFBF-43F4-9E47-C99DED238E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C1F7DB-553D-4055-B693-7EC4C8D05798}"/>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3583479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E0A4-F8E2-402D-A8F9-AC5EEC7605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292AEB-418A-431B-9263-5A9045B1B381}"/>
              </a:ext>
            </a:extLst>
          </p:cNvPr>
          <p:cNvSpPr>
            <a:spLocks noGrp="1"/>
          </p:cNvSpPr>
          <p:nvPr>
            <p:ph type="dt" sz="half" idx="10"/>
          </p:nvPr>
        </p:nvSpPr>
        <p:spPr/>
        <p:txBody>
          <a:bodyPr/>
          <a:lstStyle/>
          <a:p>
            <a:fld id="{24E3F8A9-1A84-42AC-B07D-3F92A5C37164}" type="datetime1">
              <a:rPr lang="en-US" smtClean="0"/>
              <a:t>6/10/2019</a:t>
            </a:fld>
            <a:endParaRPr lang="en-US"/>
          </a:p>
        </p:txBody>
      </p:sp>
      <p:sp>
        <p:nvSpPr>
          <p:cNvPr id="4" name="Footer Placeholder 3">
            <a:extLst>
              <a:ext uri="{FF2B5EF4-FFF2-40B4-BE49-F238E27FC236}">
                <a16:creationId xmlns:a16="http://schemas.microsoft.com/office/drawing/2014/main" id="{D8E17411-5FC3-476C-8406-406E93E716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C8096A-6547-472E-80D6-FA73DA111EF7}"/>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3249179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F64762-2B01-424A-8254-4F04008ECBB0}"/>
              </a:ext>
            </a:extLst>
          </p:cNvPr>
          <p:cNvSpPr>
            <a:spLocks noGrp="1"/>
          </p:cNvSpPr>
          <p:nvPr>
            <p:ph type="dt" sz="half" idx="10"/>
          </p:nvPr>
        </p:nvSpPr>
        <p:spPr/>
        <p:txBody>
          <a:bodyPr/>
          <a:lstStyle/>
          <a:p>
            <a:fld id="{DCC474FA-9CBB-4B19-9593-B42677E40BC8}" type="datetime1">
              <a:rPr lang="en-US" smtClean="0"/>
              <a:t>6/10/2019</a:t>
            </a:fld>
            <a:endParaRPr lang="en-US"/>
          </a:p>
        </p:txBody>
      </p:sp>
      <p:sp>
        <p:nvSpPr>
          <p:cNvPr id="3" name="Footer Placeholder 2">
            <a:extLst>
              <a:ext uri="{FF2B5EF4-FFF2-40B4-BE49-F238E27FC236}">
                <a16:creationId xmlns:a16="http://schemas.microsoft.com/office/drawing/2014/main" id="{DE7C84D8-3A43-4828-941D-863645DA9E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4C3C33-3E3E-428F-BB61-B217CB5FAE9C}"/>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5064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05457-1550-4699-9498-DFB24D23D1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16B64F-B4E3-47FD-B461-117726927E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254038-B3DE-4DFF-93B6-7635E97911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B9DB4E-73CD-44EA-BC8E-9A8FFE3ED311}"/>
              </a:ext>
            </a:extLst>
          </p:cNvPr>
          <p:cNvSpPr>
            <a:spLocks noGrp="1"/>
          </p:cNvSpPr>
          <p:nvPr>
            <p:ph type="dt" sz="half" idx="10"/>
          </p:nvPr>
        </p:nvSpPr>
        <p:spPr/>
        <p:txBody>
          <a:bodyPr/>
          <a:lstStyle/>
          <a:p>
            <a:fld id="{6CDC8529-CA42-42A4-A4D8-6C3197990C1B}" type="datetime1">
              <a:rPr lang="en-US" smtClean="0"/>
              <a:t>6/10/2019</a:t>
            </a:fld>
            <a:endParaRPr lang="en-US"/>
          </a:p>
        </p:txBody>
      </p:sp>
      <p:sp>
        <p:nvSpPr>
          <p:cNvPr id="6" name="Footer Placeholder 5">
            <a:extLst>
              <a:ext uri="{FF2B5EF4-FFF2-40B4-BE49-F238E27FC236}">
                <a16:creationId xmlns:a16="http://schemas.microsoft.com/office/drawing/2014/main" id="{05A626C3-7F05-4CB3-B593-ADDD1CB8FC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84D6E3-B625-45C2-A4BC-1FB643939E00}"/>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66811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ACB71-E756-4B02-9801-C9447F861A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38FCB6-A883-47FC-9389-BDA0B97661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C0774F-CB5F-4444-8050-962FB192A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0EE0E6-4E81-4F1C-9B57-18CAE0EC010D}"/>
              </a:ext>
            </a:extLst>
          </p:cNvPr>
          <p:cNvSpPr>
            <a:spLocks noGrp="1"/>
          </p:cNvSpPr>
          <p:nvPr>
            <p:ph type="dt" sz="half" idx="10"/>
          </p:nvPr>
        </p:nvSpPr>
        <p:spPr/>
        <p:txBody>
          <a:bodyPr/>
          <a:lstStyle/>
          <a:p>
            <a:fld id="{B5E02F5D-E4BF-4762-AB7E-1BE8C7C07954}" type="datetime1">
              <a:rPr lang="en-US" smtClean="0"/>
              <a:t>6/10/2019</a:t>
            </a:fld>
            <a:endParaRPr lang="en-US"/>
          </a:p>
        </p:txBody>
      </p:sp>
      <p:sp>
        <p:nvSpPr>
          <p:cNvPr id="6" name="Footer Placeholder 5">
            <a:extLst>
              <a:ext uri="{FF2B5EF4-FFF2-40B4-BE49-F238E27FC236}">
                <a16:creationId xmlns:a16="http://schemas.microsoft.com/office/drawing/2014/main" id="{A4C363F4-FC8F-45A5-96A8-B21E6ACAF8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BD9C4C-5CAC-4E87-9A69-E715E8F5E9C4}"/>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614004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060B6A-C293-485E-9196-B2947DE5E6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916EAA-117A-443B-8048-7B4CB8867D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00A2D0-B148-40BA-BAEC-B3B32D422E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BCB8A-25D5-4C38-AD63-024B7BACB5DB}" type="datetime1">
              <a:rPr lang="en-US" smtClean="0"/>
              <a:t>6/10/2019</a:t>
            </a:fld>
            <a:endParaRPr lang="en-US"/>
          </a:p>
        </p:txBody>
      </p:sp>
      <p:sp>
        <p:nvSpPr>
          <p:cNvPr id="5" name="Footer Placeholder 4">
            <a:extLst>
              <a:ext uri="{FF2B5EF4-FFF2-40B4-BE49-F238E27FC236}">
                <a16:creationId xmlns:a16="http://schemas.microsoft.com/office/drawing/2014/main" id="{D16A9A5D-6DAB-4D7F-8CE5-4B4B94A8FA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067CF7-96CE-4250-B338-9284FBE869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1CD60-BDC3-4A78-87E0-9AD0E18C9B6C}" type="slidenum">
              <a:rPr lang="en-US" smtClean="0"/>
              <a:t>‹#›</a:t>
            </a:fld>
            <a:endParaRPr lang="en-US"/>
          </a:p>
        </p:txBody>
      </p:sp>
    </p:spTree>
    <p:extLst>
      <p:ext uri="{BB962C8B-B14F-4D97-AF65-F5344CB8AC3E}">
        <p14:creationId xmlns:p14="http://schemas.microsoft.com/office/powerpoint/2010/main" val="3099998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5E5DC6BF-6A3D-4106-9A41-84B5E4FA8CB0}"/>
              </a:ext>
            </a:extLst>
          </p:cNvPr>
          <p:cNvPicPr>
            <a:picLocks noChangeAspect="1"/>
          </p:cNvPicPr>
          <p:nvPr/>
        </p:nvPicPr>
        <p:blipFill rotWithShape="1">
          <a:blip r:embed="rId3"/>
          <a:srcRect t="15730"/>
          <a:stretch/>
        </p:blipFill>
        <p:spPr>
          <a:xfrm>
            <a:off x="-2333" y="10"/>
            <a:ext cx="12191980" cy="6857990"/>
          </a:xfrm>
          <a:prstGeom prst="rect">
            <a:avLst/>
          </a:prstGeom>
        </p:spPr>
      </p:pic>
      <p:sp>
        <p:nvSpPr>
          <p:cNvPr id="12" name="Freeform: Shape 11">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92A99F-58DC-4E68-80C2-1D9E22B874F0}"/>
              </a:ext>
            </a:extLst>
          </p:cNvPr>
          <p:cNvSpPr>
            <a:spLocks noGrp="1"/>
          </p:cNvSpPr>
          <p:nvPr>
            <p:ph type="title"/>
          </p:nvPr>
        </p:nvSpPr>
        <p:spPr>
          <a:xfrm>
            <a:off x="164123" y="1216243"/>
            <a:ext cx="5103616" cy="3137096"/>
          </a:xfrm>
        </p:spPr>
        <p:txBody>
          <a:bodyPr>
            <a:normAutofit fontScale="90000"/>
          </a:bodyPr>
          <a:lstStyle/>
          <a:p>
            <a:pPr lvl="1">
              <a:spcAft>
                <a:spcPts val="1800"/>
              </a:spcAft>
            </a:pPr>
            <a:r>
              <a:rPr lang="en-US" sz="3600" b="1" i="1" dirty="0">
                <a:solidFill>
                  <a:srgbClr val="7030A0"/>
                </a:solidFill>
              </a:rPr>
              <a:t>Cancer Challenge Area: </a:t>
            </a:r>
            <a:br>
              <a:rPr lang="en-US" sz="3600" b="1" i="1" dirty="0">
                <a:solidFill>
                  <a:srgbClr val="7030A0"/>
                </a:solidFill>
              </a:rPr>
            </a:br>
            <a:r>
              <a:rPr lang="en-US" sz="3600" b="1" i="1" dirty="0">
                <a:solidFill>
                  <a:srgbClr val="7030A0"/>
                </a:solidFill>
              </a:rPr>
              <a:t>Hypothesis Generation Using Machine Learning</a:t>
            </a:r>
            <a:br>
              <a:rPr lang="en-US" sz="3600" b="1" i="1" dirty="0">
                <a:solidFill>
                  <a:srgbClr val="7030A0"/>
                </a:solidFill>
              </a:rPr>
            </a:br>
            <a:br>
              <a:rPr lang="en-US" sz="3600" b="1" i="1" dirty="0">
                <a:solidFill>
                  <a:srgbClr val="7030A0"/>
                </a:solidFill>
              </a:rPr>
            </a:br>
            <a:br>
              <a:rPr lang="en-US" sz="3600" b="1" i="1" dirty="0">
                <a:solidFill>
                  <a:srgbClr val="7030A0"/>
                </a:solidFill>
              </a:rPr>
            </a:br>
            <a:r>
              <a:rPr lang="en-US" sz="2200" b="1" dirty="0"/>
              <a:t>Amber Simpson, Memorial Sloan Kettering Cancer Center</a:t>
            </a:r>
            <a:br>
              <a:rPr lang="en-US" sz="2200" b="1" dirty="0"/>
            </a:br>
            <a:r>
              <a:rPr lang="en-US" sz="2200" dirty="0"/>
              <a:t>Jeremy Goecks, Oregon Health &amp; Science University</a:t>
            </a:r>
            <a:br>
              <a:rPr lang="en-US" sz="2200" dirty="0"/>
            </a:br>
            <a:endParaRPr lang="en-US" sz="2200" b="1" i="1" dirty="0">
              <a:solidFill>
                <a:srgbClr val="7030A0"/>
              </a:solidFill>
            </a:endParaRPr>
          </a:p>
        </p:txBody>
      </p:sp>
      <p:sp>
        <p:nvSpPr>
          <p:cNvPr id="3" name="Slide Number Placeholder 2">
            <a:extLst>
              <a:ext uri="{FF2B5EF4-FFF2-40B4-BE49-F238E27FC236}">
                <a16:creationId xmlns:a16="http://schemas.microsoft.com/office/drawing/2014/main" id="{0228C762-D646-457C-ACEA-FAA5CE0421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F1CD60-BDC3-4A78-87E0-9AD0E18C9B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436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9B26BD2B-32AA-5649-8F61-F06319092CFD}"/>
              </a:ext>
            </a:extLst>
          </p:cNvPr>
          <p:cNvSpPr/>
          <p:nvPr/>
        </p:nvSpPr>
        <p:spPr>
          <a:xfrm>
            <a:off x="164708" y="-146304"/>
            <a:ext cx="5181992" cy="4844713"/>
          </a:xfrm>
          <a:prstGeom prst="ellipse">
            <a:avLst/>
          </a:prstGeom>
          <a:solidFill>
            <a:schemeClr val="bg1"/>
          </a:solidFill>
          <a:ln w="762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Calibri" panose="020F0502020204030204"/>
                <a:ea typeface="+mn-ea"/>
                <a:cs typeface="+mn-cs"/>
              </a:rPr>
              <a:t>Patient Data</a:t>
            </a:r>
          </a:p>
        </p:txBody>
      </p:sp>
      <p:sp>
        <p:nvSpPr>
          <p:cNvPr id="3" name="Slide Number Placeholder 2">
            <a:extLst>
              <a:ext uri="{FF2B5EF4-FFF2-40B4-BE49-F238E27FC236}">
                <a16:creationId xmlns:a16="http://schemas.microsoft.com/office/drawing/2014/main" id="{9EE7BBF6-CC6B-4C24-A719-FD0407A61E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F1CD60-BDC3-4A78-87E0-9AD0E18C9B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2CF7C9-99DB-4FA7-A6AA-BEEFDBF67A51}"/>
              </a:ext>
            </a:extLst>
          </p:cNvPr>
          <p:cNvSpPr>
            <a:spLocks noGrp="1"/>
          </p:cNvSpPr>
          <p:nvPr>
            <p:ph type="title" idx="4294967295"/>
          </p:nvPr>
        </p:nvSpPr>
        <p:spPr>
          <a:xfrm>
            <a:off x="5710238" y="418846"/>
            <a:ext cx="6176962" cy="1162050"/>
          </a:xfrm>
        </p:spPr>
        <p:txBody>
          <a:bodyPr anchor="t">
            <a:normAutofit/>
          </a:bodyPr>
          <a:lstStyle/>
          <a:p>
            <a:r>
              <a:rPr lang="en-US" sz="3200" b="1" i="1" dirty="0">
                <a:solidFill>
                  <a:srgbClr val="7030A0"/>
                </a:solidFill>
                <a:latin typeface="+mn-lt"/>
                <a:cs typeface="Calibri" panose="020F0502020204030204" pitchFamily="34" charset="0"/>
              </a:rPr>
              <a:t>Hypothesis Generation Using Machine Learning: The Big Idea</a:t>
            </a:r>
            <a:endParaRPr lang="en-US" sz="3200" b="1" i="1" dirty="0">
              <a:solidFill>
                <a:srgbClr val="7030A0"/>
              </a:solidFill>
              <a:latin typeface="+mn-lt"/>
            </a:endParaRPr>
          </a:p>
        </p:txBody>
      </p:sp>
      <p:sp>
        <p:nvSpPr>
          <p:cNvPr id="9" name="Content Placeholder 8">
            <a:extLst>
              <a:ext uri="{FF2B5EF4-FFF2-40B4-BE49-F238E27FC236}">
                <a16:creationId xmlns:a16="http://schemas.microsoft.com/office/drawing/2014/main" id="{FD7CAECB-8677-4221-8235-D731BABEDA7A}"/>
              </a:ext>
            </a:extLst>
          </p:cNvPr>
          <p:cNvSpPr>
            <a:spLocks noGrp="1"/>
          </p:cNvSpPr>
          <p:nvPr>
            <p:ph idx="4294967295"/>
          </p:nvPr>
        </p:nvSpPr>
        <p:spPr>
          <a:xfrm>
            <a:off x="5346700" y="1580896"/>
            <a:ext cx="6007100" cy="4660900"/>
          </a:xfrm>
        </p:spPr>
        <p:txBody>
          <a:bodyPr anchor="t">
            <a:normAutofit/>
          </a:bodyPr>
          <a:lstStyle/>
          <a:p>
            <a:pPr marL="457200" lvl="1" indent="0">
              <a:lnSpc>
                <a:spcPct val="80000"/>
              </a:lnSpc>
              <a:buNone/>
            </a:pPr>
            <a:endParaRPr lang="en-US" sz="1600" dirty="0"/>
          </a:p>
          <a:p>
            <a:pPr marL="457200" lvl="1" indent="0">
              <a:lnSpc>
                <a:spcPct val="80000"/>
              </a:lnSpc>
              <a:buNone/>
            </a:pPr>
            <a:r>
              <a:rPr lang="en-US" dirty="0">
                <a:cs typeface="Arial" panose="020B0604020202020204" pitchFamily="34" charset="0"/>
              </a:rPr>
              <a:t>ML has the potential to efficiently guide hypothesis generation and experimental design for cancer clinical trials.</a:t>
            </a:r>
          </a:p>
          <a:p>
            <a:pPr marL="457200" lvl="1" indent="0">
              <a:lnSpc>
                <a:spcPct val="80000"/>
              </a:lnSpc>
              <a:buNone/>
            </a:pPr>
            <a:endParaRPr lang="en-US" dirty="0">
              <a:cs typeface="Arial" panose="020B0604020202020204" pitchFamily="34" charset="0"/>
            </a:endParaRPr>
          </a:p>
          <a:p>
            <a:pPr marL="457200" lvl="1" indent="0">
              <a:lnSpc>
                <a:spcPct val="80000"/>
              </a:lnSpc>
              <a:buNone/>
            </a:pPr>
            <a:r>
              <a:rPr lang="en-US" dirty="0">
                <a:cs typeface="Arial" panose="020B0604020202020204" pitchFamily="34" charset="0"/>
              </a:rPr>
              <a:t>ML has the potential reveal new relationships in large, complex data sets to guide cancer research and novel targeted therapies. </a:t>
            </a:r>
          </a:p>
        </p:txBody>
      </p:sp>
      <p:pic>
        <p:nvPicPr>
          <p:cNvPr id="5" name="Picture 4">
            <a:extLst>
              <a:ext uri="{FF2B5EF4-FFF2-40B4-BE49-F238E27FC236}">
                <a16:creationId xmlns:a16="http://schemas.microsoft.com/office/drawing/2014/main" id="{D74689E0-CFB5-E745-A65D-A25734C99830}"/>
              </a:ext>
            </a:extLst>
          </p:cNvPr>
          <p:cNvPicPr>
            <a:picLocks noChangeAspect="1"/>
          </p:cNvPicPr>
          <p:nvPr/>
        </p:nvPicPr>
        <p:blipFill>
          <a:blip r:embed="rId3"/>
          <a:stretch>
            <a:fillRect/>
          </a:stretch>
        </p:blipFill>
        <p:spPr>
          <a:xfrm>
            <a:off x="602438" y="5541906"/>
            <a:ext cx="3769113" cy="723027"/>
          </a:xfrm>
          <a:prstGeom prst="rect">
            <a:avLst/>
          </a:prstGeom>
        </p:spPr>
      </p:pic>
      <p:pic>
        <p:nvPicPr>
          <p:cNvPr id="7" name="Picture 6">
            <a:extLst>
              <a:ext uri="{FF2B5EF4-FFF2-40B4-BE49-F238E27FC236}">
                <a16:creationId xmlns:a16="http://schemas.microsoft.com/office/drawing/2014/main" id="{B2125D0F-6F84-304B-8028-0F19CE2C83DC}"/>
              </a:ext>
            </a:extLst>
          </p:cNvPr>
          <p:cNvPicPr>
            <a:picLocks noChangeAspect="1"/>
          </p:cNvPicPr>
          <p:nvPr/>
        </p:nvPicPr>
        <p:blipFill>
          <a:blip r:embed="rId4"/>
          <a:stretch>
            <a:fillRect/>
          </a:stretch>
        </p:blipFill>
        <p:spPr>
          <a:xfrm>
            <a:off x="5838703" y="5187940"/>
            <a:ext cx="1650746" cy="1505625"/>
          </a:xfrm>
          <a:prstGeom prst="rect">
            <a:avLst/>
          </a:prstGeom>
        </p:spPr>
      </p:pic>
      <p:pic>
        <p:nvPicPr>
          <p:cNvPr id="10" name="Picture 9">
            <a:extLst>
              <a:ext uri="{FF2B5EF4-FFF2-40B4-BE49-F238E27FC236}">
                <a16:creationId xmlns:a16="http://schemas.microsoft.com/office/drawing/2014/main" id="{579B7E78-A760-7F4D-9C59-47B3F0E6EB27}"/>
              </a:ext>
            </a:extLst>
          </p:cNvPr>
          <p:cNvPicPr>
            <a:picLocks noChangeAspect="1"/>
          </p:cNvPicPr>
          <p:nvPr/>
        </p:nvPicPr>
        <p:blipFill>
          <a:blip r:embed="rId5"/>
          <a:stretch>
            <a:fillRect/>
          </a:stretch>
        </p:blipFill>
        <p:spPr>
          <a:xfrm>
            <a:off x="2755704" y="1094478"/>
            <a:ext cx="2095500" cy="1346200"/>
          </a:xfrm>
          <a:prstGeom prst="rect">
            <a:avLst/>
          </a:prstGeom>
        </p:spPr>
      </p:pic>
      <p:pic>
        <p:nvPicPr>
          <p:cNvPr id="11" name="Picture 10">
            <a:extLst>
              <a:ext uri="{FF2B5EF4-FFF2-40B4-BE49-F238E27FC236}">
                <a16:creationId xmlns:a16="http://schemas.microsoft.com/office/drawing/2014/main" id="{5CF86EA5-D3AC-6A46-8DBB-BDD303A9A521}"/>
              </a:ext>
            </a:extLst>
          </p:cNvPr>
          <p:cNvPicPr>
            <a:picLocks noChangeAspect="1"/>
          </p:cNvPicPr>
          <p:nvPr/>
        </p:nvPicPr>
        <p:blipFill>
          <a:blip r:embed="rId6"/>
          <a:stretch>
            <a:fillRect/>
          </a:stretch>
        </p:blipFill>
        <p:spPr>
          <a:xfrm>
            <a:off x="981351" y="2356910"/>
            <a:ext cx="2104660" cy="1570482"/>
          </a:xfrm>
          <a:prstGeom prst="rect">
            <a:avLst/>
          </a:prstGeom>
        </p:spPr>
      </p:pic>
      <p:pic>
        <p:nvPicPr>
          <p:cNvPr id="12" name="Picture 11">
            <a:extLst>
              <a:ext uri="{FF2B5EF4-FFF2-40B4-BE49-F238E27FC236}">
                <a16:creationId xmlns:a16="http://schemas.microsoft.com/office/drawing/2014/main" id="{FCC92BAD-C0A5-5340-9BE9-B2516BA68E87}"/>
              </a:ext>
            </a:extLst>
          </p:cNvPr>
          <p:cNvPicPr>
            <a:picLocks noChangeAspect="1"/>
          </p:cNvPicPr>
          <p:nvPr/>
        </p:nvPicPr>
        <p:blipFill>
          <a:blip r:embed="rId7"/>
          <a:stretch>
            <a:fillRect/>
          </a:stretch>
        </p:blipFill>
        <p:spPr>
          <a:xfrm>
            <a:off x="2887662" y="2655069"/>
            <a:ext cx="1587500" cy="1295400"/>
          </a:xfrm>
          <a:prstGeom prst="rect">
            <a:avLst/>
          </a:prstGeom>
        </p:spPr>
      </p:pic>
      <p:pic>
        <p:nvPicPr>
          <p:cNvPr id="8" name="Picture 7">
            <a:extLst>
              <a:ext uri="{FF2B5EF4-FFF2-40B4-BE49-F238E27FC236}">
                <a16:creationId xmlns:a16="http://schemas.microsoft.com/office/drawing/2014/main" id="{30DB90C1-25D1-5D45-9536-43754D73DFEF}"/>
              </a:ext>
            </a:extLst>
          </p:cNvPr>
          <p:cNvPicPr>
            <a:picLocks noChangeAspect="1"/>
          </p:cNvPicPr>
          <p:nvPr/>
        </p:nvPicPr>
        <p:blipFill>
          <a:blip r:embed="rId8"/>
          <a:stretch>
            <a:fillRect/>
          </a:stretch>
        </p:blipFill>
        <p:spPr>
          <a:xfrm>
            <a:off x="602438" y="1196043"/>
            <a:ext cx="2041013" cy="1346200"/>
          </a:xfrm>
          <a:prstGeom prst="rect">
            <a:avLst/>
          </a:prstGeom>
        </p:spPr>
      </p:pic>
      <p:sp>
        <p:nvSpPr>
          <p:cNvPr id="13" name="Rectangle 12">
            <a:extLst>
              <a:ext uri="{FF2B5EF4-FFF2-40B4-BE49-F238E27FC236}">
                <a16:creationId xmlns:a16="http://schemas.microsoft.com/office/drawing/2014/main" id="{75BEE2E7-68F9-094A-8C08-50E9586CEB08}"/>
              </a:ext>
            </a:extLst>
          </p:cNvPr>
          <p:cNvSpPr/>
          <p:nvPr/>
        </p:nvSpPr>
        <p:spPr>
          <a:xfrm>
            <a:off x="397259" y="6231900"/>
            <a:ext cx="224619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Calibri" panose="020F0502020204030204"/>
                <a:ea typeface="+mn-ea"/>
                <a:cs typeface="+mn-cs"/>
              </a:rPr>
              <a:t>Pre-clinical Data</a:t>
            </a:r>
          </a:p>
        </p:txBody>
      </p:sp>
      <p:sp>
        <p:nvSpPr>
          <p:cNvPr id="20" name="Rectangle 19">
            <a:extLst>
              <a:ext uri="{FF2B5EF4-FFF2-40B4-BE49-F238E27FC236}">
                <a16:creationId xmlns:a16="http://schemas.microsoft.com/office/drawing/2014/main" id="{DA3515B8-00B5-5044-A361-34D29AEF2848}"/>
              </a:ext>
            </a:extLst>
          </p:cNvPr>
          <p:cNvSpPr/>
          <p:nvPr/>
        </p:nvSpPr>
        <p:spPr>
          <a:xfrm>
            <a:off x="981351" y="4504474"/>
            <a:ext cx="529312"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7030A0"/>
                </a:solidFill>
                <a:effectLst/>
                <a:uLnTx/>
                <a:uFillTx/>
                <a:latin typeface="Calibri" panose="020F0502020204030204"/>
                <a:ea typeface="+mn-ea"/>
                <a:cs typeface="+mn-cs"/>
              </a:rPr>
              <a:t>+</a:t>
            </a:r>
          </a:p>
        </p:txBody>
      </p:sp>
      <p:sp>
        <p:nvSpPr>
          <p:cNvPr id="21" name="Rectangle 20">
            <a:extLst>
              <a:ext uri="{FF2B5EF4-FFF2-40B4-BE49-F238E27FC236}">
                <a16:creationId xmlns:a16="http://schemas.microsoft.com/office/drawing/2014/main" id="{0B77CD0E-1D02-DC4A-AC09-004A9EB0442B}"/>
              </a:ext>
            </a:extLst>
          </p:cNvPr>
          <p:cNvSpPr/>
          <p:nvPr/>
        </p:nvSpPr>
        <p:spPr>
          <a:xfrm>
            <a:off x="4840471" y="5375743"/>
            <a:ext cx="529312"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7030A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908293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9B26BD2B-32AA-5649-8F61-F06319092CFD}"/>
              </a:ext>
            </a:extLst>
          </p:cNvPr>
          <p:cNvSpPr/>
          <p:nvPr/>
        </p:nvSpPr>
        <p:spPr>
          <a:xfrm>
            <a:off x="164708" y="-146304"/>
            <a:ext cx="5181992" cy="4844713"/>
          </a:xfrm>
          <a:prstGeom prst="ellipse">
            <a:avLst/>
          </a:prstGeom>
          <a:solidFill>
            <a:schemeClr val="bg1"/>
          </a:solidFill>
          <a:ln w="762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Calibri" panose="020F0502020204030204"/>
                <a:ea typeface="+mn-ea"/>
                <a:cs typeface="+mn-cs"/>
              </a:rPr>
              <a:t>Patient Data</a:t>
            </a:r>
          </a:p>
        </p:txBody>
      </p:sp>
      <p:sp>
        <p:nvSpPr>
          <p:cNvPr id="3" name="Slide Number Placeholder 2">
            <a:extLst>
              <a:ext uri="{FF2B5EF4-FFF2-40B4-BE49-F238E27FC236}">
                <a16:creationId xmlns:a16="http://schemas.microsoft.com/office/drawing/2014/main" id="{9EE7BBF6-CC6B-4C24-A719-FD0407A61E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F1CD60-BDC3-4A78-87E0-9AD0E18C9B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2CF7C9-99DB-4FA7-A6AA-BEEFDBF67A51}"/>
              </a:ext>
            </a:extLst>
          </p:cNvPr>
          <p:cNvSpPr>
            <a:spLocks noGrp="1"/>
          </p:cNvSpPr>
          <p:nvPr>
            <p:ph type="title" idx="4294967295"/>
          </p:nvPr>
        </p:nvSpPr>
        <p:spPr>
          <a:xfrm>
            <a:off x="5710238" y="418846"/>
            <a:ext cx="6176962" cy="1162050"/>
          </a:xfrm>
        </p:spPr>
        <p:txBody>
          <a:bodyPr anchor="t">
            <a:normAutofit/>
          </a:bodyPr>
          <a:lstStyle/>
          <a:p>
            <a:r>
              <a:rPr lang="en-US" sz="3200" b="1" i="1" dirty="0">
                <a:solidFill>
                  <a:srgbClr val="7030A0"/>
                </a:solidFill>
                <a:latin typeface="+mn-lt"/>
                <a:cs typeface="Calibri" panose="020F0502020204030204" pitchFamily="34" charset="0"/>
              </a:rPr>
              <a:t>Hypothesis Generation Using Machine Learning: Overview</a:t>
            </a:r>
            <a:endParaRPr lang="en-US" sz="3200" b="1" i="1" dirty="0">
              <a:solidFill>
                <a:srgbClr val="7030A0"/>
              </a:solidFill>
              <a:latin typeface="+mn-lt"/>
            </a:endParaRPr>
          </a:p>
        </p:txBody>
      </p:sp>
      <p:sp>
        <p:nvSpPr>
          <p:cNvPr id="9" name="Content Placeholder 8">
            <a:extLst>
              <a:ext uri="{FF2B5EF4-FFF2-40B4-BE49-F238E27FC236}">
                <a16:creationId xmlns:a16="http://schemas.microsoft.com/office/drawing/2014/main" id="{FD7CAECB-8677-4221-8235-D731BABEDA7A}"/>
              </a:ext>
            </a:extLst>
          </p:cNvPr>
          <p:cNvSpPr>
            <a:spLocks noGrp="1"/>
          </p:cNvSpPr>
          <p:nvPr>
            <p:ph idx="4294967295"/>
          </p:nvPr>
        </p:nvSpPr>
        <p:spPr>
          <a:xfrm>
            <a:off x="5732932" y="1567645"/>
            <a:ext cx="6007100" cy="4660900"/>
          </a:xfrm>
        </p:spPr>
        <p:txBody>
          <a:bodyPr anchor="t">
            <a:normAutofit/>
          </a:bodyPr>
          <a:lstStyle/>
          <a:p>
            <a:pPr marL="0" indent="0">
              <a:buSzPts val="2200"/>
              <a:buNone/>
            </a:pPr>
            <a:r>
              <a:rPr lang="en-US" sz="2400" dirty="0">
                <a:solidFill>
                  <a:srgbClr val="000000"/>
                </a:solidFill>
              </a:rPr>
              <a:t>Multi-</a:t>
            </a:r>
            <a:r>
              <a:rPr lang="en-US" sz="2400" dirty="0" err="1">
                <a:solidFill>
                  <a:srgbClr val="000000"/>
                </a:solidFill>
              </a:rPr>
              <a:t>omic</a:t>
            </a:r>
            <a:r>
              <a:rPr lang="en-US" sz="2400" dirty="0">
                <a:solidFill>
                  <a:srgbClr val="000000"/>
                </a:solidFill>
              </a:rPr>
              <a:t> data are increasingly becoming available</a:t>
            </a:r>
          </a:p>
          <a:p>
            <a:pPr marL="0" indent="0">
              <a:buSzPts val="2200"/>
              <a:buNone/>
            </a:pPr>
            <a:r>
              <a:rPr lang="en-US" sz="2400" dirty="0">
                <a:solidFill>
                  <a:srgbClr val="000000"/>
                </a:solidFill>
              </a:rPr>
              <a:t>Data mining techniques could be used to find novel patterns in data to generate hypothesis for evaluation in clinical trials</a:t>
            </a:r>
          </a:p>
          <a:p>
            <a:pPr marL="0" indent="0">
              <a:buSzPts val="2200"/>
              <a:buNone/>
            </a:pPr>
            <a:r>
              <a:rPr lang="en-US" sz="2400" dirty="0">
                <a:solidFill>
                  <a:srgbClr val="000000"/>
                </a:solidFill>
              </a:rPr>
              <a:t>Transfer learning could be used to bridge the gap between pre-clinical and clinical data</a:t>
            </a:r>
          </a:p>
        </p:txBody>
      </p:sp>
      <p:pic>
        <p:nvPicPr>
          <p:cNvPr id="5" name="Picture 4">
            <a:extLst>
              <a:ext uri="{FF2B5EF4-FFF2-40B4-BE49-F238E27FC236}">
                <a16:creationId xmlns:a16="http://schemas.microsoft.com/office/drawing/2014/main" id="{D74689E0-CFB5-E745-A65D-A25734C99830}"/>
              </a:ext>
            </a:extLst>
          </p:cNvPr>
          <p:cNvPicPr>
            <a:picLocks noChangeAspect="1"/>
          </p:cNvPicPr>
          <p:nvPr/>
        </p:nvPicPr>
        <p:blipFill>
          <a:blip r:embed="rId3"/>
          <a:stretch>
            <a:fillRect/>
          </a:stretch>
        </p:blipFill>
        <p:spPr>
          <a:xfrm>
            <a:off x="602438" y="5541906"/>
            <a:ext cx="3769113" cy="723027"/>
          </a:xfrm>
          <a:prstGeom prst="rect">
            <a:avLst/>
          </a:prstGeom>
        </p:spPr>
      </p:pic>
      <p:pic>
        <p:nvPicPr>
          <p:cNvPr id="7" name="Picture 6">
            <a:extLst>
              <a:ext uri="{FF2B5EF4-FFF2-40B4-BE49-F238E27FC236}">
                <a16:creationId xmlns:a16="http://schemas.microsoft.com/office/drawing/2014/main" id="{B2125D0F-6F84-304B-8028-0F19CE2C83DC}"/>
              </a:ext>
            </a:extLst>
          </p:cNvPr>
          <p:cNvPicPr>
            <a:picLocks noChangeAspect="1"/>
          </p:cNvPicPr>
          <p:nvPr/>
        </p:nvPicPr>
        <p:blipFill>
          <a:blip r:embed="rId4"/>
          <a:stretch>
            <a:fillRect/>
          </a:stretch>
        </p:blipFill>
        <p:spPr>
          <a:xfrm>
            <a:off x="5838703" y="5187940"/>
            <a:ext cx="1650746" cy="1505625"/>
          </a:xfrm>
          <a:prstGeom prst="rect">
            <a:avLst/>
          </a:prstGeom>
        </p:spPr>
      </p:pic>
      <p:pic>
        <p:nvPicPr>
          <p:cNvPr id="10" name="Picture 9">
            <a:extLst>
              <a:ext uri="{FF2B5EF4-FFF2-40B4-BE49-F238E27FC236}">
                <a16:creationId xmlns:a16="http://schemas.microsoft.com/office/drawing/2014/main" id="{579B7E78-A760-7F4D-9C59-47B3F0E6EB27}"/>
              </a:ext>
            </a:extLst>
          </p:cNvPr>
          <p:cNvPicPr>
            <a:picLocks noChangeAspect="1"/>
          </p:cNvPicPr>
          <p:nvPr/>
        </p:nvPicPr>
        <p:blipFill>
          <a:blip r:embed="rId5"/>
          <a:stretch>
            <a:fillRect/>
          </a:stretch>
        </p:blipFill>
        <p:spPr>
          <a:xfrm>
            <a:off x="2755704" y="1094478"/>
            <a:ext cx="2095500" cy="1346200"/>
          </a:xfrm>
          <a:prstGeom prst="rect">
            <a:avLst/>
          </a:prstGeom>
        </p:spPr>
      </p:pic>
      <p:pic>
        <p:nvPicPr>
          <p:cNvPr id="11" name="Picture 10">
            <a:extLst>
              <a:ext uri="{FF2B5EF4-FFF2-40B4-BE49-F238E27FC236}">
                <a16:creationId xmlns:a16="http://schemas.microsoft.com/office/drawing/2014/main" id="{5CF86EA5-D3AC-6A46-8DBB-BDD303A9A521}"/>
              </a:ext>
            </a:extLst>
          </p:cNvPr>
          <p:cNvPicPr>
            <a:picLocks noChangeAspect="1"/>
          </p:cNvPicPr>
          <p:nvPr/>
        </p:nvPicPr>
        <p:blipFill>
          <a:blip r:embed="rId6"/>
          <a:stretch>
            <a:fillRect/>
          </a:stretch>
        </p:blipFill>
        <p:spPr>
          <a:xfrm>
            <a:off x="981351" y="2356910"/>
            <a:ext cx="2104660" cy="1570482"/>
          </a:xfrm>
          <a:prstGeom prst="rect">
            <a:avLst/>
          </a:prstGeom>
        </p:spPr>
      </p:pic>
      <p:pic>
        <p:nvPicPr>
          <p:cNvPr id="12" name="Picture 11">
            <a:extLst>
              <a:ext uri="{FF2B5EF4-FFF2-40B4-BE49-F238E27FC236}">
                <a16:creationId xmlns:a16="http://schemas.microsoft.com/office/drawing/2014/main" id="{FCC92BAD-C0A5-5340-9BE9-B2516BA68E87}"/>
              </a:ext>
            </a:extLst>
          </p:cNvPr>
          <p:cNvPicPr>
            <a:picLocks noChangeAspect="1"/>
          </p:cNvPicPr>
          <p:nvPr/>
        </p:nvPicPr>
        <p:blipFill>
          <a:blip r:embed="rId7"/>
          <a:stretch>
            <a:fillRect/>
          </a:stretch>
        </p:blipFill>
        <p:spPr>
          <a:xfrm>
            <a:off x="2887662" y="2655069"/>
            <a:ext cx="1587500" cy="1295400"/>
          </a:xfrm>
          <a:prstGeom prst="rect">
            <a:avLst/>
          </a:prstGeom>
        </p:spPr>
      </p:pic>
      <p:pic>
        <p:nvPicPr>
          <p:cNvPr id="8" name="Picture 7">
            <a:extLst>
              <a:ext uri="{FF2B5EF4-FFF2-40B4-BE49-F238E27FC236}">
                <a16:creationId xmlns:a16="http://schemas.microsoft.com/office/drawing/2014/main" id="{30DB90C1-25D1-5D45-9536-43754D73DFEF}"/>
              </a:ext>
            </a:extLst>
          </p:cNvPr>
          <p:cNvPicPr>
            <a:picLocks noChangeAspect="1"/>
          </p:cNvPicPr>
          <p:nvPr/>
        </p:nvPicPr>
        <p:blipFill>
          <a:blip r:embed="rId8"/>
          <a:stretch>
            <a:fillRect/>
          </a:stretch>
        </p:blipFill>
        <p:spPr>
          <a:xfrm>
            <a:off x="602438" y="1196043"/>
            <a:ext cx="2041013" cy="1346200"/>
          </a:xfrm>
          <a:prstGeom prst="rect">
            <a:avLst/>
          </a:prstGeom>
        </p:spPr>
      </p:pic>
      <p:sp>
        <p:nvSpPr>
          <p:cNvPr id="13" name="Rectangle 12">
            <a:extLst>
              <a:ext uri="{FF2B5EF4-FFF2-40B4-BE49-F238E27FC236}">
                <a16:creationId xmlns:a16="http://schemas.microsoft.com/office/drawing/2014/main" id="{75BEE2E7-68F9-094A-8C08-50E9586CEB08}"/>
              </a:ext>
            </a:extLst>
          </p:cNvPr>
          <p:cNvSpPr/>
          <p:nvPr/>
        </p:nvSpPr>
        <p:spPr>
          <a:xfrm>
            <a:off x="397259" y="6231900"/>
            <a:ext cx="224619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Calibri" panose="020F0502020204030204"/>
                <a:ea typeface="+mn-ea"/>
                <a:cs typeface="+mn-cs"/>
              </a:rPr>
              <a:t>Pre-clinical Data</a:t>
            </a:r>
          </a:p>
        </p:txBody>
      </p:sp>
      <p:sp>
        <p:nvSpPr>
          <p:cNvPr id="20" name="Rectangle 19">
            <a:extLst>
              <a:ext uri="{FF2B5EF4-FFF2-40B4-BE49-F238E27FC236}">
                <a16:creationId xmlns:a16="http://schemas.microsoft.com/office/drawing/2014/main" id="{DA3515B8-00B5-5044-A361-34D29AEF2848}"/>
              </a:ext>
            </a:extLst>
          </p:cNvPr>
          <p:cNvSpPr/>
          <p:nvPr/>
        </p:nvSpPr>
        <p:spPr>
          <a:xfrm>
            <a:off x="981351" y="4504474"/>
            <a:ext cx="529312"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7030A0"/>
                </a:solidFill>
                <a:effectLst/>
                <a:uLnTx/>
                <a:uFillTx/>
                <a:latin typeface="Calibri" panose="020F0502020204030204"/>
                <a:ea typeface="+mn-ea"/>
                <a:cs typeface="+mn-cs"/>
              </a:rPr>
              <a:t>+</a:t>
            </a:r>
          </a:p>
        </p:txBody>
      </p:sp>
      <p:sp>
        <p:nvSpPr>
          <p:cNvPr id="21" name="Rectangle 20">
            <a:extLst>
              <a:ext uri="{FF2B5EF4-FFF2-40B4-BE49-F238E27FC236}">
                <a16:creationId xmlns:a16="http://schemas.microsoft.com/office/drawing/2014/main" id="{0B77CD0E-1D02-DC4A-AC09-004A9EB0442B}"/>
              </a:ext>
            </a:extLst>
          </p:cNvPr>
          <p:cNvSpPr/>
          <p:nvPr/>
        </p:nvSpPr>
        <p:spPr>
          <a:xfrm>
            <a:off x="4840471" y="5375743"/>
            <a:ext cx="529312"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7030A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4153168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E7BBF6-CC6B-4C24-A719-FD0407A61E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F1CD60-BDC3-4A78-87E0-9AD0E18C9B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2CF7C9-99DB-4FA7-A6AA-BEEFDBF67A51}"/>
              </a:ext>
            </a:extLst>
          </p:cNvPr>
          <p:cNvSpPr>
            <a:spLocks noGrp="1"/>
          </p:cNvSpPr>
          <p:nvPr>
            <p:ph type="title" idx="4294967295"/>
          </p:nvPr>
        </p:nvSpPr>
        <p:spPr>
          <a:xfrm>
            <a:off x="615762" y="150493"/>
            <a:ext cx="11410586" cy="769441"/>
          </a:xfrm>
        </p:spPr>
        <p:txBody>
          <a:bodyPr anchor="t">
            <a:normAutofit/>
          </a:bodyPr>
          <a:lstStyle/>
          <a:p>
            <a:r>
              <a:rPr lang="en-US" sz="3600" b="1" i="1" dirty="0">
                <a:solidFill>
                  <a:srgbClr val="7030A0"/>
                </a:solidFill>
                <a:latin typeface="+mn-lt"/>
                <a:cs typeface="Calibri" panose="020F0502020204030204" pitchFamily="34" charset="0"/>
              </a:rPr>
              <a:t>Hypothesis Generation Using Machine Learning: Overview</a:t>
            </a:r>
            <a:endParaRPr lang="en-US" sz="3600" b="1" i="1" dirty="0">
              <a:solidFill>
                <a:srgbClr val="7030A0"/>
              </a:solidFill>
              <a:latin typeface="+mn-lt"/>
            </a:endParaRPr>
          </a:p>
        </p:txBody>
      </p:sp>
      <p:pic>
        <p:nvPicPr>
          <p:cNvPr id="7" name="Picture 6">
            <a:extLst>
              <a:ext uri="{FF2B5EF4-FFF2-40B4-BE49-F238E27FC236}">
                <a16:creationId xmlns:a16="http://schemas.microsoft.com/office/drawing/2014/main" id="{B2125D0F-6F84-304B-8028-0F19CE2C83DC}"/>
              </a:ext>
            </a:extLst>
          </p:cNvPr>
          <p:cNvPicPr>
            <a:picLocks noChangeAspect="1"/>
          </p:cNvPicPr>
          <p:nvPr/>
        </p:nvPicPr>
        <p:blipFill>
          <a:blip r:embed="rId3"/>
          <a:stretch>
            <a:fillRect/>
          </a:stretch>
        </p:blipFill>
        <p:spPr>
          <a:xfrm>
            <a:off x="9403738" y="2147777"/>
            <a:ext cx="2349367" cy="2142829"/>
          </a:xfrm>
          <a:prstGeom prst="rect">
            <a:avLst/>
          </a:prstGeom>
        </p:spPr>
      </p:pic>
      <p:sp>
        <p:nvSpPr>
          <p:cNvPr id="9" name="Content Placeholder 8">
            <a:extLst>
              <a:ext uri="{FF2B5EF4-FFF2-40B4-BE49-F238E27FC236}">
                <a16:creationId xmlns:a16="http://schemas.microsoft.com/office/drawing/2014/main" id="{FD7CAECB-8677-4221-8235-D731BABEDA7A}"/>
              </a:ext>
            </a:extLst>
          </p:cNvPr>
          <p:cNvSpPr>
            <a:spLocks noGrp="1"/>
          </p:cNvSpPr>
          <p:nvPr>
            <p:ph idx="4294967295"/>
          </p:nvPr>
        </p:nvSpPr>
        <p:spPr>
          <a:xfrm>
            <a:off x="312183" y="692353"/>
            <a:ext cx="8853082" cy="5096350"/>
          </a:xfrm>
        </p:spPr>
        <p:txBody>
          <a:bodyPr anchor="t">
            <a:normAutofit/>
          </a:bodyPr>
          <a:lstStyle/>
          <a:p>
            <a:pPr marL="457200" lvl="1" indent="0">
              <a:lnSpc>
                <a:spcPct val="80000"/>
              </a:lnSpc>
              <a:buNone/>
            </a:pPr>
            <a:endParaRPr lang="en-US" sz="1600" dirty="0"/>
          </a:p>
          <a:p>
            <a:pPr>
              <a:lnSpc>
                <a:spcPct val="80000"/>
              </a:lnSpc>
            </a:pPr>
            <a:r>
              <a:rPr lang="en-US" sz="2400" dirty="0">
                <a:cs typeface="Arial" panose="020B0604020202020204" pitchFamily="34" charset="0"/>
              </a:rPr>
              <a:t>Machine learning is not really used clinically - how do we change this?</a:t>
            </a:r>
          </a:p>
          <a:p>
            <a:pPr>
              <a:lnSpc>
                <a:spcPct val="80000"/>
              </a:lnSpc>
            </a:pPr>
            <a:r>
              <a:rPr lang="en-US" sz="2400" dirty="0">
                <a:cs typeface="Arial" panose="020B0604020202020204" pitchFamily="34" charset="0"/>
              </a:rPr>
              <a:t>Cancer data conundrum: researchers and clinicians are inundated with more information than they can handle, while, at the same time, there are sizeable gaps in the biological systems information that is required for research and clinical advance</a:t>
            </a:r>
          </a:p>
          <a:p>
            <a:pPr>
              <a:lnSpc>
                <a:spcPct val="80000"/>
              </a:lnSpc>
            </a:pPr>
            <a:r>
              <a:rPr lang="en-US" sz="2400" dirty="0">
                <a:cs typeface="Arial" panose="020B0604020202020204" pitchFamily="34" charset="0"/>
              </a:rPr>
              <a:t>ML is key to addressing both hurdles:</a:t>
            </a:r>
          </a:p>
          <a:p>
            <a:pPr marL="457200" lvl="1" indent="0">
              <a:lnSpc>
                <a:spcPct val="80000"/>
              </a:lnSpc>
              <a:buNone/>
            </a:pPr>
            <a:endParaRPr lang="en-US" sz="1000" dirty="0">
              <a:latin typeface="Arial" panose="020B0604020202020204" pitchFamily="34" charset="0"/>
              <a:cs typeface="Arial" panose="020B0604020202020204" pitchFamily="34" charset="0"/>
            </a:endParaRPr>
          </a:p>
          <a:p>
            <a:pPr marL="914400" lvl="1" indent="-457200">
              <a:lnSpc>
                <a:spcPct val="80000"/>
              </a:lnSpc>
              <a:buFont typeface="+mj-lt"/>
              <a:buAutoNum type="arabicPeriod"/>
            </a:pPr>
            <a:r>
              <a:rPr lang="en-US" sz="2200" dirty="0">
                <a:cs typeface="Arial" panose="020B0604020202020204" pitchFamily="34" charset="0"/>
              </a:rPr>
              <a:t>ML can provide guidance to experimentalists on what to study and the sequence in which to attack questions.</a:t>
            </a:r>
          </a:p>
          <a:p>
            <a:pPr marL="457200" lvl="1" indent="0">
              <a:lnSpc>
                <a:spcPct val="80000"/>
              </a:lnSpc>
              <a:buNone/>
            </a:pPr>
            <a:endParaRPr lang="en-US" sz="2200" dirty="0">
              <a:cs typeface="Arial" panose="020B0604020202020204" pitchFamily="34" charset="0"/>
            </a:endParaRPr>
          </a:p>
          <a:p>
            <a:pPr marL="914400" lvl="1" indent="-457200">
              <a:lnSpc>
                <a:spcPct val="80000"/>
              </a:lnSpc>
              <a:buFont typeface="+mj-lt"/>
              <a:buAutoNum type="arabicPeriod" startAt="2"/>
            </a:pPr>
            <a:r>
              <a:rPr lang="en-US" sz="2200" dirty="0">
                <a:cs typeface="Arial" panose="020B0604020202020204" pitchFamily="34" charset="0"/>
              </a:rPr>
              <a:t>ML is a critical bridge between large, complex data sets and mining actionable meaning from the data. ML has the unique ability to discover and use algorithms to cluster observations (data), and to do so iteratively with experimentation, in an active learning process. </a:t>
            </a:r>
          </a:p>
        </p:txBody>
      </p:sp>
      <p:sp>
        <p:nvSpPr>
          <p:cNvPr id="15" name="Rectangle 14">
            <a:extLst>
              <a:ext uri="{FF2B5EF4-FFF2-40B4-BE49-F238E27FC236}">
                <a16:creationId xmlns:a16="http://schemas.microsoft.com/office/drawing/2014/main" id="{12A36156-3556-B944-A131-11AA68953FC8}"/>
              </a:ext>
            </a:extLst>
          </p:cNvPr>
          <p:cNvSpPr/>
          <p:nvPr/>
        </p:nvSpPr>
        <p:spPr>
          <a:xfrm>
            <a:off x="713741" y="5956910"/>
            <a:ext cx="10698480" cy="731520"/>
          </a:xfrm>
          <a:prstGeom prst="rect">
            <a:avLst/>
          </a:prstGeom>
          <a:solidFill>
            <a:srgbClr val="7030A0"/>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How do we influence patient management???</a:t>
            </a:r>
          </a:p>
        </p:txBody>
      </p:sp>
    </p:spTree>
    <p:extLst>
      <p:ext uri="{BB962C8B-B14F-4D97-AF65-F5344CB8AC3E}">
        <p14:creationId xmlns:p14="http://schemas.microsoft.com/office/powerpoint/2010/main" val="151061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CF7C9-99DB-4FA7-A6AA-BEEFDBF67A51}"/>
              </a:ext>
            </a:extLst>
          </p:cNvPr>
          <p:cNvSpPr>
            <a:spLocks noGrp="1"/>
          </p:cNvSpPr>
          <p:nvPr>
            <p:ph type="title"/>
          </p:nvPr>
        </p:nvSpPr>
        <p:spPr>
          <a:xfrm>
            <a:off x="5129791" y="211959"/>
            <a:ext cx="5749004" cy="892941"/>
          </a:xfrm>
        </p:spPr>
        <p:txBody>
          <a:bodyPr anchor="t">
            <a:normAutofit fontScale="90000"/>
          </a:bodyPr>
          <a:lstStyle/>
          <a:p>
            <a:r>
              <a:rPr lang="en-US" sz="3200" b="1" i="1" dirty="0">
                <a:solidFill>
                  <a:srgbClr val="7030A0"/>
                </a:solidFill>
                <a:latin typeface="+mn-lt"/>
                <a:cs typeface="Calibri" panose="020F0502020204030204" pitchFamily="34" charset="0"/>
              </a:rPr>
              <a:t>Hypothesis Generation Using ML</a:t>
            </a:r>
            <a:br>
              <a:rPr lang="en-US" sz="3200" b="1" i="1" dirty="0">
                <a:solidFill>
                  <a:srgbClr val="7030A0"/>
                </a:solidFill>
                <a:latin typeface="+mn-lt"/>
                <a:cs typeface="Calibri" panose="020F0502020204030204" pitchFamily="34" charset="0"/>
              </a:rPr>
            </a:br>
            <a:r>
              <a:rPr lang="en-US" sz="3200" b="1" i="1" dirty="0">
                <a:solidFill>
                  <a:srgbClr val="7030A0"/>
                </a:solidFill>
                <a:latin typeface="+mn-lt"/>
                <a:cs typeface="Calibri" panose="020F0502020204030204" pitchFamily="34" charset="0"/>
              </a:rPr>
              <a:t>Discussion Questions</a:t>
            </a:r>
            <a:endParaRPr lang="en-US" sz="3200" b="1" i="1" dirty="0">
              <a:solidFill>
                <a:srgbClr val="7030A0"/>
              </a:solidFill>
              <a:latin typeface="+mn-lt"/>
            </a:endParaRPr>
          </a:p>
        </p:txBody>
      </p:sp>
      <p:pic>
        <p:nvPicPr>
          <p:cNvPr id="6" name="Content Placeholder 3">
            <a:extLst>
              <a:ext uri="{FF2B5EF4-FFF2-40B4-BE49-F238E27FC236}">
                <a16:creationId xmlns:a16="http://schemas.microsoft.com/office/drawing/2014/main" id="{5D716EFB-84F7-4278-9C7D-6FC55C4C7B4D}"/>
              </a:ext>
            </a:extLst>
          </p:cNvPr>
          <p:cNvPicPr>
            <a:picLocks noChangeAspect="1"/>
          </p:cNvPicPr>
          <p:nvPr/>
        </p:nvPicPr>
        <p:blipFill rotWithShape="1">
          <a:blip r:embed="rId3">
            <a:alphaModFix/>
          </a:blip>
          <a:srcRect l="25000" r="11224" b="-2"/>
          <a:stretch/>
        </p:blipFill>
        <p:spPr>
          <a:xfrm>
            <a:off x="20" y="907231"/>
            <a:ext cx="4542931" cy="4754880"/>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9" name="Content Placeholder 8">
            <a:extLst>
              <a:ext uri="{FF2B5EF4-FFF2-40B4-BE49-F238E27FC236}">
                <a16:creationId xmlns:a16="http://schemas.microsoft.com/office/drawing/2014/main" id="{FD7CAECB-8677-4221-8235-D731BABEDA7A}"/>
              </a:ext>
            </a:extLst>
          </p:cNvPr>
          <p:cNvSpPr>
            <a:spLocks noGrp="1"/>
          </p:cNvSpPr>
          <p:nvPr>
            <p:ph idx="1"/>
          </p:nvPr>
        </p:nvSpPr>
        <p:spPr>
          <a:xfrm>
            <a:off x="4672158" y="1376156"/>
            <a:ext cx="7429975" cy="4980193"/>
          </a:xfrm>
        </p:spPr>
        <p:txBody>
          <a:bodyPr anchor="t">
            <a:normAutofit/>
          </a:bodyPr>
          <a:lstStyle/>
          <a:p>
            <a:pPr>
              <a:lnSpc>
                <a:spcPct val="100000"/>
              </a:lnSpc>
            </a:pPr>
            <a:r>
              <a:rPr lang="en-US" sz="2000" b="1" dirty="0"/>
              <a:t>What is your most pressing concern? (What keeps you up at night?)</a:t>
            </a:r>
          </a:p>
          <a:p>
            <a:pPr>
              <a:lnSpc>
                <a:spcPct val="100000"/>
              </a:lnSpc>
            </a:pPr>
            <a:r>
              <a:rPr lang="en-US" sz="2000" b="1" dirty="0"/>
              <a:t>What do you know that we don’t?</a:t>
            </a:r>
          </a:p>
          <a:p>
            <a:pPr>
              <a:lnSpc>
                <a:spcPct val="100000"/>
              </a:lnSpc>
            </a:pPr>
            <a:r>
              <a:rPr lang="en-US" sz="2000" b="1" dirty="0"/>
              <a:t>What are the cross-cutting themes you would like to explore in-depth (biological, clinical &amp; computational)?</a:t>
            </a:r>
          </a:p>
          <a:p>
            <a:pPr>
              <a:lnSpc>
                <a:spcPct val="100000"/>
              </a:lnSpc>
            </a:pPr>
            <a:r>
              <a:rPr lang="en-US" sz="2000" b="1" dirty="0"/>
              <a:t>What do we need to dive into greater depth?</a:t>
            </a:r>
          </a:p>
          <a:p>
            <a:pPr lvl="0">
              <a:lnSpc>
                <a:spcPct val="100000"/>
              </a:lnSpc>
              <a:spcBef>
                <a:spcPts val="400"/>
              </a:spcBef>
              <a:spcAft>
                <a:spcPts val="400"/>
              </a:spcAft>
            </a:pPr>
            <a:r>
              <a:rPr lang="en-US" sz="2000" b="1" dirty="0">
                <a:solidFill>
                  <a:prstClr val="black"/>
                </a:solidFill>
              </a:rPr>
              <a:t>What existing funding sources are you aware of that can support research in this area? Anticipated funding?</a:t>
            </a:r>
          </a:p>
          <a:p>
            <a:pPr lvl="0">
              <a:lnSpc>
                <a:spcPct val="120000"/>
              </a:lnSpc>
              <a:spcBef>
                <a:spcPts val="400"/>
              </a:spcBef>
              <a:spcAft>
                <a:spcPts val="400"/>
              </a:spcAft>
            </a:pPr>
            <a:r>
              <a:rPr lang="en-US" sz="2000" b="1" dirty="0">
                <a:solidFill>
                  <a:prstClr val="black"/>
                </a:solidFill>
              </a:rPr>
              <a:t>What additional key components or challenges would you add?</a:t>
            </a:r>
          </a:p>
          <a:p>
            <a:pPr lvl="0">
              <a:lnSpc>
                <a:spcPct val="100000"/>
              </a:lnSpc>
              <a:spcBef>
                <a:spcPts val="0"/>
              </a:spcBef>
            </a:pPr>
            <a:r>
              <a:rPr lang="en-US" sz="2000" b="1" dirty="0">
                <a:solidFill>
                  <a:prstClr val="black"/>
                </a:solidFill>
              </a:rPr>
              <a:t>Which specialty areas / collaborators should be involved? </a:t>
            </a:r>
          </a:p>
          <a:p>
            <a:pPr lvl="1">
              <a:lnSpc>
                <a:spcPct val="100000"/>
              </a:lnSpc>
              <a:spcBef>
                <a:spcPts val="0"/>
              </a:spcBef>
            </a:pPr>
            <a:r>
              <a:rPr lang="en-US" sz="2000" b="1" dirty="0">
                <a:solidFill>
                  <a:prstClr val="black"/>
                </a:solidFill>
              </a:rPr>
              <a:t> What introductions are needed?</a:t>
            </a:r>
          </a:p>
          <a:p>
            <a:pPr lvl="0">
              <a:lnSpc>
                <a:spcPct val="120000"/>
              </a:lnSpc>
              <a:spcBef>
                <a:spcPts val="0"/>
              </a:spcBef>
            </a:pPr>
            <a:r>
              <a:rPr lang="en-US" sz="2000" b="1" dirty="0">
                <a:solidFill>
                  <a:prstClr val="black"/>
                </a:solidFill>
              </a:rPr>
              <a:t>What is needed to move forward?</a:t>
            </a:r>
          </a:p>
          <a:p>
            <a:pPr>
              <a:lnSpc>
                <a:spcPct val="100000"/>
              </a:lnSpc>
            </a:pPr>
            <a:endParaRPr lang="en-US" sz="1600" b="1" dirty="0"/>
          </a:p>
          <a:p>
            <a:pPr>
              <a:lnSpc>
                <a:spcPct val="100000"/>
              </a:lnSpc>
            </a:pPr>
            <a:endParaRPr lang="en-US" sz="1600" b="1" dirty="0"/>
          </a:p>
          <a:p>
            <a:pPr lvl="1">
              <a:lnSpc>
                <a:spcPct val="80000"/>
              </a:lnSpc>
            </a:pPr>
            <a:endParaRPr lang="en-US" b="1" i="1" dirty="0"/>
          </a:p>
          <a:p>
            <a:pPr>
              <a:lnSpc>
                <a:spcPct val="80000"/>
              </a:lnSpc>
            </a:pPr>
            <a:endParaRPr lang="en-US" b="1" i="1" dirty="0"/>
          </a:p>
          <a:p>
            <a:pPr>
              <a:lnSpc>
                <a:spcPct val="80000"/>
              </a:lnSpc>
            </a:pPr>
            <a:endParaRPr lang="en-US" b="1" i="1" dirty="0"/>
          </a:p>
          <a:p>
            <a:pPr>
              <a:lnSpc>
                <a:spcPct val="80000"/>
              </a:lnSpc>
            </a:pPr>
            <a:endParaRPr lang="en-US" b="1" i="1" dirty="0"/>
          </a:p>
        </p:txBody>
      </p:sp>
      <p:sp>
        <p:nvSpPr>
          <p:cNvPr id="3" name="Slide Number Placeholder 2">
            <a:extLst>
              <a:ext uri="{FF2B5EF4-FFF2-40B4-BE49-F238E27FC236}">
                <a16:creationId xmlns:a16="http://schemas.microsoft.com/office/drawing/2014/main" id="{23A11B80-54B1-4301-86B6-A3F7531A7D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F1CD60-BDC3-4A78-87E0-9AD0E18C9B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18301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463</Words>
  <Application>Microsoft Office PowerPoint</Application>
  <PresentationFormat>Widescreen</PresentationFormat>
  <Paragraphs>58</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ＭＳ Ｐゴシック</vt:lpstr>
      <vt:lpstr>Arial</vt:lpstr>
      <vt:lpstr>Calibri</vt:lpstr>
      <vt:lpstr>Calibri Light</vt:lpstr>
      <vt:lpstr>SapientSansBold</vt:lpstr>
      <vt:lpstr>SapientSansRegular</vt:lpstr>
      <vt:lpstr>1_Office Theme</vt:lpstr>
      <vt:lpstr>Cancer Challenge Area:  Hypothesis Generation Using Machine Learning   Amber Simpson, Memorial Sloan Kettering Cancer Center Jeremy Goecks, Oregon Health &amp; Science University </vt:lpstr>
      <vt:lpstr>Hypothesis Generation Using Machine Learning: The Big Idea</vt:lpstr>
      <vt:lpstr>Hypothesis Generation Using Machine Learning: Overview</vt:lpstr>
      <vt:lpstr>Hypothesis Generation Using Machine Learning: Overview</vt:lpstr>
      <vt:lpstr>Hypothesis Generation Using ML 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Challenge Area:  Hypothesis Generation Using Machine Learning   Amber Simpson, Memorial Sloan Kettering Cancer Center Jeremy Goecks, Oregon Health &amp; Science University </dc:title>
  <dc:creator>Borkon, Lynn (NIH/NCI) [C]</dc:creator>
  <cp:lastModifiedBy>Borkon, Lynn (NIH/NCI) [C]</cp:lastModifiedBy>
  <cp:revision>2</cp:revision>
  <dcterms:created xsi:type="dcterms:W3CDTF">2019-06-10T22:00:05Z</dcterms:created>
  <dcterms:modified xsi:type="dcterms:W3CDTF">2019-06-10T22:06:17Z</dcterms:modified>
</cp:coreProperties>
</file>