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85" r:id="rId5"/>
    <p:sldMasterId id="2147483698" r:id="rId6"/>
    <p:sldMasterId id="2147483711" r:id="rId7"/>
    <p:sldMasterId id="2147483724" r:id="rId8"/>
  </p:sldMasterIdLst>
  <p:notesMasterIdLst>
    <p:notesMasterId r:id="rId40"/>
  </p:notesMasterIdLst>
  <p:handoutMasterIdLst>
    <p:handoutMasterId r:id="rId41"/>
  </p:handoutMasterIdLst>
  <p:sldIdLst>
    <p:sldId id="391" r:id="rId9"/>
    <p:sldId id="392" r:id="rId10"/>
    <p:sldId id="389" r:id="rId11"/>
    <p:sldId id="390" r:id="rId12"/>
    <p:sldId id="379" r:id="rId13"/>
    <p:sldId id="384" r:id="rId14"/>
    <p:sldId id="383" r:id="rId15"/>
    <p:sldId id="385" r:id="rId16"/>
    <p:sldId id="387" r:id="rId17"/>
    <p:sldId id="325" r:id="rId18"/>
    <p:sldId id="322" r:id="rId19"/>
    <p:sldId id="377" r:id="rId20"/>
    <p:sldId id="328" r:id="rId21"/>
    <p:sldId id="329" r:id="rId22"/>
    <p:sldId id="334" r:id="rId23"/>
    <p:sldId id="343" r:id="rId24"/>
    <p:sldId id="344" r:id="rId25"/>
    <p:sldId id="331" r:id="rId26"/>
    <p:sldId id="378" r:id="rId27"/>
    <p:sldId id="346" r:id="rId28"/>
    <p:sldId id="347" r:id="rId29"/>
    <p:sldId id="376" r:id="rId30"/>
    <p:sldId id="393" r:id="rId31"/>
    <p:sldId id="306" r:id="rId32"/>
    <p:sldId id="335" r:id="rId33"/>
    <p:sldId id="337" r:id="rId34"/>
    <p:sldId id="338" r:id="rId35"/>
    <p:sldId id="339" r:id="rId36"/>
    <p:sldId id="332" r:id="rId37"/>
    <p:sldId id="319" r:id="rId38"/>
    <p:sldId id="320" r:id="rId39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ll" initials="JC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5FB7"/>
    <a:srgbClr val="4585BF"/>
    <a:srgbClr val="415CB1"/>
    <a:srgbClr val="364C92"/>
    <a:srgbClr val="316697"/>
    <a:srgbClr val="253475"/>
    <a:srgbClr val="422674"/>
    <a:srgbClr val="3C8C93"/>
    <a:srgbClr val="FF9999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88608" autoAdjust="0"/>
  </p:normalViewPr>
  <p:slideViewPr>
    <p:cSldViewPr>
      <p:cViewPr>
        <p:scale>
          <a:sx n="120" d="100"/>
          <a:sy n="120" d="100"/>
        </p:scale>
        <p:origin x="-1542" y="-330"/>
      </p:cViewPr>
      <p:guideLst>
        <p:guide orient="horz" pos="2160"/>
        <p:guide pos="1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952" y="-8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C83CF-CBA1-4CA4-A218-013F84D5C1E0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BED83-63AD-4D7D-B366-219B3108BB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6509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EE1CD-DD4B-40ED-9089-00F4D776787E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4183E-F8B4-4A8B-811A-1B667B56A0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027" y="8686492"/>
            <a:ext cx="2972422" cy="455950"/>
          </a:xfrm>
          <a:prstGeom prst="rect">
            <a:avLst/>
          </a:prstGeom>
          <a:noFill/>
        </p:spPr>
        <p:txBody>
          <a:bodyPr lIns="90028" tIns="45013" rIns="90028" bIns="45013"/>
          <a:lstStyle/>
          <a:p>
            <a:fld id="{3C5156AA-7559-4136-96CA-B53F3E5F5D3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88975"/>
            <a:ext cx="4554538" cy="34178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607" y="4345587"/>
            <a:ext cx="5034790" cy="4119172"/>
          </a:xfrm>
          <a:noFill/>
          <a:ln/>
        </p:spPr>
        <p:txBody>
          <a:bodyPr lIns="89821" tIns="44910" rIns="89821" bIns="4491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change bullet 2.3</a:t>
            </a:r>
            <a:r>
              <a:rPr lang="en-US" baseline="0" dirty="0" smtClean="0"/>
              <a:t> to non-DoD </a:t>
            </a:r>
            <a:r>
              <a:rPr lang="en-US" dirty="0" smtClean="0"/>
              <a:t>agencies to non-DoD </a:t>
            </a:r>
            <a:r>
              <a:rPr lang="en-US" dirty="0" err="1" smtClean="0"/>
              <a:t>nano</a:t>
            </a:r>
            <a:r>
              <a:rPr lang="en-US" dirty="0" smtClean="0"/>
              <a:t>-focused orgs.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BF76F-0EB9-478D-9398-B9016318C58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FD5-30DF-4BCC-842C-0E08E7875A3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1219200"/>
            <a:ext cx="7772400" cy="762000"/>
          </a:xfrm>
          <a:prstGeom prst="rect">
            <a:avLst/>
          </a:prstGeom>
        </p:spPr>
        <p:txBody>
          <a:bodyPr/>
          <a:lstStyle>
            <a:lvl1pPr>
              <a:def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33C6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2667000"/>
            <a:ext cx="3352800" cy="381000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1" kern="1200" baseline="0" dirty="0" smtClean="0">
                <a:solidFill>
                  <a:srgbClr val="033C61"/>
                </a:solidFill>
                <a:latin typeface="Arial" charset="0"/>
                <a:ea typeface="+mn-ea"/>
                <a:cs typeface="+mn-cs"/>
              </a:defRPr>
            </a:lvl1pPr>
            <a:lvl2pPr marL="0" indent="0" algn="l" rtl="0" fontAlgn="base">
              <a:spcBef>
                <a:spcPct val="50000"/>
              </a:spcBef>
              <a:spcAft>
                <a:spcPct val="0"/>
              </a:spcAft>
              <a:buNone/>
              <a:defRPr lang="en-US" sz="1400" b="0" kern="1200" dirty="0" smtClean="0">
                <a:solidFill>
                  <a:srgbClr val="033C6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spcBef>
                <a:spcPct val="50000"/>
              </a:spcBef>
              <a:spcAft>
                <a:spcPct val="0"/>
              </a:spcAft>
              <a:buNone/>
              <a:defRPr lang="en-US" sz="1400" b="0" kern="1200" baseline="0" dirty="0" smtClean="0">
                <a:solidFill>
                  <a:srgbClr val="033C6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spcBef>
                <a:spcPct val="50000"/>
              </a:spcBef>
              <a:spcAft>
                <a:spcPct val="0"/>
              </a:spcAft>
              <a:buNone/>
              <a:defRPr lang="en-US" sz="1400" b="0" kern="1200" dirty="0" smtClean="0">
                <a:solidFill>
                  <a:srgbClr val="033C61"/>
                </a:solidFill>
                <a:latin typeface="Arial" charset="0"/>
                <a:ea typeface="+mn-ea"/>
                <a:cs typeface="+mn-cs"/>
              </a:defRPr>
            </a:lvl4pPr>
            <a:lvl5pPr marL="0" indent="0" algn="l" rtl="0" fontAlgn="base">
              <a:spcBef>
                <a:spcPct val="50000"/>
              </a:spcBef>
              <a:spcAft>
                <a:spcPct val="0"/>
              </a:spcAft>
              <a:buNone/>
              <a:defRPr lang="en-US" sz="1400" b="0" kern="1200" dirty="0" smtClean="0">
                <a:solidFill>
                  <a:srgbClr val="033C6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3048000"/>
            <a:ext cx="3352800" cy="1295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tabLst/>
              <a:defRPr lang="en-US" sz="1400" b="0" kern="1200" baseline="0" dirty="0" smtClean="0">
                <a:solidFill>
                  <a:srgbClr val="033C6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Presenter Title</a:t>
            </a:r>
            <a:br>
              <a:rPr lang="en-US" dirty="0" smtClean="0"/>
            </a:br>
            <a:r>
              <a:rPr lang="en-US" dirty="0" smtClean="0"/>
              <a:t>ERDC Lab or Office</a:t>
            </a:r>
            <a:br>
              <a:rPr lang="en-US" dirty="0" smtClean="0"/>
            </a:br>
            <a:r>
              <a:rPr lang="en-US" dirty="0" smtClean="0"/>
              <a:t>Date of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324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F25DB9-C5C6-46D9-BA23-758C6AE266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8259A0-B2B6-4A51-8281-FB7C939077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A14E43-8F88-4457-A0E5-A78128267B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FE8071-4869-4383-AF9F-74A0EEE90E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BF9707-126B-4905-B024-C55801C84A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5120D9-61F1-42F2-8D8E-4F655175A6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445313-CC83-4504-93DA-BBEC7E835D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8FEEE0-7A08-4071-B5B8-350C978D59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FC1934-DC50-417B-8BF8-32BF59F432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000B22-CBDE-4E38-A3FA-5463C554C9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A40DBB-9FB0-4012-A636-A80AE9395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1E937D-3B4C-4FAC-822A-28A12798EF2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4232A6-5265-41E1-9BCB-36C48300CA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A7CE18-8691-431D-B624-59265243F85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592564-78EA-48F4-B32A-3D342088AF8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5BE857-1648-4F31-BFAA-D16DE2BC557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C9DC6D-239A-4B0A-A610-45D4600C9F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324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FE404F-3CFE-4264-8317-24779780697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65D36D-8C99-4572-BACE-6A5BEFA2256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41E0B-35A0-4689-8179-BC63A05FC9B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7BB1DB-20E0-4900-8BC0-DDDDF916D3B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85FB5F-E074-4C74-8585-CD7C596B6A6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1219200"/>
            <a:ext cx="7772400" cy="762000"/>
          </a:xfrm>
          <a:prstGeom prst="rect">
            <a:avLst/>
          </a:prstGeom>
        </p:spPr>
        <p:txBody>
          <a:bodyPr/>
          <a:lstStyle>
            <a:lvl1pPr>
              <a:def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33C6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2667000"/>
            <a:ext cx="3352800" cy="381000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1" kern="1200" baseline="0" dirty="0" smtClean="0">
                <a:solidFill>
                  <a:srgbClr val="033C61"/>
                </a:solidFill>
                <a:latin typeface="Arial" charset="0"/>
                <a:ea typeface="+mn-ea"/>
                <a:cs typeface="+mn-cs"/>
              </a:defRPr>
            </a:lvl1pPr>
            <a:lvl2pPr marL="0" indent="0" algn="l" rtl="0" fontAlgn="base">
              <a:spcBef>
                <a:spcPct val="50000"/>
              </a:spcBef>
              <a:spcAft>
                <a:spcPct val="0"/>
              </a:spcAft>
              <a:buNone/>
              <a:defRPr lang="en-US" sz="1400" b="0" kern="1200" dirty="0" smtClean="0">
                <a:solidFill>
                  <a:srgbClr val="033C61"/>
                </a:solidFill>
                <a:latin typeface="Arial" charset="0"/>
                <a:ea typeface="+mn-ea"/>
                <a:cs typeface="+mn-cs"/>
              </a:defRPr>
            </a:lvl2pPr>
            <a:lvl3pPr marL="0" indent="0" algn="l" rtl="0" fontAlgn="base">
              <a:spcBef>
                <a:spcPct val="50000"/>
              </a:spcBef>
              <a:spcAft>
                <a:spcPct val="0"/>
              </a:spcAft>
              <a:buNone/>
              <a:defRPr lang="en-US" sz="1400" b="0" kern="1200" baseline="0" dirty="0" smtClean="0">
                <a:solidFill>
                  <a:srgbClr val="033C61"/>
                </a:solidFill>
                <a:latin typeface="Arial" charset="0"/>
                <a:ea typeface="+mn-ea"/>
                <a:cs typeface="+mn-cs"/>
              </a:defRPr>
            </a:lvl3pPr>
            <a:lvl4pPr marL="0" indent="0" algn="l" rtl="0" fontAlgn="base">
              <a:spcBef>
                <a:spcPct val="50000"/>
              </a:spcBef>
              <a:spcAft>
                <a:spcPct val="0"/>
              </a:spcAft>
              <a:buNone/>
              <a:defRPr lang="en-US" sz="1400" b="0" kern="1200" dirty="0" smtClean="0">
                <a:solidFill>
                  <a:srgbClr val="033C61"/>
                </a:solidFill>
                <a:latin typeface="Arial" charset="0"/>
                <a:ea typeface="+mn-ea"/>
                <a:cs typeface="+mn-cs"/>
              </a:defRPr>
            </a:lvl4pPr>
            <a:lvl5pPr marL="0" indent="0" algn="l" rtl="0" fontAlgn="base">
              <a:spcBef>
                <a:spcPct val="50000"/>
              </a:spcBef>
              <a:spcAft>
                <a:spcPct val="0"/>
              </a:spcAft>
              <a:buNone/>
              <a:defRPr lang="en-US" sz="1400" b="0" kern="1200" dirty="0" smtClean="0">
                <a:solidFill>
                  <a:srgbClr val="033C6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3048000"/>
            <a:ext cx="3352800" cy="1295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tabLst/>
              <a:defRPr lang="en-US" sz="1400" b="0" kern="1200" baseline="0" dirty="0" smtClean="0">
                <a:solidFill>
                  <a:srgbClr val="033C6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Presenter Title</a:t>
            </a:r>
            <a:br>
              <a:rPr lang="en-US" dirty="0" smtClean="0"/>
            </a:br>
            <a:r>
              <a:rPr lang="en-US" dirty="0" smtClean="0"/>
              <a:t>ERDC Lab or Office</a:t>
            </a:r>
            <a:br>
              <a:rPr lang="en-US" dirty="0" smtClean="0"/>
            </a:br>
            <a:r>
              <a:rPr lang="en-US" dirty="0" smtClean="0"/>
              <a:t>Date of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324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324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324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324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F25DB9-C5C6-46D9-BA23-758C6AE266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8259A0-B2B6-4A51-8281-FB7C939077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A14E43-8F88-4457-A0E5-A78128267B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324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FE8071-4869-4383-AF9F-74A0EEE90E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BF9707-126B-4905-B024-C55801C84A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5120D9-61F1-42F2-8D8E-4F655175A6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445313-CC83-4504-93DA-BBEC7E835D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8FEEE0-7A08-4071-B5B8-350C978D59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FC1934-DC50-417B-8BF8-32BF59F432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000B22-CBDE-4E38-A3FA-5463C554C9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A40DBB-9FB0-4012-A636-A80AE9395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324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ACE_logo-w-name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03699"/>
            <a:ext cx="1447800" cy="1157496"/>
          </a:xfrm>
          <a:prstGeom prst="rect">
            <a:avLst/>
          </a:prstGeom>
        </p:spPr>
      </p:pic>
      <p:sp>
        <p:nvSpPr>
          <p:cNvPr id="28678" name="AutoShape 6" descr="data:image/jpeg;base64,/9j/4AAQSkZJRgABAQAAAQABAAD/2wCEAAkGBhASEBUTExQWExUWFRQVFhYYFhYZGBcZFBcVFhcYGBgXHSYeFxskGRcWIC8gJScpLSwsFx4xNTAqNSYrLCkBCQoKDgwOGg8PGiwkHx8sLywqKiw1LCopKiwtLSksNCwsLywpLCwsKSwsKSwsLCwsKSksKSwsLCwsLCwsLCksLP/AABEIAMIBAwMBIgACEQEDEQH/xAAbAAACAgMBAAAAAAAAAAAAAAAABQQGAQIDB//EAEcQAAIBAgQDBQQFCAkEAgMAAAECEQADBBIhMQVBUQYTImFxMoGRoSNCUrHRFBYzU2JyweEVNEOCk6Ky0vBjg5Lxc8IHs8P/xAAaAQEAAwEBAQAAAAAAAAAAAAAAAQIDBAUG/8QANxEAAgECAwUGBQMCBwAAAAAAAAECAxEEEiEUMUFRYQUTcZGh0TJSgbHhIjPBBvEVFiNCYrLw/9oADAMBAAIRAxEAPwD3GiioPF+J9xbD5c3iAiY3n8KzqVI04uc9yBOopRhe1OHfclD+0P4iRTS3dVhKkMOoII+VUpYilWV6ck/AhO5vRRRW5IUUUTQBRRNE0AUUTRQBRRRQBRRRQBRRRQBRRRQBRRRQBRRRQBRRRNAFFFFAFFFFAFFa94JiRPTnW1Re4CiiipAUj7X/ANXH76/c1PKVdollLYgGb1vQ7c648dHPh5x5qxWW486fidtWKsYgxqNPly5axWbXH7aarcZTrqA4232HmKuQ4dYnW2nn4R/zlXZuH4Yme7tr0GQGYjf4D4CvF/y7OD+Nevsc0Z5ldCnC9qsQmjEOP2hr8R/OnGF7YWW9tWQ9faHy1+VJO1GS2qnIqQGnKAJ9mPL/AN1WH49ZG+bQFjpMACTtv7vwrinicdgqzo5s2W3Vbk/HjzNIyfAuXaPgAx9/C3bV61GHZyysqsTnaywIDA5SO7OsT4txzjnsPjjYNo492m3cRsxuNmL4W3aBOZ5gYhbl2OYuZdhVY/py0CBJnXlsR1+e3T0lhhe3Vy3qHcqIkspIkmAJPinQ6Doehr0aPbTelWm11Xs/c0U+Y8udj8edsfcEi7Otz69y8wA8egyXLQ6r+TjLAdq4L2H4jDRxK6GJbK2a62UHuQnhZ8rFVW8NdzcBOoBqZwrt8l1QzWyBtI66cm9epp9heOYe57Lieh8J+B3r1aWPw9V2jJX5PR+pZNFWudhsawTPjnfKbRKl7sHurq3csq4+yFzxmj31eK4YvGLbAJkyYUCJJgnnAGgJkkCAazYxaOPCwPUSJHkRyNdpJ2ooooAoork2KQbso9WFQ5JbwdaK0S+p2YH0INb0TT3AKKKKkBRRXO9fVBLEAa7+QLH5An3GgOlFKrnabDgwCWYgmApnQTrmiNNddhqYqMeN4hyQlk2l1i5d0GwK+AlSd+UxHPaobS1Y3izH9icQ2LbE28UUJvrdW2R4Blt4VCpyw3iFhlbWMr7bzywvYviCBSeIOzBVBJa8VJVLSElO8gyVuHkZuTMgEWKzxbLbUOe8cAZiogE84mPurhd4y52AX5muOpjqMON/DX8G8cPUlwIHZ3szjbF1bl7GPfAV1ZSbhBBjJozESsHxRJmrDd4jbX60+mv3VWeJ8SZUzMc2vNgB89BSDFYsOTcD92TCBu8EDcADaTn90iIqKdXEYiOajBW5tr7XRMoU6btUlr0uXi7xv7K+8/gPxqHd4hcbdvcNPuqp4u3sDiWBggqbqjQiYnNmOgJneOc+KpGExBtkkuz/AFYN1YGwGmwbQ9JLbDQDmqYPH1Fr5Xiv5NI18NH+z9iz8K/Sj0P3U/qs8BxJe6JUrGbQkHYDp61Zq6cFRnQg4VFZp/wjPEVI1JKUd1goooruOcKWccWRaH/Xt/eaZ0m7VXMtlWiYuIYO2k9K5cZJRoSk+BD3Fe47xs2syqQGChxKk7SSOmyn5VrwLtGt4hW0Y6CFaJLR7taX51zTkWPsy8f6p+dd0x4B0RR5S8f6q8l9tUe8z534WNFOj3XduGvPiXHA4W3cUllR9dJAb1325VlsDYBOa1bUQNciwd51jT76i9l8ebgcZETLl9kETObeSZ2plxK6BbYSASDAmCfSvXpVKWKj3ySd+nLT+DCMUopIj/kGHmFtWj7k+6NK3PDcOR7FvXTZd+kxv+FKMD2kuXLzW3w7FFIUXCIBAGr+OAwLbZZ061M4tx7D2AHuSoGghMzEkEQoAPrH8AauqdJ65V5EtxW9o73sBbA8Nm3692vx21+FVftHZVb5AUKMqmAABt0FPcD21wVxCwumFYKS6spM6ggECVjnGnOkfa66BfZtwLYbToATXi9twgsMsqXxLd9Srs1dEBeIOinxeAakNBTTqrStdrWMtESbSgmPHbOU6ABdDKkDKpAgAEAiKUY52OVABF0OskEx4CRAG+x5jlvW+Dvkq2bIMrFZQkrAVeoEak6cgB7vm6OLxFCN4TfhvXkyqbRcOBcWRWIfEMVyhUV1iI0lmkhjlCiZUHxGJNOOI8Zt2kDSGJ9kAjX39POqBWUr04du13FxaV+f4LZ2NcVxe7dPiaB9kaD4c/fWluqcna26t2+rWsy2rhRQshiMxUMTLSIGY+EAAEgmIM7C9sczADD3CO+7nMpkaObZM5dW0zZfsyc3Ks3SrTeaevW50Ut5bLdMsJxN03OYdD/A1QV7eHID+TXJIJCyeQxEjNkgwbKgkSPpV352DgfGDiO9m01o27jW/EZzZZBI0HTpsQedbxVWj+paHoQyzVmXW5xFFtG6fZVSx66bilTdrleRYtXLzLklQpEZyNCdgR4pB2y68p428QQjIQrKwghhII2Oh0MjrUTiWKxGRRag+IAjQKFAPLQb5R769ePaccquv1ehi8I7vXQmnieKd7glLKq5VZVszCB4o3I5fVnedCK54fg63PE7veZVIYuxVWzo9tvCJIBVjIBA8K8xNJxdxv6u39XSfPxGc38Oh0kqJ2Bv44C5CW4gDfcnYnxaDfruB+0FHGVK1VQ0SfLfuE6EYQvxG9vhLLDJkUgZAwBzQSNM5BYiQOfIVzu8OfKXzBo1Opn5ioz38c2i2rRIiTmIGuUgAFtJnfWOmkFoGvd1c7xVXTw5ekHcSY67841iTvXwcJRcpNtpczOnWkmkrCiipGDuBczEZoRiB1IiN9vWkfaPjd6yEJYIHzQBbVWBWJEkGR4hrp6CvOwfZssUrxkkdGJxkcPvVzfj9otYZQJJ0A031jf/AJ6b1VnvgNlJhleSM4BAW60ycu2u0ZTsdM9P+EdpDft37VxQxWy1xTkUN4SARqIO4IJFIsRgLrO7Lsc0DM3PMRp7I0G8eUQCG96jgalCn3b1tyOFYqFV51p4nLjWJFxWyHMCoiJM/Q3EjLk3zaQdyORiNXtwjSIGa0wkW4ykwDLiI0YadIB3apbcKvG3kME6jV753LDYsPtLpOswT9YZ4phLjJoNctoatzVy7asDygzGsfsgHWOHnyfkWdWPNFu7KYlWuDLBBBaYMmQB9Yk8uZq31Q+wykXQpEFbYB+fOr5USjlm14f9YmSd1fx+7CiiioAUk7XCcPyHjBJJAAADEkkwAIB3p3SPtis4YjQa8zA9l/aI2HU8hNc2Lgp0ZQfHTzDV9CkYbhGOeTbNu6NCYKmMwzASpMjIVIPmDtXT83eJwPAsj010Mz74OlQhx3FWLoNixcvLcHiZZYIAtq2sMCQfCmbXeZ0mnKXL5AW5jHQuxQAssNmkAQwJmNYPWuFf0/Ru05cuXsYKz1SY24XhsXYt3MlqXYplzRlgFs0w3Q1jj74gYfvjZJvKhyiVIDnQquukidtxA30qD2W4l3a3LpA1yLlzEjcERBO+cDYR5084jxJbmELvbBBKEIWOqkjK0gA9fhXZClDBUMqbtFPXzZpZWK/hcVcBtMbDh3UFmIAFskLmUZzPtcgBHu1j8WBzFi8Egjxh1A1Gg8JHPpyoe5amVtlCNstxtPjNCYkE/SKbwBBCu5KyNpEeL31wT7Xwc45ZSv8AR/wYySbWhjg3CblzKyqX2m4wlJ6xADHbkB1o7R4ZbVzLrcIyyW08RBadAYGwGhiQKcW+1rLtaQctCaV8Sx5vXC5AUkAQPKvL7Rx2GqUFTpO7vfj1LWSWhWvoDnH5O/jBz+HQg9PFpv8AV8+lb3b1lmUmy8rEeEiJYHWDr4lXQ/yLyxhncwilj5An7qlPwooQLrLaJgwZLQTEwNIHPXQV5VGlWrv/AE4N/V/cLUXpbAEAQOg291dLYkwNaZ4azY7wKlu7idLZJ1RYdomIkQAT4iJj31dMPg7dsQiqvoAP/delQ7Cryd6kkvV+3qWUGef2yakYe2FEKABroBA1JJ0HUkn1NW7GcCs3DJGVuq6fEbGkeMwNm0xXvSWH1cuvvMgVs+ya8HaOq/8AczpoxbdkcbbGuorOC/JyQHuFCeRAAPoZNWTD4G2g0HvOpren2ZWb/Vp6/Y7ZVe60a1K7RVgu8Mtt9WPTT+VVgY63nyElDyDA83ZQDAkGAOUTnE+Bqip2dWju18DSOKg9+h3rujP3ThFLElQdQIEnXU1xRcwlYYaaqZGokbeWtd8PiMqOObZY901XCLu8RHvNN+/Tg+ZarK8G46nXh164M2ZG3tA+xvktzsanX7zNbeVgQfXTSl1nFEM5JjMVIgk7KoPIc1qU/EENtlkyQ3zJr3qtalkaU1u5rkeeozck8tteokfFYZi9u5eNogDxKxRkbRlIYaTAnmI3EGq7xPhTXXQHH4fu0z5bmQpc8eUEMieAmANQV56CrBd4bZYksiknckTOkfdp5ihuHWTMopneQNeWvurxsN2jPDRyw9TrrYSNZ3kQ+DcN4bh1Zxie+uXLZSXIAIaGICEaTA9qam2rFlhKqhB5gLyMHbzHyrU8LsxHdrHp5EfczD3nrWTetWVVSwUbLJJJ1AOpkkyw1PWapXx1WvK92n0v7lqWGhSVklYkJw0XNBbDQOg0BoXgIO1lT7lqVwTiNs95lYEgITGsZiY9++lTOD8Tt3Z7smJPtCOkR5R93Su7DUJVKalKpJN9TCrUUZNKKsuhC4LZVboCqF0bYAcvL0qxUh4X+mH977jT6tuzpOVNuTvr7FMUkpq3IKKKK9E5Qpdxm+iC2z+yLgnSdCrjbnvTGkfa/wDq4/fX7mrkxs3ToSmt6V/Ih7iHi8Tw95IOVo0yrcUT1IUCf41V+JcKRyGtXbSEl8+ZLrkgsGtsrlMyMCDsQBOm1ZoAnQamvmF/UOKT0UfX3M87tYc8Kw+Ct22W5fuXy2XVg0qFAhVKqDAIkTrXXiGNwowxtWTzSBlYezHM+QqHhezuIfZMo6t4flv8qb4XsYP7RyfJRHzP4V1LEdo4uDh3aSatdpr7sm8pFWqVheF3rnsIxHWIHxOlXfC8FsW/ZQT1Op+J2qdVaP8AT/GrP6L3fsFDmVLC9jXOtxwvkup+OgHzqLw3DMwtFMLPeKWLXc0IdCFdTAGhJmDqIgHa70V7NHszC0d0Lvm9SyikIrXBsQzA3LwVPAe6RYHhBlSZ9kkgkRy3jSpmE4Bh7eTwBmtzldoZhmYsdesk60xor0UrFjCqAIAgDYCs0UUAUl7Tewn7x+6nBaqbxTj+F7+8ly1dTupm6gPiKm0ugjKxLXVGknrGlStGbUJqnUUnwJXZ3+sf9t/9VurVVBs8YwC+Im9e0dlGRlDZXyDKoAzAsHEk/UarxhrwZFYCAyqwHkQDUt3ZbEVI1KjlE7Vzu4dGkMoM7yAZrcGs1U5xbZ7O4ZLi3EQIVmApIWSAslRoSFEDy9BU27hUb2lB+/411oqsoqSs1clNrcLrvBVPskj5ioV3hNwbAN6fgafUVxVOz6M9yt4G8cTUj1Ku6EGCCPURUbGd5l+j9qR02nXf/nrVvdAdCAfWot3hNs8svp+FcE+y5x1g0/E6Y4uL+JFPN7Ga/R29tPFzmNddo190c5WPcGMcibdoiDoYMTGklv4fVXTU5bXd4Kw9kg+uhqHdwrrupHny+IrinRq0vigbxnCe6RF7K4S9Fw3EtoRBORYzwGy7HkSf5c3WD4cik92MvizTqZEwBqfs6Vx4W4Aufu/7qYWGAbcewvx2I+Qr3cDJOjFvr9zz8QmqjQs4X+mH977qfUh4X+mH977jT6suzP2n4+xfF/GvAKKKK9M5ApfxvhrX7YQEL4gZPQT+NMKKzq041YOEtzAhwvZCyvtlnP8A4j4DX503w2Ct2x4EVfQfx3Nd6Kyo4ShR/bil9/PeQkkFFFFdJIUUUUAUUUUAUVE4lju6TNGbUCJjelP52jNlyjNE5c4mOsRMVNmzSFKc1eKLATWhekP5yz9Ty9rpy2o/OI/Y/wA38qnKX2ar8rI2J7ZNbe6DYYpba4gdW0Zra5iDnVVAyhz4WcjIZAJAMDifbHBG3cP5L32TvGZWWxlOV7KMSSxgszpoRPhlguktvzgGo7seevXrp0PzrB48P1Q1PUakx5bmB8KZWNmq/KxEnabhltXtnCgg3mRgBh7gZ7lxiQZfNoUViCPCMkaZaZYP/wDIFllQd04ZhayohtHW6yoigl1G59r2RG8kAyRxpNxZX105eeX1rcccH6ofEev2eoHwpZjZqvyscYHHLdtJdSctxEdZ3h1DCfODUpWqvjtD/wBP/N/Kj84j9j/N/KmUbNV+Vlioqvr2p/YB/vfyp1g8SLiBwInl6GD8xUWaKzpTgryVjtRRRUGQUUUUAUUUUBHvYG226j12PyqHd4GPqtHkRPzFNKK5qmFo1PiijWNacdzFOC4e6XASNNdQfKm1FFWoUI0Y5Y+JFSo6juwooorczCiiigCiilnHsQ6WwVJU5o09DQtGLk0lxGdFUfE9o7ts+J2Aic3hgb6eum1crXa1mMC6xPIAST6AD3+lWys6tjqdC+0VQ/zqfw/SP4lDeztIDQdN41joDWD2tP65usRruR08j8DTKxsdToX2iqK/ai4GKm44gqPZmSwBEQOcx7j0pvwziV1iys0iJ5TvTKys8LOEXJ20JnaK4O6j9ofxqm8QwaGXZmE5RpJG5UeEebQT0kTE1bcXZDrlJjUH4VAucDVhBaRpy6GRz6irpWN8JWpwg1N8SpNw+wSPpWJEwDqfFmHSTMkDmZYayY7tbsNB7xh3YUE6zFtWaZI10JM67VYPzYteXrGvxmfwrDdlrRnWJV1MDk4UNz0kKvwqx07TR5/crXdWEXL3r7l4WZEBp0AkQAdDtseVbdzhgP0u2nKR4hvpMyIJPIAcqsf5rWpnSfQ89D9bnz6861bs3hySspm3IgZtYmYM6iPWg2mlzXkxC2HsgL9KQAmURoIBDEiBC+0P8vMVyt4exGXvfqySFIX2Z6QNPERMmATtVl/Ne1pJmM+408ZzNImDrrWW7L2iIMfA9APta6AD/wBmg2mjz+5WWtWDLG628CQQdWLaaCZMweoXpXRksFAO9YCWIiQfFqQdOUBjO2hMAirCey9ry3B26e/byrK9mLQ6dPZ9x59Dvz06Cg2qlz+4l4dw+2sOhmQQDAEgljrpJ1J+VXbg2IiyoO2v+o0otcCVRCtA15dTJ59al3beWwyzMK3zk1V7jnxVanOmowfHqPheXqPjR3y9R8RXneIuXFbRcywDAUzPiJ1Ez7I0jdhUc8RuxPcnmPrHaNYy7SevI1XIRsLX+70PTO+XqPiKO+XqPiK8zHErs/oGiY2IPLXURGsevviT+UPLDu9AHIOupViANuYAI150yDYX83oeh98vUfEUd8vUfEV5ouPuyZs6CSPaneAPZgz5bemtdcRjLisQLRYawfRVbXTqSOe1Mg2F/N6Ho3fL1HxFbKwO2teZXOIXJEWjEEmQ/nABy+Q/8uUVb+ybkq24kIY6Ehp06/hUONjOphHCDlfcP6KKKqcQUUUUAUUUUAUo7S/ol/fH3Gm9c71hXEMJHQ1KL05ZZKT4M8+x+kN3YczlMiSAVboDzge+oov/APQjbXKY5EfVnfTbcchrXof9D2PsD50f0PY/Vj51fOj1Hjocn6HnSXpBmwuZV0GXZe8yqIyyNFYwNPCDzrX8pJgfk8Zj4pWYBJmYWJkLvXoGKwWGQaoJ5DrSfEd2Ncg9BVlqI4yMmkk7/QrtjFBriq1oKxGbXUjQGdVHQKdtRzin3DD4j6fxFbWFRhOUA9K7IijYRVrGdfFxcJU2nf6E4I0TBjeaEtsQCASDqDU6wJsablT/ABrjw7GIti1mIBKKYH7oJgams3I8s4dw/wBk1o8jcRTOxjrb+ywpdxknPAMHKNYnmeVTGV2COcWMpYAtGfQDUlCwIA5mVIFLVxxDC/3TFLiWoKwXBYxLLy0ZJgmBb91FyxfUgWnXIcxbOCWlmBJUrA5udeZEaCKwvD2/R5osrk7sLowyzoxiCoOQj93WavYDfPXLEs+XwGDK6wDALDMYO8LJ91L7aYgsc7rkE5CoIfllzz4TpmkAdIiul+y91ci95KsuZrYjWA0asCNGB36b6igNfy7FafRCJEmRoI10z6wdJ0kCdNq7cNxd9swuoFjpznUAamYG55yNoIpZieEXFKlnvINfaYA+zHhJubz4uepO40rNvhbM2jXWYFWgFSBlJPsi7MZoOp3Aqt0B/nrnijKMBzU/dUeyGQLbYODl0LAS2XKCdCebD411z1a1wKHQwYkGDFQbOFxABBfZGC7HxaBWJy/8MnWQBZc9Ya7GpNLHp/4g5P4fX8FbTC4nOPFKg9NSOew38z/MathcZ4tRucumw0j6vr8ab4ji7KZQ6wSBzMc9NQKs2D4iG8LaN15H+dVehpUxUqdlKO/r+ChnC4zXUfWiF9I3X1rP5Ji5HiG+oKzppoIUc82/KOdek0VTOZ7d/wAfX8HnmCwt8Fu8JaQkabQDm0Cjn8oqz9mVI7yQR7H/ANqeUUcrozq4zvIOFt/UKKKKocIUUUUAUUUUAUUUUAVBx/Ewmg1b5D1/CovEeM/Vtn1b8PxpPmraFPiyLne5eLGSZNc7ihhB1Gh+BmtM1GatrEXOVy0V1U/y/EVnB4zPm1BAiCNtZ589vnXTNRmqMpvKu5xyy1fPiMeI8GfE4ZAl17TASCrET6x6ffSXC4DiJHd9zbUqQO8JhGAiDkB0PmDyn0lJx7FKciIgUEAMQWkSk6Bh1uc/qjrWrdq8WEU90GJLSAriAANTMnfyExttWLpu5jclYfsjdbW9iHPVbfgB8iRq3vrtxx8jAamEUSfKdzS1+2GKBA7jQsFnXnAG/mfhrqAa6f0g94B7i5W1Ea7AmN9dRr76mEGmWjJJ3auRxxIDQlZ9QPlWf6UXqv8A5CuiIBsANZ+NZ0rWzN3WpX/b9WcjxJd5GX1/5r5VP4LiVzXWPhGdGJOkAWkmZIjTr5+tQzbWQ0CRsek9K2sXbeTEozojPouYxINkL0JienSs6idjOc4SayxsNmxwGNYF4RbFtiC3hEtd1PISANfIVLuYxHyG24Yd4gJVgdCCYMdRBqpXjLXC1+zme2lsEM+yXLhE+D7DAHzmscPR7QQDE2coe25hjqE/JxGqfZS8P+55aZ2sVsnxHnaoiVkkDur8kCTGaxOg30mq472iqj8pYQWEyxljkiSTup1I/bExpTri2Nt33QDK4Fu4Gg5hq1mAdP2T8KhfkFn9Wm8+yNx/z7ulawX6TNnLB4y1bEG9mzEQWzcxI35ww6DbQc8vdNw+DUZozbgddJmtn4ZYIg21jbYbRBHoRp6E9TUhFAmABJJMcydzV8ppTqypu8TOGw6oNNSd2O59T/DYV2zVyzUZqmxm23qxxgOLR4X25N09abg1UM1TcBxRreh1Xp09PwrKdPiibljorSzeVxKmRW9YEhRRRQBRRRQBRRUXiXEksJneYmNFZiSdhCg9KJXB1xOKS2hd2CKoksxgAeZNUzi/apr8rZOS3sW+s3u+oPXXyG9GP7SJdPizZeS93cj/AE6mk9y4rXGKiBlQeyV1GedCB1FddKlZ6lWzvZ4oU0uGV+19Yeo+t6jXyO9M7V5WAZSGB1BBkH0IpJbdVuKWEiHHsltTljQA9DU8cUtDbMP+3c/21rJakE+a5YjFIi5nYKOp68gOp8hUUcYtTEtIAMd3c5zH1fI/ChuJ2jvmPrauf7aiwI97iLP7JyL5EZj6kaL6D3nlXSzxgLpdIH7egH94cvUafu1DUgs5AgFyRoV0gciARzrfDXkW4xcGCqgHIzbF52BjcVdpWA7DUTUIcVtftf4dz/bWF4xaMwW0MH6O5oYB+z0I+NUsCRisclsSzATsObeg5/cOdLrmOuMZDZBuAsH/AMifa9NvXepJ4nZO+Y+tq5/tpbhx4RpHlEc+nKrRXMDHD8YWQtwqrGADMK07bmVPkfcTTCaS4LEW0L5wZLAg92zaZEG4U8wamf0ra/a/w7n+2qtagnTUXF8US3oT4jqFkSfMzsPM/PauScYtESCxH/x3OWn2etccZj7TI4gklGA+iublSButLA0bG3ic2eDyUar6EHVvXTyipmF4urHISFf7ObePsnn6b+XOlq7V2wGLtokMCGDP/Zud3YgyF10Iq8lyA4LUTUA8XtDWW/w7n+2gcXtHWW/w7n+2qWBtiuKohyghn+zIET9o8vTfy51DXGXQc2aTzUiF9AN19dT1ms4/F23QhQSxZP7Nxs6k6ldNAa4mrxinvA0wfErdzQEBhqVkT6iNx5j3xtUqaVYPH2ltoIIIRQform4UA7LXZuMWgJJYDT+zuczA+r1qlgT5pfiOLrJW2VZhIJnwrG+2rHyHvIrb+lrX7X+Hc/21DxuItvkyAyHknu2XTI43KjmRRLUEnh/Gr1hswbOD7StAB9CPZ+701NXThHHLOJWbbAkRmSRmUnqPuOx5V51iR4DpOm0T8udNrPGLaNmTMp6i1cH/ANarVpp7iUy/0Um4R2ntXiE8QczoUcAwCTBKwNAdDTmuNpp2ZYKKKKgBSPth/Vx++v3NTykfbD+rj99fuatKXxohlLpZjlxHezbzEZbceJBbkNcNwOCcxJXIAQNDzGtRLnB8UGdrd6C7MfESQoN1mAAgz4CnplYahtM2cJjiATcCyX0JWRIAX+zI3B0+rIMvtXe30KmuFucRlc6rBuLm/R+FA0GIbcrLaTqBA3FP6Q2eG40HMbok91PiJHhVg2hTmxB5SBEisjh2OG18aqZ65+6RZnJAHeAkaaD10J25gZNOe5l37pI9ZvR86VYccRBWQrD6JWzFNlzh38PNtGPTSBvTXCBg5DGW7qzmI2Jm7JG3OaxxTDXHtxbbKwZGBkj2WDQY5GII5gmpa4gWs3EApIAJKqMpFsQ0iSIciN9CddNjpWWfiG+VCYJgZND3kZdX1+jAOb9o77Vrb4ZjQCO+BmT7RmWuZyAShK+EkA6wIGXSawOGY8D9MsgQupHO3vKGdFI67nTMap5glcN/Kw4F3VdZPgn2ViYbQZpiAecxvUyyD9LG+cx693bipVQLlp2S8qHKzPlDa+GUtgnTWQJI21jUb1e1gLgnEfCSR4VJIAt6kvlgy0MRbGcagZjrtA7lsf4dLe5zCBHtXIAJafZW3r+2emkYYPHjwi5oGCAyNVW0IcyhIGcaiSWJjQDMe1/A47KQt4SVgEnZsynT6PSBm110IEaSa+YOVpuIySygeyAB3e30mYgZ4LarEkA5RMa024e145+9AHjOSI1WBGgY/M/DaoR4Vjj4hdhocAzKnMyRKZBAAB0k66zrAlcMwGLVvpWzjIBA5MCZPsjlzkz9xNJl+7m9bM1K3Dh4tEB82hIkD6bxEiRIy5tJE8tahzjwugB0iGyFpC2tc2ZQQzm7yEKo0BgFzg8K4QAqQZb5sx+6lnEOHYpXuXLZiQAssTqci6qQFVQA5JknmNyCbXMd3Pk/I4Xm4jOi29CYgr4hDLJk6eznA/6ig+ya538Vj0YEqIY2lhVDCSWzRDSBGWWO0aAjWuj8OxuYlbw9qBJnwZpEgIBm1+AjnNbJgcaCPpgRmQkEj2RGYaW+uf8Ay67y16lCZg2vmw3fhRch5CxERpsT5+6OdS8P7C/ur9woxHsN+633GjD+wv7q/cKuiBVjVxodjahlLyoJUQotKOe4LliAdio5NpojcRHK2ZJMmIWSSAIOqxA66+VdeL8NxFx5t3MilFQjMw2ZnkZRoZCLP2S3lPcdlOLXFVkYEeJgcygaoygkZRILGQNMo08cCs27bySNYOOzoWAyZiGHgBykiGMMRm6gGB4onSmOO/Rn1T/Wtb8O7I8UW4DcGZSDmGZfayoJAjqDzjyEmWGL7N4soQLTEyvNeTKTz6CinG28WEHEOMG3eFuEgpnJZlBOriFzMJPh5Bt9YqMnatDP0b6FRusjMueCJ8LRoF3LeEVbvzexX6tviv41hezeJExaIkydV1MASdd4A+FTmXzAqo7Tr+rafHpK/Uz7awfZ1I0BZB9at8H2iW5cS33bqWnUwQIQPuN9CPQkdatH5v4r9W3xX8aPzexX6tviv40zL5kDPZr+tW/7/wD+t6v1U/gXBb6YhGa2QozSZXmjDkepFXCuSu05aFkFFFFYEhSPth/Vx++v3NTyirRlldweXxRFeoUV07T0K2PL4oivUKKbT0FjyhB9K/7lr/VervFeoUU2noLHl8URXqFFNp6Cx5fFcMKNbn/yf/zt16vRTaegseXxRFeoUU2noLHm2KwzXMM6KWVijZSrMhDbr4l1Gse6aRPwTiAJFu8R9HAZrztqbOUoVZT4u/l+9kkCBECK9morBzuz0Fi1ZLLuVt/4PHLHD+IKLikmLlpltn8oJaywa+yjMyEu2VrQzxPh55ZppgLF5MGFvGbgVsxzM31jHiaSTljcn1O9en0VGcnbFa2Xhbf+DzAisRXqFFdG09DzrHleIHgb91vuNZw48C/ur9wr1Oim09BY8virFxHheNxGAsW8JeXDsCHZzn+orFFAQgkG5kJ1iFIIYGDbqKzqVc6tYlIprcJ40XLflVtVLF8nhIH014i3JsSUFk2V6yra9eOK7KcS/LLt+3iYS5cQrbN27kRUuYVv0cFWlbd8QMsZtzmOW8UVgSUkcC4yDnGJXMbKW2DXMy5lF/M4+gAU5mtQQo0UgzANYPBeNZbJfEI7JcW5cVX7sP3ZwzBQVsyVbJiAV0/SrMgZau9FAUzjnZviV6+1yzie4VkUZO8c5GGHxKZgAIkXbqH9oKDoUWc4fsviy9rvGItBWVkGOxhNuXvFirwGxBZHtrLlcndjLVyooBV2X4U+Hwlq1cYvcVF7xjcuXMzwMxDXSWgnlp6CmtFFAFFFFAFFFFAFFFFAFFFFAFFFFAFFFFAFFFFAFFFFAFFFFAFFFFAFFFFAFFFFAFFFFAFFFFAFFFFAFFFFAFFFFAFFFFAf/9k="/>
          <p:cNvSpPr>
            <a:spLocks noChangeAspect="1" noChangeArrowheads="1"/>
          </p:cNvSpPr>
          <p:nvPr userDrawn="1"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AutoShape 8" descr="data:image/jpeg;base64,/9j/4AAQSkZJRgABAQAAAQABAAD/2wCEAAkGBhASEBUTExQWExUWFRQVFhYYFhYZGBcZFBcVFhcYGBgXHSYeFxskGRcWIC8gJScpLSwsFx4xNTAqNSYrLCkBCQoKDgwOGg8PGiwkHx8sLywqKiw1LCopKiwtLSksNCwsLywpLCwsKSwsKSwsLCwsKSksKSwsLCwsLCwsLCksLP/AABEIAMIBAwMBIgACEQEDEQH/xAAbAAACAgMBAAAAAAAAAAAAAAAABQQGAQIDB//EAEcQAAIBAgQDBQQFCAkEAgMAAAECEQADBBIhMQVBUQYTImFxMoGRoSNCUrHRFBYzU2JyweEVNEOCk6Ky0vBjg5Lxc8IHs8P/xAAaAQEAAwEBAQAAAAAAAAAAAAAAAQIDBAUG/8QANxEAAgECAwUGBQMCBwAAAAAAAAECAxEEEiEUMUFRYQUTcZGh0TJSgbHhIjPBBvEVFiNCYrLw/9oADAMBAAIRAxEAPwD3GiioPF+J9xbD5c3iAiY3n8KzqVI04uc9yBOopRhe1OHfclD+0P4iRTS3dVhKkMOoII+VUpYilWV6ck/AhO5vRRRW5IUUUTQBRRNE0AUUTRQBRRRQBRRRQBRRRQBRRRQBRRRQBRRRQBRRRNAFFFFAFFFFAFFa94JiRPTnW1Re4CiiipAUj7X/ANXH76/c1PKVdollLYgGb1vQ7c648dHPh5x5qxWW486fidtWKsYgxqNPly5axWbXH7aarcZTrqA4232HmKuQ4dYnW2nn4R/zlXZuH4Yme7tr0GQGYjf4D4CvF/y7OD+Nevsc0Z5ldCnC9qsQmjEOP2hr8R/OnGF7YWW9tWQ9faHy1+VJO1GS2qnIqQGnKAJ9mPL/AN1WH49ZG+bQFjpMACTtv7vwrinicdgqzo5s2W3Vbk/HjzNIyfAuXaPgAx9/C3bV61GHZyysqsTnaywIDA5SO7OsT4txzjnsPjjYNo492m3cRsxuNmL4W3aBOZ5gYhbl2OYuZdhVY/py0CBJnXlsR1+e3T0lhhe3Vy3qHcqIkspIkmAJPinQ6Doehr0aPbTelWm11Xs/c0U+Y8udj8edsfcEi7Otz69y8wA8egyXLQ6r+TjLAdq4L2H4jDRxK6GJbK2a62UHuQnhZ8rFVW8NdzcBOoBqZwrt8l1QzWyBtI66cm9epp9heOYe57Lieh8J+B3r1aWPw9V2jJX5PR+pZNFWudhsawTPjnfKbRKl7sHurq3csq4+yFzxmj31eK4YvGLbAJkyYUCJJgnnAGgJkkCAazYxaOPCwPUSJHkRyNdpJ2ooooAoork2KQbso9WFQ5JbwdaK0S+p2YH0INb0TT3AKKKKkBRRXO9fVBLEAa7+QLH5An3GgOlFKrnabDgwCWYgmApnQTrmiNNddhqYqMeN4hyQlk2l1i5d0GwK+AlSd+UxHPaobS1Y3izH9icQ2LbE28UUJvrdW2R4Blt4VCpyw3iFhlbWMr7bzywvYviCBSeIOzBVBJa8VJVLSElO8gyVuHkZuTMgEWKzxbLbUOe8cAZiogE84mPurhd4y52AX5muOpjqMON/DX8G8cPUlwIHZ3szjbF1bl7GPfAV1ZSbhBBjJozESsHxRJmrDd4jbX60+mv3VWeJ8SZUzMc2vNgB89BSDFYsOTcD92TCBu8EDcADaTn90iIqKdXEYiOajBW5tr7XRMoU6btUlr0uXi7xv7K+8/gPxqHd4hcbdvcNPuqp4u3sDiWBggqbqjQiYnNmOgJneOc+KpGExBtkkuz/AFYN1YGwGmwbQ9JLbDQDmqYPH1Fr5Xiv5NI18NH+z9iz8K/Sj0P3U/qs8BxJe6JUrGbQkHYDp61Zq6cFRnQg4VFZp/wjPEVI1JKUd1goooruOcKWccWRaH/Xt/eaZ0m7VXMtlWiYuIYO2k9K5cZJRoSk+BD3Fe47xs2syqQGChxKk7SSOmyn5VrwLtGt4hW0Y6CFaJLR7taX51zTkWPsy8f6p+dd0x4B0RR5S8f6q8l9tUe8z534WNFOj3XduGvPiXHA4W3cUllR9dJAb1325VlsDYBOa1bUQNciwd51jT76i9l8ebgcZETLl9kETObeSZ2plxK6BbYSASDAmCfSvXpVKWKj3ySd+nLT+DCMUopIj/kGHmFtWj7k+6NK3PDcOR7FvXTZd+kxv+FKMD2kuXLzW3w7FFIUXCIBAGr+OAwLbZZ061M4tx7D2AHuSoGghMzEkEQoAPrH8AauqdJ65V5EtxW9o73sBbA8Nm3692vx21+FVftHZVb5AUKMqmAABt0FPcD21wVxCwumFYKS6spM6ggECVjnGnOkfa66BfZtwLYbToATXi9twgsMsqXxLd9Srs1dEBeIOinxeAakNBTTqrStdrWMtESbSgmPHbOU6ABdDKkDKpAgAEAiKUY52OVABF0OskEx4CRAG+x5jlvW+Dvkq2bIMrFZQkrAVeoEak6cgB7vm6OLxFCN4TfhvXkyqbRcOBcWRWIfEMVyhUV1iI0lmkhjlCiZUHxGJNOOI8Zt2kDSGJ9kAjX39POqBWUr04du13FxaV+f4LZ2NcVxe7dPiaB9kaD4c/fWluqcna26t2+rWsy2rhRQshiMxUMTLSIGY+EAAEgmIM7C9sczADD3CO+7nMpkaObZM5dW0zZfsyc3Ks3SrTeaevW50Ut5bLdMsJxN03OYdD/A1QV7eHID+TXJIJCyeQxEjNkgwbKgkSPpV352DgfGDiO9m01o27jW/EZzZZBI0HTpsQedbxVWj+paHoQyzVmXW5xFFtG6fZVSx66bilTdrleRYtXLzLklQpEZyNCdgR4pB2y68p428QQjIQrKwghhII2Oh0MjrUTiWKxGRRag+IAjQKFAPLQb5R769ePaccquv1ehi8I7vXQmnieKd7glLKq5VZVszCB4o3I5fVnedCK54fg63PE7veZVIYuxVWzo9tvCJIBVjIBA8K8xNJxdxv6u39XSfPxGc38Oh0kqJ2Bv44C5CW4gDfcnYnxaDfruB+0FHGVK1VQ0SfLfuE6EYQvxG9vhLLDJkUgZAwBzQSNM5BYiQOfIVzu8OfKXzBo1Opn5ioz38c2i2rRIiTmIGuUgAFtJnfWOmkFoGvd1c7xVXTw5ekHcSY67841iTvXwcJRcpNtpczOnWkmkrCiipGDuBczEZoRiB1IiN9vWkfaPjd6yEJYIHzQBbVWBWJEkGR4hrp6CvOwfZssUrxkkdGJxkcPvVzfj9otYZQJJ0A031jf/AJ6b1VnvgNlJhleSM4BAW60ycu2u0ZTsdM9P+EdpDft37VxQxWy1xTkUN4SARqIO4IJFIsRgLrO7Lsc0DM3PMRp7I0G8eUQCG96jgalCn3b1tyOFYqFV51p4nLjWJFxWyHMCoiJM/Q3EjLk3zaQdyORiNXtwjSIGa0wkW4ykwDLiI0YadIB3apbcKvG3kME6jV753LDYsPtLpOswT9YZ4phLjJoNctoatzVy7asDygzGsfsgHWOHnyfkWdWPNFu7KYlWuDLBBBaYMmQB9Yk8uZq31Q+wykXQpEFbYB+fOr5USjlm14f9YmSd1fx+7CiiioAUk7XCcPyHjBJJAAADEkkwAIB3p3SPtis4YjQa8zA9l/aI2HU8hNc2Lgp0ZQfHTzDV9CkYbhGOeTbNu6NCYKmMwzASpMjIVIPmDtXT83eJwPAsj010Mz74OlQhx3FWLoNixcvLcHiZZYIAtq2sMCQfCmbXeZ0mnKXL5AW5jHQuxQAssNmkAQwJmNYPWuFf0/Ru05cuXsYKz1SY24XhsXYt3MlqXYplzRlgFs0w3Q1jj74gYfvjZJvKhyiVIDnQquukidtxA30qD2W4l3a3LpA1yLlzEjcERBO+cDYR5084jxJbmELvbBBKEIWOqkjK0gA9fhXZClDBUMqbtFPXzZpZWK/hcVcBtMbDh3UFmIAFskLmUZzPtcgBHu1j8WBzFi8Egjxh1A1Gg8JHPpyoe5amVtlCNstxtPjNCYkE/SKbwBBCu5KyNpEeL31wT7Xwc45ZSv8AR/wYySbWhjg3CblzKyqX2m4wlJ6xADHbkB1o7R4ZbVzLrcIyyW08RBadAYGwGhiQKcW+1rLtaQctCaV8Sx5vXC5AUkAQPKvL7Rx2GqUFTpO7vfj1LWSWhWvoDnH5O/jBz+HQg9PFpv8AV8+lb3b1lmUmy8rEeEiJYHWDr4lXQ/yLyxhncwilj5An7qlPwooQLrLaJgwZLQTEwNIHPXQV5VGlWrv/AE4N/V/cLUXpbAEAQOg291dLYkwNaZ4azY7wKlu7idLZJ1RYdomIkQAT4iJj31dMPg7dsQiqvoAP/delQ7Cryd6kkvV+3qWUGef2yakYe2FEKABroBA1JJ0HUkn1NW7GcCs3DJGVuq6fEbGkeMwNm0xXvSWH1cuvvMgVs+ya8HaOq/8AczpoxbdkcbbGuorOC/JyQHuFCeRAAPoZNWTD4G2g0HvOpren2ZWb/Vp6/Y7ZVe60a1K7RVgu8Mtt9WPTT+VVgY63nyElDyDA83ZQDAkGAOUTnE+Bqip2dWju18DSOKg9+h3rujP3ThFLElQdQIEnXU1xRcwlYYaaqZGokbeWtd8PiMqOObZY901XCLu8RHvNN+/Tg+ZarK8G46nXh164M2ZG3tA+xvktzsanX7zNbeVgQfXTSl1nFEM5JjMVIgk7KoPIc1qU/EENtlkyQ3zJr3qtalkaU1u5rkeeozck8tteokfFYZi9u5eNogDxKxRkbRlIYaTAnmI3EGq7xPhTXXQHH4fu0z5bmQpc8eUEMieAmANQV56CrBd4bZYksiknckTOkfdp5ihuHWTMopneQNeWvurxsN2jPDRyw9TrrYSNZ3kQ+DcN4bh1Zxie+uXLZSXIAIaGICEaTA9qam2rFlhKqhB5gLyMHbzHyrU8LsxHdrHp5EfczD3nrWTetWVVSwUbLJJJ1AOpkkyw1PWapXx1WvK92n0v7lqWGhSVklYkJw0XNBbDQOg0BoXgIO1lT7lqVwTiNs95lYEgITGsZiY9++lTOD8Tt3Z7smJPtCOkR5R93Su7DUJVKalKpJN9TCrUUZNKKsuhC4LZVboCqF0bYAcvL0qxUh4X+mH977jT6tuzpOVNuTvr7FMUkpq3IKKKK9E5Qpdxm+iC2z+yLgnSdCrjbnvTGkfa/wDq4/fX7mrkxs3ToSmt6V/Ih7iHi8Tw95IOVo0yrcUT1IUCf41V+JcKRyGtXbSEl8+ZLrkgsGtsrlMyMCDsQBOm1ZoAnQamvmF/UOKT0UfX3M87tYc8Kw+Ct22W5fuXy2XVg0qFAhVKqDAIkTrXXiGNwowxtWTzSBlYezHM+QqHhezuIfZMo6t4flv8qb4XsYP7RyfJRHzP4V1LEdo4uDh3aSatdpr7sm8pFWqVheF3rnsIxHWIHxOlXfC8FsW/ZQT1Op+J2qdVaP8AT/GrP6L3fsFDmVLC9jXOtxwvkup+OgHzqLw3DMwtFMLPeKWLXc0IdCFdTAGhJmDqIgHa70V7NHszC0d0Lvm9SyikIrXBsQzA3LwVPAe6RYHhBlSZ9kkgkRy3jSpmE4Bh7eTwBmtzldoZhmYsdesk60xor0UrFjCqAIAgDYCs0UUAUl7Tewn7x+6nBaqbxTj+F7+8ly1dTupm6gPiKm0ugjKxLXVGknrGlStGbUJqnUUnwJXZ3+sf9t/9VurVVBs8YwC+Im9e0dlGRlDZXyDKoAzAsHEk/UarxhrwZFYCAyqwHkQDUt3ZbEVI1KjlE7Vzu4dGkMoM7yAZrcGs1U5xbZ7O4ZLi3EQIVmApIWSAslRoSFEDy9BU27hUb2lB+/411oqsoqSs1clNrcLrvBVPskj5ioV3hNwbAN6fgafUVxVOz6M9yt4G8cTUj1Ku6EGCCPURUbGd5l+j9qR02nXf/nrVvdAdCAfWot3hNs8svp+FcE+y5x1g0/E6Y4uL+JFPN7Ga/R29tPFzmNddo190c5WPcGMcibdoiDoYMTGklv4fVXTU5bXd4Kw9kg+uhqHdwrrupHny+IrinRq0vigbxnCe6RF7K4S9Fw3EtoRBORYzwGy7HkSf5c3WD4cik92MvizTqZEwBqfs6Vx4W4Aufu/7qYWGAbcewvx2I+Qr3cDJOjFvr9zz8QmqjQs4X+mH977qfUh4X+mH977jT6suzP2n4+xfF/GvAKKKK9M5ApfxvhrX7YQEL4gZPQT+NMKKzq041YOEtzAhwvZCyvtlnP8A4j4DX503w2Ct2x4EVfQfx3Nd6Kyo4ShR/bil9/PeQkkFFFFdJIUUUUAUUUUAUVE4lju6TNGbUCJjelP52jNlyjNE5c4mOsRMVNmzSFKc1eKLATWhekP5yz9Ty9rpy2o/OI/Y/wA38qnKX2ar8rI2J7ZNbe6DYYpba4gdW0Zra5iDnVVAyhz4WcjIZAJAMDifbHBG3cP5L32TvGZWWxlOV7KMSSxgszpoRPhlguktvzgGo7seevXrp0PzrB48P1Q1PUakx5bmB8KZWNmq/KxEnabhltXtnCgg3mRgBh7gZ7lxiQZfNoUViCPCMkaZaZYP/wDIFllQd04ZhayohtHW6yoigl1G59r2RG8kAyRxpNxZX105eeX1rcccH6ofEev2eoHwpZjZqvyscYHHLdtJdSctxEdZ3h1DCfODUpWqvjtD/wBP/N/Kj84j9j/N/KmUbNV+Vlioqvr2p/YB/vfyp1g8SLiBwInl6GD8xUWaKzpTgryVjtRRRUGQUUUUAUUUUBHvYG226j12PyqHd4GPqtHkRPzFNKK5qmFo1PiijWNacdzFOC4e6XASNNdQfKm1FFWoUI0Y5Y+JFSo6juwooorczCiiigCiilnHsQ6WwVJU5o09DQtGLk0lxGdFUfE9o7ts+J2Aic3hgb6eum1crXa1mMC6xPIAST6AD3+lWys6tjqdC+0VQ/zqfw/SP4lDeztIDQdN41joDWD2tP65usRruR08j8DTKxsdToX2iqK/ai4GKm44gqPZmSwBEQOcx7j0pvwziV1iys0iJ5TvTKys8LOEXJ20JnaK4O6j9ofxqm8QwaGXZmE5RpJG5UeEebQT0kTE1bcXZDrlJjUH4VAucDVhBaRpy6GRz6irpWN8JWpwg1N8SpNw+wSPpWJEwDqfFmHSTMkDmZYayY7tbsNB7xh3YUE6zFtWaZI10JM67VYPzYteXrGvxmfwrDdlrRnWJV1MDk4UNz0kKvwqx07TR5/crXdWEXL3r7l4WZEBp0AkQAdDtseVbdzhgP0u2nKR4hvpMyIJPIAcqsf5rWpnSfQ89D9bnz6861bs3hySspm3IgZtYmYM6iPWg2mlzXkxC2HsgL9KQAmURoIBDEiBC+0P8vMVyt4exGXvfqySFIX2Z6QNPERMmATtVl/Ne1pJmM+408ZzNImDrrWW7L2iIMfA9APta6AD/wBmg2mjz+5WWtWDLG628CQQdWLaaCZMweoXpXRksFAO9YCWIiQfFqQdOUBjO2hMAirCey9ry3B26e/byrK9mLQ6dPZ9x59Dvz06Cg2qlz+4l4dw+2sOhmQQDAEgljrpJ1J+VXbg2IiyoO2v+o0otcCVRCtA15dTJ59al3beWwyzMK3zk1V7jnxVanOmowfHqPheXqPjR3y9R8RXneIuXFbRcywDAUzPiJ1Ez7I0jdhUc8RuxPcnmPrHaNYy7SevI1XIRsLX+70PTO+XqPiKO+XqPiK8zHErs/oGiY2IPLXURGsevviT+UPLDu9AHIOupViANuYAI150yDYX83oeh98vUfEUd8vUfEV5ouPuyZs6CSPaneAPZgz5bemtdcRjLisQLRYawfRVbXTqSOe1Mg2F/N6Ho3fL1HxFbKwO2teZXOIXJEWjEEmQ/nABy+Q/8uUVb+ybkq24kIY6Ehp06/hUONjOphHCDlfcP6KKKqcQUUUUAUUUUAUo7S/ol/fH3Gm9c71hXEMJHQ1KL05ZZKT4M8+x+kN3YczlMiSAVboDzge+oov/APQjbXKY5EfVnfTbcchrXof9D2PsD50f0PY/Vj51fOj1Hjocn6HnSXpBmwuZV0GXZe8yqIyyNFYwNPCDzrX8pJgfk8Zj4pWYBJmYWJkLvXoGKwWGQaoJ5DrSfEd2Ncg9BVlqI4yMmkk7/QrtjFBriq1oKxGbXUjQGdVHQKdtRzin3DD4j6fxFbWFRhOUA9K7IijYRVrGdfFxcJU2nf6E4I0TBjeaEtsQCASDqDU6wJsablT/ABrjw7GIti1mIBKKYH7oJgams3I8s4dw/wBk1o8jcRTOxjrb+ywpdxknPAMHKNYnmeVTGV2COcWMpYAtGfQDUlCwIA5mVIFLVxxDC/3TFLiWoKwXBYxLLy0ZJgmBb91FyxfUgWnXIcxbOCWlmBJUrA5udeZEaCKwvD2/R5osrk7sLowyzoxiCoOQj93WavYDfPXLEs+XwGDK6wDALDMYO8LJ91L7aYgsc7rkE5CoIfllzz4TpmkAdIiul+y91ci95KsuZrYjWA0asCNGB36b6igNfy7FafRCJEmRoI10z6wdJ0kCdNq7cNxd9swuoFjpznUAamYG55yNoIpZieEXFKlnvINfaYA+zHhJubz4uepO40rNvhbM2jXWYFWgFSBlJPsi7MZoOp3Aqt0B/nrnijKMBzU/dUeyGQLbYODl0LAS2XKCdCebD411z1a1wKHQwYkGDFQbOFxABBfZGC7HxaBWJy/8MnWQBZc9Ya7GpNLHp/4g5P4fX8FbTC4nOPFKg9NSOew38z/MathcZ4tRucumw0j6vr8ab4ji7KZQ6wSBzMc9NQKs2D4iG8LaN15H+dVehpUxUqdlKO/r+ChnC4zXUfWiF9I3X1rP5Ji5HiG+oKzppoIUc82/KOdek0VTOZ7d/wAfX8HnmCwt8Fu8JaQkabQDm0Cjn8oqz9mVI7yQR7H/ANqeUUcrozq4zvIOFt/UKKKKocIUUUUAUUUUAUUUUAVBx/Ewmg1b5D1/CovEeM/Vtn1b8PxpPmraFPiyLne5eLGSZNc7ihhB1Gh+BmtM1GatrEXOVy0V1U/y/EVnB4zPm1BAiCNtZ589vnXTNRmqMpvKu5xyy1fPiMeI8GfE4ZAl17TASCrET6x6ffSXC4DiJHd9zbUqQO8JhGAiDkB0PmDyn0lJx7FKciIgUEAMQWkSk6Bh1uc/qjrWrdq8WEU90GJLSAriAANTMnfyExttWLpu5jclYfsjdbW9iHPVbfgB8iRq3vrtxx8jAamEUSfKdzS1+2GKBA7jQsFnXnAG/mfhrqAa6f0g94B7i5W1Ea7AmN9dRr76mEGmWjJJ3auRxxIDQlZ9QPlWf6UXqv8A5CuiIBsANZ+NZ0rWzN3WpX/b9WcjxJd5GX1/5r5VP4LiVzXWPhGdGJOkAWkmZIjTr5+tQzbWQ0CRsek9K2sXbeTEozojPouYxINkL0JienSs6idjOc4SayxsNmxwGNYF4RbFtiC3hEtd1PISANfIVLuYxHyG24Yd4gJVgdCCYMdRBqpXjLXC1+zme2lsEM+yXLhE+D7DAHzmscPR7QQDE2coe25hjqE/JxGqfZS8P+55aZ2sVsnxHnaoiVkkDur8kCTGaxOg30mq472iqj8pYQWEyxljkiSTup1I/bExpTri2Nt33QDK4Fu4Gg5hq1mAdP2T8KhfkFn9Wm8+yNx/z7ulawX6TNnLB4y1bEG9mzEQWzcxI35ww6DbQc8vdNw+DUZozbgddJmtn4ZYIg21jbYbRBHoRp6E9TUhFAmABJJMcydzV8ppTqypu8TOGw6oNNSd2O59T/DYV2zVyzUZqmxm23qxxgOLR4X25N09abg1UM1TcBxRreh1Xp09PwrKdPiibljorSzeVxKmRW9YEhRRRQBRRRQBRRUXiXEksJneYmNFZiSdhCg9KJXB1xOKS2hd2CKoksxgAeZNUzi/apr8rZOS3sW+s3u+oPXXyG9GP7SJdPizZeS93cj/AE6mk9y4rXGKiBlQeyV1GedCB1FddKlZ6lWzvZ4oU0uGV+19Yeo+t6jXyO9M7V5WAZSGB1BBkH0IpJbdVuKWEiHHsltTljQA9DU8cUtDbMP+3c/21rJakE+a5YjFIi5nYKOp68gOp8hUUcYtTEtIAMd3c5zH1fI/ChuJ2jvmPrauf7aiwI97iLP7JyL5EZj6kaL6D3nlXSzxgLpdIH7egH94cvUafu1DUgs5AgFyRoV0gciARzrfDXkW4xcGCqgHIzbF52BjcVdpWA7DUTUIcVtftf4dz/bWF4xaMwW0MH6O5oYB+z0I+NUsCRisclsSzATsObeg5/cOdLrmOuMZDZBuAsH/AMifa9NvXepJ4nZO+Y+tq5/tpbhx4RpHlEc+nKrRXMDHD8YWQtwqrGADMK07bmVPkfcTTCaS4LEW0L5wZLAg92zaZEG4U8wamf0ra/a/w7n+2qtagnTUXF8US3oT4jqFkSfMzsPM/PauScYtESCxH/x3OWn2etccZj7TI4gklGA+iublSButLA0bG3ic2eDyUar6EHVvXTyipmF4urHISFf7ObePsnn6b+XOlq7V2wGLtokMCGDP/Zud3YgyF10Iq8lyA4LUTUA8XtDWW/w7n+2gcXtHWW/w7n+2qWBtiuKohyghn+zIET9o8vTfy51DXGXQc2aTzUiF9AN19dT1ms4/F23QhQSxZP7Nxs6k6ldNAa4mrxinvA0wfErdzQEBhqVkT6iNx5j3xtUqaVYPH2ltoIIIRQform4UA7LXZuMWgJJYDT+zuczA+r1qlgT5pfiOLrJW2VZhIJnwrG+2rHyHvIrb+lrX7X+Hc/21DxuItvkyAyHknu2XTI43KjmRRLUEnh/Gr1hswbOD7StAB9CPZ+701NXThHHLOJWbbAkRmSRmUnqPuOx5V51iR4DpOm0T8udNrPGLaNmTMp6i1cH/ANarVpp7iUy/0Um4R2ntXiE8QczoUcAwCTBKwNAdDTmuNpp2ZYKKKKgBSPth/Vx++v3NTykfbD+rj99fuatKXxohlLpZjlxHezbzEZbceJBbkNcNwOCcxJXIAQNDzGtRLnB8UGdrd6C7MfESQoN1mAAgz4CnplYahtM2cJjiATcCyX0JWRIAX+zI3B0+rIMvtXe30KmuFucRlc6rBuLm/R+FA0GIbcrLaTqBA3FP6Q2eG40HMbok91PiJHhVg2hTmxB5SBEisjh2OG18aqZ65+6RZnJAHeAkaaD10J25gZNOe5l37pI9ZvR86VYccRBWQrD6JWzFNlzh38PNtGPTSBvTXCBg5DGW7qzmI2Jm7JG3OaxxTDXHtxbbKwZGBkj2WDQY5GII5gmpa4gWs3EApIAJKqMpFsQ0iSIciN9CddNjpWWfiG+VCYJgZND3kZdX1+jAOb9o77Vrb4ZjQCO+BmT7RmWuZyAShK+EkA6wIGXSawOGY8D9MsgQupHO3vKGdFI67nTMap5glcN/Kw4F3VdZPgn2ViYbQZpiAecxvUyyD9LG+cx693bipVQLlp2S8qHKzPlDa+GUtgnTWQJI21jUb1e1gLgnEfCSR4VJIAt6kvlgy0MRbGcagZjrtA7lsf4dLe5zCBHtXIAJafZW3r+2emkYYPHjwi5oGCAyNVW0IcyhIGcaiSWJjQDMe1/A47KQt4SVgEnZsynT6PSBm110IEaSa+YOVpuIySygeyAB3e30mYgZ4LarEkA5RMa024e145+9AHjOSI1WBGgY/M/DaoR4Vjj4hdhocAzKnMyRKZBAAB0k66zrAlcMwGLVvpWzjIBA5MCZPsjlzkz9xNJl+7m9bM1K3Dh4tEB82hIkD6bxEiRIy5tJE8tahzjwugB0iGyFpC2tc2ZQQzm7yEKo0BgFzg8K4QAqQZb5sx+6lnEOHYpXuXLZiQAssTqci6qQFVQA5JknmNyCbXMd3Pk/I4Xm4jOi29CYgr4hDLJk6eznA/6ig+ya538Vj0YEqIY2lhVDCSWzRDSBGWWO0aAjWuj8OxuYlbw9qBJnwZpEgIBm1+AjnNbJgcaCPpgRmQkEj2RGYaW+uf8Ay67y16lCZg2vmw3fhRch5CxERpsT5+6OdS8P7C/ur9woxHsN+633GjD+wv7q/cKuiBVjVxodjahlLyoJUQotKOe4LliAdio5NpojcRHK2ZJMmIWSSAIOqxA66+VdeL8NxFx5t3MilFQjMw2ZnkZRoZCLP2S3lPcdlOLXFVkYEeJgcygaoygkZRILGQNMo08cCs27bySNYOOzoWAyZiGHgBykiGMMRm6gGB4onSmOO/Rn1T/Wtb8O7I8UW4DcGZSDmGZfayoJAjqDzjyEmWGL7N4soQLTEyvNeTKTz6CinG28WEHEOMG3eFuEgpnJZlBOriFzMJPh5Bt9YqMnatDP0b6FRusjMueCJ8LRoF3LeEVbvzexX6tviv41hezeJExaIkydV1MASdd4A+FTmXzAqo7Tr+rafHpK/Uz7awfZ1I0BZB9at8H2iW5cS33bqWnUwQIQPuN9CPQkdatH5v4r9W3xX8aPzexX6tviv40zL5kDPZr+tW/7/wD+t6v1U/gXBb6YhGa2QozSZXmjDkepFXCuSu05aFkFFFFYEhSPth/Vx++v3NTyirRlldweXxRFeoUV07T0K2PL4oivUKKbT0FjyhB9K/7lr/VervFeoUU2noLHl8URXqFFNp6Cx5fFcMKNbn/yf/zt16vRTaegseXxRFeoUU2noLHm2KwzXMM6KWVijZSrMhDbr4l1Gse6aRPwTiAJFu8R9HAZrztqbOUoVZT4u/l+9kkCBECK9morBzuz0Fi1ZLLuVt/4PHLHD+IKLikmLlpltn8oJaywa+yjMyEu2VrQzxPh55ZppgLF5MGFvGbgVsxzM31jHiaSTljcn1O9en0VGcnbFa2Xhbf+DzAisRXqFFdG09DzrHleIHgb91vuNZw48C/ur9wr1Oim09BY8virFxHheNxGAsW8JeXDsCHZzn+orFFAQgkG5kJ1iFIIYGDbqKzqVc6tYlIprcJ40XLflVtVLF8nhIH014i3JsSUFk2V6yra9eOK7KcS/LLt+3iYS5cQrbN27kRUuYVv0cFWlbd8QMsZtzmOW8UVgSUkcC4yDnGJXMbKW2DXMy5lF/M4+gAU5mtQQo0UgzANYPBeNZbJfEI7JcW5cVX7sP3ZwzBQVsyVbJiAV0/SrMgZau9FAUzjnZviV6+1yzie4VkUZO8c5GGHxKZgAIkXbqH9oKDoUWc4fsviy9rvGItBWVkGOxhNuXvFirwGxBZHtrLlcndjLVyooBV2X4U+Hwlq1cYvcVF7xjcuXMzwMxDXSWgnlp6CmtFFAFFFFAFFFFAFFFFAFFFFAFFFFAFFFFAFFFFAFFFFAFFFFAFFFFAFFFFAFFFFAFFFFAFFFFAFFFFAFFFFAFFFFAFFFFAf/9k="/>
          <p:cNvSpPr>
            <a:spLocks noChangeAspect="1" noChangeArrowheads="1"/>
          </p:cNvSpPr>
          <p:nvPr userDrawn="1"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4" descr="http://el.erdc.usace.army.mil/nano/images/2-Caption-SEM-204.jpg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4870916" y="1676400"/>
            <a:ext cx="4273084" cy="2844655"/>
          </a:xfrm>
          <a:prstGeom prst="rect">
            <a:avLst/>
          </a:prstGeom>
          <a:noFill/>
        </p:spPr>
      </p:pic>
      <p:pic>
        <p:nvPicPr>
          <p:cNvPr id="14" name="Picture 13" descr="nanoscalejpg.jpg"/>
          <p:cNvPicPr>
            <a:picLocks noChangeAspect="1"/>
          </p:cNvPicPr>
          <p:nvPr userDrawn="1"/>
        </p:nvPicPr>
        <p:blipFill>
          <a:blip r:embed="rId16"/>
          <a:srcRect b="19444"/>
          <a:stretch>
            <a:fillRect/>
          </a:stretch>
        </p:blipFill>
        <p:spPr>
          <a:xfrm>
            <a:off x="4038600" y="4530493"/>
            <a:ext cx="5105399" cy="2327507"/>
          </a:xfrm>
          <a:prstGeom prst="rect">
            <a:avLst/>
          </a:prstGeom>
        </p:spPr>
      </p:pic>
      <p:pic>
        <p:nvPicPr>
          <p:cNvPr id="12" name="Picture 2" descr="http://www.ready.gov/sites/default/files/documents/files/Terrorism%20Section%20Content%20Chemical%20Threats%201.3.0.0.jpg"/>
          <p:cNvPicPr>
            <a:picLocks noChangeAspect="1" noChangeArrowheads="1"/>
          </p:cNvPicPr>
          <p:nvPr userDrawn="1"/>
        </p:nvPicPr>
        <p:blipFill>
          <a:blip r:embed="rId17" cstate="email"/>
          <a:srcRect r="12097"/>
          <a:stretch>
            <a:fillRect/>
          </a:stretch>
        </p:blipFill>
        <p:spPr bwMode="auto">
          <a:xfrm>
            <a:off x="1722120" y="2133600"/>
            <a:ext cx="4983480" cy="2362200"/>
          </a:xfrm>
          <a:prstGeom prst="rect">
            <a:avLst/>
          </a:prstGeom>
          <a:noFill/>
        </p:spPr>
      </p:pic>
      <p:sp>
        <p:nvSpPr>
          <p:cNvPr id="16" name="Line 19"/>
          <p:cNvSpPr>
            <a:spLocks noChangeShapeType="1"/>
          </p:cNvSpPr>
          <p:nvPr userDrawn="1"/>
        </p:nvSpPr>
        <p:spPr bwMode="auto">
          <a:xfrm rot="16200000">
            <a:off x="5257800" y="3048000"/>
            <a:ext cx="2895600" cy="0"/>
          </a:xfrm>
          <a:prstGeom prst="line">
            <a:avLst/>
          </a:prstGeom>
          <a:noFill/>
          <a:ln w="63500">
            <a:solidFill>
              <a:srgbClr val="6E877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>
            <a:off x="4114800" y="4495800"/>
            <a:ext cx="5029200" cy="0"/>
          </a:xfrm>
          <a:prstGeom prst="line">
            <a:avLst/>
          </a:prstGeom>
          <a:noFill/>
          <a:ln w="63500">
            <a:solidFill>
              <a:srgbClr val="6E877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45" name="Picture 21" descr="white_curve"/>
          <p:cNvPicPr>
            <a:picLocks noChangeAspect="1" noChangeArrowheads="1"/>
          </p:cNvPicPr>
          <p:nvPr userDrawn="1"/>
        </p:nvPicPr>
        <p:blipFill>
          <a:blip r:embed="rId18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F8988399-E04C-4A3C-828A-9E368179D8A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 flipH="1">
            <a:off x="427383" y="6324600"/>
            <a:ext cx="83210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308344" y="63246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 smtClean="0">
                <a:solidFill>
                  <a:srgbClr val="000000"/>
                </a:solidFill>
              </a:rPr>
              <a:t>Innovative solutions for a safer, better world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81000" y="6356499"/>
            <a:ext cx="19050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50" b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BUILDING </a:t>
            </a:r>
            <a:r>
              <a:rPr lang="en-US" sz="105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STRONG</a:t>
            </a:r>
            <a:r>
              <a:rPr lang="en-US" sz="1050" b="1" baseline="-250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®</a:t>
            </a:r>
          </a:p>
        </p:txBody>
      </p:sp>
      <p:pic>
        <p:nvPicPr>
          <p:cNvPr id="2" name="Picture 1" descr="usace-castle-for-PPT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34836"/>
            <a:ext cx="614680" cy="457200"/>
          </a:xfrm>
          <a:prstGeom prst="rect">
            <a:avLst/>
          </a:prstGeom>
        </p:spPr>
      </p:pic>
      <p:pic>
        <p:nvPicPr>
          <p:cNvPr id="3" name="Picture 2" descr="logo-color-nothing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744" y="5843377"/>
            <a:ext cx="1765300" cy="4239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033C6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>
              <a:spcBef>
                <a:spcPct val="50000"/>
              </a:spcBef>
            </a:pPr>
            <a:fld id="{8101100B-ED1B-4405-891D-907CE83516EC}" type="slidenum">
              <a:rPr lang="en-US">
                <a:solidFill>
                  <a:srgbClr val="006600"/>
                </a:solidFill>
              </a:rPr>
              <a:pPr eaLnBrk="0" hangingPunct="0">
                <a:spcBef>
                  <a:spcPct val="50000"/>
                </a:spcBef>
              </a:pPr>
              <a:t>‹#›</a:t>
            </a:fld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428037" name="Picture 5" descr="USACE_logo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</p:spPr>
      </p:pic>
      <p:sp>
        <p:nvSpPr>
          <p:cNvPr id="428038" name="Text Box 6"/>
          <p:cNvSpPr txBox="1">
            <a:spLocks noChangeArrowheads="1"/>
          </p:cNvSpPr>
          <p:nvPr/>
        </p:nvSpPr>
        <p:spPr bwMode="auto">
          <a:xfrm>
            <a:off x="6223000" y="6416675"/>
            <a:ext cx="26066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</a:rPr>
              <a:t>BUILDING STRONG</a:t>
            </a:r>
            <a:r>
              <a:rPr lang="en-US" sz="1400" b="1" baseline="-25000" dirty="0">
                <a:solidFill>
                  <a:srgbClr val="000000"/>
                </a:solidFill>
              </a:rPr>
              <a:t>®</a:t>
            </a:r>
          </a:p>
        </p:txBody>
      </p:sp>
      <p:sp>
        <p:nvSpPr>
          <p:cNvPr id="428039" name="Line 7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endParaRPr lang="en-US" sz="1400" dirty="0">
              <a:solidFill>
                <a:srgbClr val="0066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Arial" pitchFamily="34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ACE_logo-w-name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5503699"/>
            <a:ext cx="1447800" cy="1157496"/>
          </a:xfrm>
          <a:prstGeom prst="rect">
            <a:avLst/>
          </a:prstGeom>
        </p:spPr>
      </p:pic>
      <p:sp>
        <p:nvSpPr>
          <p:cNvPr id="28678" name="AutoShape 6" descr="data:image/jpeg;base64,/9j/4AAQSkZJRgABAQAAAQABAAD/2wCEAAkGBhASEBUTExQWExUWFRQVFhYYFhYZGBcZFBcVFhcYGBgXHSYeFxskGRcWIC8gJScpLSwsFx4xNTAqNSYrLCkBCQoKDgwOGg8PGiwkHx8sLywqKiw1LCopKiwtLSksNCwsLywpLCwsKSwsKSwsLCwsKSksKSwsLCwsLCwsLCksLP/AABEIAMIBAwMBIgACEQEDEQH/xAAbAAACAgMBAAAAAAAAAAAAAAAABQQGAQIDB//EAEcQAAIBAgQDBQQFCAkEAgMAAAECEQADBBIhMQVBUQYTImFxMoGRoSNCUrHRFBYzU2JyweEVNEOCk6Ky0vBjg5Lxc8IHs8P/xAAaAQEAAwEBAQAAAAAAAAAAAAAAAQIDBAUG/8QANxEAAgECAwUGBQMCBwAAAAAAAAECAxEEEiEUMUFRYQUTcZGh0TJSgbHhIjPBBvEVFiNCYrLw/9oADAMBAAIRAxEAPwD3GiioPF+J9xbD5c3iAiY3n8KzqVI04uc9yBOopRhe1OHfclD+0P4iRTS3dVhKkMOoII+VUpYilWV6ck/AhO5vRRRW5IUUUTQBRRNE0AUUTRQBRRRQBRRRQBRRRQBRRRQBRRRQBRRRQBRRRNAFFFFAFFFFAFFa94JiRPTnW1Re4CiiipAUj7X/ANXH76/c1PKVdollLYgGb1vQ7c648dHPh5x5qxWW486fidtWKsYgxqNPly5axWbXH7aarcZTrqA4232HmKuQ4dYnW2nn4R/zlXZuH4Yme7tr0GQGYjf4D4CvF/y7OD+Nevsc0Z5ldCnC9qsQmjEOP2hr8R/OnGF7YWW9tWQ9faHy1+VJO1GS2qnIqQGnKAJ9mPL/AN1WH49ZG+bQFjpMACTtv7vwrinicdgqzo5s2W3Vbk/HjzNIyfAuXaPgAx9/C3bV61GHZyysqsTnaywIDA5SO7OsT4txzjnsPjjYNo492m3cRsxuNmL4W3aBOZ5gYhbl2OYuZdhVY/py0CBJnXlsR1+e3T0lhhe3Vy3qHcqIkspIkmAJPinQ6Doehr0aPbTelWm11Xs/c0U+Y8udj8edsfcEi7Otz69y8wA8egyXLQ6r+TjLAdq4L2H4jDRxK6GJbK2a62UHuQnhZ8rFVW8NdzcBOoBqZwrt8l1QzWyBtI66cm9epp9heOYe57Lieh8J+B3r1aWPw9V2jJX5PR+pZNFWudhsawTPjnfKbRKl7sHurq3csq4+yFzxmj31eK4YvGLbAJkyYUCJJgnnAGgJkkCAazYxaOPCwPUSJHkRyNdpJ2ooooAoork2KQbso9WFQ5JbwdaK0S+p2YH0INb0TT3AKKKKkBRRXO9fVBLEAa7+QLH5An3GgOlFKrnabDgwCWYgmApnQTrmiNNddhqYqMeN4hyQlk2l1i5d0GwK+AlSd+UxHPaobS1Y3izH9icQ2LbE28UUJvrdW2R4Blt4VCpyw3iFhlbWMr7bzywvYviCBSeIOzBVBJa8VJVLSElO8gyVuHkZuTMgEWKzxbLbUOe8cAZiogE84mPurhd4y52AX5muOpjqMON/DX8G8cPUlwIHZ3szjbF1bl7GPfAV1ZSbhBBjJozESsHxRJmrDd4jbX60+mv3VWeJ8SZUzMc2vNgB89BSDFYsOTcD92TCBu8EDcADaTn90iIqKdXEYiOajBW5tr7XRMoU6btUlr0uXi7xv7K+8/gPxqHd4hcbdvcNPuqp4u3sDiWBggqbqjQiYnNmOgJneOc+KpGExBtkkuz/AFYN1YGwGmwbQ9JLbDQDmqYPH1Fr5Xiv5NI18NH+z9iz8K/Sj0P3U/qs8BxJe6JUrGbQkHYDp61Zq6cFRnQg4VFZp/wjPEVI1JKUd1goooruOcKWccWRaH/Xt/eaZ0m7VXMtlWiYuIYO2k9K5cZJRoSk+BD3Fe47xs2syqQGChxKk7SSOmyn5VrwLtGt4hW0Y6CFaJLR7taX51zTkWPsy8f6p+dd0x4B0RR5S8f6q8l9tUe8z534WNFOj3XduGvPiXHA4W3cUllR9dJAb1325VlsDYBOa1bUQNciwd51jT76i9l8ebgcZETLl9kETObeSZ2plxK6BbYSASDAmCfSvXpVKWKj3ySd+nLT+DCMUopIj/kGHmFtWj7k+6NK3PDcOR7FvXTZd+kxv+FKMD2kuXLzW3w7FFIUXCIBAGr+OAwLbZZ061M4tx7D2AHuSoGghMzEkEQoAPrH8AauqdJ65V5EtxW9o73sBbA8Nm3692vx21+FVftHZVb5AUKMqmAABt0FPcD21wVxCwumFYKS6spM6ggECVjnGnOkfa66BfZtwLYbToATXi9twgsMsqXxLd9Srs1dEBeIOinxeAakNBTTqrStdrWMtESbSgmPHbOU6ABdDKkDKpAgAEAiKUY52OVABF0OskEx4CRAG+x5jlvW+Dvkq2bIMrFZQkrAVeoEak6cgB7vm6OLxFCN4TfhvXkyqbRcOBcWRWIfEMVyhUV1iI0lmkhjlCiZUHxGJNOOI8Zt2kDSGJ9kAjX39POqBWUr04du13FxaV+f4LZ2NcVxe7dPiaB9kaD4c/fWluqcna26t2+rWsy2rhRQshiMxUMTLSIGY+EAAEgmIM7C9sczADD3CO+7nMpkaObZM5dW0zZfsyc3Ks3SrTeaevW50Ut5bLdMsJxN03OYdD/A1QV7eHID+TXJIJCyeQxEjNkgwbKgkSPpV352DgfGDiO9m01o27jW/EZzZZBI0HTpsQedbxVWj+paHoQyzVmXW5xFFtG6fZVSx66bilTdrleRYtXLzLklQpEZyNCdgR4pB2y68p428QQjIQrKwghhII2Oh0MjrUTiWKxGRRag+IAjQKFAPLQb5R769ePaccquv1ehi8I7vXQmnieKd7glLKq5VZVszCB4o3I5fVnedCK54fg63PE7veZVIYuxVWzo9tvCJIBVjIBA8K8xNJxdxv6u39XSfPxGc38Oh0kqJ2Bv44C5CW4gDfcnYnxaDfruB+0FHGVK1VQ0SfLfuE6EYQvxG9vhLLDJkUgZAwBzQSNM5BYiQOfIVzu8OfKXzBo1Opn5ioz38c2i2rRIiTmIGuUgAFtJnfWOmkFoGvd1c7xVXTw5ekHcSY67841iTvXwcJRcpNtpczOnWkmkrCiipGDuBczEZoRiB1IiN9vWkfaPjd6yEJYIHzQBbVWBWJEkGR4hrp6CvOwfZssUrxkkdGJxkcPvVzfj9otYZQJJ0A031jf/AJ6b1VnvgNlJhleSM4BAW60ycu2u0ZTsdM9P+EdpDft37VxQxWy1xTkUN4SARqIO4IJFIsRgLrO7Lsc0DM3PMRp7I0G8eUQCG96jgalCn3b1tyOFYqFV51p4nLjWJFxWyHMCoiJM/Q3EjLk3zaQdyORiNXtwjSIGa0wkW4ykwDLiI0YadIB3apbcKvG3kME6jV753LDYsPtLpOswT9YZ4phLjJoNctoatzVy7asDygzGsfsgHWOHnyfkWdWPNFu7KYlWuDLBBBaYMmQB9Yk8uZq31Q+wykXQpEFbYB+fOr5USjlm14f9YmSd1fx+7CiiioAUk7XCcPyHjBJJAAADEkkwAIB3p3SPtis4YjQa8zA9l/aI2HU8hNc2Lgp0ZQfHTzDV9CkYbhGOeTbNu6NCYKmMwzASpMjIVIPmDtXT83eJwPAsj010Mz74OlQhx3FWLoNixcvLcHiZZYIAtq2sMCQfCmbXeZ0mnKXL5AW5jHQuxQAssNmkAQwJmNYPWuFf0/Ru05cuXsYKz1SY24XhsXYt3MlqXYplzRlgFs0w3Q1jj74gYfvjZJvKhyiVIDnQquukidtxA30qD2W4l3a3LpA1yLlzEjcERBO+cDYR5084jxJbmELvbBBKEIWOqkjK0gA9fhXZClDBUMqbtFPXzZpZWK/hcVcBtMbDh3UFmIAFskLmUZzPtcgBHu1j8WBzFi8Egjxh1A1Gg8JHPpyoe5amVtlCNstxtPjNCYkE/SKbwBBCu5KyNpEeL31wT7Xwc45ZSv8AR/wYySbWhjg3CblzKyqX2m4wlJ6xADHbkB1o7R4ZbVzLrcIyyW08RBadAYGwGhiQKcW+1rLtaQctCaV8Sx5vXC5AUkAQPKvL7Rx2GqUFTpO7vfj1LWSWhWvoDnH5O/jBz+HQg9PFpv8AV8+lb3b1lmUmy8rEeEiJYHWDr4lXQ/yLyxhncwilj5An7qlPwooQLrLaJgwZLQTEwNIHPXQV5VGlWrv/AE4N/V/cLUXpbAEAQOg291dLYkwNaZ4azY7wKlu7idLZJ1RYdomIkQAT4iJj31dMPg7dsQiqvoAP/delQ7Cryd6kkvV+3qWUGef2yakYe2FEKABroBA1JJ0HUkn1NW7GcCs3DJGVuq6fEbGkeMwNm0xXvSWH1cuvvMgVs+ya8HaOq/8AczpoxbdkcbbGuorOC/JyQHuFCeRAAPoZNWTD4G2g0HvOpren2ZWb/Vp6/Y7ZVe60a1K7RVgu8Mtt9WPTT+VVgY63nyElDyDA83ZQDAkGAOUTnE+Bqip2dWju18DSOKg9+h3rujP3ThFLElQdQIEnXU1xRcwlYYaaqZGokbeWtd8PiMqOObZY901XCLu8RHvNN+/Tg+ZarK8G46nXh164M2ZG3tA+xvktzsanX7zNbeVgQfXTSl1nFEM5JjMVIgk7KoPIc1qU/EENtlkyQ3zJr3qtalkaU1u5rkeeozck8tteokfFYZi9u5eNogDxKxRkbRlIYaTAnmI3EGq7xPhTXXQHH4fu0z5bmQpc8eUEMieAmANQV56CrBd4bZYksiknckTOkfdp5ihuHWTMopneQNeWvurxsN2jPDRyw9TrrYSNZ3kQ+DcN4bh1Zxie+uXLZSXIAIaGICEaTA9qam2rFlhKqhB5gLyMHbzHyrU8LsxHdrHp5EfczD3nrWTetWVVSwUbLJJJ1AOpkkyw1PWapXx1WvK92n0v7lqWGhSVklYkJw0XNBbDQOg0BoXgIO1lT7lqVwTiNs95lYEgITGsZiY9++lTOD8Tt3Z7smJPtCOkR5R93Su7DUJVKalKpJN9TCrUUZNKKsuhC4LZVboCqF0bYAcvL0qxUh4X+mH977jT6tuzpOVNuTvr7FMUkpq3IKKKK9E5Qpdxm+iC2z+yLgnSdCrjbnvTGkfa/wDq4/fX7mrkxs3ToSmt6V/Ih7iHi8Tw95IOVo0yrcUT1IUCf41V+JcKRyGtXbSEl8+ZLrkgsGtsrlMyMCDsQBOm1ZoAnQamvmF/UOKT0UfX3M87tYc8Kw+Ct22W5fuXy2XVg0qFAhVKqDAIkTrXXiGNwowxtWTzSBlYezHM+QqHhezuIfZMo6t4flv8qb4XsYP7RyfJRHzP4V1LEdo4uDh3aSatdpr7sm8pFWqVheF3rnsIxHWIHxOlXfC8FsW/ZQT1Op+J2qdVaP8AT/GrP6L3fsFDmVLC9jXOtxwvkup+OgHzqLw3DMwtFMLPeKWLXc0IdCFdTAGhJmDqIgHa70V7NHszC0d0Lvm9SyikIrXBsQzA3LwVPAe6RYHhBlSZ9kkgkRy3jSpmE4Bh7eTwBmtzldoZhmYsdesk60xor0UrFjCqAIAgDYCs0UUAUl7Tewn7x+6nBaqbxTj+F7+8ly1dTupm6gPiKm0ugjKxLXVGknrGlStGbUJqnUUnwJXZ3+sf9t/9VurVVBs8YwC+Im9e0dlGRlDZXyDKoAzAsHEk/UarxhrwZFYCAyqwHkQDUt3ZbEVI1KjlE7Vzu4dGkMoM7yAZrcGs1U5xbZ7O4ZLi3EQIVmApIWSAslRoSFEDy9BU27hUb2lB+/411oqsoqSs1clNrcLrvBVPskj5ioV3hNwbAN6fgafUVxVOz6M9yt4G8cTUj1Ku6EGCCPURUbGd5l+j9qR02nXf/nrVvdAdCAfWot3hNs8svp+FcE+y5x1g0/E6Y4uL+JFPN7Ga/R29tPFzmNddo190c5WPcGMcibdoiDoYMTGklv4fVXTU5bXd4Kw9kg+uhqHdwrrupHny+IrinRq0vigbxnCe6RF7K4S9Fw3EtoRBORYzwGy7HkSf5c3WD4cik92MvizTqZEwBqfs6Vx4W4Aufu/7qYWGAbcewvx2I+Qr3cDJOjFvr9zz8QmqjQs4X+mH977qfUh4X+mH977jT6suzP2n4+xfF/GvAKKKK9M5ApfxvhrX7YQEL4gZPQT+NMKKzq041YOEtzAhwvZCyvtlnP8A4j4DX503w2Ct2x4EVfQfx3Nd6Kyo4ShR/bil9/PeQkkFFFFdJIUUUUAUUUUAUVE4lju6TNGbUCJjelP52jNlyjNE5c4mOsRMVNmzSFKc1eKLATWhekP5yz9Ty9rpy2o/OI/Y/wA38qnKX2ar8rI2J7ZNbe6DYYpba4gdW0Zra5iDnVVAyhz4WcjIZAJAMDifbHBG3cP5L32TvGZWWxlOV7KMSSxgszpoRPhlguktvzgGo7seevXrp0PzrB48P1Q1PUakx5bmB8KZWNmq/KxEnabhltXtnCgg3mRgBh7gZ7lxiQZfNoUViCPCMkaZaZYP/wDIFllQd04ZhayohtHW6yoigl1G59r2RG8kAyRxpNxZX105eeX1rcccH6ofEev2eoHwpZjZqvyscYHHLdtJdSctxEdZ3h1DCfODUpWqvjtD/wBP/N/Kj84j9j/N/KmUbNV+Vlioqvr2p/YB/vfyp1g8SLiBwInl6GD8xUWaKzpTgryVjtRRRUGQUUUUAUUUUBHvYG226j12PyqHd4GPqtHkRPzFNKK5qmFo1PiijWNacdzFOC4e6XASNNdQfKm1FFWoUI0Y5Y+JFSo6juwooorczCiiigCiilnHsQ6WwVJU5o09DQtGLk0lxGdFUfE9o7ts+J2Aic3hgb6eum1crXa1mMC6xPIAST6AD3+lWys6tjqdC+0VQ/zqfw/SP4lDeztIDQdN41joDWD2tP65usRruR08j8DTKxsdToX2iqK/ai4GKm44gqPZmSwBEQOcx7j0pvwziV1iys0iJ5TvTKys8LOEXJ20JnaK4O6j9ofxqm8QwaGXZmE5RpJG5UeEebQT0kTE1bcXZDrlJjUH4VAucDVhBaRpy6GRz6irpWN8JWpwg1N8SpNw+wSPpWJEwDqfFmHSTMkDmZYayY7tbsNB7xh3YUE6zFtWaZI10JM67VYPzYteXrGvxmfwrDdlrRnWJV1MDk4UNz0kKvwqx07TR5/crXdWEXL3r7l4WZEBp0AkQAdDtseVbdzhgP0u2nKR4hvpMyIJPIAcqsf5rWpnSfQ89D9bnz6861bs3hySspm3IgZtYmYM6iPWg2mlzXkxC2HsgL9KQAmURoIBDEiBC+0P8vMVyt4exGXvfqySFIX2Z6QNPERMmATtVl/Ne1pJmM+408ZzNImDrrWW7L2iIMfA9APta6AD/wBmg2mjz+5WWtWDLG628CQQdWLaaCZMweoXpXRksFAO9YCWIiQfFqQdOUBjO2hMAirCey9ry3B26e/byrK9mLQ6dPZ9x59Dvz06Cg2qlz+4l4dw+2sOhmQQDAEgljrpJ1J+VXbg2IiyoO2v+o0otcCVRCtA15dTJ59al3beWwyzMK3zk1V7jnxVanOmowfHqPheXqPjR3y9R8RXneIuXFbRcywDAUzPiJ1Ez7I0jdhUc8RuxPcnmPrHaNYy7SevI1XIRsLX+70PTO+XqPiKO+XqPiK8zHErs/oGiY2IPLXURGsevviT+UPLDu9AHIOupViANuYAI150yDYX83oeh98vUfEUd8vUfEV5ouPuyZs6CSPaneAPZgz5bemtdcRjLisQLRYawfRVbXTqSOe1Mg2F/N6Ho3fL1HxFbKwO2teZXOIXJEWjEEmQ/nABy+Q/8uUVb+ybkq24kIY6Ehp06/hUONjOphHCDlfcP6KKKqcQUUUUAUUUUAUo7S/ol/fH3Gm9c71hXEMJHQ1KL05ZZKT4M8+x+kN3YczlMiSAVboDzge+oov/APQjbXKY5EfVnfTbcchrXof9D2PsD50f0PY/Vj51fOj1Hjocn6HnSXpBmwuZV0GXZe8yqIyyNFYwNPCDzrX8pJgfk8Zj4pWYBJmYWJkLvXoGKwWGQaoJ5DrSfEd2Ncg9BVlqI4yMmkk7/QrtjFBriq1oKxGbXUjQGdVHQKdtRzin3DD4j6fxFbWFRhOUA9K7IijYRVrGdfFxcJU2nf6E4I0TBjeaEtsQCASDqDU6wJsablT/ABrjw7GIti1mIBKKYH7oJgams3I8s4dw/wBk1o8jcRTOxjrb+ywpdxknPAMHKNYnmeVTGV2COcWMpYAtGfQDUlCwIA5mVIFLVxxDC/3TFLiWoKwXBYxLLy0ZJgmBb91FyxfUgWnXIcxbOCWlmBJUrA5udeZEaCKwvD2/R5osrk7sLowyzoxiCoOQj93WavYDfPXLEs+XwGDK6wDALDMYO8LJ91L7aYgsc7rkE5CoIfllzz4TpmkAdIiul+y91ci95KsuZrYjWA0asCNGB36b6igNfy7FafRCJEmRoI10z6wdJ0kCdNq7cNxd9swuoFjpznUAamYG55yNoIpZieEXFKlnvINfaYA+zHhJubz4uepO40rNvhbM2jXWYFWgFSBlJPsi7MZoOp3Aqt0B/nrnijKMBzU/dUeyGQLbYODl0LAS2XKCdCebD411z1a1wKHQwYkGDFQbOFxABBfZGC7HxaBWJy/8MnWQBZc9Ya7GpNLHp/4g5P4fX8FbTC4nOPFKg9NSOew38z/MathcZ4tRucumw0j6vr8ab4ji7KZQ6wSBzMc9NQKs2D4iG8LaN15H+dVehpUxUqdlKO/r+ChnC4zXUfWiF9I3X1rP5Ji5HiG+oKzppoIUc82/KOdek0VTOZ7d/wAfX8HnmCwt8Fu8JaQkabQDm0Cjn8oqz9mVI7yQR7H/ANqeUUcrozq4zvIOFt/UKKKKocIUUUUAUUUUAUUUUAVBx/Ewmg1b5D1/CovEeM/Vtn1b8PxpPmraFPiyLne5eLGSZNc7ihhB1Gh+BmtM1GatrEXOVy0V1U/y/EVnB4zPm1BAiCNtZ589vnXTNRmqMpvKu5xyy1fPiMeI8GfE4ZAl17TASCrET6x6ffSXC4DiJHd9zbUqQO8JhGAiDkB0PmDyn0lJx7FKciIgUEAMQWkSk6Bh1uc/qjrWrdq8WEU90GJLSAriAANTMnfyExttWLpu5jclYfsjdbW9iHPVbfgB8iRq3vrtxx8jAamEUSfKdzS1+2GKBA7jQsFnXnAG/mfhrqAa6f0g94B7i5W1Ea7AmN9dRr76mEGmWjJJ3auRxxIDQlZ9QPlWf6UXqv8A5CuiIBsANZ+NZ0rWzN3WpX/b9WcjxJd5GX1/5r5VP4LiVzXWPhGdGJOkAWkmZIjTr5+tQzbWQ0CRsek9K2sXbeTEozojPouYxINkL0JienSs6idjOc4SayxsNmxwGNYF4RbFtiC3hEtd1PISANfIVLuYxHyG24Yd4gJVgdCCYMdRBqpXjLXC1+zme2lsEM+yXLhE+D7DAHzmscPR7QQDE2coe25hjqE/JxGqfZS8P+55aZ2sVsnxHnaoiVkkDur8kCTGaxOg30mq472iqj8pYQWEyxljkiSTup1I/bExpTri2Nt33QDK4Fu4Gg5hq1mAdP2T8KhfkFn9Wm8+yNx/z7ulawX6TNnLB4y1bEG9mzEQWzcxI35ww6DbQc8vdNw+DUZozbgddJmtn4ZYIg21jbYbRBHoRp6E9TUhFAmABJJMcydzV8ppTqypu8TOGw6oNNSd2O59T/DYV2zVyzUZqmxm23qxxgOLR4X25N09abg1UM1TcBxRreh1Xp09PwrKdPiibljorSzeVxKmRW9YEhRRRQBRRRQBRRUXiXEksJneYmNFZiSdhCg9KJXB1xOKS2hd2CKoksxgAeZNUzi/apr8rZOS3sW+s3u+oPXXyG9GP7SJdPizZeS93cj/AE6mk9y4rXGKiBlQeyV1GedCB1FddKlZ6lWzvZ4oU0uGV+19Yeo+t6jXyO9M7V5WAZSGB1BBkH0IpJbdVuKWEiHHsltTljQA9DU8cUtDbMP+3c/21rJakE+a5YjFIi5nYKOp68gOp8hUUcYtTEtIAMd3c5zH1fI/ChuJ2jvmPrauf7aiwI97iLP7JyL5EZj6kaL6D3nlXSzxgLpdIH7egH94cvUafu1DUgs5AgFyRoV0gciARzrfDXkW4xcGCqgHIzbF52BjcVdpWA7DUTUIcVtftf4dz/bWF4xaMwW0MH6O5oYB+z0I+NUsCRisclsSzATsObeg5/cOdLrmOuMZDZBuAsH/AMifa9NvXepJ4nZO+Y+tq5/tpbhx4RpHlEc+nKrRXMDHD8YWQtwqrGADMK07bmVPkfcTTCaS4LEW0L5wZLAg92zaZEG4U8wamf0ra/a/w7n+2qtagnTUXF8US3oT4jqFkSfMzsPM/PauScYtESCxH/x3OWn2etccZj7TI4gklGA+iublSButLA0bG3ic2eDyUar6EHVvXTyipmF4urHISFf7ObePsnn6b+XOlq7V2wGLtokMCGDP/Zud3YgyF10Iq8lyA4LUTUA8XtDWW/w7n+2gcXtHWW/w7n+2qWBtiuKohyghn+zIET9o8vTfy51DXGXQc2aTzUiF9AN19dT1ms4/F23QhQSxZP7Nxs6k6ldNAa4mrxinvA0wfErdzQEBhqVkT6iNx5j3xtUqaVYPH2ltoIIIRQform4UA7LXZuMWgJJYDT+zuczA+r1qlgT5pfiOLrJW2VZhIJnwrG+2rHyHvIrb+lrX7X+Hc/21DxuItvkyAyHknu2XTI43KjmRRLUEnh/Gr1hswbOD7StAB9CPZ+701NXThHHLOJWbbAkRmSRmUnqPuOx5V51iR4DpOm0T8udNrPGLaNmTMp6i1cH/ANarVpp7iUy/0Um4R2ntXiE8QczoUcAwCTBKwNAdDTmuNpp2ZYKKKKgBSPth/Vx++v3NTykfbD+rj99fuatKXxohlLpZjlxHezbzEZbceJBbkNcNwOCcxJXIAQNDzGtRLnB8UGdrd6C7MfESQoN1mAAgz4CnplYahtM2cJjiATcCyX0JWRIAX+zI3B0+rIMvtXe30KmuFucRlc6rBuLm/R+FA0GIbcrLaTqBA3FP6Q2eG40HMbok91PiJHhVg2hTmxB5SBEisjh2OG18aqZ65+6RZnJAHeAkaaD10J25gZNOe5l37pI9ZvR86VYccRBWQrD6JWzFNlzh38PNtGPTSBvTXCBg5DGW7qzmI2Jm7JG3OaxxTDXHtxbbKwZGBkj2WDQY5GII5gmpa4gWs3EApIAJKqMpFsQ0iSIciN9CddNjpWWfiG+VCYJgZND3kZdX1+jAOb9o77Vrb4ZjQCO+BmT7RmWuZyAShK+EkA6wIGXSawOGY8D9MsgQupHO3vKGdFI67nTMap5glcN/Kw4F3VdZPgn2ViYbQZpiAecxvUyyD9LG+cx693bipVQLlp2S8qHKzPlDa+GUtgnTWQJI21jUb1e1gLgnEfCSR4VJIAt6kvlgy0MRbGcagZjrtA7lsf4dLe5zCBHtXIAJafZW3r+2emkYYPHjwi5oGCAyNVW0IcyhIGcaiSWJjQDMe1/A47KQt4SVgEnZsynT6PSBm110IEaSa+YOVpuIySygeyAB3e30mYgZ4LarEkA5RMa024e145+9AHjOSI1WBGgY/M/DaoR4Vjj4hdhocAzKnMyRKZBAAB0k66zrAlcMwGLVvpWzjIBA5MCZPsjlzkz9xNJl+7m9bM1K3Dh4tEB82hIkD6bxEiRIy5tJE8tahzjwugB0iGyFpC2tc2ZQQzm7yEKo0BgFzg8K4QAqQZb5sx+6lnEOHYpXuXLZiQAssTqci6qQFVQA5JknmNyCbXMd3Pk/I4Xm4jOi29CYgr4hDLJk6eznA/6ig+ya538Vj0YEqIY2lhVDCSWzRDSBGWWO0aAjWuj8OxuYlbw9qBJnwZpEgIBm1+AjnNbJgcaCPpgRmQkEj2RGYaW+uf8Ay67y16lCZg2vmw3fhRch5CxERpsT5+6OdS8P7C/ur9woxHsN+633GjD+wv7q/cKuiBVjVxodjahlLyoJUQotKOe4LliAdio5NpojcRHK2ZJMmIWSSAIOqxA66+VdeL8NxFx5t3MilFQjMw2ZnkZRoZCLP2S3lPcdlOLXFVkYEeJgcygaoygkZRILGQNMo08cCs27bySNYOOzoWAyZiGHgBykiGMMRm6gGB4onSmOO/Rn1T/Wtb8O7I8UW4DcGZSDmGZfayoJAjqDzjyEmWGL7N4soQLTEyvNeTKTz6CinG28WEHEOMG3eFuEgpnJZlBOriFzMJPh5Bt9YqMnatDP0b6FRusjMueCJ8LRoF3LeEVbvzexX6tviv41hezeJExaIkydV1MASdd4A+FTmXzAqo7Tr+rafHpK/Uz7awfZ1I0BZB9at8H2iW5cS33bqWnUwQIQPuN9CPQkdatH5v4r9W3xX8aPzexX6tviv40zL5kDPZr+tW/7/wD+t6v1U/gXBb6YhGa2QozSZXmjDkepFXCuSu05aFkFFFFYEhSPth/Vx++v3NTyirRlldweXxRFeoUV07T0K2PL4oivUKKbT0FjyhB9K/7lr/VervFeoUU2noLHl8URXqFFNp6Cx5fFcMKNbn/yf/zt16vRTaegseXxRFeoUU2noLHm2KwzXMM6KWVijZSrMhDbr4l1Gse6aRPwTiAJFu8R9HAZrztqbOUoVZT4u/l+9kkCBECK9morBzuz0Fi1ZLLuVt/4PHLHD+IKLikmLlpltn8oJaywa+yjMyEu2VrQzxPh55ZppgLF5MGFvGbgVsxzM31jHiaSTljcn1O9en0VGcnbFa2Xhbf+DzAisRXqFFdG09DzrHleIHgb91vuNZw48C/ur9wr1Oim09BY8virFxHheNxGAsW8JeXDsCHZzn+orFFAQgkG5kJ1iFIIYGDbqKzqVc6tYlIprcJ40XLflVtVLF8nhIH014i3JsSUFk2V6yra9eOK7KcS/LLt+3iYS5cQrbN27kRUuYVv0cFWlbd8QMsZtzmOW8UVgSUkcC4yDnGJXMbKW2DXMy5lF/M4+gAU5mtQQo0UgzANYPBeNZbJfEI7JcW5cVX7sP3ZwzBQVsyVbJiAV0/SrMgZau9FAUzjnZviV6+1yzie4VkUZO8c5GGHxKZgAIkXbqH9oKDoUWc4fsviy9rvGItBWVkGOxhNuXvFirwGxBZHtrLlcndjLVyooBV2X4U+Hwlq1cYvcVF7xjcuXMzwMxDXSWgnlp6CmtFFAFFFFAFFFFAFFFFAFFFFAFFFFAFFFFAFFFFAFFFFAFFFFAFFFFAFFFFAFFFFAFFFFAFFFFAFFFFAFFFFAFFFFAFFFFAf/9k="/>
          <p:cNvSpPr>
            <a:spLocks noChangeAspect="1" noChangeArrowheads="1"/>
          </p:cNvSpPr>
          <p:nvPr userDrawn="1"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680" name="AutoShape 8" descr="data:image/jpeg;base64,/9j/4AAQSkZJRgABAQAAAQABAAD/2wCEAAkGBhASEBUTExQWExUWFRQVFhYYFhYZGBcZFBcVFhcYGBgXHSYeFxskGRcWIC8gJScpLSwsFx4xNTAqNSYrLCkBCQoKDgwOGg8PGiwkHx8sLywqKiw1LCopKiwtLSksNCwsLywpLCwsKSwsKSwsLCwsKSksKSwsLCwsLCwsLCksLP/AABEIAMIBAwMBIgACEQEDEQH/xAAbAAACAgMBAAAAAAAAAAAAAAAABQQGAQIDB//EAEcQAAIBAgQDBQQFCAkEAgMAAAECEQADBBIhMQVBUQYTImFxMoGRoSNCUrHRFBYzU2JyweEVNEOCk6Ky0vBjg5Lxc8IHs8P/xAAaAQEAAwEBAQAAAAAAAAAAAAAAAQIDBAUG/8QANxEAAgECAwUGBQMCBwAAAAAAAAECAxEEEiEUMUFRYQUTcZGh0TJSgbHhIjPBBvEVFiNCYrLw/9oADAMBAAIRAxEAPwD3GiioPF+J9xbD5c3iAiY3n8KzqVI04uc9yBOopRhe1OHfclD+0P4iRTS3dVhKkMOoII+VUpYilWV6ck/AhO5vRRRW5IUUUTQBRRNE0AUUTRQBRRRQBRRRQBRRRQBRRRQBRRRQBRRRQBRRRNAFFFFAFFFFAFFa94JiRPTnW1Re4CiiipAUj7X/ANXH76/c1PKVdollLYgGb1vQ7c648dHPh5x5qxWW486fidtWKsYgxqNPly5axWbXH7aarcZTrqA4232HmKuQ4dYnW2nn4R/zlXZuH4Yme7tr0GQGYjf4D4CvF/y7OD+Nevsc0Z5ldCnC9qsQmjEOP2hr8R/OnGF7YWW9tWQ9faHy1+VJO1GS2qnIqQGnKAJ9mPL/AN1WH49ZG+bQFjpMACTtv7vwrinicdgqzo5s2W3Vbk/HjzNIyfAuXaPgAx9/C3bV61GHZyysqsTnaywIDA5SO7OsT4txzjnsPjjYNo492m3cRsxuNmL4W3aBOZ5gYhbl2OYuZdhVY/py0CBJnXlsR1+e3T0lhhe3Vy3qHcqIkspIkmAJPinQ6Doehr0aPbTelWm11Xs/c0U+Y8udj8edsfcEi7Otz69y8wA8egyXLQ6r+TjLAdq4L2H4jDRxK6GJbK2a62UHuQnhZ8rFVW8NdzcBOoBqZwrt8l1QzWyBtI66cm9epp9heOYe57Lieh8J+B3r1aWPw9V2jJX5PR+pZNFWudhsawTPjnfKbRKl7sHurq3csq4+yFzxmj31eK4YvGLbAJkyYUCJJgnnAGgJkkCAazYxaOPCwPUSJHkRyNdpJ2ooooAoork2KQbso9WFQ5JbwdaK0S+p2YH0INb0TT3AKKKKkBRRXO9fVBLEAa7+QLH5An3GgOlFKrnabDgwCWYgmApnQTrmiNNddhqYqMeN4hyQlk2l1i5d0GwK+AlSd+UxHPaobS1Y3izH9icQ2LbE28UUJvrdW2R4Blt4VCpyw3iFhlbWMr7bzywvYviCBSeIOzBVBJa8VJVLSElO8gyVuHkZuTMgEWKzxbLbUOe8cAZiogE84mPurhd4y52AX5muOpjqMON/DX8G8cPUlwIHZ3szjbF1bl7GPfAV1ZSbhBBjJozESsHxRJmrDd4jbX60+mv3VWeJ8SZUzMc2vNgB89BSDFYsOTcD92TCBu8EDcADaTn90iIqKdXEYiOajBW5tr7XRMoU6btUlr0uXi7xv7K+8/gPxqHd4hcbdvcNPuqp4u3sDiWBggqbqjQiYnNmOgJneOc+KpGExBtkkuz/AFYN1YGwGmwbQ9JLbDQDmqYPH1Fr5Xiv5NI18NH+z9iz8K/Sj0P3U/qs8BxJe6JUrGbQkHYDp61Zq6cFRnQg4VFZp/wjPEVI1JKUd1goooruOcKWccWRaH/Xt/eaZ0m7VXMtlWiYuIYO2k9K5cZJRoSk+BD3Fe47xs2syqQGChxKk7SSOmyn5VrwLtGt4hW0Y6CFaJLR7taX51zTkWPsy8f6p+dd0x4B0RR5S8f6q8l9tUe8z534WNFOj3XduGvPiXHA4W3cUllR9dJAb1325VlsDYBOa1bUQNciwd51jT76i9l8ebgcZETLl9kETObeSZ2plxK6BbYSASDAmCfSvXpVKWKj3ySd+nLT+DCMUopIj/kGHmFtWj7k+6NK3PDcOR7FvXTZd+kxv+FKMD2kuXLzW3w7FFIUXCIBAGr+OAwLbZZ061M4tx7D2AHuSoGghMzEkEQoAPrH8AauqdJ65V5EtxW9o73sBbA8Nm3692vx21+FVftHZVb5AUKMqmAABt0FPcD21wVxCwumFYKS6spM6ggECVjnGnOkfa66BfZtwLYbToATXi9twgsMsqXxLd9Srs1dEBeIOinxeAakNBTTqrStdrWMtESbSgmPHbOU6ABdDKkDKpAgAEAiKUY52OVABF0OskEx4CRAG+x5jlvW+Dvkq2bIMrFZQkrAVeoEak6cgB7vm6OLxFCN4TfhvXkyqbRcOBcWRWIfEMVyhUV1iI0lmkhjlCiZUHxGJNOOI8Zt2kDSGJ9kAjX39POqBWUr04du13FxaV+f4LZ2NcVxe7dPiaB9kaD4c/fWluqcna26t2+rWsy2rhRQshiMxUMTLSIGY+EAAEgmIM7C9sczADD3CO+7nMpkaObZM5dW0zZfsyc3Ks3SrTeaevW50Ut5bLdMsJxN03OYdD/A1QV7eHID+TXJIJCyeQxEjNkgwbKgkSPpV352DgfGDiO9m01o27jW/EZzZZBI0HTpsQedbxVWj+paHoQyzVmXW5xFFtG6fZVSx66bilTdrleRYtXLzLklQpEZyNCdgR4pB2y68p428QQjIQrKwghhII2Oh0MjrUTiWKxGRRag+IAjQKFAPLQb5R769ePaccquv1ehi8I7vXQmnieKd7glLKq5VZVszCB4o3I5fVnedCK54fg63PE7veZVIYuxVWzo9tvCJIBVjIBA8K8xNJxdxv6u39XSfPxGc38Oh0kqJ2Bv44C5CW4gDfcnYnxaDfruB+0FHGVK1VQ0SfLfuE6EYQvxG9vhLLDJkUgZAwBzQSNM5BYiQOfIVzu8OfKXzBo1Opn5ioz38c2i2rRIiTmIGuUgAFtJnfWOmkFoGvd1c7xVXTw5ekHcSY67841iTvXwcJRcpNtpczOnWkmkrCiipGDuBczEZoRiB1IiN9vWkfaPjd6yEJYIHzQBbVWBWJEkGR4hrp6CvOwfZssUrxkkdGJxkcPvVzfj9otYZQJJ0A031jf/AJ6b1VnvgNlJhleSM4BAW60ycu2u0ZTsdM9P+EdpDft37VxQxWy1xTkUN4SARqIO4IJFIsRgLrO7Lsc0DM3PMRp7I0G8eUQCG96jgalCn3b1tyOFYqFV51p4nLjWJFxWyHMCoiJM/Q3EjLk3zaQdyORiNXtwjSIGa0wkW4ykwDLiI0YadIB3apbcKvG3kME6jV753LDYsPtLpOswT9YZ4phLjJoNctoatzVy7asDygzGsfsgHWOHnyfkWdWPNFu7KYlWuDLBBBaYMmQB9Yk8uZq31Q+wykXQpEFbYB+fOr5USjlm14f9YmSd1fx+7CiiioAUk7XCcPyHjBJJAAADEkkwAIB3p3SPtis4YjQa8zA9l/aI2HU8hNc2Lgp0ZQfHTzDV9CkYbhGOeTbNu6NCYKmMwzASpMjIVIPmDtXT83eJwPAsj010Mz74OlQhx3FWLoNixcvLcHiZZYIAtq2sMCQfCmbXeZ0mnKXL5AW5jHQuxQAssNmkAQwJmNYPWuFf0/Ru05cuXsYKz1SY24XhsXYt3MlqXYplzRlgFs0w3Q1jj74gYfvjZJvKhyiVIDnQquukidtxA30qD2W4l3a3LpA1yLlzEjcERBO+cDYR5084jxJbmELvbBBKEIWOqkjK0gA9fhXZClDBUMqbtFPXzZpZWK/hcVcBtMbDh3UFmIAFskLmUZzPtcgBHu1j8WBzFi8Egjxh1A1Gg8JHPpyoe5amVtlCNstxtPjNCYkE/SKbwBBCu5KyNpEeL31wT7Xwc45ZSv8AR/wYySbWhjg3CblzKyqX2m4wlJ6xADHbkB1o7R4ZbVzLrcIyyW08RBadAYGwGhiQKcW+1rLtaQctCaV8Sx5vXC5AUkAQPKvL7Rx2GqUFTpO7vfj1LWSWhWvoDnH5O/jBz+HQg9PFpv8AV8+lb3b1lmUmy8rEeEiJYHWDr4lXQ/yLyxhncwilj5An7qlPwooQLrLaJgwZLQTEwNIHPXQV5VGlWrv/AE4N/V/cLUXpbAEAQOg291dLYkwNaZ4azY7wKlu7idLZJ1RYdomIkQAT4iJj31dMPg7dsQiqvoAP/delQ7Cryd6kkvV+3qWUGef2yakYe2FEKABroBA1JJ0HUkn1NW7GcCs3DJGVuq6fEbGkeMwNm0xXvSWH1cuvvMgVs+ya8HaOq/8AczpoxbdkcbbGuorOC/JyQHuFCeRAAPoZNWTD4G2g0HvOpren2ZWb/Vp6/Y7ZVe60a1K7RVgu8Mtt9WPTT+VVgY63nyElDyDA83ZQDAkGAOUTnE+Bqip2dWju18DSOKg9+h3rujP3ThFLElQdQIEnXU1xRcwlYYaaqZGokbeWtd8PiMqOObZY901XCLu8RHvNN+/Tg+ZarK8G46nXh164M2ZG3tA+xvktzsanX7zNbeVgQfXTSl1nFEM5JjMVIgk7KoPIc1qU/EENtlkyQ3zJr3qtalkaU1u5rkeeozck8tteokfFYZi9u5eNogDxKxRkbRlIYaTAnmI3EGq7xPhTXXQHH4fu0z5bmQpc8eUEMieAmANQV56CrBd4bZYksiknckTOkfdp5ihuHWTMopneQNeWvurxsN2jPDRyw9TrrYSNZ3kQ+DcN4bh1Zxie+uXLZSXIAIaGICEaTA9qam2rFlhKqhB5gLyMHbzHyrU8LsxHdrHp5EfczD3nrWTetWVVSwUbLJJJ1AOpkkyw1PWapXx1WvK92n0v7lqWGhSVklYkJw0XNBbDQOg0BoXgIO1lT7lqVwTiNs95lYEgITGsZiY9++lTOD8Tt3Z7smJPtCOkR5R93Su7DUJVKalKpJN9TCrUUZNKKsuhC4LZVboCqF0bYAcvL0qxUh4X+mH977jT6tuzpOVNuTvr7FMUkpq3IKKKK9E5Qpdxm+iC2z+yLgnSdCrjbnvTGkfa/wDq4/fX7mrkxs3ToSmt6V/Ih7iHi8Tw95IOVo0yrcUT1IUCf41V+JcKRyGtXbSEl8+ZLrkgsGtsrlMyMCDsQBOm1ZoAnQamvmF/UOKT0UfX3M87tYc8Kw+Ct22W5fuXy2XVg0qFAhVKqDAIkTrXXiGNwowxtWTzSBlYezHM+QqHhezuIfZMo6t4flv8qb4XsYP7RyfJRHzP4V1LEdo4uDh3aSatdpr7sm8pFWqVheF3rnsIxHWIHxOlXfC8FsW/ZQT1Op+J2qdVaP8AT/GrP6L3fsFDmVLC9jXOtxwvkup+OgHzqLw3DMwtFMLPeKWLXc0IdCFdTAGhJmDqIgHa70V7NHszC0d0Lvm9SyikIrXBsQzA3LwVPAe6RYHhBlSZ9kkgkRy3jSpmE4Bh7eTwBmtzldoZhmYsdesk60xor0UrFjCqAIAgDYCs0UUAUl7Tewn7x+6nBaqbxTj+F7+8ly1dTupm6gPiKm0ugjKxLXVGknrGlStGbUJqnUUnwJXZ3+sf9t/9VurVVBs8YwC+Im9e0dlGRlDZXyDKoAzAsHEk/UarxhrwZFYCAyqwHkQDUt3ZbEVI1KjlE7Vzu4dGkMoM7yAZrcGs1U5xbZ7O4ZLi3EQIVmApIWSAslRoSFEDy9BU27hUb2lB+/411oqsoqSs1clNrcLrvBVPskj5ioV3hNwbAN6fgafUVxVOz6M9yt4G8cTUj1Ku6EGCCPURUbGd5l+j9qR02nXf/nrVvdAdCAfWot3hNs8svp+FcE+y5x1g0/E6Y4uL+JFPN7Ga/R29tPFzmNddo190c5WPcGMcibdoiDoYMTGklv4fVXTU5bXd4Kw9kg+uhqHdwrrupHny+IrinRq0vigbxnCe6RF7K4S9Fw3EtoRBORYzwGy7HkSf5c3WD4cik92MvizTqZEwBqfs6Vx4W4Aufu/7qYWGAbcewvx2I+Qr3cDJOjFvr9zz8QmqjQs4X+mH977qfUh4X+mH977jT6suzP2n4+xfF/GvAKKKK9M5ApfxvhrX7YQEL4gZPQT+NMKKzq041YOEtzAhwvZCyvtlnP8A4j4DX503w2Ct2x4EVfQfx3Nd6Kyo4ShR/bil9/PeQkkFFFFdJIUUUUAUUUUAUVE4lju6TNGbUCJjelP52jNlyjNE5c4mOsRMVNmzSFKc1eKLATWhekP5yz9Ty9rpy2o/OI/Y/wA38qnKX2ar8rI2J7ZNbe6DYYpba4gdW0Zra5iDnVVAyhz4WcjIZAJAMDifbHBG3cP5L32TvGZWWxlOV7KMSSxgszpoRPhlguktvzgGo7seevXrp0PzrB48P1Q1PUakx5bmB8KZWNmq/KxEnabhltXtnCgg3mRgBh7gZ7lxiQZfNoUViCPCMkaZaZYP/wDIFllQd04ZhayohtHW6yoigl1G59r2RG8kAyRxpNxZX105eeX1rcccH6ofEev2eoHwpZjZqvyscYHHLdtJdSctxEdZ3h1DCfODUpWqvjtD/wBP/N/Kj84j9j/N/KmUbNV+Vlioqvr2p/YB/vfyp1g8SLiBwInl6GD8xUWaKzpTgryVjtRRRUGQUUUUAUUUUBHvYG226j12PyqHd4GPqtHkRPzFNKK5qmFo1PiijWNacdzFOC4e6XASNNdQfKm1FFWoUI0Y5Y+JFSo6juwooorczCiiigCiilnHsQ6WwVJU5o09DQtGLk0lxGdFUfE9o7ts+J2Aic3hgb6eum1crXa1mMC6xPIAST6AD3+lWys6tjqdC+0VQ/zqfw/SP4lDeztIDQdN41joDWD2tP65usRruR08j8DTKxsdToX2iqK/ai4GKm44gqPZmSwBEQOcx7j0pvwziV1iys0iJ5TvTKys8LOEXJ20JnaK4O6j9ofxqm8QwaGXZmE5RpJG5UeEebQT0kTE1bcXZDrlJjUH4VAucDVhBaRpy6GRz6irpWN8JWpwg1N8SpNw+wSPpWJEwDqfFmHSTMkDmZYayY7tbsNB7xh3YUE6zFtWaZI10JM67VYPzYteXrGvxmfwrDdlrRnWJV1MDk4UNz0kKvwqx07TR5/crXdWEXL3r7l4WZEBp0AkQAdDtseVbdzhgP0u2nKR4hvpMyIJPIAcqsf5rWpnSfQ89D9bnz6861bs3hySspm3IgZtYmYM6iPWg2mlzXkxC2HsgL9KQAmURoIBDEiBC+0P8vMVyt4exGXvfqySFIX2Z6QNPERMmATtVl/Ne1pJmM+408ZzNImDrrWW7L2iIMfA9APta6AD/wBmg2mjz+5WWtWDLG628CQQdWLaaCZMweoXpXRksFAO9YCWIiQfFqQdOUBjO2hMAirCey9ry3B26e/byrK9mLQ6dPZ9x59Dvz06Cg2qlz+4l4dw+2sOhmQQDAEgljrpJ1J+VXbg2IiyoO2v+o0otcCVRCtA15dTJ59al3beWwyzMK3zk1V7jnxVanOmowfHqPheXqPjR3y9R8RXneIuXFbRcywDAUzPiJ1Ez7I0jdhUc8RuxPcnmPrHaNYy7SevI1XIRsLX+70PTO+XqPiKO+XqPiK8zHErs/oGiY2IPLXURGsevviT+UPLDu9AHIOupViANuYAI150yDYX83oeh98vUfEUd8vUfEV5ouPuyZs6CSPaneAPZgz5bemtdcRjLisQLRYawfRVbXTqSOe1Mg2F/N6Ho3fL1HxFbKwO2teZXOIXJEWjEEmQ/nABy+Q/8uUVb+ybkq24kIY6Ehp06/hUONjOphHCDlfcP6KKKqcQUUUUAUUUUAUo7S/ol/fH3Gm9c71hXEMJHQ1KL05ZZKT4M8+x+kN3YczlMiSAVboDzge+oov/APQjbXKY5EfVnfTbcchrXof9D2PsD50f0PY/Vj51fOj1Hjocn6HnSXpBmwuZV0GXZe8yqIyyNFYwNPCDzrX8pJgfk8Zj4pWYBJmYWJkLvXoGKwWGQaoJ5DrSfEd2Ncg9BVlqI4yMmkk7/QrtjFBriq1oKxGbXUjQGdVHQKdtRzin3DD4j6fxFbWFRhOUA9K7IijYRVrGdfFxcJU2nf6E4I0TBjeaEtsQCASDqDU6wJsablT/ABrjw7GIti1mIBKKYH7oJgams3I8s4dw/wBk1o8jcRTOxjrb+ywpdxknPAMHKNYnmeVTGV2COcWMpYAtGfQDUlCwIA5mVIFLVxxDC/3TFLiWoKwXBYxLLy0ZJgmBb91FyxfUgWnXIcxbOCWlmBJUrA5udeZEaCKwvD2/R5osrk7sLowyzoxiCoOQj93WavYDfPXLEs+XwGDK6wDALDMYO8LJ91L7aYgsc7rkE5CoIfllzz4TpmkAdIiul+y91ci95KsuZrYjWA0asCNGB36b6igNfy7FafRCJEmRoI10z6wdJ0kCdNq7cNxd9swuoFjpznUAamYG55yNoIpZieEXFKlnvINfaYA+zHhJubz4uepO40rNvhbM2jXWYFWgFSBlJPsi7MZoOp3Aqt0B/nrnijKMBzU/dUeyGQLbYODl0LAS2XKCdCebD411z1a1wKHQwYkGDFQbOFxABBfZGC7HxaBWJy/8MnWQBZc9Ya7GpNLHp/4g5P4fX8FbTC4nOPFKg9NSOew38z/MathcZ4tRucumw0j6vr8ab4ji7KZQ6wSBzMc9NQKs2D4iG8LaN15H+dVehpUxUqdlKO/r+ChnC4zXUfWiF9I3X1rP5Ji5HiG+oKzppoIUc82/KOdek0VTOZ7d/wAfX8HnmCwt8Fu8JaQkabQDm0Cjn8oqz9mVI7yQR7H/ANqeUUcrozq4zvIOFt/UKKKKocIUUUUAUUUUAUUUUAVBx/Ewmg1b5D1/CovEeM/Vtn1b8PxpPmraFPiyLne5eLGSZNc7ihhB1Gh+BmtM1GatrEXOVy0V1U/y/EVnB4zPm1BAiCNtZ589vnXTNRmqMpvKu5xyy1fPiMeI8GfE4ZAl17TASCrET6x6ffSXC4DiJHd9zbUqQO8JhGAiDkB0PmDyn0lJx7FKciIgUEAMQWkSk6Bh1uc/qjrWrdq8WEU90GJLSAriAANTMnfyExttWLpu5jclYfsjdbW9iHPVbfgB8iRq3vrtxx8jAamEUSfKdzS1+2GKBA7jQsFnXnAG/mfhrqAa6f0g94B7i5W1Ea7AmN9dRr76mEGmWjJJ3auRxxIDQlZ9QPlWf6UXqv8A5CuiIBsANZ+NZ0rWzN3WpX/b9WcjxJd5GX1/5r5VP4LiVzXWPhGdGJOkAWkmZIjTr5+tQzbWQ0CRsek9K2sXbeTEozojPouYxINkL0JienSs6idjOc4SayxsNmxwGNYF4RbFtiC3hEtd1PISANfIVLuYxHyG24Yd4gJVgdCCYMdRBqpXjLXC1+zme2lsEM+yXLhE+D7DAHzmscPR7QQDE2coe25hjqE/JxGqfZS8P+55aZ2sVsnxHnaoiVkkDur8kCTGaxOg30mq472iqj8pYQWEyxljkiSTup1I/bExpTri2Nt33QDK4Fu4Gg5hq1mAdP2T8KhfkFn9Wm8+yNx/z7ulawX6TNnLB4y1bEG9mzEQWzcxI35ww6DbQc8vdNw+DUZozbgddJmtn4ZYIg21jbYbRBHoRp6E9TUhFAmABJJMcydzV8ppTqypu8TOGw6oNNSd2O59T/DYV2zVyzUZqmxm23qxxgOLR4X25N09abg1UM1TcBxRreh1Xp09PwrKdPiibljorSzeVxKmRW9YEhRRRQBRRRQBRRUXiXEksJneYmNFZiSdhCg9KJXB1xOKS2hd2CKoksxgAeZNUzi/apr8rZOS3sW+s3u+oPXXyG9GP7SJdPizZeS93cj/AE6mk9y4rXGKiBlQeyV1GedCB1FddKlZ6lWzvZ4oU0uGV+19Yeo+t6jXyO9M7V5WAZSGB1BBkH0IpJbdVuKWEiHHsltTljQA9DU8cUtDbMP+3c/21rJakE+a5YjFIi5nYKOp68gOp8hUUcYtTEtIAMd3c5zH1fI/ChuJ2jvmPrauf7aiwI97iLP7JyL5EZj6kaL6D3nlXSzxgLpdIH7egH94cvUafu1DUgs5AgFyRoV0gciARzrfDXkW4xcGCqgHIzbF52BjcVdpWA7DUTUIcVtftf4dz/bWF4xaMwW0MH6O5oYB+z0I+NUsCRisclsSzATsObeg5/cOdLrmOuMZDZBuAsH/AMifa9NvXepJ4nZO+Y+tq5/tpbhx4RpHlEc+nKrRXMDHD8YWQtwqrGADMK07bmVPkfcTTCaS4LEW0L5wZLAg92zaZEG4U8wamf0ra/a/w7n+2qtagnTUXF8US3oT4jqFkSfMzsPM/PauScYtESCxH/x3OWn2etccZj7TI4gklGA+iublSButLA0bG3ic2eDyUar6EHVvXTyipmF4urHISFf7ObePsnn6b+XOlq7V2wGLtokMCGDP/Zud3YgyF10Iq8lyA4LUTUA8XtDWW/w7n+2gcXtHWW/w7n+2qWBtiuKohyghn+zIET9o8vTfy51DXGXQc2aTzUiF9AN19dT1ms4/F23QhQSxZP7Nxs6k6ldNAa4mrxinvA0wfErdzQEBhqVkT6iNx5j3xtUqaVYPH2ltoIIIRQform4UA7LXZuMWgJJYDT+zuczA+r1qlgT5pfiOLrJW2VZhIJnwrG+2rHyHvIrb+lrX7X+Hc/21DxuItvkyAyHknu2XTI43KjmRRLUEnh/Gr1hswbOD7StAB9CPZ+701NXThHHLOJWbbAkRmSRmUnqPuOx5V51iR4DpOm0T8udNrPGLaNmTMp6i1cH/ANarVpp7iUy/0Um4R2ntXiE8QczoUcAwCTBKwNAdDTmuNpp2ZYKKKKgBSPth/Vx++v3NTykfbD+rj99fuatKXxohlLpZjlxHezbzEZbceJBbkNcNwOCcxJXIAQNDzGtRLnB8UGdrd6C7MfESQoN1mAAgz4CnplYahtM2cJjiATcCyX0JWRIAX+zI3B0+rIMvtXe30KmuFucRlc6rBuLm/R+FA0GIbcrLaTqBA3FP6Q2eG40HMbok91PiJHhVg2hTmxB5SBEisjh2OG18aqZ65+6RZnJAHeAkaaD10J25gZNOe5l37pI9ZvR86VYccRBWQrD6JWzFNlzh38PNtGPTSBvTXCBg5DGW7qzmI2Jm7JG3OaxxTDXHtxbbKwZGBkj2WDQY5GII5gmpa4gWs3EApIAJKqMpFsQ0iSIciN9CddNjpWWfiG+VCYJgZND3kZdX1+jAOb9o77Vrb4ZjQCO+BmT7RmWuZyAShK+EkA6wIGXSawOGY8D9MsgQupHO3vKGdFI67nTMap5glcN/Kw4F3VdZPgn2ViYbQZpiAecxvUyyD9LG+cx693bipVQLlp2S8qHKzPlDa+GUtgnTWQJI21jUb1e1gLgnEfCSR4VJIAt6kvlgy0MRbGcagZjrtA7lsf4dLe5zCBHtXIAJafZW3r+2emkYYPHjwi5oGCAyNVW0IcyhIGcaiSWJjQDMe1/A47KQt4SVgEnZsynT6PSBm110IEaSa+YOVpuIySygeyAB3e30mYgZ4LarEkA5RMa024e145+9AHjOSI1WBGgY/M/DaoR4Vjj4hdhocAzKnMyRKZBAAB0k66zrAlcMwGLVvpWzjIBA5MCZPsjlzkz9xNJl+7m9bM1K3Dh4tEB82hIkD6bxEiRIy5tJE8tahzjwugB0iGyFpC2tc2ZQQzm7yEKo0BgFzg8K4QAqQZb5sx+6lnEOHYpXuXLZiQAssTqci6qQFVQA5JknmNyCbXMd3Pk/I4Xm4jOi29CYgr4hDLJk6eznA/6ig+ya538Vj0YEqIY2lhVDCSWzRDSBGWWO0aAjWuj8OxuYlbw9qBJnwZpEgIBm1+AjnNbJgcaCPpgRmQkEj2RGYaW+uf8Ay67y16lCZg2vmw3fhRch5CxERpsT5+6OdS8P7C/ur9woxHsN+633GjD+wv7q/cKuiBVjVxodjahlLyoJUQotKOe4LliAdio5NpojcRHK2ZJMmIWSSAIOqxA66+VdeL8NxFx5t3MilFQjMw2ZnkZRoZCLP2S3lPcdlOLXFVkYEeJgcygaoygkZRILGQNMo08cCs27bySNYOOzoWAyZiGHgBykiGMMRm6gGB4onSmOO/Rn1T/Wtb8O7I8UW4DcGZSDmGZfayoJAjqDzjyEmWGL7N4soQLTEyvNeTKTz6CinG28WEHEOMG3eFuEgpnJZlBOriFzMJPh5Bt9YqMnatDP0b6FRusjMueCJ8LRoF3LeEVbvzexX6tviv41hezeJExaIkydV1MASdd4A+FTmXzAqo7Tr+rafHpK/Uz7awfZ1I0BZB9at8H2iW5cS33bqWnUwQIQPuN9CPQkdatH5v4r9W3xX8aPzexX6tviv40zL5kDPZr+tW/7/wD+t6v1U/gXBb6YhGa2QozSZXmjDkepFXCuSu05aFkFFFFYEhSPth/Vx++v3NTyirRlldweXxRFeoUV07T0K2PL4oivUKKbT0FjyhB9K/7lr/VervFeoUU2noLHl8URXqFFNp6Cx5fFcMKNbn/yf/zt16vRTaegseXxRFeoUU2noLHm2KwzXMM6KWVijZSrMhDbr4l1Gse6aRPwTiAJFu8R9HAZrztqbOUoVZT4u/l+9kkCBECK9morBzuz0Fi1ZLLuVt/4PHLHD+IKLikmLlpltn8oJaywa+yjMyEu2VrQzxPh55ZppgLF5MGFvGbgVsxzM31jHiaSTljcn1O9en0VGcnbFa2Xhbf+DzAisRXqFFdG09DzrHleIHgb91vuNZw48C/ur9wr1Oim09BY8virFxHheNxGAsW8JeXDsCHZzn+orFFAQgkG5kJ1iFIIYGDbqKzqVc6tYlIprcJ40XLflVtVLF8nhIH014i3JsSUFk2V6yra9eOK7KcS/LLt+3iYS5cQrbN27kRUuYVv0cFWlbd8QMsZtzmOW8UVgSUkcC4yDnGJXMbKW2DXMy5lF/M4+gAU5mtQQo0UgzANYPBeNZbJfEI7JcW5cVX7sP3ZwzBQVsyVbJiAV0/SrMgZau9FAUzjnZviV6+1yzie4VkUZO8c5GGHxKZgAIkXbqH9oKDoUWc4fsviy9rvGItBWVkGOxhNuXvFirwGxBZHtrLlcndjLVyooBV2X4U+Hwlq1cYvcVF7xjcuXMzwMxDXSWgnlp6CmtFFAFFFFAFFFFAFFFFAFFFFAFFFFAFFFFAFFFFAFFFFAFFFFAFFFFAFFFFAFFFFAFFFFAFFFFAFFFFAFFFFAFFFFAFFFFAf/9k="/>
          <p:cNvSpPr>
            <a:spLocks noChangeAspect="1" noChangeArrowheads="1"/>
          </p:cNvSpPr>
          <p:nvPr userDrawn="1"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3" name="Picture 4" descr="http://el.erdc.usace.army.mil/nano/images/2-Caption-SEM-204.jpg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4870916" y="1676400"/>
            <a:ext cx="4273084" cy="2844655"/>
          </a:xfrm>
          <a:prstGeom prst="rect">
            <a:avLst/>
          </a:prstGeom>
          <a:noFill/>
        </p:spPr>
      </p:pic>
      <p:pic>
        <p:nvPicPr>
          <p:cNvPr id="14" name="Picture 13" descr="nanoscalejpg.jpg"/>
          <p:cNvPicPr>
            <a:picLocks noChangeAspect="1"/>
          </p:cNvPicPr>
          <p:nvPr userDrawn="1"/>
        </p:nvPicPr>
        <p:blipFill>
          <a:blip r:embed="rId16"/>
          <a:srcRect b="19444"/>
          <a:stretch>
            <a:fillRect/>
          </a:stretch>
        </p:blipFill>
        <p:spPr>
          <a:xfrm>
            <a:off x="4038600" y="4530493"/>
            <a:ext cx="5105399" cy="2327507"/>
          </a:xfrm>
          <a:prstGeom prst="rect">
            <a:avLst/>
          </a:prstGeom>
        </p:spPr>
      </p:pic>
      <p:pic>
        <p:nvPicPr>
          <p:cNvPr id="12" name="Picture 2" descr="http://www.ready.gov/sites/default/files/documents/files/Terrorism%20Section%20Content%20Chemical%20Threats%201.3.0.0.jpg"/>
          <p:cNvPicPr>
            <a:picLocks noChangeAspect="1" noChangeArrowheads="1"/>
          </p:cNvPicPr>
          <p:nvPr userDrawn="1"/>
        </p:nvPicPr>
        <p:blipFill>
          <a:blip r:embed="rId17" cstate="email"/>
          <a:srcRect r="12097"/>
          <a:stretch>
            <a:fillRect/>
          </a:stretch>
        </p:blipFill>
        <p:spPr bwMode="auto">
          <a:xfrm>
            <a:off x="1722120" y="2133600"/>
            <a:ext cx="4983480" cy="2362200"/>
          </a:xfrm>
          <a:prstGeom prst="rect">
            <a:avLst/>
          </a:prstGeom>
          <a:noFill/>
        </p:spPr>
      </p:pic>
      <p:sp>
        <p:nvSpPr>
          <p:cNvPr id="16" name="Line 19"/>
          <p:cNvSpPr>
            <a:spLocks noChangeShapeType="1"/>
          </p:cNvSpPr>
          <p:nvPr userDrawn="1"/>
        </p:nvSpPr>
        <p:spPr bwMode="auto">
          <a:xfrm rot="16200000">
            <a:off x="5257800" y="3048000"/>
            <a:ext cx="2895600" cy="0"/>
          </a:xfrm>
          <a:prstGeom prst="line">
            <a:avLst/>
          </a:prstGeom>
          <a:noFill/>
          <a:ln w="63500">
            <a:solidFill>
              <a:srgbClr val="6E877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>
            <a:off x="4114800" y="4495800"/>
            <a:ext cx="5029200" cy="0"/>
          </a:xfrm>
          <a:prstGeom prst="line">
            <a:avLst/>
          </a:prstGeom>
          <a:noFill/>
          <a:ln w="63500">
            <a:solidFill>
              <a:srgbClr val="6E877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45" name="Picture 21" descr="white_curve"/>
          <p:cNvPicPr>
            <a:picLocks noChangeAspect="1" noChangeArrowheads="1"/>
          </p:cNvPicPr>
          <p:nvPr userDrawn="1"/>
        </p:nvPicPr>
        <p:blipFill>
          <a:blip r:embed="rId18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F8988399-E04C-4A3C-828A-9E368179D8A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 flipH="1">
            <a:off x="427383" y="6324600"/>
            <a:ext cx="83210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308344" y="63246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 smtClean="0">
                <a:solidFill>
                  <a:srgbClr val="000000"/>
                </a:solidFill>
              </a:rPr>
              <a:t>Innovative solutions for a safer, better world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81000" y="6356499"/>
            <a:ext cx="19050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50" b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BUILDING </a:t>
            </a:r>
            <a:r>
              <a:rPr lang="en-US" sz="105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STRONG</a:t>
            </a:r>
            <a:r>
              <a:rPr lang="en-US" sz="1050" b="1" baseline="-250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®</a:t>
            </a:r>
          </a:p>
        </p:txBody>
      </p:sp>
      <p:pic>
        <p:nvPicPr>
          <p:cNvPr id="2" name="Picture 1" descr="usace-castle-for-PPT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5834836"/>
            <a:ext cx="614680" cy="457200"/>
          </a:xfrm>
          <a:prstGeom prst="rect">
            <a:avLst/>
          </a:prstGeom>
        </p:spPr>
      </p:pic>
      <p:pic>
        <p:nvPicPr>
          <p:cNvPr id="3" name="Picture 2" descr="logo-color-nothing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4744" y="5843377"/>
            <a:ext cx="1765300" cy="4239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033C6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ew.E.Bates@usace.army.mi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685800"/>
            <a:ext cx="6248400" cy="1524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dirty="0" smtClean="0"/>
              <a:t>So What Can We Do With </a:t>
            </a:r>
            <a:br>
              <a:rPr lang="en-US" sz="2600" dirty="0" smtClean="0"/>
            </a:br>
            <a:r>
              <a:rPr lang="en-US" sz="2600" dirty="0" smtClean="0"/>
              <a:t>Nano Informatics? – </a:t>
            </a:r>
            <a:r>
              <a:rPr lang="en-US" sz="2600" dirty="0" smtClean="0">
                <a:solidFill>
                  <a:srgbClr val="033C61"/>
                </a:solidFill>
              </a:rPr>
              <a:t>Leveraging Decision Analytic Tools</a:t>
            </a:r>
            <a:endParaRPr lang="en-US" sz="2600" dirty="0">
              <a:solidFill>
                <a:srgbClr val="033C61"/>
              </a:solidFill>
            </a:endParaRPr>
          </a:p>
        </p:txBody>
      </p:sp>
      <p:pic>
        <p:nvPicPr>
          <p:cNvPr id="3" name="Picture 2" descr="logo-2-line-name-an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198138"/>
            <a:ext cx="2514600" cy="11811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2895600"/>
            <a:ext cx="4572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33C61"/>
                </a:solidFill>
              </a:rPr>
              <a:t>Matthew E. Bates &amp;</a:t>
            </a:r>
            <a:r>
              <a:rPr lang="fr-FR" b="1" dirty="0" smtClean="0">
                <a:solidFill>
                  <a:srgbClr val="033C61"/>
                </a:solidFill>
              </a:rPr>
              <a:t> Igor </a:t>
            </a:r>
            <a:r>
              <a:rPr lang="fr-FR" b="1" dirty="0" err="1" smtClean="0">
                <a:solidFill>
                  <a:srgbClr val="033C61"/>
                </a:solidFill>
              </a:rPr>
              <a:t>Linkov</a:t>
            </a:r>
            <a:r>
              <a:rPr lang="fr-FR" b="1" dirty="0" smtClean="0">
                <a:solidFill>
                  <a:srgbClr val="033C61"/>
                </a:solidFill>
              </a:rPr>
              <a:t> </a:t>
            </a:r>
            <a:endParaRPr lang="en-US" sz="1600" b="1" dirty="0" smtClean="0">
              <a:solidFill>
                <a:srgbClr val="033C6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33C61"/>
                </a:solidFill>
              </a:rPr>
              <a:t>Risk &amp; Decision Science Team</a:t>
            </a:r>
            <a:br>
              <a:rPr lang="en-US" sz="1600" dirty="0" smtClean="0">
                <a:solidFill>
                  <a:srgbClr val="033C61"/>
                </a:solidFill>
              </a:rPr>
            </a:br>
            <a:r>
              <a:rPr lang="en-US" sz="1600" dirty="0" smtClean="0">
                <a:solidFill>
                  <a:srgbClr val="033C61"/>
                </a:solidFill>
              </a:rPr>
              <a:t>Environmental Laboratory, 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33C61"/>
                </a:solidFill>
              </a:rPr>
              <a:t>Engineer Research and Development Center,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33C61"/>
                </a:solidFill>
              </a:rPr>
              <a:t>US Army Corps of Engineers 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33C61"/>
                </a:solidFill>
                <a:hlinkClick r:id="rId3"/>
              </a:rPr>
              <a:t>Matthew.E.Bates@usace.army.mil</a:t>
            </a:r>
            <a:r>
              <a:rPr lang="en-US" sz="1600" dirty="0" smtClean="0">
                <a:solidFill>
                  <a:srgbClr val="033C61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en-US" sz="1600" dirty="0" smtClean="0">
              <a:solidFill>
                <a:srgbClr val="033C6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33C61"/>
                </a:solidFill>
              </a:rPr>
              <a:t>Jan 22, 2015 meeting                  </a:t>
            </a:r>
            <a:r>
              <a:rPr lang="en-US" sz="1600" i="1" dirty="0" smtClean="0">
                <a:solidFill>
                  <a:srgbClr val="033C61"/>
                </a:solidFill>
              </a:rPr>
              <a:t>Nanotechnology Working Group,              National Cancer Informatics Program,     National Cancer Institute</a:t>
            </a:r>
          </a:p>
        </p:txBody>
      </p:sp>
    </p:spTree>
    <p:extLst>
      <p:ext uri="{BB962C8B-B14F-4D97-AF65-F5344CB8AC3E}">
        <p14:creationId xmlns:p14="http://schemas.microsoft.com/office/powerpoint/2010/main" xmlns="" val="33245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400" dirty="0" smtClean="0"/>
              <a:t>Overview: DA Tools for Nano Informatics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Nano informatics opens new horizons in terms of data availability for risk assessment &amp; mgmt.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In what ways can we make this data most useful in modeling and, ultimately, for decision making?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In this talk, we share perspectives from our team’s recent work with various decision analytic tools.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259A0-B2B6-4A51-8281-FB7C9390777E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24000"/>
            <a:ext cx="7393087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0" y="59436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From: Linkov et al., 2009</a:t>
            </a:r>
            <a:endParaRPr lang="en-US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4691742" y="1295400"/>
            <a:ext cx="4114800" cy="16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588" marR="0" lvl="0" indent="-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i="1" kern="0" dirty="0" smtClean="0">
                <a:solidFill>
                  <a:schemeClr val="tx1"/>
                </a:solidFill>
                <a:latin typeface="+mn-lt"/>
              </a:rPr>
              <a:t>No matter how sophisticated nano informatics become, a gap will always exist between new material introduction and risk characterization &amp; mgmt.</a:t>
            </a:r>
            <a:endParaRPr kumimoji="0" lang="en-US" sz="200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259A0-B2B6-4A51-8281-FB7C9390777E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486400" y="2862248"/>
            <a:ext cx="3429000" cy="10588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588" marR="0" lvl="0" indent="-15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i="1" kern="0" dirty="0" smtClean="0">
                <a:solidFill>
                  <a:schemeClr val="tx1"/>
                </a:solidFill>
                <a:latin typeface="+mn-lt"/>
              </a:rPr>
              <a:t>Decision analytic tools can help fill these ever changing but ever present gaps.</a:t>
            </a:r>
            <a:endParaRPr kumimoji="0" lang="en-US" sz="200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How long before data availability leads to data overload?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Data visualization is good but, with voluminous data, it is better to have ways to quantitatively integrate information.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Where data is uncertain and/or conflicting, it is better yet to have tools that synthesize over all available information to aid decisions (while still preserving the underlying data attributes).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259A0-B2B6-4A51-8281-FB7C9390777E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/>
          <p:cNvSpPr/>
          <p:nvPr/>
        </p:nvSpPr>
        <p:spPr>
          <a:xfrm>
            <a:off x="304800" y="5638800"/>
            <a:ext cx="8763000" cy="106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914400" y="188893"/>
            <a:ext cx="2514600" cy="6288107"/>
            <a:chOff x="914400" y="190666"/>
            <a:chExt cx="2514600" cy="5905334"/>
          </a:xfrm>
        </p:grpSpPr>
        <p:grpSp>
          <p:nvGrpSpPr>
            <p:cNvPr id="3" name="Group 5"/>
            <p:cNvGrpSpPr/>
            <p:nvPr/>
          </p:nvGrpSpPr>
          <p:grpSpPr>
            <a:xfrm>
              <a:off x="914400" y="262409"/>
              <a:ext cx="2514600" cy="5833591"/>
              <a:chOff x="914400" y="262409"/>
              <a:chExt cx="2514600" cy="5833591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914400" y="685800"/>
                <a:ext cx="2514600" cy="5410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14400" y="262409"/>
                <a:ext cx="2514600" cy="75272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219200" y="190666"/>
              <a:ext cx="2133600" cy="664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Top-Down</a:t>
              </a:r>
            </a:p>
            <a:p>
              <a:pPr algn="ctr"/>
              <a:r>
                <a:rPr lang="en-US" sz="1600" b="1" dirty="0" smtClean="0"/>
                <a:t>Decision Analysis</a:t>
              </a:r>
              <a:endParaRPr lang="en-US" sz="1600" b="1" dirty="0"/>
            </a:p>
          </p:txBody>
        </p:sp>
      </p:grpSp>
      <p:grpSp>
        <p:nvGrpSpPr>
          <p:cNvPr id="4" name="Group 7"/>
          <p:cNvGrpSpPr/>
          <p:nvPr/>
        </p:nvGrpSpPr>
        <p:grpSpPr>
          <a:xfrm>
            <a:off x="5638800" y="152400"/>
            <a:ext cx="2514600" cy="6324600"/>
            <a:chOff x="914400" y="156394"/>
            <a:chExt cx="2514600" cy="5939606"/>
          </a:xfrm>
        </p:grpSpPr>
        <p:grpSp>
          <p:nvGrpSpPr>
            <p:cNvPr id="8" name="Group 12"/>
            <p:cNvGrpSpPr/>
            <p:nvPr/>
          </p:nvGrpSpPr>
          <p:grpSpPr>
            <a:xfrm>
              <a:off x="914400" y="228600"/>
              <a:ext cx="2514600" cy="5867400"/>
              <a:chOff x="914400" y="228600"/>
              <a:chExt cx="2514600" cy="58674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914400" y="685800"/>
                <a:ext cx="2514600" cy="5410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914400" y="228600"/>
                <a:ext cx="2514600" cy="6096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120140" y="156394"/>
              <a:ext cx="2179320" cy="664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Bottom-Up</a:t>
              </a:r>
            </a:p>
            <a:p>
              <a:pPr algn="ctr"/>
              <a:r>
                <a:rPr lang="en-US" sz="1600" b="1" dirty="0" smtClean="0"/>
                <a:t>Risk Assessment</a:t>
              </a:r>
              <a:endParaRPr lang="en-US" sz="1600" b="1" dirty="0"/>
            </a:p>
          </p:txBody>
        </p:sp>
      </p:grpSp>
      <p:grpSp>
        <p:nvGrpSpPr>
          <p:cNvPr id="9" name="Group 12"/>
          <p:cNvGrpSpPr/>
          <p:nvPr/>
        </p:nvGrpSpPr>
        <p:grpSpPr>
          <a:xfrm>
            <a:off x="1110006" y="1143000"/>
            <a:ext cx="2160021" cy="5029201"/>
            <a:chOff x="1208189" y="1143000"/>
            <a:chExt cx="1963655" cy="5029201"/>
          </a:xfrm>
        </p:grpSpPr>
        <p:grpSp>
          <p:nvGrpSpPr>
            <p:cNvPr id="13" name="Group 27"/>
            <p:cNvGrpSpPr/>
            <p:nvPr/>
          </p:nvGrpSpPr>
          <p:grpSpPr>
            <a:xfrm>
              <a:off x="1208189" y="1143000"/>
              <a:ext cx="1927022" cy="1676400"/>
              <a:chOff x="1208189" y="1143000"/>
              <a:chExt cx="1927022" cy="1676400"/>
            </a:xfrm>
          </p:grpSpPr>
          <p:sp>
            <p:nvSpPr>
              <p:cNvPr id="21" name="Pentagon 20"/>
              <p:cNvSpPr/>
              <p:nvPr/>
            </p:nvSpPr>
            <p:spPr>
              <a:xfrm rot="5400000">
                <a:off x="1333500" y="1060793"/>
                <a:ext cx="1676400" cy="1840813"/>
              </a:xfrm>
              <a:prstGeom prst="homePlat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208189" y="1223427"/>
                <a:ext cx="1927022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Goal Identification and Problem Framing</a:t>
                </a:r>
              </a:p>
              <a:p>
                <a:pPr algn="ctr"/>
                <a:r>
                  <a:rPr lang="en-US" sz="800" dirty="0" smtClean="0"/>
                  <a:t>-</a:t>
                </a:r>
              </a:p>
              <a:p>
                <a:pPr algn="ctr"/>
                <a:r>
                  <a:rPr lang="en-US" sz="1200" i="1" dirty="0" smtClean="0"/>
                  <a:t>What are the goals, alternatives, and constraints?</a:t>
                </a:r>
              </a:p>
            </p:txBody>
          </p:sp>
        </p:grpSp>
        <p:grpSp>
          <p:nvGrpSpPr>
            <p:cNvPr id="14" name="Group 28"/>
            <p:cNvGrpSpPr/>
            <p:nvPr/>
          </p:nvGrpSpPr>
          <p:grpSpPr>
            <a:xfrm>
              <a:off x="1244822" y="2819400"/>
              <a:ext cx="1927022" cy="1676400"/>
              <a:chOff x="1208189" y="1066800"/>
              <a:chExt cx="1927022" cy="1676400"/>
            </a:xfrm>
          </p:grpSpPr>
          <p:sp>
            <p:nvSpPr>
              <p:cNvPr id="19" name="Pentagon 18"/>
              <p:cNvSpPr/>
              <p:nvPr/>
            </p:nvSpPr>
            <p:spPr>
              <a:xfrm rot="5400000">
                <a:off x="1333500" y="984593"/>
                <a:ext cx="1676400" cy="1840813"/>
              </a:xfrm>
              <a:prstGeom prst="homePlat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208189" y="1066800"/>
                <a:ext cx="1927022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Decision Model</a:t>
                </a:r>
              </a:p>
              <a:p>
                <a:pPr algn="ctr"/>
                <a:r>
                  <a:rPr lang="en-US" sz="800" dirty="0" smtClean="0"/>
                  <a:t>-</a:t>
                </a:r>
              </a:p>
              <a:p>
                <a:pPr algn="ctr"/>
                <a:r>
                  <a:rPr lang="en-US" sz="1200" i="1" dirty="0" smtClean="0"/>
                  <a:t>What are the criteria and metrics, How do we  measure decision-maker values</a:t>
                </a:r>
              </a:p>
            </p:txBody>
          </p:sp>
        </p:grpSp>
        <p:grpSp>
          <p:nvGrpSpPr>
            <p:cNvPr id="15" name="Group 31"/>
            <p:cNvGrpSpPr/>
            <p:nvPr/>
          </p:nvGrpSpPr>
          <p:grpSpPr>
            <a:xfrm>
              <a:off x="1287926" y="4487817"/>
              <a:ext cx="1840813" cy="1684384"/>
              <a:chOff x="1251293" y="982617"/>
              <a:chExt cx="1840813" cy="1684384"/>
            </a:xfrm>
          </p:grpSpPr>
          <p:sp>
            <p:nvSpPr>
              <p:cNvPr id="17" name="Pentagon 16"/>
              <p:cNvSpPr/>
              <p:nvPr/>
            </p:nvSpPr>
            <p:spPr>
              <a:xfrm rot="5400000">
                <a:off x="1333500" y="908394"/>
                <a:ext cx="1676400" cy="1840813"/>
              </a:xfrm>
              <a:prstGeom prst="homePlat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95781" y="982617"/>
                <a:ext cx="175183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Metrics Generation and Alternative Scoring</a:t>
                </a:r>
              </a:p>
              <a:p>
                <a:pPr algn="ctr"/>
                <a:r>
                  <a:rPr lang="en-US" sz="800" dirty="0" smtClean="0"/>
                  <a:t>-</a:t>
                </a:r>
              </a:p>
              <a:p>
                <a:pPr algn="ctr"/>
                <a:r>
                  <a:rPr lang="en-US" sz="1200" i="1" dirty="0" smtClean="0"/>
                  <a:t>How does each alternative score along our identified criteria and metrics?</a:t>
                </a:r>
              </a:p>
            </p:txBody>
          </p:sp>
        </p:grpSp>
      </p:grpSp>
      <p:grpSp>
        <p:nvGrpSpPr>
          <p:cNvPr id="16" name="Group 22"/>
          <p:cNvGrpSpPr/>
          <p:nvPr/>
        </p:nvGrpSpPr>
        <p:grpSpPr>
          <a:xfrm rot="10800000">
            <a:off x="5823002" y="990600"/>
            <a:ext cx="2160021" cy="5209639"/>
            <a:chOff x="1208189" y="962561"/>
            <a:chExt cx="1963655" cy="5209639"/>
          </a:xfrm>
        </p:grpSpPr>
        <p:grpSp>
          <p:nvGrpSpPr>
            <p:cNvPr id="23" name="Group 37"/>
            <p:cNvGrpSpPr/>
            <p:nvPr/>
          </p:nvGrpSpPr>
          <p:grpSpPr>
            <a:xfrm>
              <a:off x="1208189" y="962561"/>
              <a:ext cx="1927022" cy="1856839"/>
              <a:chOff x="1208189" y="962561"/>
              <a:chExt cx="1927022" cy="1856839"/>
            </a:xfrm>
          </p:grpSpPr>
          <p:sp>
            <p:nvSpPr>
              <p:cNvPr id="31" name="Pentagon 30"/>
              <p:cNvSpPr/>
              <p:nvPr/>
            </p:nvSpPr>
            <p:spPr>
              <a:xfrm rot="5400000">
                <a:off x="1333500" y="1060793"/>
                <a:ext cx="1676400" cy="1840813"/>
              </a:xfrm>
              <a:prstGeom prst="homePlat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0800000">
                <a:off x="1208189" y="962561"/>
                <a:ext cx="192702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Data Collection</a:t>
                </a:r>
              </a:p>
              <a:p>
                <a:pPr algn="ctr"/>
                <a:r>
                  <a:rPr lang="en-US" sz="800" i="1" dirty="0" smtClean="0"/>
                  <a:t>-</a:t>
                </a:r>
              </a:p>
              <a:p>
                <a:pPr algn="ctr"/>
                <a:r>
                  <a:rPr lang="en-US" sz="1200" i="1" dirty="0" smtClean="0"/>
                  <a:t>What are fundamental properties/mechanisms associated with each alternative? </a:t>
                </a:r>
              </a:p>
              <a:p>
                <a:pPr algn="ctr"/>
                <a:endParaRPr lang="en-US" sz="1200" i="1" dirty="0" smtClean="0"/>
              </a:p>
            </p:txBody>
          </p:sp>
        </p:grpSp>
        <p:grpSp>
          <p:nvGrpSpPr>
            <p:cNvPr id="24" name="Group 38"/>
            <p:cNvGrpSpPr/>
            <p:nvPr/>
          </p:nvGrpSpPr>
          <p:grpSpPr>
            <a:xfrm>
              <a:off x="1244822" y="2796570"/>
              <a:ext cx="1927022" cy="1699230"/>
              <a:chOff x="1208189" y="1043970"/>
              <a:chExt cx="1927022" cy="1699230"/>
            </a:xfrm>
          </p:grpSpPr>
          <p:sp>
            <p:nvSpPr>
              <p:cNvPr id="29" name="Pentagon 28"/>
              <p:cNvSpPr/>
              <p:nvPr/>
            </p:nvSpPr>
            <p:spPr>
              <a:xfrm rot="5400000">
                <a:off x="1333500" y="984593"/>
                <a:ext cx="1676400" cy="1840813"/>
              </a:xfrm>
              <a:prstGeom prst="homePlat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10800000">
                <a:off x="1208189" y="1043970"/>
                <a:ext cx="192702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Physical/Statistical Model</a:t>
                </a:r>
              </a:p>
              <a:p>
                <a:pPr algn="ctr"/>
                <a:r>
                  <a:rPr lang="en-US" sz="800" dirty="0" smtClean="0"/>
                  <a:t>-</a:t>
                </a:r>
              </a:p>
              <a:p>
                <a:pPr algn="ctr"/>
                <a:r>
                  <a:rPr lang="en-US" sz="1200" i="1" dirty="0" smtClean="0"/>
                  <a:t>What is the hazard?</a:t>
                </a:r>
              </a:p>
              <a:p>
                <a:pPr algn="ctr"/>
                <a:r>
                  <a:rPr lang="en-US" sz="1200" i="1" dirty="0" smtClean="0"/>
                  <a:t>What is exposure?</a:t>
                </a:r>
              </a:p>
              <a:p>
                <a:pPr algn="ctr"/>
                <a:r>
                  <a:rPr lang="en-US" sz="1200" i="1" dirty="0" smtClean="0"/>
                  <a:t>  </a:t>
                </a:r>
                <a:endParaRPr lang="en-US" sz="1200" i="1" dirty="0"/>
              </a:p>
            </p:txBody>
          </p:sp>
        </p:grpSp>
        <p:grpSp>
          <p:nvGrpSpPr>
            <p:cNvPr id="25" name="Group 39"/>
            <p:cNvGrpSpPr/>
            <p:nvPr/>
          </p:nvGrpSpPr>
          <p:grpSpPr>
            <a:xfrm>
              <a:off x="1287926" y="4495056"/>
              <a:ext cx="1840813" cy="1677144"/>
              <a:chOff x="1251293" y="989856"/>
              <a:chExt cx="1840813" cy="1677144"/>
            </a:xfrm>
          </p:grpSpPr>
          <p:sp>
            <p:nvSpPr>
              <p:cNvPr id="27" name="Pentagon 26"/>
              <p:cNvSpPr/>
              <p:nvPr/>
            </p:nvSpPr>
            <p:spPr>
              <a:xfrm rot="5400000">
                <a:off x="1333500" y="908393"/>
                <a:ext cx="1676400" cy="1840813"/>
              </a:xfrm>
              <a:prstGeom prst="homePlat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10800000">
                <a:off x="1295781" y="989856"/>
                <a:ext cx="1751838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Risk Characterization</a:t>
                </a:r>
              </a:p>
              <a:p>
                <a:pPr algn="ctr"/>
                <a:r>
                  <a:rPr lang="en-US" sz="800" dirty="0" smtClean="0"/>
                  <a:t>-</a:t>
                </a:r>
              </a:p>
              <a:p>
                <a:pPr algn="ctr"/>
                <a:r>
                  <a:rPr lang="en-US" sz="1200" i="1" dirty="0" smtClean="0"/>
                  <a:t>What are the risks relative to a threshold? How do they compare to other alternatives?</a:t>
                </a:r>
              </a:p>
            </p:txBody>
          </p:sp>
        </p:grpSp>
      </p:grpSp>
      <p:grpSp>
        <p:nvGrpSpPr>
          <p:cNvPr id="26" name="Group 32"/>
          <p:cNvGrpSpPr/>
          <p:nvPr/>
        </p:nvGrpSpPr>
        <p:grpSpPr>
          <a:xfrm>
            <a:off x="3429000" y="2129135"/>
            <a:ext cx="2209800" cy="461665"/>
            <a:chOff x="3429000" y="1704201"/>
            <a:chExt cx="2209800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962400" y="1704201"/>
              <a:ext cx="1219200" cy="46166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5326526" y="1826683"/>
              <a:ext cx="3122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0800000">
              <a:off x="3429000" y="1828800"/>
              <a:ext cx="3122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6"/>
          <p:cNvGrpSpPr/>
          <p:nvPr/>
        </p:nvGrpSpPr>
        <p:grpSpPr>
          <a:xfrm>
            <a:off x="3429000" y="3348335"/>
            <a:ext cx="2209800" cy="461665"/>
            <a:chOff x="3429000" y="1457235"/>
            <a:chExt cx="2209800" cy="461665"/>
          </a:xfrm>
        </p:grpSpPr>
        <p:sp>
          <p:nvSpPr>
            <p:cNvPr id="38" name="TextBox 37"/>
            <p:cNvSpPr txBox="1"/>
            <p:nvPr/>
          </p:nvSpPr>
          <p:spPr>
            <a:xfrm>
              <a:off x="3741274" y="1457235"/>
              <a:ext cx="1475232" cy="46166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Modeling</a:t>
              </a:r>
              <a:endParaRPr lang="en-US" sz="2400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5326526" y="1826683"/>
              <a:ext cx="3122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0800000">
              <a:off x="3429000" y="1828800"/>
              <a:ext cx="3122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40"/>
          <p:cNvGrpSpPr/>
          <p:nvPr/>
        </p:nvGrpSpPr>
        <p:grpSpPr>
          <a:xfrm>
            <a:off x="3344840" y="4798367"/>
            <a:ext cx="2438400" cy="463898"/>
            <a:chOff x="3344840" y="1364902"/>
            <a:chExt cx="2438400" cy="463898"/>
          </a:xfrm>
        </p:grpSpPr>
        <p:sp>
          <p:nvSpPr>
            <p:cNvPr id="42" name="TextBox 41"/>
            <p:cNvSpPr txBox="1"/>
            <p:nvPr/>
          </p:nvSpPr>
          <p:spPr>
            <a:xfrm>
              <a:off x="3344840" y="1364902"/>
              <a:ext cx="2438400" cy="46166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Data Collection</a:t>
              </a:r>
              <a:endParaRPr lang="en-US" sz="2400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5326526" y="1826683"/>
              <a:ext cx="3122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0800000">
              <a:off x="3429000" y="1828800"/>
              <a:ext cx="3122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3627222" y="1819870"/>
            <a:ext cx="1860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Management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437163" y="202793"/>
            <a:ext cx="2193677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2600"/>
              </a:lnSpc>
            </a:pPr>
            <a:r>
              <a:rPr lang="en-US" sz="2600" b="1" i="1" dirty="0" smtClean="0">
                <a:solidFill>
                  <a:srgbClr val="033C6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Integration </a:t>
            </a:r>
          </a:p>
          <a:p>
            <a:pPr lvl="0" algn="ctr">
              <a:lnSpc>
                <a:spcPts val="2600"/>
              </a:lnSpc>
            </a:pPr>
            <a:r>
              <a:rPr lang="en-US" sz="2600" b="1" i="1" dirty="0" smtClean="0">
                <a:solidFill>
                  <a:srgbClr val="033C6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</a:t>
            </a:r>
          </a:p>
          <a:p>
            <a:pPr lvl="0" algn="ctr">
              <a:lnSpc>
                <a:spcPts val="2600"/>
              </a:lnSpc>
            </a:pPr>
            <a:r>
              <a:rPr lang="en-US" sz="2600" b="1" i="1" dirty="0" smtClean="0">
                <a:solidFill>
                  <a:srgbClr val="033C6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Approaches</a:t>
            </a:r>
            <a:endParaRPr lang="en-US" sz="2600" i="1" dirty="0" smtClean="0">
              <a:solidFill>
                <a:srgbClr val="033C6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0"/>
          </p:nvPr>
        </p:nvSpPr>
        <p:spPr>
          <a:xfrm>
            <a:off x="8382000" y="6553200"/>
            <a:ext cx="762000" cy="304800"/>
          </a:xfrm>
        </p:spPr>
        <p:txBody>
          <a:bodyPr/>
          <a:lstStyle/>
          <a:p>
            <a:fld id="{B6FE404F-3CFE-4264-8317-24779780697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800100" y="6006152"/>
            <a:ext cx="7543800" cy="7772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588" marR="0" lvl="0" indent="-1588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300" i="1" kern="0" dirty="0" smtClean="0">
                <a:solidFill>
                  <a:schemeClr val="tx1"/>
                </a:solidFill>
                <a:latin typeface="+mn-lt"/>
              </a:rPr>
              <a:t>Informatics can be the language for integrating these </a:t>
            </a:r>
          </a:p>
          <a:p>
            <a:pPr marL="1588" marR="0" lvl="0" indent="-1588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300" i="1" kern="0" dirty="0" smtClean="0">
                <a:solidFill>
                  <a:schemeClr val="tx1"/>
                </a:solidFill>
                <a:latin typeface="+mn-lt"/>
              </a:rPr>
              <a:t>two approaches towards generating &amp; using information.</a:t>
            </a:r>
            <a:endParaRPr kumimoji="0" lang="en-US" sz="230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Which Decision Analytic Tools </a:t>
            </a:r>
            <a:br>
              <a:rPr lang="en-US" sz="3400" dirty="0" smtClean="0"/>
            </a:br>
            <a:r>
              <a:rPr lang="en-US" sz="3400" dirty="0" smtClean="0"/>
              <a:t>Can Be Helpful With Nano Informatics?</a:t>
            </a:r>
            <a:endParaRPr lang="en-US" sz="3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259A0-B2B6-4A51-8281-FB7C9390777E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86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b="1" dirty="0" smtClean="0"/>
              <a:t>Multi-Criteria Decision Analysis (MCDA)</a:t>
            </a:r>
            <a:r>
              <a:rPr lang="en-US" dirty="0" smtClean="0"/>
              <a:t> as a risk screening tool and to include costs/benefits.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Value of Information (VoI) </a:t>
            </a:r>
            <a:r>
              <a:rPr lang="en-US" dirty="0" smtClean="0"/>
              <a:t>analysis to include uncertainty and prioritize research.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Weight of Evidence (</a:t>
            </a:r>
            <a:r>
              <a:rPr lang="en-US" b="1" dirty="0" err="1" smtClean="0"/>
              <a:t>WoE</a:t>
            </a:r>
            <a:r>
              <a:rPr lang="en-US" b="1" dirty="0" smtClean="0"/>
              <a:t>)</a:t>
            </a:r>
            <a:r>
              <a:rPr lang="en-US" dirty="0" smtClean="0"/>
              <a:t> to make sense of conflicting data.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Life Cycle Assessment (LCA)</a:t>
            </a:r>
            <a:r>
              <a:rPr lang="en-US" dirty="0" smtClean="0"/>
              <a:t> to include a temporal component &amp; broader impacts.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\\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Decision Analysis for Risk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More sophisticated or mechanistic nano hazard  &amp; exposure tools are currently being developed.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Nevertheless, a need for screening tools exists.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MCDA provides a transparent and data driven way to aggregate &amp; interpret material properties and expert judgments for relative ranking.</a:t>
            </a:r>
          </a:p>
          <a:p>
            <a:pPr marL="519113" indent="-519113">
              <a:spcBef>
                <a:spcPts val="1200"/>
              </a:spcBef>
            </a:pPr>
            <a:r>
              <a:rPr lang="en-US" dirty="0" smtClean="0"/>
              <a:t>E.g., nano hazard &amp; control banding tools:</a:t>
            </a:r>
          </a:p>
          <a:p>
            <a:pPr marL="1309688" indent="-519113">
              <a:spcBef>
                <a:spcPts val="600"/>
              </a:spcBef>
              <a:tabLst>
                <a:tab pos="1719263" algn="l"/>
              </a:tabLst>
            </a:pP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CB Nanotool, 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</a:rPr>
              <a:t>NanoSafer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, Swiss Precautionary Matrix, ANSES CB Tool, 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</a:rPr>
              <a:t>Stoffenmanager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Nano, etc…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259A0-B2B6-4A51-8281-FB7C9390777E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Risk Management Matrix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7904" y="5257800"/>
            <a:ext cx="1428496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58000" y="5867400"/>
            <a:ext cx="20574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MCDA Risk Screening Example</a:t>
            </a:r>
            <a:br>
              <a:rPr lang="en-US" dirty="0" smtClean="0"/>
            </a:br>
            <a:r>
              <a:rPr lang="en-US" i="1" dirty="0" smtClean="0"/>
              <a:t>CB </a:t>
            </a:r>
            <a:r>
              <a:rPr lang="en-US" i="1" dirty="0" err="1" smtClean="0"/>
              <a:t>NanoTool</a:t>
            </a:r>
            <a:r>
              <a:rPr lang="en-US" i="1" dirty="0" smtClean="0"/>
              <a:t> 2.0 Hazard Banding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89848" cy="2206752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500" dirty="0" smtClean="0"/>
              <a:t>Hazard band (H/M/L ) based on a sum of individual scores estimated from physiochemical property data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500" dirty="0" smtClean="0"/>
              <a:t>Parent-material scores also included as relevant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500" dirty="0" smtClean="0"/>
              <a:t>Three or four possible hazard scores based on property ranges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3695736"/>
          <a:ext cx="2514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369"/>
                <a:gridCol w="7072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Property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Score 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18288" marB="1828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Surface reactivity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0-10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18288" marB="1828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Particle shape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0-10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18288" marB="1828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Particle diameter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0-10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18288" marB="18288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Solubility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5-10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18288" marB="1828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Carcinogenicity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0-6</a:t>
                      </a:r>
                    </a:p>
                  </a:txBody>
                  <a:tcPr marL="45720" marR="45720" marT="18288" marB="1828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Reproductive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tox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0-6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18288" marB="18288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314700" y="3695736"/>
          <a:ext cx="2514600" cy="2531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369"/>
                <a:gridCol w="7072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Property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Score 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18288" marB="1828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Mutagenicity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0-6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18288" marB="1828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Dermal 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tox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0-6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18288" marB="18288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Asthmagen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0-6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18288" marB="1828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Toxicity</a:t>
                      </a:r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 of parent material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0-10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18288" marB="18288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Carcinogencity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of parent material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0-4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18288" marB="18288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324600" y="3695736"/>
          <a:ext cx="2514600" cy="2467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369"/>
                <a:gridCol w="70723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Property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Score 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18288" marB="1828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Reprodoctive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Tox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of parent material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0-4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18288" marB="1828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Mutagenicity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of parent material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0-4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18288" marB="18288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Dermal 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tox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of parent material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0-4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18288" marB="1828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Asthmagen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of parent material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0-4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5720" marR="45720" marT="18288" marB="18288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65532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(</a:t>
            </a:r>
            <a:r>
              <a:rPr lang="en-US" sz="1600" i="1" dirty="0" err="1" smtClean="0"/>
              <a:t>Zalk</a:t>
            </a:r>
            <a:r>
              <a:rPr lang="en-US" sz="1600" i="1" dirty="0" smtClean="0"/>
              <a:t> et al 2009; Paik et al 2008)</a:t>
            </a:r>
            <a:endParaRPr lang="en-US" sz="1600" i="1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fld id="{3B8259A0-B2B6-4A51-8281-FB7C9390777E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for MCDA &amp; </a:t>
            </a:r>
            <a:br>
              <a:rPr lang="en-US" dirty="0" smtClean="0"/>
            </a:br>
            <a:r>
              <a:rPr lang="en-US" dirty="0" smtClean="0"/>
              <a:t>Nano Informatics?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Can hazard/control banding tools can be specialized for each agency’s mission?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Can we tailor integration of these data &amp; tools to identify the best materials for each new product?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Can we link structured nano data with these tools for rapid, real time screening?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Can we use MCDA to incorporate cost and benefit information with EHS data for rapid risk-cost-benefit screening evaluations?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259A0-B2B6-4A51-8281-FB7C9390777E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Information to </a:t>
            </a:r>
            <a:br>
              <a:rPr lang="en-US" dirty="0" smtClean="0"/>
            </a:br>
            <a:r>
              <a:rPr lang="en-US" dirty="0" smtClean="0"/>
              <a:t>Prioritize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Nano risk estimates are uncertain and risk management strategies should build on this.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Given limited research opportunity, which uncertainties matter most understanding risk? 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How do I know when I know enough?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VoI can assess the impacts of uncertainty on risk classification to prioritizes nano research.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259A0-B2B6-4A51-8281-FB7C9390777E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/>
          <p:cNvSpPr/>
          <p:nvPr/>
        </p:nvSpPr>
        <p:spPr>
          <a:xfrm>
            <a:off x="304800" y="5638800"/>
            <a:ext cx="8763000" cy="106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 smtClean="0"/>
              <a:t>VoI with Multiple Types of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886200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73162"/>
            <a:ext cx="8229600" cy="5143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4" name="Group 12"/>
          <p:cNvGrpSpPr/>
          <p:nvPr/>
        </p:nvGrpSpPr>
        <p:grpSpPr>
          <a:xfrm>
            <a:off x="4038600" y="1905000"/>
            <a:ext cx="1295400" cy="543884"/>
            <a:chOff x="4114800" y="2209800"/>
            <a:chExt cx="1066800" cy="543884"/>
          </a:xfrm>
        </p:grpSpPr>
        <p:sp>
          <p:nvSpPr>
            <p:cNvPr id="11" name="TextBox 10"/>
            <p:cNvSpPr txBox="1"/>
            <p:nvPr/>
          </p:nvSpPr>
          <p:spPr>
            <a:xfrm>
              <a:off x="4114800" y="2209800"/>
              <a:ext cx="838200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0" rIns="0" bIns="0" rtlCol="0">
              <a:spAutoFit/>
            </a:bodyPr>
            <a:lstStyle/>
            <a:p>
              <a:r>
                <a:rPr lang="en-US" sz="900" dirty="0" smtClean="0">
                  <a:latin typeface="Calibri" pitchFamily="34" charset="0"/>
                  <a:cs typeface="Calibri" pitchFamily="34" charset="0"/>
                </a:rPr>
                <a:t>Material yield</a:t>
              </a:r>
            </a:p>
            <a:p>
              <a:r>
                <a:rPr lang="en-US" sz="900" dirty="0" smtClean="0">
                  <a:latin typeface="Calibri" pitchFamily="34" charset="0"/>
                  <a:cs typeface="Calibri" pitchFamily="34" charset="0"/>
                </a:rPr>
                <a:t>Costs</a:t>
              </a:r>
            </a:p>
            <a:p>
              <a:r>
                <a:rPr lang="en-US" sz="900" dirty="0" smtClean="0">
                  <a:latin typeface="Calibri" pitchFamily="34" charset="0"/>
                  <a:cs typeface="Calibri" pitchFamily="34" charset="0"/>
                </a:rPr>
                <a:t>Energy usage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14800" y="2615185"/>
              <a:ext cx="106680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82880" tIns="0" rIns="0" bIns="0" rtlCol="0">
              <a:spAutoFit/>
            </a:bodyPr>
            <a:lstStyle/>
            <a:p>
              <a:r>
                <a:rPr lang="en-US" sz="900" dirty="0" smtClean="0">
                  <a:latin typeface="Calibri" pitchFamily="34" charset="0"/>
                  <a:cs typeface="Calibri" pitchFamily="34" charset="0"/>
                </a:rPr>
                <a:t>LCA &amp; Environ risk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57200" y="1176139"/>
            <a:ext cx="2133600" cy="53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Product Development</a:t>
            </a:r>
            <a:endParaRPr lang="en-US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6356879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From: Linkov, Bates et al. 2012, Nature Nano</a:t>
            </a:r>
            <a:endParaRPr lang="en-US" sz="1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32A6-5265-41E1-9BCB-36C48300CA1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5632450" y="4778375"/>
            <a:ext cx="3511550" cy="1068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8425" tIns="49212" rIns="98425" bIns="49212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dirty="0">
                <a:solidFill>
                  <a:srgbClr val="000000"/>
                </a:solidFill>
              </a:rPr>
              <a:t>Headquarters (Vicksburg, MS)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Coastal &amp; Hydraulics Laboratory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 dirty="0">
                <a:solidFill>
                  <a:srgbClr val="3C8C93"/>
                </a:solidFill>
              </a:rPr>
              <a:t>Environmental Laboratory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 dirty="0">
                <a:solidFill>
                  <a:srgbClr val="000000"/>
                </a:solidFill>
              </a:rPr>
              <a:t>Geotechnical &amp; Structures Laboratory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 dirty="0">
                <a:solidFill>
                  <a:srgbClr val="000000"/>
                </a:solidFill>
              </a:rPr>
              <a:t>Information Technology Laboratory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232525" y="4043362"/>
            <a:ext cx="2395538" cy="681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8425" tIns="49212" rIns="98425" bIns="49212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dirty="0">
                <a:solidFill>
                  <a:srgbClr val="000000"/>
                </a:solidFill>
              </a:rPr>
              <a:t>Construction Engineering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 dirty="0">
                <a:solidFill>
                  <a:srgbClr val="000000"/>
                </a:solidFill>
              </a:rPr>
              <a:t>Research Laboratory</a:t>
            </a:r>
            <a:br>
              <a:rPr lang="en-US" sz="1400" b="1" dirty="0">
                <a:solidFill>
                  <a:srgbClr val="000000"/>
                </a:solidFill>
              </a:rPr>
            </a:br>
            <a:r>
              <a:rPr lang="en-US" sz="1400" b="1" dirty="0">
                <a:solidFill>
                  <a:srgbClr val="000000"/>
                </a:solidFill>
              </a:rPr>
              <a:t>(Champaign, IL)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6492875" y="3399016"/>
            <a:ext cx="2651125" cy="487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8425" tIns="49212" rIns="98425" bIns="49212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dirty="0" smtClean="0">
                <a:solidFill>
                  <a:srgbClr val="000000"/>
                </a:solidFill>
              </a:rPr>
              <a:t>Geospatial Research Laboratory (</a:t>
            </a:r>
            <a:r>
              <a:rPr lang="en-US" sz="1400" b="1" dirty="0">
                <a:solidFill>
                  <a:srgbClr val="000000"/>
                </a:solidFill>
              </a:rPr>
              <a:t>Alexandria, VA)</a:t>
            </a: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6492875" y="2073275"/>
            <a:ext cx="2257425" cy="681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8425" tIns="49212" rIns="98425" bIns="49212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Cold Regions Research 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solidFill>
                  <a:srgbClr val="000000"/>
                </a:solidFill>
              </a:rPr>
              <a:t>Engineering Laboratory</a:t>
            </a:r>
            <a:br>
              <a:rPr lang="en-US" sz="1400" b="1">
                <a:solidFill>
                  <a:srgbClr val="000000"/>
                </a:solidFill>
              </a:rPr>
            </a:br>
            <a:r>
              <a:rPr lang="en-US" sz="1400" b="1">
                <a:solidFill>
                  <a:srgbClr val="000000"/>
                </a:solidFill>
              </a:rPr>
              <a:t>(Hanover, NH)</a:t>
            </a:r>
          </a:p>
        </p:txBody>
      </p:sp>
      <p:sp>
        <p:nvSpPr>
          <p:cNvPr id="4098" name="Rectangle 9"/>
          <p:cNvSpPr>
            <a:spLocks noChangeArrowheads="1"/>
          </p:cNvSpPr>
          <p:nvPr/>
        </p:nvSpPr>
        <p:spPr bwMode="auto">
          <a:xfrm>
            <a:off x="0" y="152400"/>
            <a:ext cx="9144000" cy="8175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8425" tIns="49212" rIns="98425" bIns="49212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600" b="1" dirty="0" smtClean="0">
                <a:solidFill>
                  <a:srgbClr val="000000"/>
                </a:solidFill>
              </a:rPr>
              <a:t>Engineer Research &amp; Development Center</a:t>
            </a:r>
          </a:p>
          <a:p>
            <a:pPr algn="ctr" eaLnBrk="0" hangingPunct="0">
              <a:lnSpc>
                <a:spcPct val="90000"/>
              </a:lnSpc>
              <a:spcBef>
                <a:spcPts val="2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US Army / US Army Corps of Engineers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-234950" y="1198562"/>
            <a:ext cx="6788150" cy="4668838"/>
            <a:chOff x="-234950" y="990600"/>
            <a:chExt cx="6788150" cy="4668838"/>
          </a:xfrm>
        </p:grpSpPr>
        <p:grpSp>
          <p:nvGrpSpPr>
            <p:cNvPr id="2" name="Group 103"/>
            <p:cNvGrpSpPr>
              <a:grpSpLocks/>
            </p:cNvGrpSpPr>
            <p:nvPr/>
          </p:nvGrpSpPr>
          <p:grpSpPr bwMode="auto">
            <a:xfrm>
              <a:off x="884238" y="5049838"/>
              <a:ext cx="1490662" cy="603250"/>
              <a:chOff x="1143000" y="5240338"/>
              <a:chExt cx="1490663" cy="603250"/>
            </a:xfrm>
          </p:grpSpPr>
          <p:sp>
            <p:nvSpPr>
              <p:cNvPr id="4197" name="Rectangle 6"/>
              <p:cNvSpPr>
                <a:spLocks noChangeArrowheads="1"/>
              </p:cNvSpPr>
              <p:nvPr/>
            </p:nvSpPr>
            <p:spPr bwMode="auto">
              <a:xfrm>
                <a:off x="1363663" y="5553075"/>
                <a:ext cx="1258887" cy="2905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8425" tIns="49212" rIns="98425" bIns="49212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r>
                  <a:rPr lang="en-US" sz="1400" b="1">
                    <a:solidFill>
                      <a:srgbClr val="000000"/>
                    </a:solidFill>
                  </a:rPr>
                  <a:t>Field Offices</a:t>
                </a:r>
              </a:p>
            </p:txBody>
          </p:sp>
          <p:sp>
            <p:nvSpPr>
              <p:cNvPr id="459783" name="AutoShape 7"/>
              <p:cNvSpPr>
                <a:spLocks noChangeArrowheads="1"/>
              </p:cNvSpPr>
              <p:nvPr/>
            </p:nvSpPr>
            <p:spPr bwMode="auto">
              <a:xfrm>
                <a:off x="1143000" y="5299075"/>
                <a:ext cx="195262" cy="193675"/>
              </a:xfrm>
              <a:prstGeom prst="star5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99" name="Rectangle 8"/>
              <p:cNvSpPr>
                <a:spLocks noChangeArrowheads="1"/>
              </p:cNvSpPr>
              <p:nvPr/>
            </p:nvSpPr>
            <p:spPr bwMode="auto">
              <a:xfrm>
                <a:off x="1363663" y="5240338"/>
                <a:ext cx="1270000" cy="3111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8425" tIns="49212" rIns="98425" bIns="49212">
                <a:spAutoFit/>
              </a:bodyPr>
              <a:lstStyle/>
              <a:p>
                <a:pPr algn="ctr" eaLnBrk="0" hangingPunct="0"/>
                <a:r>
                  <a:rPr lang="en-US" sz="1400" b="1">
                    <a:solidFill>
                      <a:srgbClr val="000000"/>
                    </a:solidFill>
                  </a:rPr>
                  <a:t>Laboratories</a:t>
                </a:r>
              </a:p>
            </p:txBody>
          </p:sp>
          <p:sp>
            <p:nvSpPr>
              <p:cNvPr id="4200" name="Oval 10"/>
              <p:cNvSpPr>
                <a:spLocks noChangeArrowheads="1"/>
              </p:cNvSpPr>
              <p:nvPr/>
            </p:nvSpPr>
            <p:spPr bwMode="auto">
              <a:xfrm>
                <a:off x="1179513" y="5602288"/>
                <a:ext cx="130175" cy="131762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-234950" y="990600"/>
              <a:ext cx="6629400" cy="4668838"/>
              <a:chOff x="0" y="551"/>
              <a:chExt cx="5136" cy="3494"/>
            </a:xfrm>
          </p:grpSpPr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474" y="1488"/>
                <a:ext cx="4344" cy="2557"/>
                <a:chOff x="1001" y="1032"/>
                <a:chExt cx="4212" cy="2479"/>
              </a:xfrm>
            </p:grpSpPr>
            <p:sp>
              <p:nvSpPr>
                <p:cNvPr id="4148" name="Freeform 13"/>
                <p:cNvSpPr>
                  <a:spLocks/>
                </p:cNvSpPr>
                <p:nvPr/>
              </p:nvSpPr>
              <p:spPr bwMode="ltGray">
                <a:xfrm>
                  <a:off x="1199" y="1032"/>
                  <a:ext cx="542" cy="369"/>
                </a:xfrm>
                <a:custGeom>
                  <a:avLst/>
                  <a:gdLst>
                    <a:gd name="T0" fmla="*/ 305 w 542"/>
                    <a:gd name="T1" fmla="*/ 346 h 369"/>
                    <a:gd name="T2" fmla="*/ 175 w 542"/>
                    <a:gd name="T3" fmla="*/ 354 h 369"/>
                    <a:gd name="T4" fmla="*/ 145 w 542"/>
                    <a:gd name="T5" fmla="*/ 331 h 369"/>
                    <a:gd name="T6" fmla="*/ 46 w 542"/>
                    <a:gd name="T7" fmla="*/ 323 h 369"/>
                    <a:gd name="T8" fmla="*/ 61 w 542"/>
                    <a:gd name="T9" fmla="*/ 294 h 369"/>
                    <a:gd name="T10" fmla="*/ 31 w 542"/>
                    <a:gd name="T11" fmla="*/ 250 h 369"/>
                    <a:gd name="T12" fmla="*/ 0 w 542"/>
                    <a:gd name="T13" fmla="*/ 221 h 369"/>
                    <a:gd name="T14" fmla="*/ 31 w 542"/>
                    <a:gd name="T15" fmla="*/ 22 h 369"/>
                    <a:gd name="T16" fmla="*/ 137 w 542"/>
                    <a:gd name="T17" fmla="*/ 59 h 369"/>
                    <a:gd name="T18" fmla="*/ 84 w 542"/>
                    <a:gd name="T19" fmla="*/ 133 h 369"/>
                    <a:gd name="T20" fmla="*/ 115 w 542"/>
                    <a:gd name="T21" fmla="*/ 176 h 369"/>
                    <a:gd name="T22" fmla="*/ 191 w 542"/>
                    <a:gd name="T23" fmla="*/ 110 h 369"/>
                    <a:gd name="T24" fmla="*/ 198 w 542"/>
                    <a:gd name="T25" fmla="*/ 0 h 369"/>
                    <a:gd name="T26" fmla="*/ 541 w 542"/>
                    <a:gd name="T27" fmla="*/ 80 h 369"/>
                    <a:gd name="T28" fmla="*/ 488 w 542"/>
                    <a:gd name="T29" fmla="*/ 368 h 369"/>
                    <a:gd name="T30" fmla="*/ 305 w 542"/>
                    <a:gd name="T31" fmla="*/ 346 h 36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42"/>
                    <a:gd name="T49" fmla="*/ 0 h 369"/>
                    <a:gd name="T50" fmla="*/ 542 w 542"/>
                    <a:gd name="T51" fmla="*/ 369 h 36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42" h="369">
                      <a:moveTo>
                        <a:pt x="305" y="346"/>
                      </a:moveTo>
                      <a:lnTo>
                        <a:pt x="175" y="354"/>
                      </a:lnTo>
                      <a:lnTo>
                        <a:pt x="145" y="331"/>
                      </a:lnTo>
                      <a:lnTo>
                        <a:pt x="46" y="323"/>
                      </a:lnTo>
                      <a:lnTo>
                        <a:pt x="61" y="294"/>
                      </a:lnTo>
                      <a:lnTo>
                        <a:pt x="31" y="250"/>
                      </a:lnTo>
                      <a:lnTo>
                        <a:pt x="0" y="221"/>
                      </a:lnTo>
                      <a:lnTo>
                        <a:pt x="31" y="22"/>
                      </a:lnTo>
                      <a:lnTo>
                        <a:pt x="137" y="59"/>
                      </a:lnTo>
                      <a:lnTo>
                        <a:pt x="84" y="133"/>
                      </a:lnTo>
                      <a:lnTo>
                        <a:pt x="115" y="176"/>
                      </a:lnTo>
                      <a:lnTo>
                        <a:pt x="191" y="110"/>
                      </a:lnTo>
                      <a:lnTo>
                        <a:pt x="198" y="0"/>
                      </a:lnTo>
                      <a:lnTo>
                        <a:pt x="541" y="80"/>
                      </a:lnTo>
                      <a:lnTo>
                        <a:pt x="488" y="368"/>
                      </a:lnTo>
                      <a:lnTo>
                        <a:pt x="305" y="346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9" name="Freeform 14"/>
                <p:cNvSpPr>
                  <a:spLocks/>
                </p:cNvSpPr>
                <p:nvPr/>
              </p:nvSpPr>
              <p:spPr bwMode="ltGray">
                <a:xfrm>
                  <a:off x="1039" y="1282"/>
                  <a:ext cx="673" cy="496"/>
                </a:xfrm>
                <a:custGeom>
                  <a:avLst/>
                  <a:gdLst>
                    <a:gd name="T0" fmla="*/ 0 w 672"/>
                    <a:gd name="T1" fmla="*/ 369 h 496"/>
                    <a:gd name="T2" fmla="*/ 8 w 672"/>
                    <a:gd name="T3" fmla="*/ 311 h 496"/>
                    <a:gd name="T4" fmla="*/ 160 w 672"/>
                    <a:gd name="T5" fmla="*/ 8 h 496"/>
                    <a:gd name="T6" fmla="*/ 183 w 672"/>
                    <a:gd name="T7" fmla="*/ 0 h 496"/>
                    <a:gd name="T8" fmla="*/ 214 w 672"/>
                    <a:gd name="T9" fmla="*/ 45 h 496"/>
                    <a:gd name="T10" fmla="*/ 198 w 672"/>
                    <a:gd name="T11" fmla="*/ 74 h 496"/>
                    <a:gd name="T12" fmla="*/ 297 w 672"/>
                    <a:gd name="T13" fmla="*/ 82 h 496"/>
                    <a:gd name="T14" fmla="*/ 328 w 672"/>
                    <a:gd name="T15" fmla="*/ 104 h 496"/>
                    <a:gd name="T16" fmla="*/ 463 w 672"/>
                    <a:gd name="T17" fmla="*/ 96 h 496"/>
                    <a:gd name="T18" fmla="*/ 646 w 672"/>
                    <a:gd name="T19" fmla="*/ 118 h 496"/>
                    <a:gd name="T20" fmla="*/ 677 w 672"/>
                    <a:gd name="T21" fmla="*/ 192 h 496"/>
                    <a:gd name="T22" fmla="*/ 600 w 672"/>
                    <a:gd name="T23" fmla="*/ 274 h 496"/>
                    <a:gd name="T24" fmla="*/ 616 w 672"/>
                    <a:gd name="T25" fmla="*/ 317 h 496"/>
                    <a:gd name="T26" fmla="*/ 600 w 672"/>
                    <a:gd name="T27" fmla="*/ 332 h 496"/>
                    <a:gd name="T28" fmla="*/ 562 w 672"/>
                    <a:gd name="T29" fmla="*/ 495 h 496"/>
                    <a:gd name="T30" fmla="*/ 282 w 672"/>
                    <a:gd name="T31" fmla="*/ 436 h 496"/>
                    <a:gd name="T32" fmla="*/ 0 w 672"/>
                    <a:gd name="T33" fmla="*/ 369 h 49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72"/>
                    <a:gd name="T52" fmla="*/ 0 h 496"/>
                    <a:gd name="T53" fmla="*/ 672 w 672"/>
                    <a:gd name="T54" fmla="*/ 496 h 49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72" h="496">
                      <a:moveTo>
                        <a:pt x="0" y="369"/>
                      </a:moveTo>
                      <a:lnTo>
                        <a:pt x="8" y="311"/>
                      </a:lnTo>
                      <a:lnTo>
                        <a:pt x="160" y="8"/>
                      </a:lnTo>
                      <a:lnTo>
                        <a:pt x="183" y="0"/>
                      </a:lnTo>
                      <a:lnTo>
                        <a:pt x="214" y="45"/>
                      </a:lnTo>
                      <a:lnTo>
                        <a:pt x="198" y="74"/>
                      </a:lnTo>
                      <a:lnTo>
                        <a:pt x="297" y="82"/>
                      </a:lnTo>
                      <a:lnTo>
                        <a:pt x="328" y="104"/>
                      </a:lnTo>
                      <a:lnTo>
                        <a:pt x="457" y="96"/>
                      </a:lnTo>
                      <a:lnTo>
                        <a:pt x="640" y="118"/>
                      </a:lnTo>
                      <a:lnTo>
                        <a:pt x="671" y="192"/>
                      </a:lnTo>
                      <a:lnTo>
                        <a:pt x="594" y="274"/>
                      </a:lnTo>
                      <a:lnTo>
                        <a:pt x="610" y="317"/>
                      </a:lnTo>
                      <a:lnTo>
                        <a:pt x="594" y="332"/>
                      </a:lnTo>
                      <a:lnTo>
                        <a:pt x="556" y="495"/>
                      </a:lnTo>
                      <a:lnTo>
                        <a:pt x="282" y="436"/>
                      </a:lnTo>
                      <a:lnTo>
                        <a:pt x="0" y="369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50" name="Freeform 15"/>
                <p:cNvSpPr>
                  <a:spLocks/>
                </p:cNvSpPr>
                <p:nvPr/>
              </p:nvSpPr>
              <p:spPr bwMode="ltGray">
                <a:xfrm>
                  <a:off x="1001" y="1651"/>
                  <a:ext cx="679" cy="1035"/>
                </a:xfrm>
                <a:custGeom>
                  <a:avLst/>
                  <a:gdLst>
                    <a:gd name="T0" fmla="*/ 252 w 679"/>
                    <a:gd name="T1" fmla="*/ 370 h 1035"/>
                    <a:gd name="T2" fmla="*/ 648 w 679"/>
                    <a:gd name="T3" fmla="*/ 805 h 1035"/>
                    <a:gd name="T4" fmla="*/ 648 w 679"/>
                    <a:gd name="T5" fmla="*/ 850 h 1035"/>
                    <a:gd name="T6" fmla="*/ 648 w 679"/>
                    <a:gd name="T7" fmla="*/ 864 h 1035"/>
                    <a:gd name="T8" fmla="*/ 678 w 679"/>
                    <a:gd name="T9" fmla="*/ 886 h 1035"/>
                    <a:gd name="T10" fmla="*/ 648 w 679"/>
                    <a:gd name="T11" fmla="*/ 916 h 1035"/>
                    <a:gd name="T12" fmla="*/ 617 w 679"/>
                    <a:gd name="T13" fmla="*/ 1004 h 1035"/>
                    <a:gd name="T14" fmla="*/ 625 w 679"/>
                    <a:gd name="T15" fmla="*/ 1034 h 1035"/>
                    <a:gd name="T16" fmla="*/ 419 w 679"/>
                    <a:gd name="T17" fmla="*/ 1034 h 1035"/>
                    <a:gd name="T18" fmla="*/ 389 w 679"/>
                    <a:gd name="T19" fmla="*/ 901 h 1035"/>
                    <a:gd name="T20" fmla="*/ 320 w 679"/>
                    <a:gd name="T21" fmla="*/ 842 h 1035"/>
                    <a:gd name="T22" fmla="*/ 236 w 679"/>
                    <a:gd name="T23" fmla="*/ 819 h 1035"/>
                    <a:gd name="T24" fmla="*/ 198 w 679"/>
                    <a:gd name="T25" fmla="*/ 768 h 1035"/>
                    <a:gd name="T26" fmla="*/ 153 w 679"/>
                    <a:gd name="T27" fmla="*/ 760 h 1035"/>
                    <a:gd name="T28" fmla="*/ 61 w 679"/>
                    <a:gd name="T29" fmla="*/ 576 h 1035"/>
                    <a:gd name="T30" fmla="*/ 92 w 679"/>
                    <a:gd name="T31" fmla="*/ 547 h 1035"/>
                    <a:gd name="T32" fmla="*/ 54 w 679"/>
                    <a:gd name="T33" fmla="*/ 495 h 1035"/>
                    <a:gd name="T34" fmla="*/ 54 w 679"/>
                    <a:gd name="T35" fmla="*/ 458 h 1035"/>
                    <a:gd name="T36" fmla="*/ 84 w 679"/>
                    <a:gd name="T37" fmla="*/ 444 h 1035"/>
                    <a:gd name="T38" fmla="*/ 61 w 679"/>
                    <a:gd name="T39" fmla="*/ 407 h 1035"/>
                    <a:gd name="T40" fmla="*/ 46 w 679"/>
                    <a:gd name="T41" fmla="*/ 407 h 1035"/>
                    <a:gd name="T42" fmla="*/ 23 w 679"/>
                    <a:gd name="T43" fmla="*/ 354 h 1035"/>
                    <a:gd name="T44" fmla="*/ 0 w 679"/>
                    <a:gd name="T45" fmla="*/ 303 h 1035"/>
                    <a:gd name="T46" fmla="*/ 8 w 679"/>
                    <a:gd name="T47" fmla="*/ 184 h 1035"/>
                    <a:gd name="T48" fmla="*/ 0 w 679"/>
                    <a:gd name="T49" fmla="*/ 148 h 1035"/>
                    <a:gd name="T50" fmla="*/ 46 w 679"/>
                    <a:gd name="T51" fmla="*/ 0 h 1035"/>
                    <a:gd name="T52" fmla="*/ 320 w 679"/>
                    <a:gd name="T53" fmla="*/ 67 h 1035"/>
                    <a:gd name="T54" fmla="*/ 252 w 679"/>
                    <a:gd name="T55" fmla="*/ 370 h 103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79"/>
                    <a:gd name="T85" fmla="*/ 0 h 1035"/>
                    <a:gd name="T86" fmla="*/ 679 w 679"/>
                    <a:gd name="T87" fmla="*/ 1035 h 103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79" h="1035">
                      <a:moveTo>
                        <a:pt x="252" y="370"/>
                      </a:moveTo>
                      <a:lnTo>
                        <a:pt x="648" y="805"/>
                      </a:lnTo>
                      <a:lnTo>
                        <a:pt x="648" y="850"/>
                      </a:lnTo>
                      <a:lnTo>
                        <a:pt x="648" y="864"/>
                      </a:lnTo>
                      <a:lnTo>
                        <a:pt x="678" y="886"/>
                      </a:lnTo>
                      <a:lnTo>
                        <a:pt x="648" y="916"/>
                      </a:lnTo>
                      <a:lnTo>
                        <a:pt x="617" y="1004"/>
                      </a:lnTo>
                      <a:lnTo>
                        <a:pt x="625" y="1034"/>
                      </a:lnTo>
                      <a:lnTo>
                        <a:pt x="419" y="1034"/>
                      </a:lnTo>
                      <a:lnTo>
                        <a:pt x="389" y="901"/>
                      </a:lnTo>
                      <a:lnTo>
                        <a:pt x="320" y="842"/>
                      </a:lnTo>
                      <a:lnTo>
                        <a:pt x="236" y="819"/>
                      </a:lnTo>
                      <a:lnTo>
                        <a:pt x="198" y="768"/>
                      </a:lnTo>
                      <a:lnTo>
                        <a:pt x="153" y="760"/>
                      </a:lnTo>
                      <a:lnTo>
                        <a:pt x="61" y="576"/>
                      </a:lnTo>
                      <a:lnTo>
                        <a:pt x="92" y="547"/>
                      </a:lnTo>
                      <a:lnTo>
                        <a:pt x="54" y="495"/>
                      </a:lnTo>
                      <a:lnTo>
                        <a:pt x="54" y="458"/>
                      </a:lnTo>
                      <a:lnTo>
                        <a:pt x="84" y="444"/>
                      </a:lnTo>
                      <a:lnTo>
                        <a:pt x="61" y="407"/>
                      </a:lnTo>
                      <a:lnTo>
                        <a:pt x="46" y="407"/>
                      </a:lnTo>
                      <a:lnTo>
                        <a:pt x="23" y="354"/>
                      </a:lnTo>
                      <a:lnTo>
                        <a:pt x="0" y="303"/>
                      </a:lnTo>
                      <a:lnTo>
                        <a:pt x="8" y="184"/>
                      </a:lnTo>
                      <a:lnTo>
                        <a:pt x="0" y="148"/>
                      </a:lnTo>
                      <a:lnTo>
                        <a:pt x="46" y="0"/>
                      </a:lnTo>
                      <a:lnTo>
                        <a:pt x="320" y="67"/>
                      </a:lnTo>
                      <a:lnTo>
                        <a:pt x="252" y="370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51" name="Freeform 16"/>
                <p:cNvSpPr>
                  <a:spLocks/>
                </p:cNvSpPr>
                <p:nvPr/>
              </p:nvSpPr>
              <p:spPr bwMode="ltGray">
                <a:xfrm>
                  <a:off x="1253" y="1725"/>
                  <a:ext cx="549" cy="732"/>
                </a:xfrm>
                <a:custGeom>
                  <a:avLst/>
                  <a:gdLst>
                    <a:gd name="T0" fmla="*/ 342 w 549"/>
                    <a:gd name="T1" fmla="*/ 52 h 732"/>
                    <a:gd name="T2" fmla="*/ 548 w 549"/>
                    <a:gd name="T3" fmla="*/ 82 h 732"/>
                    <a:gd name="T4" fmla="*/ 464 w 549"/>
                    <a:gd name="T5" fmla="*/ 569 h 732"/>
                    <a:gd name="T6" fmla="*/ 457 w 549"/>
                    <a:gd name="T7" fmla="*/ 657 h 732"/>
                    <a:gd name="T8" fmla="*/ 426 w 549"/>
                    <a:gd name="T9" fmla="*/ 657 h 732"/>
                    <a:gd name="T10" fmla="*/ 388 w 549"/>
                    <a:gd name="T11" fmla="*/ 731 h 732"/>
                    <a:gd name="T12" fmla="*/ 0 w 549"/>
                    <a:gd name="T13" fmla="*/ 296 h 732"/>
                    <a:gd name="T14" fmla="*/ 76 w 549"/>
                    <a:gd name="T15" fmla="*/ 0 h 732"/>
                    <a:gd name="T16" fmla="*/ 342 w 549"/>
                    <a:gd name="T17" fmla="*/ 52 h 73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49"/>
                    <a:gd name="T28" fmla="*/ 0 h 732"/>
                    <a:gd name="T29" fmla="*/ 549 w 549"/>
                    <a:gd name="T30" fmla="*/ 732 h 73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49" h="732">
                      <a:moveTo>
                        <a:pt x="342" y="52"/>
                      </a:moveTo>
                      <a:lnTo>
                        <a:pt x="548" y="82"/>
                      </a:lnTo>
                      <a:lnTo>
                        <a:pt x="464" y="569"/>
                      </a:lnTo>
                      <a:lnTo>
                        <a:pt x="457" y="657"/>
                      </a:lnTo>
                      <a:lnTo>
                        <a:pt x="426" y="657"/>
                      </a:lnTo>
                      <a:lnTo>
                        <a:pt x="388" y="731"/>
                      </a:lnTo>
                      <a:lnTo>
                        <a:pt x="0" y="296"/>
                      </a:lnTo>
                      <a:lnTo>
                        <a:pt x="76" y="0"/>
                      </a:lnTo>
                      <a:lnTo>
                        <a:pt x="342" y="52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52" name="Freeform 17"/>
                <p:cNvSpPr>
                  <a:spLocks/>
                </p:cNvSpPr>
                <p:nvPr/>
              </p:nvSpPr>
              <p:spPr bwMode="ltGray">
                <a:xfrm>
                  <a:off x="1595" y="1113"/>
                  <a:ext cx="451" cy="732"/>
                </a:xfrm>
                <a:custGeom>
                  <a:avLst/>
                  <a:gdLst>
                    <a:gd name="T0" fmla="*/ 145 w 451"/>
                    <a:gd name="T1" fmla="*/ 0 h 732"/>
                    <a:gd name="T2" fmla="*/ 206 w 451"/>
                    <a:gd name="T3" fmla="*/ 8 h 732"/>
                    <a:gd name="T4" fmla="*/ 191 w 451"/>
                    <a:gd name="T5" fmla="*/ 89 h 732"/>
                    <a:gd name="T6" fmla="*/ 206 w 451"/>
                    <a:gd name="T7" fmla="*/ 178 h 732"/>
                    <a:gd name="T8" fmla="*/ 274 w 451"/>
                    <a:gd name="T9" fmla="*/ 266 h 732"/>
                    <a:gd name="T10" fmla="*/ 259 w 451"/>
                    <a:gd name="T11" fmla="*/ 340 h 732"/>
                    <a:gd name="T12" fmla="*/ 236 w 451"/>
                    <a:gd name="T13" fmla="*/ 362 h 732"/>
                    <a:gd name="T14" fmla="*/ 244 w 451"/>
                    <a:gd name="T15" fmla="*/ 384 h 732"/>
                    <a:gd name="T16" fmla="*/ 274 w 451"/>
                    <a:gd name="T17" fmla="*/ 370 h 732"/>
                    <a:gd name="T18" fmla="*/ 320 w 451"/>
                    <a:gd name="T19" fmla="*/ 495 h 732"/>
                    <a:gd name="T20" fmla="*/ 366 w 451"/>
                    <a:gd name="T21" fmla="*/ 487 h 732"/>
                    <a:gd name="T22" fmla="*/ 427 w 451"/>
                    <a:gd name="T23" fmla="*/ 495 h 732"/>
                    <a:gd name="T24" fmla="*/ 442 w 451"/>
                    <a:gd name="T25" fmla="*/ 481 h 732"/>
                    <a:gd name="T26" fmla="*/ 450 w 451"/>
                    <a:gd name="T27" fmla="*/ 495 h 732"/>
                    <a:gd name="T28" fmla="*/ 419 w 451"/>
                    <a:gd name="T29" fmla="*/ 731 h 732"/>
                    <a:gd name="T30" fmla="*/ 206 w 451"/>
                    <a:gd name="T31" fmla="*/ 694 h 732"/>
                    <a:gd name="T32" fmla="*/ 0 w 451"/>
                    <a:gd name="T33" fmla="*/ 665 h 732"/>
                    <a:gd name="T34" fmla="*/ 38 w 451"/>
                    <a:gd name="T35" fmla="*/ 502 h 732"/>
                    <a:gd name="T36" fmla="*/ 54 w 451"/>
                    <a:gd name="T37" fmla="*/ 487 h 732"/>
                    <a:gd name="T38" fmla="*/ 38 w 451"/>
                    <a:gd name="T39" fmla="*/ 444 h 732"/>
                    <a:gd name="T40" fmla="*/ 115 w 451"/>
                    <a:gd name="T41" fmla="*/ 362 h 732"/>
                    <a:gd name="T42" fmla="*/ 84 w 451"/>
                    <a:gd name="T43" fmla="*/ 288 h 732"/>
                    <a:gd name="T44" fmla="*/ 145 w 451"/>
                    <a:gd name="T45" fmla="*/ 0 h 73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51"/>
                    <a:gd name="T70" fmla="*/ 0 h 732"/>
                    <a:gd name="T71" fmla="*/ 451 w 451"/>
                    <a:gd name="T72" fmla="*/ 732 h 73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51" h="732">
                      <a:moveTo>
                        <a:pt x="145" y="0"/>
                      </a:moveTo>
                      <a:lnTo>
                        <a:pt x="206" y="8"/>
                      </a:lnTo>
                      <a:lnTo>
                        <a:pt x="191" y="89"/>
                      </a:lnTo>
                      <a:lnTo>
                        <a:pt x="206" y="178"/>
                      </a:lnTo>
                      <a:lnTo>
                        <a:pt x="274" y="266"/>
                      </a:lnTo>
                      <a:lnTo>
                        <a:pt x="259" y="340"/>
                      </a:lnTo>
                      <a:lnTo>
                        <a:pt x="236" y="362"/>
                      </a:lnTo>
                      <a:lnTo>
                        <a:pt x="244" y="384"/>
                      </a:lnTo>
                      <a:lnTo>
                        <a:pt x="274" y="370"/>
                      </a:lnTo>
                      <a:lnTo>
                        <a:pt x="320" y="495"/>
                      </a:lnTo>
                      <a:lnTo>
                        <a:pt x="366" y="487"/>
                      </a:lnTo>
                      <a:lnTo>
                        <a:pt x="427" y="495"/>
                      </a:lnTo>
                      <a:lnTo>
                        <a:pt x="442" y="481"/>
                      </a:lnTo>
                      <a:lnTo>
                        <a:pt x="450" y="495"/>
                      </a:lnTo>
                      <a:lnTo>
                        <a:pt x="419" y="731"/>
                      </a:lnTo>
                      <a:lnTo>
                        <a:pt x="206" y="694"/>
                      </a:lnTo>
                      <a:lnTo>
                        <a:pt x="0" y="665"/>
                      </a:lnTo>
                      <a:lnTo>
                        <a:pt x="38" y="502"/>
                      </a:lnTo>
                      <a:lnTo>
                        <a:pt x="54" y="487"/>
                      </a:lnTo>
                      <a:lnTo>
                        <a:pt x="38" y="444"/>
                      </a:lnTo>
                      <a:lnTo>
                        <a:pt x="115" y="362"/>
                      </a:lnTo>
                      <a:lnTo>
                        <a:pt x="84" y="288"/>
                      </a:lnTo>
                      <a:lnTo>
                        <a:pt x="145" y="0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53" name="Freeform 18"/>
                <p:cNvSpPr>
                  <a:spLocks/>
                </p:cNvSpPr>
                <p:nvPr/>
              </p:nvSpPr>
              <p:spPr bwMode="ltGray">
                <a:xfrm>
                  <a:off x="1717" y="1806"/>
                  <a:ext cx="428" cy="540"/>
                </a:xfrm>
                <a:custGeom>
                  <a:avLst/>
                  <a:gdLst>
                    <a:gd name="T0" fmla="*/ 84 w 428"/>
                    <a:gd name="T1" fmla="*/ 0 h 540"/>
                    <a:gd name="T2" fmla="*/ 297 w 428"/>
                    <a:gd name="T3" fmla="*/ 37 h 540"/>
                    <a:gd name="T4" fmla="*/ 274 w 428"/>
                    <a:gd name="T5" fmla="*/ 141 h 540"/>
                    <a:gd name="T6" fmla="*/ 427 w 428"/>
                    <a:gd name="T7" fmla="*/ 178 h 540"/>
                    <a:gd name="T8" fmla="*/ 373 w 428"/>
                    <a:gd name="T9" fmla="*/ 539 h 540"/>
                    <a:gd name="T10" fmla="*/ 0 w 428"/>
                    <a:gd name="T11" fmla="*/ 488 h 540"/>
                    <a:gd name="T12" fmla="*/ 84 w 428"/>
                    <a:gd name="T13" fmla="*/ 0 h 5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8"/>
                    <a:gd name="T22" fmla="*/ 0 h 540"/>
                    <a:gd name="T23" fmla="*/ 428 w 428"/>
                    <a:gd name="T24" fmla="*/ 540 h 5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8" h="540">
                      <a:moveTo>
                        <a:pt x="84" y="0"/>
                      </a:moveTo>
                      <a:lnTo>
                        <a:pt x="297" y="37"/>
                      </a:lnTo>
                      <a:lnTo>
                        <a:pt x="274" y="141"/>
                      </a:lnTo>
                      <a:lnTo>
                        <a:pt x="427" y="178"/>
                      </a:lnTo>
                      <a:lnTo>
                        <a:pt x="373" y="539"/>
                      </a:lnTo>
                      <a:lnTo>
                        <a:pt x="0" y="488"/>
                      </a:lnTo>
                      <a:lnTo>
                        <a:pt x="84" y="0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54" name="Freeform 19"/>
                <p:cNvSpPr>
                  <a:spLocks/>
                </p:cNvSpPr>
                <p:nvPr/>
              </p:nvSpPr>
              <p:spPr bwMode="ltGray">
                <a:xfrm>
                  <a:off x="1611" y="2286"/>
                  <a:ext cx="480" cy="627"/>
                </a:xfrm>
                <a:custGeom>
                  <a:avLst/>
                  <a:gdLst>
                    <a:gd name="T0" fmla="*/ 30 w 480"/>
                    <a:gd name="T1" fmla="*/ 170 h 627"/>
                    <a:gd name="T2" fmla="*/ 68 w 480"/>
                    <a:gd name="T3" fmla="*/ 96 h 627"/>
                    <a:gd name="T4" fmla="*/ 99 w 480"/>
                    <a:gd name="T5" fmla="*/ 96 h 627"/>
                    <a:gd name="T6" fmla="*/ 106 w 480"/>
                    <a:gd name="T7" fmla="*/ 0 h 627"/>
                    <a:gd name="T8" fmla="*/ 479 w 480"/>
                    <a:gd name="T9" fmla="*/ 59 h 627"/>
                    <a:gd name="T10" fmla="*/ 411 w 480"/>
                    <a:gd name="T11" fmla="*/ 626 h 627"/>
                    <a:gd name="T12" fmla="*/ 281 w 480"/>
                    <a:gd name="T13" fmla="*/ 605 h 627"/>
                    <a:gd name="T14" fmla="*/ 30 w 480"/>
                    <a:gd name="T15" fmla="*/ 464 h 627"/>
                    <a:gd name="T16" fmla="*/ 45 w 480"/>
                    <a:gd name="T17" fmla="*/ 427 h 627"/>
                    <a:gd name="T18" fmla="*/ 15 w 480"/>
                    <a:gd name="T19" fmla="*/ 398 h 627"/>
                    <a:gd name="T20" fmla="*/ 0 w 480"/>
                    <a:gd name="T21" fmla="*/ 368 h 627"/>
                    <a:gd name="T22" fmla="*/ 30 w 480"/>
                    <a:gd name="T23" fmla="*/ 280 h 627"/>
                    <a:gd name="T24" fmla="*/ 60 w 480"/>
                    <a:gd name="T25" fmla="*/ 251 h 627"/>
                    <a:gd name="T26" fmla="*/ 30 w 480"/>
                    <a:gd name="T27" fmla="*/ 229 h 627"/>
                    <a:gd name="T28" fmla="*/ 30 w 480"/>
                    <a:gd name="T29" fmla="*/ 170 h 62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80"/>
                    <a:gd name="T46" fmla="*/ 0 h 627"/>
                    <a:gd name="T47" fmla="*/ 480 w 480"/>
                    <a:gd name="T48" fmla="*/ 627 h 62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80" h="627">
                      <a:moveTo>
                        <a:pt x="30" y="170"/>
                      </a:moveTo>
                      <a:lnTo>
                        <a:pt x="68" y="96"/>
                      </a:lnTo>
                      <a:lnTo>
                        <a:pt x="99" y="96"/>
                      </a:lnTo>
                      <a:lnTo>
                        <a:pt x="106" y="0"/>
                      </a:lnTo>
                      <a:lnTo>
                        <a:pt x="479" y="59"/>
                      </a:lnTo>
                      <a:lnTo>
                        <a:pt x="411" y="626"/>
                      </a:lnTo>
                      <a:lnTo>
                        <a:pt x="281" y="605"/>
                      </a:lnTo>
                      <a:lnTo>
                        <a:pt x="30" y="464"/>
                      </a:lnTo>
                      <a:lnTo>
                        <a:pt x="45" y="427"/>
                      </a:lnTo>
                      <a:lnTo>
                        <a:pt x="15" y="398"/>
                      </a:lnTo>
                      <a:lnTo>
                        <a:pt x="0" y="368"/>
                      </a:lnTo>
                      <a:lnTo>
                        <a:pt x="30" y="280"/>
                      </a:lnTo>
                      <a:lnTo>
                        <a:pt x="60" y="251"/>
                      </a:lnTo>
                      <a:lnTo>
                        <a:pt x="30" y="229"/>
                      </a:lnTo>
                      <a:lnTo>
                        <a:pt x="30" y="170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55" name="Freeform 20"/>
                <p:cNvSpPr>
                  <a:spLocks/>
                </p:cNvSpPr>
                <p:nvPr/>
              </p:nvSpPr>
              <p:spPr bwMode="ltGray">
                <a:xfrm>
                  <a:off x="1991" y="1563"/>
                  <a:ext cx="580" cy="444"/>
                </a:xfrm>
                <a:custGeom>
                  <a:avLst/>
                  <a:gdLst>
                    <a:gd name="T0" fmla="*/ 579 w 580"/>
                    <a:gd name="T1" fmla="*/ 51 h 444"/>
                    <a:gd name="T2" fmla="*/ 579 w 580"/>
                    <a:gd name="T3" fmla="*/ 236 h 444"/>
                    <a:gd name="T4" fmla="*/ 556 w 580"/>
                    <a:gd name="T5" fmla="*/ 443 h 444"/>
                    <a:gd name="T6" fmla="*/ 153 w 580"/>
                    <a:gd name="T7" fmla="*/ 422 h 444"/>
                    <a:gd name="T8" fmla="*/ 0 w 580"/>
                    <a:gd name="T9" fmla="*/ 385 h 444"/>
                    <a:gd name="T10" fmla="*/ 23 w 580"/>
                    <a:gd name="T11" fmla="*/ 281 h 444"/>
                    <a:gd name="T12" fmla="*/ 54 w 580"/>
                    <a:gd name="T13" fmla="*/ 45 h 444"/>
                    <a:gd name="T14" fmla="*/ 61 w 580"/>
                    <a:gd name="T15" fmla="*/ 0 h 444"/>
                    <a:gd name="T16" fmla="*/ 579 w 580"/>
                    <a:gd name="T17" fmla="*/ 51 h 4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80"/>
                    <a:gd name="T28" fmla="*/ 0 h 444"/>
                    <a:gd name="T29" fmla="*/ 580 w 580"/>
                    <a:gd name="T30" fmla="*/ 444 h 44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80" h="444">
                      <a:moveTo>
                        <a:pt x="579" y="51"/>
                      </a:moveTo>
                      <a:lnTo>
                        <a:pt x="579" y="236"/>
                      </a:lnTo>
                      <a:lnTo>
                        <a:pt x="556" y="443"/>
                      </a:lnTo>
                      <a:lnTo>
                        <a:pt x="153" y="422"/>
                      </a:lnTo>
                      <a:lnTo>
                        <a:pt x="0" y="385"/>
                      </a:lnTo>
                      <a:lnTo>
                        <a:pt x="23" y="281"/>
                      </a:lnTo>
                      <a:lnTo>
                        <a:pt x="54" y="45"/>
                      </a:lnTo>
                      <a:lnTo>
                        <a:pt x="61" y="0"/>
                      </a:lnTo>
                      <a:lnTo>
                        <a:pt x="579" y="51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56" name="Freeform 21"/>
                <p:cNvSpPr>
                  <a:spLocks/>
                </p:cNvSpPr>
                <p:nvPr/>
              </p:nvSpPr>
              <p:spPr bwMode="ltGray">
                <a:xfrm>
                  <a:off x="2090" y="1984"/>
                  <a:ext cx="603" cy="399"/>
                </a:xfrm>
                <a:custGeom>
                  <a:avLst/>
                  <a:gdLst>
                    <a:gd name="T0" fmla="*/ 54 w 603"/>
                    <a:gd name="T1" fmla="*/ 0 h 399"/>
                    <a:gd name="T2" fmla="*/ 457 w 603"/>
                    <a:gd name="T3" fmla="*/ 21 h 399"/>
                    <a:gd name="T4" fmla="*/ 602 w 603"/>
                    <a:gd name="T5" fmla="*/ 37 h 399"/>
                    <a:gd name="T6" fmla="*/ 602 w 603"/>
                    <a:gd name="T7" fmla="*/ 132 h 399"/>
                    <a:gd name="T8" fmla="*/ 594 w 603"/>
                    <a:gd name="T9" fmla="*/ 398 h 399"/>
                    <a:gd name="T10" fmla="*/ 510 w 603"/>
                    <a:gd name="T11" fmla="*/ 390 h 399"/>
                    <a:gd name="T12" fmla="*/ 0 w 603"/>
                    <a:gd name="T13" fmla="*/ 361 h 399"/>
                    <a:gd name="T14" fmla="*/ 54 w 603"/>
                    <a:gd name="T15" fmla="*/ 0 h 39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03"/>
                    <a:gd name="T25" fmla="*/ 0 h 399"/>
                    <a:gd name="T26" fmla="*/ 603 w 603"/>
                    <a:gd name="T27" fmla="*/ 399 h 39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03" h="399">
                      <a:moveTo>
                        <a:pt x="54" y="0"/>
                      </a:moveTo>
                      <a:lnTo>
                        <a:pt x="457" y="21"/>
                      </a:lnTo>
                      <a:lnTo>
                        <a:pt x="602" y="37"/>
                      </a:lnTo>
                      <a:lnTo>
                        <a:pt x="602" y="132"/>
                      </a:lnTo>
                      <a:lnTo>
                        <a:pt x="594" y="398"/>
                      </a:lnTo>
                      <a:lnTo>
                        <a:pt x="510" y="390"/>
                      </a:lnTo>
                      <a:lnTo>
                        <a:pt x="0" y="361"/>
                      </a:lnTo>
                      <a:lnTo>
                        <a:pt x="54" y="0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57" name="Freeform 22"/>
                <p:cNvSpPr>
                  <a:spLocks/>
                </p:cNvSpPr>
                <p:nvPr/>
              </p:nvSpPr>
              <p:spPr bwMode="ltGray">
                <a:xfrm>
                  <a:off x="2022" y="2337"/>
                  <a:ext cx="579" cy="584"/>
                </a:xfrm>
                <a:custGeom>
                  <a:avLst/>
                  <a:gdLst>
                    <a:gd name="T0" fmla="*/ 68 w 579"/>
                    <a:gd name="T1" fmla="*/ 0 h 584"/>
                    <a:gd name="T2" fmla="*/ 578 w 579"/>
                    <a:gd name="T3" fmla="*/ 37 h 584"/>
                    <a:gd name="T4" fmla="*/ 578 w 579"/>
                    <a:gd name="T5" fmla="*/ 81 h 584"/>
                    <a:gd name="T6" fmla="*/ 556 w 579"/>
                    <a:gd name="T7" fmla="*/ 568 h 584"/>
                    <a:gd name="T8" fmla="*/ 289 w 579"/>
                    <a:gd name="T9" fmla="*/ 554 h 584"/>
                    <a:gd name="T10" fmla="*/ 99 w 579"/>
                    <a:gd name="T11" fmla="*/ 546 h 584"/>
                    <a:gd name="T12" fmla="*/ 76 w 579"/>
                    <a:gd name="T13" fmla="*/ 583 h 584"/>
                    <a:gd name="T14" fmla="*/ 0 w 579"/>
                    <a:gd name="T15" fmla="*/ 575 h 584"/>
                    <a:gd name="T16" fmla="*/ 68 w 579"/>
                    <a:gd name="T17" fmla="*/ 0 h 5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79"/>
                    <a:gd name="T28" fmla="*/ 0 h 584"/>
                    <a:gd name="T29" fmla="*/ 579 w 579"/>
                    <a:gd name="T30" fmla="*/ 584 h 58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79" h="584">
                      <a:moveTo>
                        <a:pt x="68" y="0"/>
                      </a:moveTo>
                      <a:lnTo>
                        <a:pt x="578" y="37"/>
                      </a:lnTo>
                      <a:lnTo>
                        <a:pt x="578" y="81"/>
                      </a:lnTo>
                      <a:lnTo>
                        <a:pt x="556" y="568"/>
                      </a:lnTo>
                      <a:lnTo>
                        <a:pt x="289" y="554"/>
                      </a:lnTo>
                      <a:lnTo>
                        <a:pt x="99" y="546"/>
                      </a:lnTo>
                      <a:lnTo>
                        <a:pt x="76" y="583"/>
                      </a:lnTo>
                      <a:lnTo>
                        <a:pt x="0" y="575"/>
                      </a:lnTo>
                      <a:lnTo>
                        <a:pt x="68" y="0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58" name="Freeform 23"/>
                <p:cNvSpPr>
                  <a:spLocks/>
                </p:cNvSpPr>
                <p:nvPr/>
              </p:nvSpPr>
              <p:spPr bwMode="ltGray">
                <a:xfrm>
                  <a:off x="1786" y="1120"/>
                  <a:ext cx="815" cy="495"/>
                </a:xfrm>
                <a:custGeom>
                  <a:avLst/>
                  <a:gdLst>
                    <a:gd name="T0" fmla="*/ 15 w 815"/>
                    <a:gd name="T1" fmla="*/ 0 h 495"/>
                    <a:gd name="T2" fmla="*/ 814 w 815"/>
                    <a:gd name="T3" fmla="*/ 118 h 495"/>
                    <a:gd name="T4" fmla="*/ 799 w 815"/>
                    <a:gd name="T5" fmla="*/ 420 h 495"/>
                    <a:gd name="T6" fmla="*/ 784 w 815"/>
                    <a:gd name="T7" fmla="*/ 494 h 495"/>
                    <a:gd name="T8" fmla="*/ 266 w 815"/>
                    <a:gd name="T9" fmla="*/ 443 h 495"/>
                    <a:gd name="T10" fmla="*/ 259 w 815"/>
                    <a:gd name="T11" fmla="*/ 487 h 495"/>
                    <a:gd name="T12" fmla="*/ 251 w 815"/>
                    <a:gd name="T13" fmla="*/ 473 h 495"/>
                    <a:gd name="T14" fmla="*/ 236 w 815"/>
                    <a:gd name="T15" fmla="*/ 487 h 495"/>
                    <a:gd name="T16" fmla="*/ 175 w 815"/>
                    <a:gd name="T17" fmla="*/ 479 h 495"/>
                    <a:gd name="T18" fmla="*/ 129 w 815"/>
                    <a:gd name="T19" fmla="*/ 487 h 495"/>
                    <a:gd name="T20" fmla="*/ 83 w 815"/>
                    <a:gd name="T21" fmla="*/ 362 h 495"/>
                    <a:gd name="T22" fmla="*/ 53 w 815"/>
                    <a:gd name="T23" fmla="*/ 377 h 495"/>
                    <a:gd name="T24" fmla="*/ 45 w 815"/>
                    <a:gd name="T25" fmla="*/ 354 h 495"/>
                    <a:gd name="T26" fmla="*/ 68 w 815"/>
                    <a:gd name="T27" fmla="*/ 332 h 495"/>
                    <a:gd name="T28" fmla="*/ 83 w 815"/>
                    <a:gd name="T29" fmla="*/ 258 h 495"/>
                    <a:gd name="T30" fmla="*/ 15 w 815"/>
                    <a:gd name="T31" fmla="*/ 170 h 495"/>
                    <a:gd name="T32" fmla="*/ 0 w 815"/>
                    <a:gd name="T33" fmla="*/ 82 h 495"/>
                    <a:gd name="T34" fmla="*/ 15 w 815"/>
                    <a:gd name="T35" fmla="*/ 0 h 49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15"/>
                    <a:gd name="T55" fmla="*/ 0 h 495"/>
                    <a:gd name="T56" fmla="*/ 815 w 815"/>
                    <a:gd name="T57" fmla="*/ 495 h 49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15" h="495">
                      <a:moveTo>
                        <a:pt x="15" y="0"/>
                      </a:moveTo>
                      <a:lnTo>
                        <a:pt x="814" y="118"/>
                      </a:lnTo>
                      <a:lnTo>
                        <a:pt x="799" y="420"/>
                      </a:lnTo>
                      <a:lnTo>
                        <a:pt x="784" y="494"/>
                      </a:lnTo>
                      <a:lnTo>
                        <a:pt x="266" y="443"/>
                      </a:lnTo>
                      <a:lnTo>
                        <a:pt x="259" y="487"/>
                      </a:lnTo>
                      <a:lnTo>
                        <a:pt x="251" y="473"/>
                      </a:lnTo>
                      <a:lnTo>
                        <a:pt x="236" y="487"/>
                      </a:lnTo>
                      <a:lnTo>
                        <a:pt x="175" y="479"/>
                      </a:lnTo>
                      <a:lnTo>
                        <a:pt x="129" y="487"/>
                      </a:lnTo>
                      <a:lnTo>
                        <a:pt x="83" y="362"/>
                      </a:lnTo>
                      <a:lnTo>
                        <a:pt x="53" y="377"/>
                      </a:lnTo>
                      <a:lnTo>
                        <a:pt x="45" y="354"/>
                      </a:lnTo>
                      <a:lnTo>
                        <a:pt x="68" y="332"/>
                      </a:lnTo>
                      <a:lnTo>
                        <a:pt x="83" y="258"/>
                      </a:lnTo>
                      <a:lnTo>
                        <a:pt x="15" y="170"/>
                      </a:lnTo>
                      <a:lnTo>
                        <a:pt x="0" y="82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59" name="Freeform 24"/>
                <p:cNvSpPr>
                  <a:spLocks/>
                </p:cNvSpPr>
                <p:nvPr/>
              </p:nvSpPr>
              <p:spPr bwMode="ltGray">
                <a:xfrm>
                  <a:off x="2585" y="1238"/>
                  <a:ext cx="527" cy="303"/>
                </a:xfrm>
                <a:custGeom>
                  <a:avLst/>
                  <a:gdLst>
                    <a:gd name="T0" fmla="*/ 15 w 527"/>
                    <a:gd name="T1" fmla="*/ 0 h 303"/>
                    <a:gd name="T2" fmla="*/ 480 w 527"/>
                    <a:gd name="T3" fmla="*/ 15 h 303"/>
                    <a:gd name="T4" fmla="*/ 495 w 527"/>
                    <a:gd name="T5" fmla="*/ 51 h 303"/>
                    <a:gd name="T6" fmla="*/ 495 w 527"/>
                    <a:gd name="T7" fmla="*/ 81 h 303"/>
                    <a:gd name="T8" fmla="*/ 518 w 527"/>
                    <a:gd name="T9" fmla="*/ 148 h 303"/>
                    <a:gd name="T10" fmla="*/ 518 w 527"/>
                    <a:gd name="T11" fmla="*/ 191 h 303"/>
                    <a:gd name="T12" fmla="*/ 526 w 527"/>
                    <a:gd name="T13" fmla="*/ 221 h 303"/>
                    <a:gd name="T14" fmla="*/ 526 w 527"/>
                    <a:gd name="T15" fmla="*/ 302 h 303"/>
                    <a:gd name="T16" fmla="*/ 0 w 527"/>
                    <a:gd name="T17" fmla="*/ 302 h 303"/>
                    <a:gd name="T18" fmla="*/ 15 w 527"/>
                    <a:gd name="T19" fmla="*/ 0 h 30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7"/>
                    <a:gd name="T31" fmla="*/ 0 h 303"/>
                    <a:gd name="T32" fmla="*/ 527 w 527"/>
                    <a:gd name="T33" fmla="*/ 303 h 30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7" h="303">
                      <a:moveTo>
                        <a:pt x="15" y="0"/>
                      </a:moveTo>
                      <a:lnTo>
                        <a:pt x="480" y="15"/>
                      </a:lnTo>
                      <a:lnTo>
                        <a:pt x="495" y="51"/>
                      </a:lnTo>
                      <a:lnTo>
                        <a:pt x="495" y="81"/>
                      </a:lnTo>
                      <a:lnTo>
                        <a:pt x="518" y="148"/>
                      </a:lnTo>
                      <a:lnTo>
                        <a:pt x="518" y="191"/>
                      </a:lnTo>
                      <a:lnTo>
                        <a:pt x="526" y="221"/>
                      </a:lnTo>
                      <a:lnTo>
                        <a:pt x="526" y="302"/>
                      </a:lnTo>
                      <a:lnTo>
                        <a:pt x="0" y="302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60" name="Freeform 25"/>
                <p:cNvSpPr>
                  <a:spLocks/>
                </p:cNvSpPr>
                <p:nvPr/>
              </p:nvSpPr>
              <p:spPr bwMode="ltGray">
                <a:xfrm>
                  <a:off x="2570" y="1540"/>
                  <a:ext cx="580" cy="327"/>
                </a:xfrm>
                <a:custGeom>
                  <a:avLst/>
                  <a:gdLst>
                    <a:gd name="T0" fmla="*/ 15 w 580"/>
                    <a:gd name="T1" fmla="*/ 0 h 327"/>
                    <a:gd name="T2" fmla="*/ 541 w 580"/>
                    <a:gd name="T3" fmla="*/ 0 h 327"/>
                    <a:gd name="T4" fmla="*/ 548 w 580"/>
                    <a:gd name="T5" fmla="*/ 22 h 327"/>
                    <a:gd name="T6" fmla="*/ 541 w 580"/>
                    <a:gd name="T7" fmla="*/ 53 h 327"/>
                    <a:gd name="T8" fmla="*/ 556 w 580"/>
                    <a:gd name="T9" fmla="*/ 67 h 327"/>
                    <a:gd name="T10" fmla="*/ 556 w 580"/>
                    <a:gd name="T11" fmla="*/ 230 h 327"/>
                    <a:gd name="T12" fmla="*/ 571 w 580"/>
                    <a:gd name="T13" fmla="*/ 267 h 327"/>
                    <a:gd name="T14" fmla="*/ 548 w 580"/>
                    <a:gd name="T15" fmla="*/ 289 h 327"/>
                    <a:gd name="T16" fmla="*/ 579 w 580"/>
                    <a:gd name="T17" fmla="*/ 326 h 327"/>
                    <a:gd name="T18" fmla="*/ 541 w 580"/>
                    <a:gd name="T19" fmla="*/ 296 h 327"/>
                    <a:gd name="T20" fmla="*/ 480 w 580"/>
                    <a:gd name="T21" fmla="*/ 289 h 327"/>
                    <a:gd name="T22" fmla="*/ 457 w 580"/>
                    <a:gd name="T23" fmla="*/ 289 h 327"/>
                    <a:gd name="T24" fmla="*/ 411 w 580"/>
                    <a:gd name="T25" fmla="*/ 267 h 327"/>
                    <a:gd name="T26" fmla="*/ 0 w 580"/>
                    <a:gd name="T27" fmla="*/ 259 h 327"/>
                    <a:gd name="T28" fmla="*/ 0 w 580"/>
                    <a:gd name="T29" fmla="*/ 74 h 327"/>
                    <a:gd name="T30" fmla="*/ 15 w 580"/>
                    <a:gd name="T31" fmla="*/ 0 h 32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80"/>
                    <a:gd name="T49" fmla="*/ 0 h 327"/>
                    <a:gd name="T50" fmla="*/ 580 w 580"/>
                    <a:gd name="T51" fmla="*/ 327 h 32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80" h="327">
                      <a:moveTo>
                        <a:pt x="15" y="0"/>
                      </a:moveTo>
                      <a:lnTo>
                        <a:pt x="541" y="0"/>
                      </a:lnTo>
                      <a:lnTo>
                        <a:pt x="548" y="22"/>
                      </a:lnTo>
                      <a:lnTo>
                        <a:pt x="541" y="53"/>
                      </a:lnTo>
                      <a:lnTo>
                        <a:pt x="556" y="67"/>
                      </a:lnTo>
                      <a:lnTo>
                        <a:pt x="556" y="230"/>
                      </a:lnTo>
                      <a:lnTo>
                        <a:pt x="571" y="267"/>
                      </a:lnTo>
                      <a:lnTo>
                        <a:pt x="548" y="289"/>
                      </a:lnTo>
                      <a:lnTo>
                        <a:pt x="579" y="326"/>
                      </a:lnTo>
                      <a:lnTo>
                        <a:pt x="541" y="296"/>
                      </a:lnTo>
                      <a:lnTo>
                        <a:pt x="480" y="289"/>
                      </a:lnTo>
                      <a:lnTo>
                        <a:pt x="457" y="289"/>
                      </a:lnTo>
                      <a:lnTo>
                        <a:pt x="411" y="267"/>
                      </a:lnTo>
                      <a:lnTo>
                        <a:pt x="0" y="259"/>
                      </a:lnTo>
                      <a:lnTo>
                        <a:pt x="0" y="7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61" name="Freeform 26"/>
                <p:cNvSpPr>
                  <a:spLocks/>
                </p:cNvSpPr>
                <p:nvPr/>
              </p:nvSpPr>
              <p:spPr bwMode="ltGray">
                <a:xfrm>
                  <a:off x="3065" y="1202"/>
                  <a:ext cx="496" cy="569"/>
                </a:xfrm>
                <a:custGeom>
                  <a:avLst/>
                  <a:gdLst>
                    <a:gd name="T0" fmla="*/ 350 w 496"/>
                    <a:gd name="T1" fmla="*/ 258 h 569"/>
                    <a:gd name="T2" fmla="*/ 350 w 496"/>
                    <a:gd name="T3" fmla="*/ 318 h 569"/>
                    <a:gd name="T4" fmla="*/ 312 w 496"/>
                    <a:gd name="T5" fmla="*/ 354 h 569"/>
                    <a:gd name="T6" fmla="*/ 327 w 496"/>
                    <a:gd name="T7" fmla="*/ 361 h 569"/>
                    <a:gd name="T8" fmla="*/ 320 w 496"/>
                    <a:gd name="T9" fmla="*/ 435 h 569"/>
                    <a:gd name="T10" fmla="*/ 381 w 496"/>
                    <a:gd name="T11" fmla="*/ 494 h 569"/>
                    <a:gd name="T12" fmla="*/ 426 w 496"/>
                    <a:gd name="T13" fmla="*/ 509 h 569"/>
                    <a:gd name="T14" fmla="*/ 434 w 496"/>
                    <a:gd name="T15" fmla="*/ 546 h 569"/>
                    <a:gd name="T16" fmla="*/ 61 w 496"/>
                    <a:gd name="T17" fmla="*/ 568 h 569"/>
                    <a:gd name="T18" fmla="*/ 61 w 496"/>
                    <a:gd name="T19" fmla="*/ 406 h 569"/>
                    <a:gd name="T20" fmla="*/ 46 w 496"/>
                    <a:gd name="T21" fmla="*/ 391 h 569"/>
                    <a:gd name="T22" fmla="*/ 53 w 496"/>
                    <a:gd name="T23" fmla="*/ 361 h 569"/>
                    <a:gd name="T24" fmla="*/ 46 w 496"/>
                    <a:gd name="T25" fmla="*/ 339 h 569"/>
                    <a:gd name="T26" fmla="*/ 46 w 496"/>
                    <a:gd name="T27" fmla="*/ 258 h 569"/>
                    <a:gd name="T28" fmla="*/ 38 w 496"/>
                    <a:gd name="T29" fmla="*/ 228 h 569"/>
                    <a:gd name="T30" fmla="*/ 38 w 496"/>
                    <a:gd name="T31" fmla="*/ 207 h 569"/>
                    <a:gd name="T32" fmla="*/ 38 w 496"/>
                    <a:gd name="T33" fmla="*/ 184 h 569"/>
                    <a:gd name="T34" fmla="*/ 15 w 496"/>
                    <a:gd name="T35" fmla="*/ 117 h 569"/>
                    <a:gd name="T36" fmla="*/ 15 w 496"/>
                    <a:gd name="T37" fmla="*/ 88 h 569"/>
                    <a:gd name="T38" fmla="*/ 0 w 496"/>
                    <a:gd name="T39" fmla="*/ 51 h 569"/>
                    <a:gd name="T40" fmla="*/ 137 w 496"/>
                    <a:gd name="T41" fmla="*/ 37 h 569"/>
                    <a:gd name="T42" fmla="*/ 167 w 496"/>
                    <a:gd name="T43" fmla="*/ 0 h 569"/>
                    <a:gd name="T44" fmla="*/ 190 w 496"/>
                    <a:gd name="T45" fmla="*/ 58 h 569"/>
                    <a:gd name="T46" fmla="*/ 289 w 496"/>
                    <a:gd name="T47" fmla="*/ 81 h 569"/>
                    <a:gd name="T48" fmla="*/ 327 w 496"/>
                    <a:gd name="T49" fmla="*/ 125 h 569"/>
                    <a:gd name="T50" fmla="*/ 419 w 496"/>
                    <a:gd name="T51" fmla="*/ 111 h 569"/>
                    <a:gd name="T52" fmla="*/ 434 w 496"/>
                    <a:gd name="T53" fmla="*/ 125 h 569"/>
                    <a:gd name="T54" fmla="*/ 495 w 496"/>
                    <a:gd name="T55" fmla="*/ 117 h 569"/>
                    <a:gd name="T56" fmla="*/ 358 w 496"/>
                    <a:gd name="T57" fmla="*/ 251 h 569"/>
                    <a:gd name="T58" fmla="*/ 350 w 496"/>
                    <a:gd name="T59" fmla="*/ 258 h 56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96"/>
                    <a:gd name="T91" fmla="*/ 0 h 569"/>
                    <a:gd name="T92" fmla="*/ 496 w 496"/>
                    <a:gd name="T93" fmla="*/ 569 h 56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96" h="569">
                      <a:moveTo>
                        <a:pt x="350" y="258"/>
                      </a:moveTo>
                      <a:lnTo>
                        <a:pt x="350" y="318"/>
                      </a:lnTo>
                      <a:lnTo>
                        <a:pt x="312" y="354"/>
                      </a:lnTo>
                      <a:lnTo>
                        <a:pt x="327" y="361"/>
                      </a:lnTo>
                      <a:lnTo>
                        <a:pt x="320" y="435"/>
                      </a:lnTo>
                      <a:lnTo>
                        <a:pt x="381" y="494"/>
                      </a:lnTo>
                      <a:lnTo>
                        <a:pt x="426" y="509"/>
                      </a:lnTo>
                      <a:lnTo>
                        <a:pt x="434" y="546"/>
                      </a:lnTo>
                      <a:lnTo>
                        <a:pt x="61" y="568"/>
                      </a:lnTo>
                      <a:lnTo>
                        <a:pt x="61" y="406"/>
                      </a:lnTo>
                      <a:lnTo>
                        <a:pt x="46" y="391"/>
                      </a:lnTo>
                      <a:lnTo>
                        <a:pt x="53" y="361"/>
                      </a:lnTo>
                      <a:lnTo>
                        <a:pt x="46" y="339"/>
                      </a:lnTo>
                      <a:lnTo>
                        <a:pt x="46" y="258"/>
                      </a:lnTo>
                      <a:lnTo>
                        <a:pt x="38" y="228"/>
                      </a:lnTo>
                      <a:lnTo>
                        <a:pt x="38" y="207"/>
                      </a:lnTo>
                      <a:lnTo>
                        <a:pt x="38" y="184"/>
                      </a:lnTo>
                      <a:lnTo>
                        <a:pt x="15" y="117"/>
                      </a:lnTo>
                      <a:lnTo>
                        <a:pt x="15" y="88"/>
                      </a:lnTo>
                      <a:lnTo>
                        <a:pt x="0" y="51"/>
                      </a:lnTo>
                      <a:lnTo>
                        <a:pt x="137" y="37"/>
                      </a:lnTo>
                      <a:lnTo>
                        <a:pt x="167" y="0"/>
                      </a:lnTo>
                      <a:lnTo>
                        <a:pt x="190" y="58"/>
                      </a:lnTo>
                      <a:lnTo>
                        <a:pt x="289" y="81"/>
                      </a:lnTo>
                      <a:lnTo>
                        <a:pt x="327" y="125"/>
                      </a:lnTo>
                      <a:lnTo>
                        <a:pt x="419" y="111"/>
                      </a:lnTo>
                      <a:lnTo>
                        <a:pt x="434" y="125"/>
                      </a:lnTo>
                      <a:lnTo>
                        <a:pt x="495" y="117"/>
                      </a:lnTo>
                      <a:lnTo>
                        <a:pt x="358" y="251"/>
                      </a:lnTo>
                      <a:lnTo>
                        <a:pt x="350" y="258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62" name="Freeform 27"/>
                <p:cNvSpPr>
                  <a:spLocks/>
                </p:cNvSpPr>
                <p:nvPr/>
              </p:nvSpPr>
              <p:spPr bwMode="ltGray">
                <a:xfrm>
                  <a:off x="3118" y="1747"/>
                  <a:ext cx="481" cy="349"/>
                </a:xfrm>
                <a:custGeom>
                  <a:avLst/>
                  <a:gdLst>
                    <a:gd name="T0" fmla="*/ 419 w 481"/>
                    <a:gd name="T1" fmla="*/ 82 h 349"/>
                    <a:gd name="T2" fmla="*/ 442 w 481"/>
                    <a:gd name="T3" fmla="*/ 82 h 349"/>
                    <a:gd name="T4" fmla="*/ 449 w 481"/>
                    <a:gd name="T5" fmla="*/ 104 h 349"/>
                    <a:gd name="T6" fmla="*/ 457 w 481"/>
                    <a:gd name="T7" fmla="*/ 133 h 349"/>
                    <a:gd name="T8" fmla="*/ 480 w 481"/>
                    <a:gd name="T9" fmla="*/ 156 h 349"/>
                    <a:gd name="T10" fmla="*/ 449 w 481"/>
                    <a:gd name="T11" fmla="*/ 215 h 349"/>
                    <a:gd name="T12" fmla="*/ 419 w 481"/>
                    <a:gd name="T13" fmla="*/ 244 h 349"/>
                    <a:gd name="T14" fmla="*/ 427 w 481"/>
                    <a:gd name="T15" fmla="*/ 266 h 349"/>
                    <a:gd name="T16" fmla="*/ 396 w 481"/>
                    <a:gd name="T17" fmla="*/ 303 h 349"/>
                    <a:gd name="T18" fmla="*/ 388 w 481"/>
                    <a:gd name="T19" fmla="*/ 340 h 349"/>
                    <a:gd name="T20" fmla="*/ 373 w 481"/>
                    <a:gd name="T21" fmla="*/ 318 h 349"/>
                    <a:gd name="T22" fmla="*/ 84 w 481"/>
                    <a:gd name="T23" fmla="*/ 348 h 349"/>
                    <a:gd name="T24" fmla="*/ 84 w 481"/>
                    <a:gd name="T25" fmla="*/ 318 h 349"/>
                    <a:gd name="T26" fmla="*/ 76 w 481"/>
                    <a:gd name="T27" fmla="*/ 281 h 349"/>
                    <a:gd name="T28" fmla="*/ 76 w 481"/>
                    <a:gd name="T29" fmla="*/ 244 h 349"/>
                    <a:gd name="T30" fmla="*/ 46 w 481"/>
                    <a:gd name="T31" fmla="*/ 185 h 349"/>
                    <a:gd name="T32" fmla="*/ 31 w 481"/>
                    <a:gd name="T33" fmla="*/ 119 h 349"/>
                    <a:gd name="T34" fmla="*/ 0 w 481"/>
                    <a:gd name="T35" fmla="*/ 82 h 349"/>
                    <a:gd name="T36" fmla="*/ 23 w 481"/>
                    <a:gd name="T37" fmla="*/ 59 h 349"/>
                    <a:gd name="T38" fmla="*/ 8 w 481"/>
                    <a:gd name="T39" fmla="*/ 22 h 349"/>
                    <a:gd name="T40" fmla="*/ 381 w 481"/>
                    <a:gd name="T41" fmla="*/ 0 h 349"/>
                    <a:gd name="T42" fmla="*/ 411 w 481"/>
                    <a:gd name="T43" fmla="*/ 22 h 349"/>
                    <a:gd name="T44" fmla="*/ 396 w 481"/>
                    <a:gd name="T45" fmla="*/ 45 h 349"/>
                    <a:gd name="T46" fmla="*/ 419 w 481"/>
                    <a:gd name="T47" fmla="*/ 82 h 34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81"/>
                    <a:gd name="T73" fmla="*/ 0 h 349"/>
                    <a:gd name="T74" fmla="*/ 481 w 481"/>
                    <a:gd name="T75" fmla="*/ 349 h 349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81" h="349">
                      <a:moveTo>
                        <a:pt x="419" y="82"/>
                      </a:moveTo>
                      <a:lnTo>
                        <a:pt x="442" y="82"/>
                      </a:lnTo>
                      <a:lnTo>
                        <a:pt x="449" y="104"/>
                      </a:lnTo>
                      <a:lnTo>
                        <a:pt x="457" y="133"/>
                      </a:lnTo>
                      <a:lnTo>
                        <a:pt x="480" y="156"/>
                      </a:lnTo>
                      <a:lnTo>
                        <a:pt x="449" y="215"/>
                      </a:lnTo>
                      <a:lnTo>
                        <a:pt x="419" y="244"/>
                      </a:lnTo>
                      <a:lnTo>
                        <a:pt x="427" y="266"/>
                      </a:lnTo>
                      <a:lnTo>
                        <a:pt x="396" y="303"/>
                      </a:lnTo>
                      <a:lnTo>
                        <a:pt x="388" y="340"/>
                      </a:lnTo>
                      <a:lnTo>
                        <a:pt x="373" y="318"/>
                      </a:lnTo>
                      <a:lnTo>
                        <a:pt x="84" y="348"/>
                      </a:lnTo>
                      <a:lnTo>
                        <a:pt x="84" y="318"/>
                      </a:lnTo>
                      <a:lnTo>
                        <a:pt x="76" y="281"/>
                      </a:lnTo>
                      <a:lnTo>
                        <a:pt x="76" y="244"/>
                      </a:lnTo>
                      <a:lnTo>
                        <a:pt x="46" y="185"/>
                      </a:lnTo>
                      <a:lnTo>
                        <a:pt x="31" y="119"/>
                      </a:lnTo>
                      <a:lnTo>
                        <a:pt x="0" y="82"/>
                      </a:lnTo>
                      <a:lnTo>
                        <a:pt x="23" y="59"/>
                      </a:lnTo>
                      <a:lnTo>
                        <a:pt x="8" y="22"/>
                      </a:lnTo>
                      <a:lnTo>
                        <a:pt x="381" y="0"/>
                      </a:lnTo>
                      <a:lnTo>
                        <a:pt x="411" y="22"/>
                      </a:lnTo>
                      <a:lnTo>
                        <a:pt x="396" y="45"/>
                      </a:lnTo>
                      <a:lnTo>
                        <a:pt x="419" y="82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63" name="Freeform 28"/>
                <p:cNvSpPr>
                  <a:spLocks/>
                </p:cNvSpPr>
                <p:nvPr/>
              </p:nvSpPr>
              <p:spPr bwMode="ltGray">
                <a:xfrm>
                  <a:off x="3377" y="1438"/>
                  <a:ext cx="420" cy="421"/>
                </a:xfrm>
                <a:custGeom>
                  <a:avLst/>
                  <a:gdLst>
                    <a:gd name="T0" fmla="*/ 76 w 420"/>
                    <a:gd name="T1" fmla="*/ 29 h 421"/>
                    <a:gd name="T2" fmla="*/ 152 w 420"/>
                    <a:gd name="T3" fmla="*/ 0 h 421"/>
                    <a:gd name="T4" fmla="*/ 145 w 420"/>
                    <a:gd name="T5" fmla="*/ 37 h 421"/>
                    <a:gd name="T6" fmla="*/ 168 w 420"/>
                    <a:gd name="T7" fmla="*/ 37 h 421"/>
                    <a:gd name="T8" fmla="*/ 251 w 420"/>
                    <a:gd name="T9" fmla="*/ 66 h 421"/>
                    <a:gd name="T10" fmla="*/ 327 w 420"/>
                    <a:gd name="T11" fmla="*/ 81 h 421"/>
                    <a:gd name="T12" fmla="*/ 350 w 420"/>
                    <a:gd name="T13" fmla="*/ 96 h 421"/>
                    <a:gd name="T14" fmla="*/ 350 w 420"/>
                    <a:gd name="T15" fmla="*/ 125 h 421"/>
                    <a:gd name="T16" fmla="*/ 381 w 420"/>
                    <a:gd name="T17" fmla="*/ 147 h 421"/>
                    <a:gd name="T18" fmla="*/ 373 w 420"/>
                    <a:gd name="T19" fmla="*/ 213 h 421"/>
                    <a:gd name="T20" fmla="*/ 419 w 420"/>
                    <a:gd name="T21" fmla="*/ 162 h 421"/>
                    <a:gd name="T22" fmla="*/ 388 w 420"/>
                    <a:gd name="T23" fmla="*/ 280 h 421"/>
                    <a:gd name="T24" fmla="*/ 396 w 420"/>
                    <a:gd name="T25" fmla="*/ 383 h 421"/>
                    <a:gd name="T26" fmla="*/ 190 w 420"/>
                    <a:gd name="T27" fmla="*/ 420 h 421"/>
                    <a:gd name="T28" fmla="*/ 183 w 420"/>
                    <a:gd name="T29" fmla="*/ 391 h 421"/>
                    <a:gd name="T30" fmla="*/ 160 w 420"/>
                    <a:gd name="T31" fmla="*/ 391 h 421"/>
                    <a:gd name="T32" fmla="*/ 137 w 420"/>
                    <a:gd name="T33" fmla="*/ 354 h 421"/>
                    <a:gd name="T34" fmla="*/ 152 w 420"/>
                    <a:gd name="T35" fmla="*/ 332 h 421"/>
                    <a:gd name="T36" fmla="*/ 122 w 420"/>
                    <a:gd name="T37" fmla="*/ 309 h 421"/>
                    <a:gd name="T38" fmla="*/ 114 w 420"/>
                    <a:gd name="T39" fmla="*/ 273 h 421"/>
                    <a:gd name="T40" fmla="*/ 69 w 420"/>
                    <a:gd name="T41" fmla="*/ 258 h 421"/>
                    <a:gd name="T42" fmla="*/ 8 w 420"/>
                    <a:gd name="T43" fmla="*/ 199 h 421"/>
                    <a:gd name="T44" fmla="*/ 15 w 420"/>
                    <a:gd name="T45" fmla="*/ 125 h 421"/>
                    <a:gd name="T46" fmla="*/ 0 w 420"/>
                    <a:gd name="T47" fmla="*/ 118 h 421"/>
                    <a:gd name="T48" fmla="*/ 38 w 420"/>
                    <a:gd name="T49" fmla="*/ 81 h 421"/>
                    <a:gd name="T50" fmla="*/ 38 w 420"/>
                    <a:gd name="T51" fmla="*/ 22 h 421"/>
                    <a:gd name="T52" fmla="*/ 46 w 420"/>
                    <a:gd name="T53" fmla="*/ 15 h 421"/>
                    <a:gd name="T54" fmla="*/ 76 w 420"/>
                    <a:gd name="T55" fmla="*/ 29 h 42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20"/>
                    <a:gd name="T85" fmla="*/ 0 h 421"/>
                    <a:gd name="T86" fmla="*/ 420 w 420"/>
                    <a:gd name="T87" fmla="*/ 421 h 42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20" h="421">
                      <a:moveTo>
                        <a:pt x="76" y="29"/>
                      </a:moveTo>
                      <a:lnTo>
                        <a:pt x="152" y="0"/>
                      </a:lnTo>
                      <a:lnTo>
                        <a:pt x="145" y="37"/>
                      </a:lnTo>
                      <a:lnTo>
                        <a:pt x="168" y="37"/>
                      </a:lnTo>
                      <a:lnTo>
                        <a:pt x="251" y="66"/>
                      </a:lnTo>
                      <a:lnTo>
                        <a:pt x="327" y="81"/>
                      </a:lnTo>
                      <a:lnTo>
                        <a:pt x="350" y="96"/>
                      </a:lnTo>
                      <a:lnTo>
                        <a:pt x="350" y="125"/>
                      </a:lnTo>
                      <a:lnTo>
                        <a:pt x="381" y="147"/>
                      </a:lnTo>
                      <a:lnTo>
                        <a:pt x="373" y="213"/>
                      </a:lnTo>
                      <a:lnTo>
                        <a:pt x="419" y="162"/>
                      </a:lnTo>
                      <a:lnTo>
                        <a:pt x="388" y="280"/>
                      </a:lnTo>
                      <a:lnTo>
                        <a:pt x="396" y="383"/>
                      </a:lnTo>
                      <a:lnTo>
                        <a:pt x="190" y="420"/>
                      </a:lnTo>
                      <a:lnTo>
                        <a:pt x="183" y="391"/>
                      </a:lnTo>
                      <a:lnTo>
                        <a:pt x="160" y="391"/>
                      </a:lnTo>
                      <a:lnTo>
                        <a:pt x="137" y="354"/>
                      </a:lnTo>
                      <a:lnTo>
                        <a:pt x="152" y="332"/>
                      </a:lnTo>
                      <a:lnTo>
                        <a:pt x="122" y="309"/>
                      </a:lnTo>
                      <a:lnTo>
                        <a:pt x="114" y="273"/>
                      </a:lnTo>
                      <a:lnTo>
                        <a:pt x="69" y="258"/>
                      </a:lnTo>
                      <a:lnTo>
                        <a:pt x="8" y="199"/>
                      </a:lnTo>
                      <a:lnTo>
                        <a:pt x="15" y="125"/>
                      </a:lnTo>
                      <a:lnTo>
                        <a:pt x="0" y="118"/>
                      </a:lnTo>
                      <a:lnTo>
                        <a:pt x="38" y="81"/>
                      </a:lnTo>
                      <a:lnTo>
                        <a:pt x="38" y="22"/>
                      </a:lnTo>
                      <a:lnTo>
                        <a:pt x="46" y="15"/>
                      </a:lnTo>
                      <a:lnTo>
                        <a:pt x="76" y="29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64" name="Freeform 29"/>
                <p:cNvSpPr>
                  <a:spLocks/>
                </p:cNvSpPr>
                <p:nvPr/>
              </p:nvSpPr>
              <p:spPr bwMode="ltGray">
                <a:xfrm>
                  <a:off x="3202" y="2064"/>
                  <a:ext cx="535" cy="400"/>
                </a:xfrm>
                <a:custGeom>
                  <a:avLst/>
                  <a:gdLst>
                    <a:gd name="T0" fmla="*/ 432 w 534"/>
                    <a:gd name="T1" fmla="*/ 354 h 400"/>
                    <a:gd name="T2" fmla="*/ 107 w 534"/>
                    <a:gd name="T3" fmla="*/ 383 h 400"/>
                    <a:gd name="T4" fmla="*/ 99 w 534"/>
                    <a:gd name="T5" fmla="*/ 317 h 400"/>
                    <a:gd name="T6" fmla="*/ 99 w 534"/>
                    <a:gd name="T7" fmla="*/ 141 h 400"/>
                    <a:gd name="T8" fmla="*/ 53 w 534"/>
                    <a:gd name="T9" fmla="*/ 104 h 400"/>
                    <a:gd name="T10" fmla="*/ 68 w 534"/>
                    <a:gd name="T11" fmla="*/ 82 h 400"/>
                    <a:gd name="T12" fmla="*/ 0 w 534"/>
                    <a:gd name="T13" fmla="*/ 30 h 400"/>
                    <a:gd name="T14" fmla="*/ 295 w 534"/>
                    <a:gd name="T15" fmla="*/ 0 h 400"/>
                    <a:gd name="T16" fmla="*/ 310 w 534"/>
                    <a:gd name="T17" fmla="*/ 22 h 400"/>
                    <a:gd name="T18" fmla="*/ 318 w 534"/>
                    <a:gd name="T19" fmla="*/ 67 h 400"/>
                    <a:gd name="T20" fmla="*/ 379 w 534"/>
                    <a:gd name="T21" fmla="*/ 141 h 400"/>
                    <a:gd name="T22" fmla="*/ 409 w 534"/>
                    <a:gd name="T23" fmla="*/ 141 h 400"/>
                    <a:gd name="T24" fmla="*/ 432 w 534"/>
                    <a:gd name="T25" fmla="*/ 141 h 400"/>
                    <a:gd name="T26" fmla="*/ 417 w 534"/>
                    <a:gd name="T27" fmla="*/ 184 h 400"/>
                    <a:gd name="T28" fmla="*/ 455 w 534"/>
                    <a:gd name="T29" fmla="*/ 221 h 400"/>
                    <a:gd name="T30" fmla="*/ 493 w 534"/>
                    <a:gd name="T31" fmla="*/ 244 h 400"/>
                    <a:gd name="T32" fmla="*/ 486 w 534"/>
                    <a:gd name="T33" fmla="*/ 281 h 400"/>
                    <a:gd name="T34" fmla="*/ 493 w 534"/>
                    <a:gd name="T35" fmla="*/ 295 h 400"/>
                    <a:gd name="T36" fmla="*/ 524 w 534"/>
                    <a:gd name="T37" fmla="*/ 295 h 400"/>
                    <a:gd name="T38" fmla="*/ 531 w 534"/>
                    <a:gd name="T39" fmla="*/ 281 h 400"/>
                    <a:gd name="T40" fmla="*/ 539 w 534"/>
                    <a:gd name="T41" fmla="*/ 317 h 400"/>
                    <a:gd name="T42" fmla="*/ 524 w 534"/>
                    <a:gd name="T43" fmla="*/ 347 h 400"/>
                    <a:gd name="T44" fmla="*/ 486 w 534"/>
                    <a:gd name="T45" fmla="*/ 399 h 400"/>
                    <a:gd name="T46" fmla="*/ 432 w 534"/>
                    <a:gd name="T47" fmla="*/ 391 h 400"/>
                    <a:gd name="T48" fmla="*/ 455 w 534"/>
                    <a:gd name="T49" fmla="*/ 377 h 400"/>
                    <a:gd name="T50" fmla="*/ 432 w 534"/>
                    <a:gd name="T51" fmla="*/ 354 h 40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34"/>
                    <a:gd name="T79" fmla="*/ 0 h 400"/>
                    <a:gd name="T80" fmla="*/ 534 w 534"/>
                    <a:gd name="T81" fmla="*/ 400 h 40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34" h="400">
                      <a:moveTo>
                        <a:pt x="426" y="354"/>
                      </a:moveTo>
                      <a:lnTo>
                        <a:pt x="107" y="383"/>
                      </a:lnTo>
                      <a:lnTo>
                        <a:pt x="99" y="317"/>
                      </a:lnTo>
                      <a:lnTo>
                        <a:pt x="99" y="141"/>
                      </a:lnTo>
                      <a:lnTo>
                        <a:pt x="53" y="104"/>
                      </a:lnTo>
                      <a:lnTo>
                        <a:pt x="68" y="82"/>
                      </a:lnTo>
                      <a:lnTo>
                        <a:pt x="0" y="30"/>
                      </a:lnTo>
                      <a:lnTo>
                        <a:pt x="289" y="0"/>
                      </a:lnTo>
                      <a:lnTo>
                        <a:pt x="304" y="22"/>
                      </a:lnTo>
                      <a:lnTo>
                        <a:pt x="312" y="67"/>
                      </a:lnTo>
                      <a:lnTo>
                        <a:pt x="373" y="141"/>
                      </a:lnTo>
                      <a:lnTo>
                        <a:pt x="403" y="141"/>
                      </a:lnTo>
                      <a:lnTo>
                        <a:pt x="426" y="141"/>
                      </a:lnTo>
                      <a:lnTo>
                        <a:pt x="411" y="184"/>
                      </a:lnTo>
                      <a:lnTo>
                        <a:pt x="449" y="221"/>
                      </a:lnTo>
                      <a:lnTo>
                        <a:pt x="487" y="244"/>
                      </a:lnTo>
                      <a:lnTo>
                        <a:pt x="480" y="281"/>
                      </a:lnTo>
                      <a:lnTo>
                        <a:pt x="487" y="295"/>
                      </a:lnTo>
                      <a:lnTo>
                        <a:pt x="518" y="295"/>
                      </a:lnTo>
                      <a:lnTo>
                        <a:pt x="525" y="281"/>
                      </a:lnTo>
                      <a:lnTo>
                        <a:pt x="533" y="317"/>
                      </a:lnTo>
                      <a:lnTo>
                        <a:pt x="518" y="347"/>
                      </a:lnTo>
                      <a:lnTo>
                        <a:pt x="480" y="399"/>
                      </a:lnTo>
                      <a:lnTo>
                        <a:pt x="426" y="391"/>
                      </a:lnTo>
                      <a:lnTo>
                        <a:pt x="449" y="377"/>
                      </a:lnTo>
                      <a:lnTo>
                        <a:pt x="426" y="354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65" name="Freeform 30"/>
                <p:cNvSpPr>
                  <a:spLocks/>
                </p:cNvSpPr>
                <p:nvPr/>
              </p:nvSpPr>
              <p:spPr bwMode="ltGray">
                <a:xfrm>
                  <a:off x="2547" y="1799"/>
                  <a:ext cx="695" cy="318"/>
                </a:xfrm>
                <a:custGeom>
                  <a:avLst/>
                  <a:gdLst>
                    <a:gd name="T0" fmla="*/ 145 w 694"/>
                    <a:gd name="T1" fmla="*/ 222 h 318"/>
                    <a:gd name="T2" fmla="*/ 0 w 694"/>
                    <a:gd name="T3" fmla="*/ 207 h 318"/>
                    <a:gd name="T4" fmla="*/ 23 w 694"/>
                    <a:gd name="T5" fmla="*/ 0 h 318"/>
                    <a:gd name="T6" fmla="*/ 432 w 694"/>
                    <a:gd name="T7" fmla="*/ 8 h 318"/>
                    <a:gd name="T8" fmla="*/ 486 w 694"/>
                    <a:gd name="T9" fmla="*/ 30 h 318"/>
                    <a:gd name="T10" fmla="*/ 509 w 694"/>
                    <a:gd name="T11" fmla="*/ 30 h 318"/>
                    <a:gd name="T12" fmla="*/ 570 w 694"/>
                    <a:gd name="T13" fmla="*/ 37 h 318"/>
                    <a:gd name="T14" fmla="*/ 608 w 694"/>
                    <a:gd name="T15" fmla="*/ 67 h 318"/>
                    <a:gd name="T16" fmla="*/ 623 w 694"/>
                    <a:gd name="T17" fmla="*/ 133 h 318"/>
                    <a:gd name="T18" fmla="*/ 653 w 694"/>
                    <a:gd name="T19" fmla="*/ 192 h 318"/>
                    <a:gd name="T20" fmla="*/ 653 w 694"/>
                    <a:gd name="T21" fmla="*/ 222 h 318"/>
                    <a:gd name="T22" fmla="*/ 661 w 694"/>
                    <a:gd name="T23" fmla="*/ 266 h 318"/>
                    <a:gd name="T24" fmla="*/ 661 w 694"/>
                    <a:gd name="T25" fmla="*/ 296 h 318"/>
                    <a:gd name="T26" fmla="*/ 699 w 694"/>
                    <a:gd name="T27" fmla="*/ 317 h 318"/>
                    <a:gd name="T28" fmla="*/ 145 w 694"/>
                    <a:gd name="T29" fmla="*/ 317 h 318"/>
                    <a:gd name="T30" fmla="*/ 145 w 694"/>
                    <a:gd name="T31" fmla="*/ 222 h 31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94"/>
                    <a:gd name="T49" fmla="*/ 0 h 318"/>
                    <a:gd name="T50" fmla="*/ 694 w 694"/>
                    <a:gd name="T51" fmla="*/ 318 h 31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94" h="318">
                      <a:moveTo>
                        <a:pt x="145" y="222"/>
                      </a:moveTo>
                      <a:lnTo>
                        <a:pt x="0" y="207"/>
                      </a:lnTo>
                      <a:lnTo>
                        <a:pt x="23" y="0"/>
                      </a:lnTo>
                      <a:lnTo>
                        <a:pt x="426" y="8"/>
                      </a:lnTo>
                      <a:lnTo>
                        <a:pt x="480" y="30"/>
                      </a:lnTo>
                      <a:lnTo>
                        <a:pt x="503" y="30"/>
                      </a:lnTo>
                      <a:lnTo>
                        <a:pt x="564" y="37"/>
                      </a:lnTo>
                      <a:lnTo>
                        <a:pt x="602" y="67"/>
                      </a:lnTo>
                      <a:lnTo>
                        <a:pt x="617" y="133"/>
                      </a:lnTo>
                      <a:lnTo>
                        <a:pt x="647" y="192"/>
                      </a:lnTo>
                      <a:lnTo>
                        <a:pt x="647" y="222"/>
                      </a:lnTo>
                      <a:lnTo>
                        <a:pt x="655" y="266"/>
                      </a:lnTo>
                      <a:lnTo>
                        <a:pt x="655" y="296"/>
                      </a:lnTo>
                      <a:lnTo>
                        <a:pt x="693" y="317"/>
                      </a:lnTo>
                      <a:lnTo>
                        <a:pt x="145" y="317"/>
                      </a:lnTo>
                      <a:lnTo>
                        <a:pt x="145" y="222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66" name="Freeform 31"/>
                <p:cNvSpPr>
                  <a:spLocks/>
                </p:cNvSpPr>
                <p:nvPr/>
              </p:nvSpPr>
              <p:spPr bwMode="ltGray">
                <a:xfrm>
                  <a:off x="2684" y="2116"/>
                  <a:ext cx="618" cy="267"/>
                </a:xfrm>
                <a:custGeom>
                  <a:avLst/>
                  <a:gdLst>
                    <a:gd name="T0" fmla="*/ 8 w 618"/>
                    <a:gd name="T1" fmla="*/ 0 h 267"/>
                    <a:gd name="T2" fmla="*/ 556 w 618"/>
                    <a:gd name="T3" fmla="*/ 0 h 267"/>
                    <a:gd name="T4" fmla="*/ 586 w 618"/>
                    <a:gd name="T5" fmla="*/ 30 h 267"/>
                    <a:gd name="T6" fmla="*/ 571 w 618"/>
                    <a:gd name="T7" fmla="*/ 52 h 267"/>
                    <a:gd name="T8" fmla="*/ 617 w 618"/>
                    <a:gd name="T9" fmla="*/ 82 h 267"/>
                    <a:gd name="T10" fmla="*/ 617 w 618"/>
                    <a:gd name="T11" fmla="*/ 266 h 267"/>
                    <a:gd name="T12" fmla="*/ 0 w 618"/>
                    <a:gd name="T13" fmla="*/ 266 h 267"/>
                    <a:gd name="T14" fmla="*/ 8 w 618"/>
                    <a:gd name="T15" fmla="*/ 0 h 26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18"/>
                    <a:gd name="T25" fmla="*/ 0 h 267"/>
                    <a:gd name="T26" fmla="*/ 618 w 618"/>
                    <a:gd name="T27" fmla="*/ 267 h 26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18" h="267">
                      <a:moveTo>
                        <a:pt x="8" y="0"/>
                      </a:moveTo>
                      <a:lnTo>
                        <a:pt x="556" y="0"/>
                      </a:lnTo>
                      <a:lnTo>
                        <a:pt x="586" y="30"/>
                      </a:lnTo>
                      <a:lnTo>
                        <a:pt x="571" y="52"/>
                      </a:lnTo>
                      <a:lnTo>
                        <a:pt x="617" y="82"/>
                      </a:lnTo>
                      <a:lnTo>
                        <a:pt x="617" y="266"/>
                      </a:lnTo>
                      <a:lnTo>
                        <a:pt x="0" y="266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67" name="Freeform 32"/>
                <p:cNvSpPr>
                  <a:spLocks/>
                </p:cNvSpPr>
                <p:nvPr/>
              </p:nvSpPr>
              <p:spPr bwMode="ltGray">
                <a:xfrm>
                  <a:off x="2600" y="2374"/>
                  <a:ext cx="725" cy="391"/>
                </a:xfrm>
                <a:custGeom>
                  <a:avLst/>
                  <a:gdLst>
                    <a:gd name="T0" fmla="*/ 84 w 725"/>
                    <a:gd name="T1" fmla="*/ 8 h 391"/>
                    <a:gd name="T2" fmla="*/ 701 w 725"/>
                    <a:gd name="T3" fmla="*/ 8 h 391"/>
                    <a:gd name="T4" fmla="*/ 709 w 725"/>
                    <a:gd name="T5" fmla="*/ 74 h 391"/>
                    <a:gd name="T6" fmla="*/ 716 w 725"/>
                    <a:gd name="T7" fmla="*/ 155 h 391"/>
                    <a:gd name="T8" fmla="*/ 724 w 725"/>
                    <a:gd name="T9" fmla="*/ 273 h 391"/>
                    <a:gd name="T10" fmla="*/ 716 w 725"/>
                    <a:gd name="T11" fmla="*/ 376 h 391"/>
                    <a:gd name="T12" fmla="*/ 724 w 725"/>
                    <a:gd name="T13" fmla="*/ 390 h 391"/>
                    <a:gd name="T14" fmla="*/ 701 w 725"/>
                    <a:gd name="T15" fmla="*/ 376 h 391"/>
                    <a:gd name="T16" fmla="*/ 670 w 725"/>
                    <a:gd name="T17" fmla="*/ 369 h 391"/>
                    <a:gd name="T18" fmla="*/ 632 w 725"/>
                    <a:gd name="T19" fmla="*/ 369 h 391"/>
                    <a:gd name="T20" fmla="*/ 571 w 725"/>
                    <a:gd name="T21" fmla="*/ 390 h 391"/>
                    <a:gd name="T22" fmla="*/ 564 w 725"/>
                    <a:gd name="T23" fmla="*/ 369 h 391"/>
                    <a:gd name="T24" fmla="*/ 518 w 725"/>
                    <a:gd name="T25" fmla="*/ 353 h 391"/>
                    <a:gd name="T26" fmla="*/ 503 w 725"/>
                    <a:gd name="T27" fmla="*/ 383 h 391"/>
                    <a:gd name="T28" fmla="*/ 450 w 725"/>
                    <a:gd name="T29" fmla="*/ 332 h 391"/>
                    <a:gd name="T30" fmla="*/ 412 w 725"/>
                    <a:gd name="T31" fmla="*/ 346 h 391"/>
                    <a:gd name="T32" fmla="*/ 404 w 725"/>
                    <a:gd name="T33" fmla="*/ 316 h 391"/>
                    <a:gd name="T34" fmla="*/ 313 w 725"/>
                    <a:gd name="T35" fmla="*/ 295 h 391"/>
                    <a:gd name="T36" fmla="*/ 252 w 725"/>
                    <a:gd name="T37" fmla="*/ 265 h 391"/>
                    <a:gd name="T38" fmla="*/ 236 w 725"/>
                    <a:gd name="T39" fmla="*/ 251 h 391"/>
                    <a:gd name="T40" fmla="*/ 244 w 725"/>
                    <a:gd name="T41" fmla="*/ 67 h 391"/>
                    <a:gd name="T42" fmla="*/ 0 w 725"/>
                    <a:gd name="T43" fmla="*/ 45 h 391"/>
                    <a:gd name="T44" fmla="*/ 0 w 725"/>
                    <a:gd name="T45" fmla="*/ 0 h 391"/>
                    <a:gd name="T46" fmla="*/ 84 w 725"/>
                    <a:gd name="T47" fmla="*/ 8 h 39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25"/>
                    <a:gd name="T73" fmla="*/ 0 h 391"/>
                    <a:gd name="T74" fmla="*/ 725 w 725"/>
                    <a:gd name="T75" fmla="*/ 391 h 39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25" h="391">
                      <a:moveTo>
                        <a:pt x="84" y="8"/>
                      </a:moveTo>
                      <a:lnTo>
                        <a:pt x="701" y="8"/>
                      </a:lnTo>
                      <a:lnTo>
                        <a:pt x="709" y="74"/>
                      </a:lnTo>
                      <a:lnTo>
                        <a:pt x="716" y="155"/>
                      </a:lnTo>
                      <a:lnTo>
                        <a:pt x="724" y="273"/>
                      </a:lnTo>
                      <a:lnTo>
                        <a:pt x="716" y="376"/>
                      </a:lnTo>
                      <a:lnTo>
                        <a:pt x="724" y="390"/>
                      </a:lnTo>
                      <a:lnTo>
                        <a:pt x="701" y="376"/>
                      </a:lnTo>
                      <a:lnTo>
                        <a:pt x="670" y="369"/>
                      </a:lnTo>
                      <a:lnTo>
                        <a:pt x="632" y="369"/>
                      </a:lnTo>
                      <a:lnTo>
                        <a:pt x="571" y="390"/>
                      </a:lnTo>
                      <a:lnTo>
                        <a:pt x="564" y="369"/>
                      </a:lnTo>
                      <a:lnTo>
                        <a:pt x="518" y="353"/>
                      </a:lnTo>
                      <a:lnTo>
                        <a:pt x="503" y="383"/>
                      </a:lnTo>
                      <a:lnTo>
                        <a:pt x="450" y="332"/>
                      </a:lnTo>
                      <a:lnTo>
                        <a:pt x="412" y="346"/>
                      </a:lnTo>
                      <a:lnTo>
                        <a:pt x="404" y="316"/>
                      </a:lnTo>
                      <a:lnTo>
                        <a:pt x="313" y="295"/>
                      </a:lnTo>
                      <a:lnTo>
                        <a:pt x="252" y="265"/>
                      </a:lnTo>
                      <a:lnTo>
                        <a:pt x="236" y="251"/>
                      </a:lnTo>
                      <a:lnTo>
                        <a:pt x="244" y="67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84" y="8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68" name="Freeform 33"/>
                <p:cNvSpPr>
                  <a:spLocks/>
                </p:cNvSpPr>
                <p:nvPr/>
              </p:nvSpPr>
              <p:spPr bwMode="ltGray">
                <a:xfrm>
                  <a:off x="2311" y="2418"/>
                  <a:ext cx="1105" cy="1093"/>
                </a:xfrm>
                <a:custGeom>
                  <a:avLst/>
                  <a:gdLst>
                    <a:gd name="T0" fmla="*/ 282 w 1105"/>
                    <a:gd name="T1" fmla="*/ 0 h 1093"/>
                    <a:gd name="T2" fmla="*/ 533 w 1105"/>
                    <a:gd name="T3" fmla="*/ 22 h 1093"/>
                    <a:gd name="T4" fmla="*/ 525 w 1105"/>
                    <a:gd name="T5" fmla="*/ 207 h 1093"/>
                    <a:gd name="T6" fmla="*/ 541 w 1105"/>
                    <a:gd name="T7" fmla="*/ 221 h 1093"/>
                    <a:gd name="T8" fmla="*/ 602 w 1105"/>
                    <a:gd name="T9" fmla="*/ 251 h 1093"/>
                    <a:gd name="T10" fmla="*/ 693 w 1105"/>
                    <a:gd name="T11" fmla="*/ 273 h 1093"/>
                    <a:gd name="T12" fmla="*/ 701 w 1105"/>
                    <a:gd name="T13" fmla="*/ 303 h 1093"/>
                    <a:gd name="T14" fmla="*/ 739 w 1105"/>
                    <a:gd name="T15" fmla="*/ 288 h 1093"/>
                    <a:gd name="T16" fmla="*/ 792 w 1105"/>
                    <a:gd name="T17" fmla="*/ 340 h 1093"/>
                    <a:gd name="T18" fmla="*/ 807 w 1105"/>
                    <a:gd name="T19" fmla="*/ 310 h 1093"/>
                    <a:gd name="T20" fmla="*/ 853 w 1105"/>
                    <a:gd name="T21" fmla="*/ 325 h 1093"/>
                    <a:gd name="T22" fmla="*/ 860 w 1105"/>
                    <a:gd name="T23" fmla="*/ 347 h 1093"/>
                    <a:gd name="T24" fmla="*/ 891 w 1105"/>
                    <a:gd name="T25" fmla="*/ 332 h 1093"/>
                    <a:gd name="T26" fmla="*/ 921 w 1105"/>
                    <a:gd name="T27" fmla="*/ 325 h 1093"/>
                    <a:gd name="T28" fmla="*/ 959 w 1105"/>
                    <a:gd name="T29" fmla="*/ 325 h 1093"/>
                    <a:gd name="T30" fmla="*/ 1013 w 1105"/>
                    <a:gd name="T31" fmla="*/ 347 h 1093"/>
                    <a:gd name="T32" fmla="*/ 1043 w 1105"/>
                    <a:gd name="T33" fmla="*/ 347 h 1093"/>
                    <a:gd name="T34" fmla="*/ 1043 w 1105"/>
                    <a:gd name="T35" fmla="*/ 391 h 1093"/>
                    <a:gd name="T36" fmla="*/ 1066 w 1105"/>
                    <a:gd name="T37" fmla="*/ 487 h 1093"/>
                    <a:gd name="T38" fmla="*/ 1081 w 1105"/>
                    <a:gd name="T39" fmla="*/ 524 h 1093"/>
                    <a:gd name="T40" fmla="*/ 1104 w 1105"/>
                    <a:gd name="T41" fmla="*/ 576 h 1093"/>
                    <a:gd name="T42" fmla="*/ 1074 w 1105"/>
                    <a:gd name="T43" fmla="*/ 694 h 1093"/>
                    <a:gd name="T44" fmla="*/ 1028 w 1105"/>
                    <a:gd name="T45" fmla="*/ 715 h 1093"/>
                    <a:gd name="T46" fmla="*/ 990 w 1105"/>
                    <a:gd name="T47" fmla="*/ 709 h 1093"/>
                    <a:gd name="T48" fmla="*/ 967 w 1105"/>
                    <a:gd name="T49" fmla="*/ 760 h 1093"/>
                    <a:gd name="T50" fmla="*/ 891 w 1105"/>
                    <a:gd name="T51" fmla="*/ 768 h 1093"/>
                    <a:gd name="T52" fmla="*/ 777 w 1105"/>
                    <a:gd name="T53" fmla="*/ 871 h 1093"/>
                    <a:gd name="T54" fmla="*/ 769 w 1105"/>
                    <a:gd name="T55" fmla="*/ 1026 h 1093"/>
                    <a:gd name="T56" fmla="*/ 800 w 1105"/>
                    <a:gd name="T57" fmla="*/ 1092 h 1093"/>
                    <a:gd name="T58" fmla="*/ 617 w 1105"/>
                    <a:gd name="T59" fmla="*/ 1055 h 1093"/>
                    <a:gd name="T60" fmla="*/ 579 w 1105"/>
                    <a:gd name="T61" fmla="*/ 996 h 1093"/>
                    <a:gd name="T62" fmla="*/ 579 w 1105"/>
                    <a:gd name="T63" fmla="*/ 922 h 1093"/>
                    <a:gd name="T64" fmla="*/ 419 w 1105"/>
                    <a:gd name="T65" fmla="*/ 679 h 1093"/>
                    <a:gd name="T66" fmla="*/ 305 w 1105"/>
                    <a:gd name="T67" fmla="*/ 679 h 1093"/>
                    <a:gd name="T68" fmla="*/ 259 w 1105"/>
                    <a:gd name="T69" fmla="*/ 760 h 1093"/>
                    <a:gd name="T70" fmla="*/ 152 w 1105"/>
                    <a:gd name="T71" fmla="*/ 686 h 1093"/>
                    <a:gd name="T72" fmla="*/ 137 w 1105"/>
                    <a:gd name="T73" fmla="*/ 590 h 1093"/>
                    <a:gd name="T74" fmla="*/ 61 w 1105"/>
                    <a:gd name="T75" fmla="*/ 568 h 1093"/>
                    <a:gd name="T76" fmla="*/ 0 w 1105"/>
                    <a:gd name="T77" fmla="*/ 473 h 1093"/>
                    <a:gd name="T78" fmla="*/ 267 w 1105"/>
                    <a:gd name="T79" fmla="*/ 487 h 1093"/>
                    <a:gd name="T80" fmla="*/ 282 w 1105"/>
                    <a:gd name="T81" fmla="*/ 0 h 10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05"/>
                    <a:gd name="T124" fmla="*/ 0 h 1093"/>
                    <a:gd name="T125" fmla="*/ 1105 w 1105"/>
                    <a:gd name="T126" fmla="*/ 1093 h 109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05" h="1093">
                      <a:moveTo>
                        <a:pt x="282" y="0"/>
                      </a:moveTo>
                      <a:lnTo>
                        <a:pt x="533" y="22"/>
                      </a:lnTo>
                      <a:lnTo>
                        <a:pt x="525" y="207"/>
                      </a:lnTo>
                      <a:lnTo>
                        <a:pt x="541" y="221"/>
                      </a:lnTo>
                      <a:lnTo>
                        <a:pt x="602" y="251"/>
                      </a:lnTo>
                      <a:lnTo>
                        <a:pt x="693" y="273"/>
                      </a:lnTo>
                      <a:lnTo>
                        <a:pt x="701" y="303"/>
                      </a:lnTo>
                      <a:lnTo>
                        <a:pt x="739" y="288"/>
                      </a:lnTo>
                      <a:lnTo>
                        <a:pt x="792" y="340"/>
                      </a:lnTo>
                      <a:lnTo>
                        <a:pt x="807" y="310"/>
                      </a:lnTo>
                      <a:lnTo>
                        <a:pt x="853" y="325"/>
                      </a:lnTo>
                      <a:lnTo>
                        <a:pt x="860" y="347"/>
                      </a:lnTo>
                      <a:lnTo>
                        <a:pt x="891" y="332"/>
                      </a:lnTo>
                      <a:lnTo>
                        <a:pt x="921" y="325"/>
                      </a:lnTo>
                      <a:lnTo>
                        <a:pt x="959" y="325"/>
                      </a:lnTo>
                      <a:lnTo>
                        <a:pt x="1013" y="347"/>
                      </a:lnTo>
                      <a:lnTo>
                        <a:pt x="1043" y="347"/>
                      </a:lnTo>
                      <a:lnTo>
                        <a:pt x="1043" y="391"/>
                      </a:lnTo>
                      <a:lnTo>
                        <a:pt x="1066" y="487"/>
                      </a:lnTo>
                      <a:lnTo>
                        <a:pt x="1081" y="524"/>
                      </a:lnTo>
                      <a:lnTo>
                        <a:pt x="1104" y="576"/>
                      </a:lnTo>
                      <a:lnTo>
                        <a:pt x="1074" y="694"/>
                      </a:lnTo>
                      <a:lnTo>
                        <a:pt x="1028" y="715"/>
                      </a:lnTo>
                      <a:lnTo>
                        <a:pt x="990" y="709"/>
                      </a:lnTo>
                      <a:lnTo>
                        <a:pt x="967" y="760"/>
                      </a:lnTo>
                      <a:lnTo>
                        <a:pt x="891" y="768"/>
                      </a:lnTo>
                      <a:lnTo>
                        <a:pt x="777" y="871"/>
                      </a:lnTo>
                      <a:lnTo>
                        <a:pt x="769" y="1026"/>
                      </a:lnTo>
                      <a:lnTo>
                        <a:pt x="800" y="1092"/>
                      </a:lnTo>
                      <a:lnTo>
                        <a:pt x="617" y="1055"/>
                      </a:lnTo>
                      <a:lnTo>
                        <a:pt x="579" y="996"/>
                      </a:lnTo>
                      <a:lnTo>
                        <a:pt x="579" y="922"/>
                      </a:lnTo>
                      <a:lnTo>
                        <a:pt x="419" y="679"/>
                      </a:lnTo>
                      <a:lnTo>
                        <a:pt x="305" y="679"/>
                      </a:lnTo>
                      <a:lnTo>
                        <a:pt x="259" y="760"/>
                      </a:lnTo>
                      <a:lnTo>
                        <a:pt x="152" y="686"/>
                      </a:lnTo>
                      <a:lnTo>
                        <a:pt x="137" y="590"/>
                      </a:lnTo>
                      <a:lnTo>
                        <a:pt x="61" y="568"/>
                      </a:lnTo>
                      <a:lnTo>
                        <a:pt x="0" y="473"/>
                      </a:lnTo>
                      <a:lnTo>
                        <a:pt x="267" y="487"/>
                      </a:lnTo>
                      <a:lnTo>
                        <a:pt x="282" y="0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69" name="Freeform 34"/>
                <p:cNvSpPr>
                  <a:spLocks/>
                </p:cNvSpPr>
                <p:nvPr/>
              </p:nvSpPr>
              <p:spPr bwMode="ltGray">
                <a:xfrm>
                  <a:off x="3309" y="2418"/>
                  <a:ext cx="374" cy="393"/>
                </a:xfrm>
                <a:custGeom>
                  <a:avLst/>
                  <a:gdLst>
                    <a:gd name="T0" fmla="*/ 319 w 374"/>
                    <a:gd name="T1" fmla="*/ 37 h 393"/>
                    <a:gd name="T2" fmla="*/ 373 w 374"/>
                    <a:gd name="T3" fmla="*/ 45 h 393"/>
                    <a:gd name="T4" fmla="*/ 350 w 374"/>
                    <a:gd name="T5" fmla="*/ 119 h 393"/>
                    <a:gd name="T6" fmla="*/ 350 w 374"/>
                    <a:gd name="T7" fmla="*/ 156 h 393"/>
                    <a:gd name="T8" fmla="*/ 319 w 374"/>
                    <a:gd name="T9" fmla="*/ 199 h 393"/>
                    <a:gd name="T10" fmla="*/ 296 w 374"/>
                    <a:gd name="T11" fmla="*/ 252 h 393"/>
                    <a:gd name="T12" fmla="*/ 274 w 374"/>
                    <a:gd name="T13" fmla="*/ 304 h 393"/>
                    <a:gd name="T14" fmla="*/ 289 w 374"/>
                    <a:gd name="T15" fmla="*/ 355 h 393"/>
                    <a:gd name="T16" fmla="*/ 274 w 374"/>
                    <a:gd name="T17" fmla="*/ 384 h 393"/>
                    <a:gd name="T18" fmla="*/ 45 w 374"/>
                    <a:gd name="T19" fmla="*/ 392 h 393"/>
                    <a:gd name="T20" fmla="*/ 45 w 374"/>
                    <a:gd name="T21" fmla="*/ 347 h 393"/>
                    <a:gd name="T22" fmla="*/ 15 w 374"/>
                    <a:gd name="T23" fmla="*/ 347 h 393"/>
                    <a:gd name="T24" fmla="*/ 7 w 374"/>
                    <a:gd name="T25" fmla="*/ 333 h 393"/>
                    <a:gd name="T26" fmla="*/ 15 w 374"/>
                    <a:gd name="T27" fmla="*/ 230 h 393"/>
                    <a:gd name="T28" fmla="*/ 7 w 374"/>
                    <a:gd name="T29" fmla="*/ 111 h 393"/>
                    <a:gd name="T30" fmla="*/ 0 w 374"/>
                    <a:gd name="T31" fmla="*/ 37 h 393"/>
                    <a:gd name="T32" fmla="*/ 319 w 374"/>
                    <a:gd name="T33" fmla="*/ 0 h 393"/>
                    <a:gd name="T34" fmla="*/ 342 w 374"/>
                    <a:gd name="T35" fmla="*/ 22 h 393"/>
                    <a:gd name="T36" fmla="*/ 319 w 374"/>
                    <a:gd name="T37" fmla="*/ 37 h 39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74"/>
                    <a:gd name="T58" fmla="*/ 0 h 393"/>
                    <a:gd name="T59" fmla="*/ 374 w 374"/>
                    <a:gd name="T60" fmla="*/ 393 h 39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74" h="393">
                      <a:moveTo>
                        <a:pt x="319" y="37"/>
                      </a:moveTo>
                      <a:lnTo>
                        <a:pt x="373" y="45"/>
                      </a:lnTo>
                      <a:lnTo>
                        <a:pt x="350" y="119"/>
                      </a:lnTo>
                      <a:lnTo>
                        <a:pt x="350" y="156"/>
                      </a:lnTo>
                      <a:lnTo>
                        <a:pt x="319" y="199"/>
                      </a:lnTo>
                      <a:lnTo>
                        <a:pt x="296" y="252"/>
                      </a:lnTo>
                      <a:lnTo>
                        <a:pt x="274" y="304"/>
                      </a:lnTo>
                      <a:lnTo>
                        <a:pt x="289" y="355"/>
                      </a:lnTo>
                      <a:lnTo>
                        <a:pt x="274" y="384"/>
                      </a:lnTo>
                      <a:lnTo>
                        <a:pt x="45" y="392"/>
                      </a:lnTo>
                      <a:lnTo>
                        <a:pt x="45" y="347"/>
                      </a:lnTo>
                      <a:lnTo>
                        <a:pt x="15" y="347"/>
                      </a:lnTo>
                      <a:lnTo>
                        <a:pt x="7" y="333"/>
                      </a:lnTo>
                      <a:lnTo>
                        <a:pt x="15" y="230"/>
                      </a:lnTo>
                      <a:lnTo>
                        <a:pt x="7" y="111"/>
                      </a:lnTo>
                      <a:lnTo>
                        <a:pt x="0" y="37"/>
                      </a:lnTo>
                      <a:lnTo>
                        <a:pt x="319" y="0"/>
                      </a:lnTo>
                      <a:lnTo>
                        <a:pt x="342" y="22"/>
                      </a:lnTo>
                      <a:lnTo>
                        <a:pt x="319" y="37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70" name="Freeform 35"/>
                <p:cNvSpPr>
                  <a:spLocks/>
                </p:cNvSpPr>
                <p:nvPr/>
              </p:nvSpPr>
              <p:spPr bwMode="ltGray">
                <a:xfrm>
                  <a:off x="3354" y="2802"/>
                  <a:ext cx="443" cy="341"/>
                </a:xfrm>
                <a:custGeom>
                  <a:avLst/>
                  <a:gdLst>
                    <a:gd name="T0" fmla="*/ 229 w 443"/>
                    <a:gd name="T1" fmla="*/ 0 h 341"/>
                    <a:gd name="T2" fmla="*/ 259 w 443"/>
                    <a:gd name="T3" fmla="*/ 59 h 341"/>
                    <a:gd name="T4" fmla="*/ 221 w 443"/>
                    <a:gd name="T5" fmla="*/ 119 h 341"/>
                    <a:gd name="T6" fmla="*/ 213 w 443"/>
                    <a:gd name="T7" fmla="*/ 178 h 341"/>
                    <a:gd name="T8" fmla="*/ 373 w 443"/>
                    <a:gd name="T9" fmla="*/ 170 h 341"/>
                    <a:gd name="T10" fmla="*/ 373 w 443"/>
                    <a:gd name="T11" fmla="*/ 200 h 341"/>
                    <a:gd name="T12" fmla="*/ 404 w 443"/>
                    <a:gd name="T13" fmla="*/ 229 h 341"/>
                    <a:gd name="T14" fmla="*/ 343 w 443"/>
                    <a:gd name="T15" fmla="*/ 237 h 341"/>
                    <a:gd name="T16" fmla="*/ 335 w 443"/>
                    <a:gd name="T17" fmla="*/ 244 h 341"/>
                    <a:gd name="T18" fmla="*/ 396 w 443"/>
                    <a:gd name="T19" fmla="*/ 281 h 341"/>
                    <a:gd name="T20" fmla="*/ 442 w 443"/>
                    <a:gd name="T21" fmla="*/ 340 h 341"/>
                    <a:gd name="T22" fmla="*/ 381 w 443"/>
                    <a:gd name="T23" fmla="*/ 311 h 341"/>
                    <a:gd name="T24" fmla="*/ 373 w 443"/>
                    <a:gd name="T25" fmla="*/ 340 h 341"/>
                    <a:gd name="T26" fmla="*/ 274 w 443"/>
                    <a:gd name="T27" fmla="*/ 340 h 341"/>
                    <a:gd name="T28" fmla="*/ 274 w 443"/>
                    <a:gd name="T29" fmla="*/ 325 h 341"/>
                    <a:gd name="T30" fmla="*/ 274 w 443"/>
                    <a:gd name="T31" fmla="*/ 303 h 341"/>
                    <a:gd name="T32" fmla="*/ 244 w 443"/>
                    <a:gd name="T33" fmla="*/ 311 h 341"/>
                    <a:gd name="T34" fmla="*/ 213 w 443"/>
                    <a:gd name="T35" fmla="*/ 289 h 341"/>
                    <a:gd name="T36" fmla="*/ 183 w 443"/>
                    <a:gd name="T37" fmla="*/ 295 h 341"/>
                    <a:gd name="T38" fmla="*/ 183 w 443"/>
                    <a:gd name="T39" fmla="*/ 318 h 341"/>
                    <a:gd name="T40" fmla="*/ 31 w 443"/>
                    <a:gd name="T41" fmla="*/ 311 h 341"/>
                    <a:gd name="T42" fmla="*/ 61 w 443"/>
                    <a:gd name="T43" fmla="*/ 192 h 341"/>
                    <a:gd name="T44" fmla="*/ 38 w 443"/>
                    <a:gd name="T45" fmla="*/ 133 h 341"/>
                    <a:gd name="T46" fmla="*/ 23 w 443"/>
                    <a:gd name="T47" fmla="*/ 104 h 341"/>
                    <a:gd name="T48" fmla="*/ 0 w 443"/>
                    <a:gd name="T49" fmla="*/ 8 h 341"/>
                    <a:gd name="T50" fmla="*/ 229 w 443"/>
                    <a:gd name="T51" fmla="*/ 0 h 34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43"/>
                    <a:gd name="T79" fmla="*/ 0 h 341"/>
                    <a:gd name="T80" fmla="*/ 443 w 443"/>
                    <a:gd name="T81" fmla="*/ 341 h 34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43" h="341">
                      <a:moveTo>
                        <a:pt x="229" y="0"/>
                      </a:moveTo>
                      <a:lnTo>
                        <a:pt x="259" y="59"/>
                      </a:lnTo>
                      <a:lnTo>
                        <a:pt x="221" y="119"/>
                      </a:lnTo>
                      <a:lnTo>
                        <a:pt x="213" y="178"/>
                      </a:lnTo>
                      <a:lnTo>
                        <a:pt x="373" y="170"/>
                      </a:lnTo>
                      <a:lnTo>
                        <a:pt x="373" y="200"/>
                      </a:lnTo>
                      <a:lnTo>
                        <a:pt x="404" y="229"/>
                      </a:lnTo>
                      <a:lnTo>
                        <a:pt x="343" y="237"/>
                      </a:lnTo>
                      <a:lnTo>
                        <a:pt x="335" y="244"/>
                      </a:lnTo>
                      <a:lnTo>
                        <a:pt x="396" y="281"/>
                      </a:lnTo>
                      <a:lnTo>
                        <a:pt x="442" y="340"/>
                      </a:lnTo>
                      <a:lnTo>
                        <a:pt x="381" y="311"/>
                      </a:lnTo>
                      <a:lnTo>
                        <a:pt x="373" y="340"/>
                      </a:lnTo>
                      <a:lnTo>
                        <a:pt x="274" y="340"/>
                      </a:lnTo>
                      <a:lnTo>
                        <a:pt x="274" y="325"/>
                      </a:lnTo>
                      <a:lnTo>
                        <a:pt x="274" y="303"/>
                      </a:lnTo>
                      <a:lnTo>
                        <a:pt x="244" y="311"/>
                      </a:lnTo>
                      <a:lnTo>
                        <a:pt x="213" y="289"/>
                      </a:lnTo>
                      <a:lnTo>
                        <a:pt x="183" y="295"/>
                      </a:lnTo>
                      <a:lnTo>
                        <a:pt x="183" y="318"/>
                      </a:lnTo>
                      <a:lnTo>
                        <a:pt x="31" y="311"/>
                      </a:lnTo>
                      <a:lnTo>
                        <a:pt x="61" y="192"/>
                      </a:lnTo>
                      <a:lnTo>
                        <a:pt x="38" y="133"/>
                      </a:lnTo>
                      <a:lnTo>
                        <a:pt x="23" y="104"/>
                      </a:lnTo>
                      <a:lnTo>
                        <a:pt x="0" y="8"/>
                      </a:lnTo>
                      <a:lnTo>
                        <a:pt x="229" y="0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71" name="Freeform 36"/>
                <p:cNvSpPr>
                  <a:spLocks/>
                </p:cNvSpPr>
                <p:nvPr/>
              </p:nvSpPr>
              <p:spPr bwMode="ltGray">
                <a:xfrm>
                  <a:off x="3506" y="1821"/>
                  <a:ext cx="352" cy="540"/>
                </a:xfrm>
                <a:custGeom>
                  <a:avLst/>
                  <a:gdLst>
                    <a:gd name="T0" fmla="*/ 0 w 352"/>
                    <a:gd name="T1" fmla="*/ 266 h 540"/>
                    <a:gd name="T2" fmla="*/ 8 w 352"/>
                    <a:gd name="T3" fmla="*/ 229 h 540"/>
                    <a:gd name="T4" fmla="*/ 39 w 352"/>
                    <a:gd name="T5" fmla="*/ 192 h 540"/>
                    <a:gd name="T6" fmla="*/ 31 w 352"/>
                    <a:gd name="T7" fmla="*/ 170 h 540"/>
                    <a:gd name="T8" fmla="*/ 61 w 352"/>
                    <a:gd name="T9" fmla="*/ 141 h 540"/>
                    <a:gd name="T10" fmla="*/ 92 w 352"/>
                    <a:gd name="T11" fmla="*/ 82 h 540"/>
                    <a:gd name="T12" fmla="*/ 69 w 352"/>
                    <a:gd name="T13" fmla="*/ 59 h 540"/>
                    <a:gd name="T14" fmla="*/ 61 w 352"/>
                    <a:gd name="T15" fmla="*/ 30 h 540"/>
                    <a:gd name="T16" fmla="*/ 267 w 352"/>
                    <a:gd name="T17" fmla="*/ 0 h 540"/>
                    <a:gd name="T18" fmla="*/ 267 w 352"/>
                    <a:gd name="T19" fmla="*/ 82 h 540"/>
                    <a:gd name="T20" fmla="*/ 297 w 352"/>
                    <a:gd name="T21" fmla="*/ 88 h 540"/>
                    <a:gd name="T22" fmla="*/ 328 w 352"/>
                    <a:gd name="T23" fmla="*/ 340 h 540"/>
                    <a:gd name="T24" fmla="*/ 351 w 352"/>
                    <a:gd name="T25" fmla="*/ 377 h 540"/>
                    <a:gd name="T26" fmla="*/ 297 w 352"/>
                    <a:gd name="T27" fmla="*/ 451 h 540"/>
                    <a:gd name="T28" fmla="*/ 297 w 352"/>
                    <a:gd name="T29" fmla="*/ 495 h 540"/>
                    <a:gd name="T30" fmla="*/ 259 w 352"/>
                    <a:gd name="T31" fmla="*/ 510 h 540"/>
                    <a:gd name="T32" fmla="*/ 267 w 352"/>
                    <a:gd name="T33" fmla="*/ 517 h 540"/>
                    <a:gd name="T34" fmla="*/ 221 w 352"/>
                    <a:gd name="T35" fmla="*/ 524 h 540"/>
                    <a:gd name="T36" fmla="*/ 214 w 352"/>
                    <a:gd name="T37" fmla="*/ 539 h 540"/>
                    <a:gd name="T38" fmla="*/ 183 w 352"/>
                    <a:gd name="T39" fmla="*/ 539 h 540"/>
                    <a:gd name="T40" fmla="*/ 176 w 352"/>
                    <a:gd name="T41" fmla="*/ 517 h 540"/>
                    <a:gd name="T42" fmla="*/ 183 w 352"/>
                    <a:gd name="T43" fmla="*/ 488 h 540"/>
                    <a:gd name="T44" fmla="*/ 145 w 352"/>
                    <a:gd name="T45" fmla="*/ 465 h 540"/>
                    <a:gd name="T46" fmla="*/ 107 w 352"/>
                    <a:gd name="T47" fmla="*/ 428 h 540"/>
                    <a:gd name="T48" fmla="*/ 122 w 352"/>
                    <a:gd name="T49" fmla="*/ 385 h 540"/>
                    <a:gd name="T50" fmla="*/ 99 w 352"/>
                    <a:gd name="T51" fmla="*/ 377 h 540"/>
                    <a:gd name="T52" fmla="*/ 69 w 352"/>
                    <a:gd name="T53" fmla="*/ 377 h 540"/>
                    <a:gd name="T54" fmla="*/ 8 w 352"/>
                    <a:gd name="T55" fmla="*/ 311 h 540"/>
                    <a:gd name="T56" fmla="*/ 0 w 352"/>
                    <a:gd name="T57" fmla="*/ 266 h 54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52"/>
                    <a:gd name="T88" fmla="*/ 0 h 540"/>
                    <a:gd name="T89" fmla="*/ 352 w 352"/>
                    <a:gd name="T90" fmla="*/ 540 h 54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52" h="540">
                      <a:moveTo>
                        <a:pt x="0" y="266"/>
                      </a:moveTo>
                      <a:lnTo>
                        <a:pt x="8" y="229"/>
                      </a:lnTo>
                      <a:lnTo>
                        <a:pt x="39" y="192"/>
                      </a:lnTo>
                      <a:lnTo>
                        <a:pt x="31" y="170"/>
                      </a:lnTo>
                      <a:lnTo>
                        <a:pt x="61" y="141"/>
                      </a:lnTo>
                      <a:lnTo>
                        <a:pt x="92" y="82"/>
                      </a:lnTo>
                      <a:lnTo>
                        <a:pt x="69" y="59"/>
                      </a:lnTo>
                      <a:lnTo>
                        <a:pt x="61" y="30"/>
                      </a:lnTo>
                      <a:lnTo>
                        <a:pt x="267" y="0"/>
                      </a:lnTo>
                      <a:lnTo>
                        <a:pt x="267" y="82"/>
                      </a:lnTo>
                      <a:lnTo>
                        <a:pt x="297" y="88"/>
                      </a:lnTo>
                      <a:lnTo>
                        <a:pt x="328" y="340"/>
                      </a:lnTo>
                      <a:lnTo>
                        <a:pt x="351" y="377"/>
                      </a:lnTo>
                      <a:lnTo>
                        <a:pt x="297" y="451"/>
                      </a:lnTo>
                      <a:lnTo>
                        <a:pt x="297" y="495"/>
                      </a:lnTo>
                      <a:lnTo>
                        <a:pt x="259" y="510"/>
                      </a:lnTo>
                      <a:lnTo>
                        <a:pt x="267" y="517"/>
                      </a:lnTo>
                      <a:lnTo>
                        <a:pt x="221" y="524"/>
                      </a:lnTo>
                      <a:lnTo>
                        <a:pt x="214" y="539"/>
                      </a:lnTo>
                      <a:lnTo>
                        <a:pt x="183" y="539"/>
                      </a:lnTo>
                      <a:lnTo>
                        <a:pt x="176" y="517"/>
                      </a:lnTo>
                      <a:lnTo>
                        <a:pt x="183" y="488"/>
                      </a:lnTo>
                      <a:lnTo>
                        <a:pt x="145" y="465"/>
                      </a:lnTo>
                      <a:lnTo>
                        <a:pt x="107" y="428"/>
                      </a:lnTo>
                      <a:lnTo>
                        <a:pt x="122" y="385"/>
                      </a:lnTo>
                      <a:lnTo>
                        <a:pt x="99" y="377"/>
                      </a:lnTo>
                      <a:lnTo>
                        <a:pt x="69" y="377"/>
                      </a:lnTo>
                      <a:lnTo>
                        <a:pt x="8" y="311"/>
                      </a:lnTo>
                      <a:lnTo>
                        <a:pt x="0" y="266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72" name="Freeform 37"/>
                <p:cNvSpPr>
                  <a:spLocks/>
                </p:cNvSpPr>
                <p:nvPr/>
              </p:nvSpPr>
              <p:spPr bwMode="ltGray">
                <a:xfrm>
                  <a:off x="3545" y="1393"/>
                  <a:ext cx="480" cy="194"/>
                </a:xfrm>
                <a:custGeom>
                  <a:avLst/>
                  <a:gdLst>
                    <a:gd name="T0" fmla="*/ 137 w 480"/>
                    <a:gd name="T1" fmla="*/ 53 h 194"/>
                    <a:gd name="T2" fmla="*/ 190 w 480"/>
                    <a:gd name="T3" fmla="*/ 37 h 194"/>
                    <a:gd name="T4" fmla="*/ 190 w 480"/>
                    <a:gd name="T5" fmla="*/ 59 h 194"/>
                    <a:gd name="T6" fmla="*/ 281 w 480"/>
                    <a:gd name="T7" fmla="*/ 82 h 194"/>
                    <a:gd name="T8" fmla="*/ 297 w 480"/>
                    <a:gd name="T9" fmla="*/ 45 h 194"/>
                    <a:gd name="T10" fmla="*/ 380 w 480"/>
                    <a:gd name="T11" fmla="*/ 30 h 194"/>
                    <a:gd name="T12" fmla="*/ 464 w 480"/>
                    <a:gd name="T13" fmla="*/ 45 h 194"/>
                    <a:gd name="T14" fmla="*/ 479 w 480"/>
                    <a:gd name="T15" fmla="*/ 74 h 194"/>
                    <a:gd name="T16" fmla="*/ 441 w 480"/>
                    <a:gd name="T17" fmla="*/ 97 h 194"/>
                    <a:gd name="T18" fmla="*/ 396 w 480"/>
                    <a:gd name="T19" fmla="*/ 82 h 194"/>
                    <a:gd name="T20" fmla="*/ 266 w 480"/>
                    <a:gd name="T21" fmla="*/ 127 h 194"/>
                    <a:gd name="T22" fmla="*/ 213 w 480"/>
                    <a:gd name="T23" fmla="*/ 193 h 194"/>
                    <a:gd name="T24" fmla="*/ 182 w 480"/>
                    <a:gd name="T25" fmla="*/ 171 h 194"/>
                    <a:gd name="T26" fmla="*/ 182 w 480"/>
                    <a:gd name="T27" fmla="*/ 141 h 194"/>
                    <a:gd name="T28" fmla="*/ 152 w 480"/>
                    <a:gd name="T29" fmla="*/ 127 h 194"/>
                    <a:gd name="T30" fmla="*/ 83 w 480"/>
                    <a:gd name="T31" fmla="*/ 111 h 194"/>
                    <a:gd name="T32" fmla="*/ 0 w 480"/>
                    <a:gd name="T33" fmla="*/ 82 h 194"/>
                    <a:gd name="T34" fmla="*/ 137 w 480"/>
                    <a:gd name="T35" fmla="*/ 0 h 194"/>
                    <a:gd name="T36" fmla="*/ 137 w 480"/>
                    <a:gd name="T37" fmla="*/ 53 h 19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80"/>
                    <a:gd name="T58" fmla="*/ 0 h 194"/>
                    <a:gd name="T59" fmla="*/ 480 w 480"/>
                    <a:gd name="T60" fmla="*/ 194 h 19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80" h="194">
                      <a:moveTo>
                        <a:pt x="137" y="53"/>
                      </a:moveTo>
                      <a:lnTo>
                        <a:pt x="190" y="37"/>
                      </a:lnTo>
                      <a:lnTo>
                        <a:pt x="190" y="59"/>
                      </a:lnTo>
                      <a:lnTo>
                        <a:pt x="281" y="82"/>
                      </a:lnTo>
                      <a:lnTo>
                        <a:pt x="297" y="45"/>
                      </a:lnTo>
                      <a:lnTo>
                        <a:pt x="380" y="30"/>
                      </a:lnTo>
                      <a:lnTo>
                        <a:pt x="464" y="45"/>
                      </a:lnTo>
                      <a:lnTo>
                        <a:pt x="479" y="74"/>
                      </a:lnTo>
                      <a:lnTo>
                        <a:pt x="441" y="97"/>
                      </a:lnTo>
                      <a:lnTo>
                        <a:pt x="396" y="82"/>
                      </a:lnTo>
                      <a:lnTo>
                        <a:pt x="266" y="127"/>
                      </a:lnTo>
                      <a:lnTo>
                        <a:pt x="213" y="193"/>
                      </a:lnTo>
                      <a:lnTo>
                        <a:pt x="182" y="171"/>
                      </a:lnTo>
                      <a:lnTo>
                        <a:pt x="182" y="141"/>
                      </a:lnTo>
                      <a:lnTo>
                        <a:pt x="152" y="127"/>
                      </a:lnTo>
                      <a:lnTo>
                        <a:pt x="83" y="111"/>
                      </a:lnTo>
                      <a:lnTo>
                        <a:pt x="0" y="82"/>
                      </a:lnTo>
                      <a:lnTo>
                        <a:pt x="137" y="0"/>
                      </a:lnTo>
                      <a:lnTo>
                        <a:pt x="137" y="53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73" name="Freeform 38"/>
                <p:cNvSpPr>
                  <a:spLocks/>
                </p:cNvSpPr>
                <p:nvPr/>
              </p:nvSpPr>
              <p:spPr bwMode="ltGray">
                <a:xfrm>
                  <a:off x="3872" y="1512"/>
                  <a:ext cx="313" cy="391"/>
                </a:xfrm>
                <a:custGeom>
                  <a:avLst/>
                  <a:gdLst>
                    <a:gd name="T0" fmla="*/ 145 w 313"/>
                    <a:gd name="T1" fmla="*/ 0 h 391"/>
                    <a:gd name="T2" fmla="*/ 213 w 313"/>
                    <a:gd name="T3" fmla="*/ 22 h 391"/>
                    <a:gd name="T4" fmla="*/ 236 w 313"/>
                    <a:gd name="T5" fmla="*/ 88 h 391"/>
                    <a:gd name="T6" fmla="*/ 228 w 313"/>
                    <a:gd name="T7" fmla="*/ 125 h 391"/>
                    <a:gd name="T8" fmla="*/ 213 w 313"/>
                    <a:gd name="T9" fmla="*/ 139 h 391"/>
                    <a:gd name="T10" fmla="*/ 213 w 313"/>
                    <a:gd name="T11" fmla="*/ 162 h 391"/>
                    <a:gd name="T12" fmla="*/ 274 w 313"/>
                    <a:gd name="T13" fmla="*/ 125 h 391"/>
                    <a:gd name="T14" fmla="*/ 312 w 313"/>
                    <a:gd name="T15" fmla="*/ 192 h 391"/>
                    <a:gd name="T16" fmla="*/ 266 w 313"/>
                    <a:gd name="T17" fmla="*/ 346 h 391"/>
                    <a:gd name="T18" fmla="*/ 167 w 313"/>
                    <a:gd name="T19" fmla="*/ 368 h 391"/>
                    <a:gd name="T20" fmla="*/ 0 w 313"/>
                    <a:gd name="T21" fmla="*/ 390 h 391"/>
                    <a:gd name="T22" fmla="*/ 30 w 313"/>
                    <a:gd name="T23" fmla="*/ 368 h 391"/>
                    <a:gd name="T24" fmla="*/ 46 w 313"/>
                    <a:gd name="T25" fmla="*/ 265 h 391"/>
                    <a:gd name="T26" fmla="*/ 0 w 313"/>
                    <a:gd name="T27" fmla="*/ 192 h 391"/>
                    <a:gd name="T28" fmla="*/ 8 w 313"/>
                    <a:gd name="T29" fmla="*/ 103 h 391"/>
                    <a:gd name="T30" fmla="*/ 38 w 313"/>
                    <a:gd name="T31" fmla="*/ 66 h 391"/>
                    <a:gd name="T32" fmla="*/ 53 w 313"/>
                    <a:gd name="T33" fmla="*/ 81 h 391"/>
                    <a:gd name="T34" fmla="*/ 76 w 313"/>
                    <a:gd name="T35" fmla="*/ 37 h 391"/>
                    <a:gd name="T36" fmla="*/ 145 w 313"/>
                    <a:gd name="T37" fmla="*/ 0 h 39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13"/>
                    <a:gd name="T58" fmla="*/ 0 h 391"/>
                    <a:gd name="T59" fmla="*/ 313 w 313"/>
                    <a:gd name="T60" fmla="*/ 391 h 39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13" h="391">
                      <a:moveTo>
                        <a:pt x="145" y="0"/>
                      </a:moveTo>
                      <a:lnTo>
                        <a:pt x="213" y="22"/>
                      </a:lnTo>
                      <a:lnTo>
                        <a:pt x="236" y="88"/>
                      </a:lnTo>
                      <a:lnTo>
                        <a:pt x="228" y="125"/>
                      </a:lnTo>
                      <a:lnTo>
                        <a:pt x="213" y="139"/>
                      </a:lnTo>
                      <a:lnTo>
                        <a:pt x="213" y="162"/>
                      </a:lnTo>
                      <a:lnTo>
                        <a:pt x="274" y="125"/>
                      </a:lnTo>
                      <a:lnTo>
                        <a:pt x="312" y="192"/>
                      </a:lnTo>
                      <a:lnTo>
                        <a:pt x="266" y="346"/>
                      </a:lnTo>
                      <a:lnTo>
                        <a:pt x="167" y="368"/>
                      </a:lnTo>
                      <a:lnTo>
                        <a:pt x="0" y="390"/>
                      </a:lnTo>
                      <a:lnTo>
                        <a:pt x="30" y="368"/>
                      </a:lnTo>
                      <a:lnTo>
                        <a:pt x="46" y="265"/>
                      </a:lnTo>
                      <a:lnTo>
                        <a:pt x="0" y="192"/>
                      </a:lnTo>
                      <a:lnTo>
                        <a:pt x="8" y="103"/>
                      </a:lnTo>
                      <a:lnTo>
                        <a:pt x="38" y="66"/>
                      </a:lnTo>
                      <a:lnTo>
                        <a:pt x="53" y="81"/>
                      </a:lnTo>
                      <a:lnTo>
                        <a:pt x="76" y="37"/>
                      </a:lnTo>
                      <a:lnTo>
                        <a:pt x="145" y="0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74" name="Freeform 39"/>
                <p:cNvSpPr>
                  <a:spLocks/>
                </p:cNvSpPr>
                <p:nvPr/>
              </p:nvSpPr>
              <p:spPr bwMode="ltGray">
                <a:xfrm>
                  <a:off x="3803" y="1880"/>
                  <a:ext cx="283" cy="392"/>
                </a:xfrm>
                <a:custGeom>
                  <a:avLst/>
                  <a:gdLst>
                    <a:gd name="T0" fmla="*/ 69 w 283"/>
                    <a:gd name="T1" fmla="*/ 22 h 392"/>
                    <a:gd name="T2" fmla="*/ 244 w 283"/>
                    <a:gd name="T3" fmla="*/ 0 h 392"/>
                    <a:gd name="T4" fmla="*/ 282 w 283"/>
                    <a:gd name="T5" fmla="*/ 266 h 392"/>
                    <a:gd name="T6" fmla="*/ 282 w 283"/>
                    <a:gd name="T7" fmla="*/ 288 h 392"/>
                    <a:gd name="T8" fmla="*/ 229 w 283"/>
                    <a:gd name="T9" fmla="*/ 303 h 392"/>
                    <a:gd name="T10" fmla="*/ 206 w 283"/>
                    <a:gd name="T11" fmla="*/ 354 h 392"/>
                    <a:gd name="T12" fmla="*/ 168 w 283"/>
                    <a:gd name="T13" fmla="*/ 354 h 392"/>
                    <a:gd name="T14" fmla="*/ 145 w 283"/>
                    <a:gd name="T15" fmla="*/ 383 h 392"/>
                    <a:gd name="T16" fmla="*/ 99 w 283"/>
                    <a:gd name="T17" fmla="*/ 391 h 392"/>
                    <a:gd name="T18" fmla="*/ 69 w 283"/>
                    <a:gd name="T19" fmla="*/ 383 h 392"/>
                    <a:gd name="T20" fmla="*/ 0 w 283"/>
                    <a:gd name="T21" fmla="*/ 391 h 392"/>
                    <a:gd name="T22" fmla="*/ 54 w 283"/>
                    <a:gd name="T23" fmla="*/ 325 h 392"/>
                    <a:gd name="T24" fmla="*/ 31 w 283"/>
                    <a:gd name="T25" fmla="*/ 280 h 392"/>
                    <a:gd name="T26" fmla="*/ 0 w 283"/>
                    <a:gd name="T27" fmla="*/ 29 h 392"/>
                    <a:gd name="T28" fmla="*/ 54 w 283"/>
                    <a:gd name="T29" fmla="*/ 37 h 392"/>
                    <a:gd name="T30" fmla="*/ 69 w 283"/>
                    <a:gd name="T31" fmla="*/ 22 h 39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83"/>
                    <a:gd name="T49" fmla="*/ 0 h 392"/>
                    <a:gd name="T50" fmla="*/ 283 w 283"/>
                    <a:gd name="T51" fmla="*/ 392 h 39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83" h="392">
                      <a:moveTo>
                        <a:pt x="69" y="22"/>
                      </a:moveTo>
                      <a:lnTo>
                        <a:pt x="244" y="0"/>
                      </a:lnTo>
                      <a:lnTo>
                        <a:pt x="282" y="266"/>
                      </a:lnTo>
                      <a:lnTo>
                        <a:pt x="282" y="288"/>
                      </a:lnTo>
                      <a:lnTo>
                        <a:pt x="229" y="303"/>
                      </a:lnTo>
                      <a:lnTo>
                        <a:pt x="206" y="354"/>
                      </a:lnTo>
                      <a:lnTo>
                        <a:pt x="168" y="354"/>
                      </a:lnTo>
                      <a:lnTo>
                        <a:pt x="145" y="383"/>
                      </a:lnTo>
                      <a:lnTo>
                        <a:pt x="99" y="391"/>
                      </a:lnTo>
                      <a:lnTo>
                        <a:pt x="69" y="383"/>
                      </a:lnTo>
                      <a:lnTo>
                        <a:pt x="0" y="391"/>
                      </a:lnTo>
                      <a:lnTo>
                        <a:pt x="54" y="325"/>
                      </a:lnTo>
                      <a:lnTo>
                        <a:pt x="31" y="280"/>
                      </a:lnTo>
                      <a:lnTo>
                        <a:pt x="0" y="29"/>
                      </a:lnTo>
                      <a:lnTo>
                        <a:pt x="54" y="37"/>
                      </a:lnTo>
                      <a:lnTo>
                        <a:pt x="69" y="22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75" name="Freeform 40"/>
                <p:cNvSpPr>
                  <a:spLocks/>
                </p:cNvSpPr>
                <p:nvPr/>
              </p:nvSpPr>
              <p:spPr bwMode="ltGray">
                <a:xfrm>
                  <a:off x="3720" y="2131"/>
                  <a:ext cx="602" cy="281"/>
                </a:xfrm>
                <a:custGeom>
                  <a:avLst/>
                  <a:gdLst>
                    <a:gd name="T0" fmla="*/ 15 w 602"/>
                    <a:gd name="T1" fmla="*/ 251 h 281"/>
                    <a:gd name="T2" fmla="*/ 7 w 602"/>
                    <a:gd name="T3" fmla="*/ 214 h 281"/>
                    <a:gd name="T4" fmla="*/ 53 w 602"/>
                    <a:gd name="T5" fmla="*/ 214 h 281"/>
                    <a:gd name="T6" fmla="*/ 45 w 602"/>
                    <a:gd name="T7" fmla="*/ 199 h 281"/>
                    <a:gd name="T8" fmla="*/ 83 w 602"/>
                    <a:gd name="T9" fmla="*/ 185 h 281"/>
                    <a:gd name="T10" fmla="*/ 83 w 602"/>
                    <a:gd name="T11" fmla="*/ 140 h 281"/>
                    <a:gd name="T12" fmla="*/ 152 w 602"/>
                    <a:gd name="T13" fmla="*/ 132 h 281"/>
                    <a:gd name="T14" fmla="*/ 182 w 602"/>
                    <a:gd name="T15" fmla="*/ 140 h 281"/>
                    <a:gd name="T16" fmla="*/ 228 w 602"/>
                    <a:gd name="T17" fmla="*/ 132 h 281"/>
                    <a:gd name="T18" fmla="*/ 243 w 602"/>
                    <a:gd name="T19" fmla="*/ 103 h 281"/>
                    <a:gd name="T20" fmla="*/ 289 w 602"/>
                    <a:gd name="T21" fmla="*/ 103 h 281"/>
                    <a:gd name="T22" fmla="*/ 312 w 602"/>
                    <a:gd name="T23" fmla="*/ 52 h 281"/>
                    <a:gd name="T24" fmla="*/ 365 w 602"/>
                    <a:gd name="T25" fmla="*/ 37 h 281"/>
                    <a:gd name="T26" fmla="*/ 365 w 602"/>
                    <a:gd name="T27" fmla="*/ 15 h 281"/>
                    <a:gd name="T28" fmla="*/ 388 w 602"/>
                    <a:gd name="T29" fmla="*/ 0 h 281"/>
                    <a:gd name="T30" fmla="*/ 457 w 602"/>
                    <a:gd name="T31" fmla="*/ 29 h 281"/>
                    <a:gd name="T32" fmla="*/ 517 w 602"/>
                    <a:gd name="T33" fmla="*/ 21 h 281"/>
                    <a:gd name="T34" fmla="*/ 533 w 602"/>
                    <a:gd name="T35" fmla="*/ 37 h 281"/>
                    <a:gd name="T36" fmla="*/ 540 w 602"/>
                    <a:gd name="T37" fmla="*/ 66 h 281"/>
                    <a:gd name="T38" fmla="*/ 563 w 602"/>
                    <a:gd name="T39" fmla="*/ 111 h 281"/>
                    <a:gd name="T40" fmla="*/ 601 w 602"/>
                    <a:gd name="T41" fmla="*/ 118 h 281"/>
                    <a:gd name="T42" fmla="*/ 487 w 602"/>
                    <a:gd name="T43" fmla="*/ 214 h 281"/>
                    <a:gd name="T44" fmla="*/ 0 w 602"/>
                    <a:gd name="T45" fmla="*/ 280 h 281"/>
                    <a:gd name="T46" fmla="*/ 15 w 602"/>
                    <a:gd name="T47" fmla="*/ 251 h 28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02"/>
                    <a:gd name="T73" fmla="*/ 0 h 281"/>
                    <a:gd name="T74" fmla="*/ 602 w 602"/>
                    <a:gd name="T75" fmla="*/ 281 h 28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02" h="281">
                      <a:moveTo>
                        <a:pt x="15" y="251"/>
                      </a:moveTo>
                      <a:lnTo>
                        <a:pt x="7" y="214"/>
                      </a:lnTo>
                      <a:lnTo>
                        <a:pt x="53" y="214"/>
                      </a:lnTo>
                      <a:lnTo>
                        <a:pt x="45" y="199"/>
                      </a:lnTo>
                      <a:lnTo>
                        <a:pt x="83" y="185"/>
                      </a:lnTo>
                      <a:lnTo>
                        <a:pt x="83" y="140"/>
                      </a:lnTo>
                      <a:lnTo>
                        <a:pt x="152" y="132"/>
                      </a:lnTo>
                      <a:lnTo>
                        <a:pt x="182" y="140"/>
                      </a:lnTo>
                      <a:lnTo>
                        <a:pt x="228" y="132"/>
                      </a:lnTo>
                      <a:lnTo>
                        <a:pt x="243" y="103"/>
                      </a:lnTo>
                      <a:lnTo>
                        <a:pt x="289" y="103"/>
                      </a:lnTo>
                      <a:lnTo>
                        <a:pt x="312" y="52"/>
                      </a:lnTo>
                      <a:lnTo>
                        <a:pt x="365" y="37"/>
                      </a:lnTo>
                      <a:lnTo>
                        <a:pt x="365" y="15"/>
                      </a:lnTo>
                      <a:lnTo>
                        <a:pt x="388" y="0"/>
                      </a:lnTo>
                      <a:lnTo>
                        <a:pt x="457" y="29"/>
                      </a:lnTo>
                      <a:lnTo>
                        <a:pt x="517" y="21"/>
                      </a:lnTo>
                      <a:lnTo>
                        <a:pt x="533" y="37"/>
                      </a:lnTo>
                      <a:lnTo>
                        <a:pt x="540" y="66"/>
                      </a:lnTo>
                      <a:lnTo>
                        <a:pt x="563" y="111"/>
                      </a:lnTo>
                      <a:lnTo>
                        <a:pt x="601" y="118"/>
                      </a:lnTo>
                      <a:lnTo>
                        <a:pt x="487" y="214"/>
                      </a:lnTo>
                      <a:lnTo>
                        <a:pt x="0" y="280"/>
                      </a:lnTo>
                      <a:lnTo>
                        <a:pt x="15" y="251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76" name="Freeform 41"/>
                <p:cNvSpPr>
                  <a:spLocks/>
                </p:cNvSpPr>
                <p:nvPr/>
              </p:nvSpPr>
              <p:spPr bwMode="ltGray">
                <a:xfrm>
                  <a:off x="4047" y="1792"/>
                  <a:ext cx="321" cy="377"/>
                </a:xfrm>
                <a:custGeom>
                  <a:avLst/>
                  <a:gdLst>
                    <a:gd name="T0" fmla="*/ 91 w 321"/>
                    <a:gd name="T1" fmla="*/ 59 h 377"/>
                    <a:gd name="T2" fmla="*/ 137 w 321"/>
                    <a:gd name="T3" fmla="*/ 74 h 377"/>
                    <a:gd name="T4" fmla="*/ 152 w 321"/>
                    <a:gd name="T5" fmla="*/ 88 h 377"/>
                    <a:gd name="T6" fmla="*/ 244 w 321"/>
                    <a:gd name="T7" fmla="*/ 44 h 377"/>
                    <a:gd name="T8" fmla="*/ 251 w 321"/>
                    <a:gd name="T9" fmla="*/ 15 h 377"/>
                    <a:gd name="T10" fmla="*/ 305 w 321"/>
                    <a:gd name="T11" fmla="*/ 0 h 377"/>
                    <a:gd name="T12" fmla="*/ 320 w 321"/>
                    <a:gd name="T13" fmla="*/ 125 h 377"/>
                    <a:gd name="T14" fmla="*/ 320 w 321"/>
                    <a:gd name="T15" fmla="*/ 250 h 377"/>
                    <a:gd name="T16" fmla="*/ 282 w 321"/>
                    <a:gd name="T17" fmla="*/ 287 h 377"/>
                    <a:gd name="T18" fmla="*/ 236 w 321"/>
                    <a:gd name="T19" fmla="*/ 354 h 377"/>
                    <a:gd name="T20" fmla="*/ 206 w 321"/>
                    <a:gd name="T21" fmla="*/ 376 h 377"/>
                    <a:gd name="T22" fmla="*/ 190 w 321"/>
                    <a:gd name="T23" fmla="*/ 361 h 377"/>
                    <a:gd name="T24" fmla="*/ 130 w 321"/>
                    <a:gd name="T25" fmla="*/ 368 h 377"/>
                    <a:gd name="T26" fmla="*/ 61 w 321"/>
                    <a:gd name="T27" fmla="*/ 339 h 377"/>
                    <a:gd name="T28" fmla="*/ 38 w 321"/>
                    <a:gd name="T29" fmla="*/ 354 h 377"/>
                    <a:gd name="T30" fmla="*/ 0 w 321"/>
                    <a:gd name="T31" fmla="*/ 80 h 377"/>
                    <a:gd name="T32" fmla="*/ 91 w 321"/>
                    <a:gd name="T33" fmla="*/ 59 h 3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1"/>
                    <a:gd name="T52" fmla="*/ 0 h 377"/>
                    <a:gd name="T53" fmla="*/ 321 w 321"/>
                    <a:gd name="T54" fmla="*/ 377 h 37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1" h="377">
                      <a:moveTo>
                        <a:pt x="91" y="59"/>
                      </a:moveTo>
                      <a:lnTo>
                        <a:pt x="137" y="74"/>
                      </a:lnTo>
                      <a:lnTo>
                        <a:pt x="152" y="88"/>
                      </a:lnTo>
                      <a:lnTo>
                        <a:pt x="244" y="44"/>
                      </a:lnTo>
                      <a:lnTo>
                        <a:pt x="251" y="15"/>
                      </a:lnTo>
                      <a:lnTo>
                        <a:pt x="305" y="0"/>
                      </a:lnTo>
                      <a:lnTo>
                        <a:pt x="320" y="125"/>
                      </a:lnTo>
                      <a:lnTo>
                        <a:pt x="320" y="250"/>
                      </a:lnTo>
                      <a:lnTo>
                        <a:pt x="282" y="287"/>
                      </a:lnTo>
                      <a:lnTo>
                        <a:pt x="236" y="354"/>
                      </a:lnTo>
                      <a:lnTo>
                        <a:pt x="206" y="376"/>
                      </a:lnTo>
                      <a:lnTo>
                        <a:pt x="190" y="361"/>
                      </a:lnTo>
                      <a:lnTo>
                        <a:pt x="130" y="368"/>
                      </a:lnTo>
                      <a:lnTo>
                        <a:pt x="61" y="339"/>
                      </a:lnTo>
                      <a:lnTo>
                        <a:pt x="38" y="354"/>
                      </a:lnTo>
                      <a:lnTo>
                        <a:pt x="0" y="80"/>
                      </a:lnTo>
                      <a:lnTo>
                        <a:pt x="91" y="59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77" name="Freeform 42"/>
                <p:cNvSpPr>
                  <a:spLocks/>
                </p:cNvSpPr>
                <p:nvPr/>
              </p:nvSpPr>
              <p:spPr bwMode="ltGray">
                <a:xfrm>
                  <a:off x="3567" y="2544"/>
                  <a:ext cx="306" cy="488"/>
                </a:xfrm>
                <a:custGeom>
                  <a:avLst/>
                  <a:gdLst>
                    <a:gd name="T0" fmla="*/ 92 w 306"/>
                    <a:gd name="T1" fmla="*/ 30 h 488"/>
                    <a:gd name="T2" fmla="*/ 267 w 306"/>
                    <a:gd name="T3" fmla="*/ 0 h 488"/>
                    <a:gd name="T4" fmla="*/ 290 w 306"/>
                    <a:gd name="T5" fmla="*/ 15 h 488"/>
                    <a:gd name="T6" fmla="*/ 290 w 306"/>
                    <a:gd name="T7" fmla="*/ 332 h 488"/>
                    <a:gd name="T8" fmla="*/ 305 w 306"/>
                    <a:gd name="T9" fmla="*/ 465 h 488"/>
                    <a:gd name="T10" fmla="*/ 236 w 306"/>
                    <a:gd name="T11" fmla="*/ 472 h 488"/>
                    <a:gd name="T12" fmla="*/ 191 w 306"/>
                    <a:gd name="T13" fmla="*/ 487 h 488"/>
                    <a:gd name="T14" fmla="*/ 160 w 306"/>
                    <a:gd name="T15" fmla="*/ 458 h 488"/>
                    <a:gd name="T16" fmla="*/ 160 w 306"/>
                    <a:gd name="T17" fmla="*/ 428 h 488"/>
                    <a:gd name="T18" fmla="*/ 0 w 306"/>
                    <a:gd name="T19" fmla="*/ 436 h 488"/>
                    <a:gd name="T20" fmla="*/ 8 w 306"/>
                    <a:gd name="T21" fmla="*/ 376 h 488"/>
                    <a:gd name="T22" fmla="*/ 46 w 306"/>
                    <a:gd name="T23" fmla="*/ 317 h 488"/>
                    <a:gd name="T24" fmla="*/ 16 w 306"/>
                    <a:gd name="T25" fmla="*/ 258 h 488"/>
                    <a:gd name="T26" fmla="*/ 31 w 306"/>
                    <a:gd name="T27" fmla="*/ 221 h 488"/>
                    <a:gd name="T28" fmla="*/ 16 w 306"/>
                    <a:gd name="T29" fmla="*/ 170 h 488"/>
                    <a:gd name="T30" fmla="*/ 38 w 306"/>
                    <a:gd name="T31" fmla="*/ 126 h 488"/>
                    <a:gd name="T32" fmla="*/ 61 w 306"/>
                    <a:gd name="T33" fmla="*/ 67 h 488"/>
                    <a:gd name="T34" fmla="*/ 92 w 306"/>
                    <a:gd name="T35" fmla="*/ 30 h 48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06"/>
                    <a:gd name="T55" fmla="*/ 0 h 488"/>
                    <a:gd name="T56" fmla="*/ 306 w 306"/>
                    <a:gd name="T57" fmla="*/ 488 h 48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06" h="488">
                      <a:moveTo>
                        <a:pt x="92" y="30"/>
                      </a:moveTo>
                      <a:lnTo>
                        <a:pt x="267" y="0"/>
                      </a:lnTo>
                      <a:lnTo>
                        <a:pt x="290" y="15"/>
                      </a:lnTo>
                      <a:lnTo>
                        <a:pt x="290" y="332"/>
                      </a:lnTo>
                      <a:lnTo>
                        <a:pt x="305" y="465"/>
                      </a:lnTo>
                      <a:lnTo>
                        <a:pt x="236" y="472"/>
                      </a:lnTo>
                      <a:lnTo>
                        <a:pt x="191" y="487"/>
                      </a:lnTo>
                      <a:lnTo>
                        <a:pt x="160" y="458"/>
                      </a:lnTo>
                      <a:lnTo>
                        <a:pt x="160" y="428"/>
                      </a:lnTo>
                      <a:lnTo>
                        <a:pt x="0" y="436"/>
                      </a:lnTo>
                      <a:lnTo>
                        <a:pt x="8" y="376"/>
                      </a:lnTo>
                      <a:lnTo>
                        <a:pt x="46" y="317"/>
                      </a:lnTo>
                      <a:lnTo>
                        <a:pt x="16" y="258"/>
                      </a:lnTo>
                      <a:lnTo>
                        <a:pt x="31" y="221"/>
                      </a:lnTo>
                      <a:lnTo>
                        <a:pt x="16" y="170"/>
                      </a:lnTo>
                      <a:lnTo>
                        <a:pt x="38" y="126"/>
                      </a:lnTo>
                      <a:lnTo>
                        <a:pt x="61" y="67"/>
                      </a:lnTo>
                      <a:lnTo>
                        <a:pt x="92" y="30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78" name="Freeform 43"/>
                <p:cNvSpPr>
                  <a:spLocks/>
                </p:cNvSpPr>
                <p:nvPr/>
              </p:nvSpPr>
              <p:spPr bwMode="ltGray">
                <a:xfrm>
                  <a:off x="3659" y="2322"/>
                  <a:ext cx="701" cy="253"/>
                </a:xfrm>
                <a:custGeom>
                  <a:avLst/>
                  <a:gdLst>
                    <a:gd name="T0" fmla="*/ 23 w 701"/>
                    <a:gd name="T1" fmla="*/ 141 h 253"/>
                    <a:gd name="T2" fmla="*/ 61 w 701"/>
                    <a:gd name="T3" fmla="*/ 89 h 253"/>
                    <a:gd name="T4" fmla="*/ 548 w 701"/>
                    <a:gd name="T5" fmla="*/ 22 h 253"/>
                    <a:gd name="T6" fmla="*/ 700 w 701"/>
                    <a:gd name="T7" fmla="*/ 0 h 253"/>
                    <a:gd name="T8" fmla="*/ 670 w 701"/>
                    <a:gd name="T9" fmla="*/ 52 h 253"/>
                    <a:gd name="T10" fmla="*/ 639 w 701"/>
                    <a:gd name="T11" fmla="*/ 52 h 253"/>
                    <a:gd name="T12" fmla="*/ 540 w 701"/>
                    <a:gd name="T13" fmla="*/ 133 h 253"/>
                    <a:gd name="T14" fmla="*/ 518 w 701"/>
                    <a:gd name="T15" fmla="*/ 170 h 253"/>
                    <a:gd name="T16" fmla="*/ 426 w 701"/>
                    <a:gd name="T17" fmla="*/ 185 h 253"/>
                    <a:gd name="T18" fmla="*/ 175 w 701"/>
                    <a:gd name="T19" fmla="*/ 222 h 253"/>
                    <a:gd name="T20" fmla="*/ 0 w 701"/>
                    <a:gd name="T21" fmla="*/ 252 h 253"/>
                    <a:gd name="T22" fmla="*/ 0 w 701"/>
                    <a:gd name="T23" fmla="*/ 215 h 253"/>
                    <a:gd name="T24" fmla="*/ 23 w 701"/>
                    <a:gd name="T25" fmla="*/ 141 h 25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01"/>
                    <a:gd name="T40" fmla="*/ 0 h 253"/>
                    <a:gd name="T41" fmla="*/ 701 w 701"/>
                    <a:gd name="T42" fmla="*/ 253 h 25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01" h="253">
                      <a:moveTo>
                        <a:pt x="23" y="141"/>
                      </a:moveTo>
                      <a:lnTo>
                        <a:pt x="61" y="89"/>
                      </a:lnTo>
                      <a:lnTo>
                        <a:pt x="548" y="22"/>
                      </a:lnTo>
                      <a:lnTo>
                        <a:pt x="700" y="0"/>
                      </a:lnTo>
                      <a:lnTo>
                        <a:pt x="670" y="52"/>
                      </a:lnTo>
                      <a:lnTo>
                        <a:pt x="639" y="52"/>
                      </a:lnTo>
                      <a:lnTo>
                        <a:pt x="540" y="133"/>
                      </a:lnTo>
                      <a:lnTo>
                        <a:pt x="518" y="170"/>
                      </a:lnTo>
                      <a:lnTo>
                        <a:pt x="426" y="185"/>
                      </a:lnTo>
                      <a:lnTo>
                        <a:pt x="175" y="222"/>
                      </a:lnTo>
                      <a:lnTo>
                        <a:pt x="0" y="252"/>
                      </a:lnTo>
                      <a:lnTo>
                        <a:pt x="0" y="215"/>
                      </a:lnTo>
                      <a:lnTo>
                        <a:pt x="23" y="141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79" name="Freeform 44"/>
                <p:cNvSpPr>
                  <a:spLocks/>
                </p:cNvSpPr>
                <p:nvPr/>
              </p:nvSpPr>
              <p:spPr bwMode="ltGray">
                <a:xfrm>
                  <a:off x="3834" y="2506"/>
                  <a:ext cx="344" cy="519"/>
                </a:xfrm>
                <a:custGeom>
                  <a:avLst/>
                  <a:gdLst>
                    <a:gd name="T0" fmla="*/ 312 w 344"/>
                    <a:gd name="T1" fmla="*/ 238 h 519"/>
                    <a:gd name="T2" fmla="*/ 343 w 344"/>
                    <a:gd name="T3" fmla="*/ 281 h 519"/>
                    <a:gd name="T4" fmla="*/ 312 w 344"/>
                    <a:gd name="T5" fmla="*/ 333 h 519"/>
                    <a:gd name="T6" fmla="*/ 327 w 344"/>
                    <a:gd name="T7" fmla="*/ 415 h 519"/>
                    <a:gd name="T8" fmla="*/ 91 w 344"/>
                    <a:gd name="T9" fmla="*/ 429 h 519"/>
                    <a:gd name="T10" fmla="*/ 114 w 344"/>
                    <a:gd name="T11" fmla="*/ 466 h 519"/>
                    <a:gd name="T12" fmla="*/ 137 w 344"/>
                    <a:gd name="T13" fmla="*/ 481 h 519"/>
                    <a:gd name="T14" fmla="*/ 84 w 344"/>
                    <a:gd name="T15" fmla="*/ 518 h 519"/>
                    <a:gd name="T16" fmla="*/ 76 w 344"/>
                    <a:gd name="T17" fmla="*/ 466 h 519"/>
                    <a:gd name="T18" fmla="*/ 38 w 344"/>
                    <a:gd name="T19" fmla="*/ 503 h 519"/>
                    <a:gd name="T20" fmla="*/ 23 w 344"/>
                    <a:gd name="T21" fmla="*/ 370 h 519"/>
                    <a:gd name="T22" fmla="*/ 23 w 344"/>
                    <a:gd name="T23" fmla="*/ 52 h 519"/>
                    <a:gd name="T24" fmla="*/ 0 w 344"/>
                    <a:gd name="T25" fmla="*/ 37 h 519"/>
                    <a:gd name="T26" fmla="*/ 251 w 344"/>
                    <a:gd name="T27" fmla="*/ 0 h 519"/>
                    <a:gd name="T28" fmla="*/ 312 w 344"/>
                    <a:gd name="T29" fmla="*/ 238 h 51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44"/>
                    <a:gd name="T46" fmla="*/ 0 h 519"/>
                    <a:gd name="T47" fmla="*/ 344 w 344"/>
                    <a:gd name="T48" fmla="*/ 519 h 51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44" h="519">
                      <a:moveTo>
                        <a:pt x="312" y="238"/>
                      </a:moveTo>
                      <a:lnTo>
                        <a:pt x="343" y="281"/>
                      </a:lnTo>
                      <a:lnTo>
                        <a:pt x="312" y="333"/>
                      </a:lnTo>
                      <a:lnTo>
                        <a:pt x="327" y="415"/>
                      </a:lnTo>
                      <a:lnTo>
                        <a:pt x="91" y="429"/>
                      </a:lnTo>
                      <a:lnTo>
                        <a:pt x="114" y="466"/>
                      </a:lnTo>
                      <a:lnTo>
                        <a:pt x="137" y="481"/>
                      </a:lnTo>
                      <a:lnTo>
                        <a:pt x="84" y="518"/>
                      </a:lnTo>
                      <a:lnTo>
                        <a:pt x="76" y="466"/>
                      </a:lnTo>
                      <a:lnTo>
                        <a:pt x="38" y="503"/>
                      </a:lnTo>
                      <a:lnTo>
                        <a:pt x="23" y="370"/>
                      </a:lnTo>
                      <a:lnTo>
                        <a:pt x="23" y="52"/>
                      </a:lnTo>
                      <a:lnTo>
                        <a:pt x="0" y="37"/>
                      </a:lnTo>
                      <a:lnTo>
                        <a:pt x="251" y="0"/>
                      </a:lnTo>
                      <a:lnTo>
                        <a:pt x="312" y="238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80" name="Freeform 45"/>
                <p:cNvSpPr>
                  <a:spLocks/>
                </p:cNvSpPr>
                <p:nvPr/>
              </p:nvSpPr>
              <p:spPr bwMode="ltGray">
                <a:xfrm>
                  <a:off x="3926" y="2898"/>
                  <a:ext cx="739" cy="510"/>
                </a:xfrm>
                <a:custGeom>
                  <a:avLst/>
                  <a:gdLst>
                    <a:gd name="T0" fmla="*/ 0 w 740"/>
                    <a:gd name="T1" fmla="*/ 45 h 510"/>
                    <a:gd name="T2" fmla="*/ 236 w 740"/>
                    <a:gd name="T3" fmla="*/ 22 h 510"/>
                    <a:gd name="T4" fmla="*/ 252 w 740"/>
                    <a:gd name="T5" fmla="*/ 37 h 510"/>
                    <a:gd name="T6" fmla="*/ 459 w 740"/>
                    <a:gd name="T7" fmla="*/ 30 h 510"/>
                    <a:gd name="T8" fmla="*/ 474 w 740"/>
                    <a:gd name="T9" fmla="*/ 45 h 510"/>
                    <a:gd name="T10" fmla="*/ 482 w 740"/>
                    <a:gd name="T11" fmla="*/ 0 h 510"/>
                    <a:gd name="T12" fmla="*/ 520 w 740"/>
                    <a:gd name="T13" fmla="*/ 0 h 510"/>
                    <a:gd name="T14" fmla="*/ 687 w 740"/>
                    <a:gd name="T15" fmla="*/ 258 h 510"/>
                    <a:gd name="T16" fmla="*/ 725 w 740"/>
                    <a:gd name="T17" fmla="*/ 317 h 510"/>
                    <a:gd name="T18" fmla="*/ 733 w 740"/>
                    <a:gd name="T19" fmla="*/ 413 h 510"/>
                    <a:gd name="T20" fmla="*/ 702 w 740"/>
                    <a:gd name="T21" fmla="*/ 494 h 510"/>
                    <a:gd name="T22" fmla="*/ 657 w 740"/>
                    <a:gd name="T23" fmla="*/ 509 h 510"/>
                    <a:gd name="T24" fmla="*/ 626 w 740"/>
                    <a:gd name="T25" fmla="*/ 458 h 510"/>
                    <a:gd name="T26" fmla="*/ 581 w 740"/>
                    <a:gd name="T27" fmla="*/ 450 h 510"/>
                    <a:gd name="T28" fmla="*/ 550 w 740"/>
                    <a:gd name="T29" fmla="*/ 339 h 510"/>
                    <a:gd name="T30" fmla="*/ 520 w 740"/>
                    <a:gd name="T31" fmla="*/ 339 h 510"/>
                    <a:gd name="T32" fmla="*/ 489 w 740"/>
                    <a:gd name="T33" fmla="*/ 309 h 510"/>
                    <a:gd name="T34" fmla="*/ 489 w 740"/>
                    <a:gd name="T35" fmla="*/ 266 h 510"/>
                    <a:gd name="T36" fmla="*/ 466 w 740"/>
                    <a:gd name="T37" fmla="*/ 258 h 510"/>
                    <a:gd name="T38" fmla="*/ 474 w 740"/>
                    <a:gd name="T39" fmla="*/ 207 h 510"/>
                    <a:gd name="T40" fmla="*/ 459 w 740"/>
                    <a:gd name="T41" fmla="*/ 155 h 510"/>
                    <a:gd name="T42" fmla="*/ 398 w 740"/>
                    <a:gd name="T43" fmla="*/ 111 h 510"/>
                    <a:gd name="T44" fmla="*/ 335 w 740"/>
                    <a:gd name="T45" fmla="*/ 74 h 510"/>
                    <a:gd name="T46" fmla="*/ 244 w 740"/>
                    <a:gd name="T47" fmla="*/ 141 h 510"/>
                    <a:gd name="T48" fmla="*/ 191 w 740"/>
                    <a:gd name="T49" fmla="*/ 88 h 510"/>
                    <a:gd name="T50" fmla="*/ 145 w 740"/>
                    <a:gd name="T51" fmla="*/ 81 h 510"/>
                    <a:gd name="T52" fmla="*/ 99 w 740"/>
                    <a:gd name="T53" fmla="*/ 104 h 510"/>
                    <a:gd name="T54" fmla="*/ 38 w 740"/>
                    <a:gd name="T55" fmla="*/ 88 h 510"/>
                    <a:gd name="T56" fmla="*/ 23 w 740"/>
                    <a:gd name="T57" fmla="*/ 74 h 510"/>
                    <a:gd name="T58" fmla="*/ 0 w 740"/>
                    <a:gd name="T59" fmla="*/ 45 h 51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740"/>
                    <a:gd name="T91" fmla="*/ 0 h 510"/>
                    <a:gd name="T92" fmla="*/ 740 w 740"/>
                    <a:gd name="T93" fmla="*/ 510 h 51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740" h="510">
                      <a:moveTo>
                        <a:pt x="0" y="45"/>
                      </a:moveTo>
                      <a:lnTo>
                        <a:pt x="236" y="22"/>
                      </a:lnTo>
                      <a:lnTo>
                        <a:pt x="252" y="37"/>
                      </a:lnTo>
                      <a:lnTo>
                        <a:pt x="465" y="30"/>
                      </a:lnTo>
                      <a:lnTo>
                        <a:pt x="480" y="45"/>
                      </a:lnTo>
                      <a:lnTo>
                        <a:pt x="488" y="0"/>
                      </a:lnTo>
                      <a:lnTo>
                        <a:pt x="526" y="0"/>
                      </a:lnTo>
                      <a:lnTo>
                        <a:pt x="693" y="258"/>
                      </a:lnTo>
                      <a:lnTo>
                        <a:pt x="731" y="317"/>
                      </a:lnTo>
                      <a:lnTo>
                        <a:pt x="739" y="413"/>
                      </a:lnTo>
                      <a:lnTo>
                        <a:pt x="708" y="494"/>
                      </a:lnTo>
                      <a:lnTo>
                        <a:pt x="663" y="509"/>
                      </a:lnTo>
                      <a:lnTo>
                        <a:pt x="632" y="458"/>
                      </a:lnTo>
                      <a:lnTo>
                        <a:pt x="587" y="450"/>
                      </a:lnTo>
                      <a:lnTo>
                        <a:pt x="556" y="339"/>
                      </a:lnTo>
                      <a:lnTo>
                        <a:pt x="526" y="339"/>
                      </a:lnTo>
                      <a:lnTo>
                        <a:pt x="495" y="309"/>
                      </a:lnTo>
                      <a:lnTo>
                        <a:pt x="495" y="266"/>
                      </a:lnTo>
                      <a:lnTo>
                        <a:pt x="472" y="258"/>
                      </a:lnTo>
                      <a:lnTo>
                        <a:pt x="480" y="207"/>
                      </a:lnTo>
                      <a:lnTo>
                        <a:pt x="465" y="155"/>
                      </a:lnTo>
                      <a:lnTo>
                        <a:pt x="404" y="111"/>
                      </a:lnTo>
                      <a:lnTo>
                        <a:pt x="335" y="74"/>
                      </a:lnTo>
                      <a:lnTo>
                        <a:pt x="244" y="141"/>
                      </a:lnTo>
                      <a:lnTo>
                        <a:pt x="191" y="88"/>
                      </a:lnTo>
                      <a:lnTo>
                        <a:pt x="145" y="81"/>
                      </a:lnTo>
                      <a:lnTo>
                        <a:pt x="99" y="104"/>
                      </a:lnTo>
                      <a:lnTo>
                        <a:pt x="38" y="88"/>
                      </a:lnTo>
                      <a:lnTo>
                        <a:pt x="23" y="74"/>
                      </a:lnTo>
                      <a:lnTo>
                        <a:pt x="0" y="45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81" name="Freeform 46"/>
                <p:cNvSpPr>
                  <a:spLocks/>
                </p:cNvSpPr>
                <p:nvPr/>
              </p:nvSpPr>
              <p:spPr bwMode="ltGray">
                <a:xfrm>
                  <a:off x="4085" y="2484"/>
                  <a:ext cx="405" cy="451"/>
                </a:xfrm>
                <a:custGeom>
                  <a:avLst/>
                  <a:gdLst>
                    <a:gd name="T0" fmla="*/ 0 w 405"/>
                    <a:gd name="T1" fmla="*/ 22 h 451"/>
                    <a:gd name="T2" fmla="*/ 92 w 405"/>
                    <a:gd name="T3" fmla="*/ 8 h 451"/>
                    <a:gd name="T4" fmla="*/ 191 w 405"/>
                    <a:gd name="T5" fmla="*/ 0 h 451"/>
                    <a:gd name="T6" fmla="*/ 175 w 405"/>
                    <a:gd name="T7" fmla="*/ 45 h 451"/>
                    <a:gd name="T8" fmla="*/ 229 w 405"/>
                    <a:gd name="T9" fmla="*/ 52 h 451"/>
                    <a:gd name="T10" fmla="*/ 236 w 405"/>
                    <a:gd name="T11" fmla="*/ 89 h 451"/>
                    <a:gd name="T12" fmla="*/ 274 w 405"/>
                    <a:gd name="T13" fmla="*/ 126 h 451"/>
                    <a:gd name="T14" fmla="*/ 312 w 405"/>
                    <a:gd name="T15" fmla="*/ 170 h 451"/>
                    <a:gd name="T16" fmla="*/ 350 w 405"/>
                    <a:gd name="T17" fmla="*/ 200 h 451"/>
                    <a:gd name="T18" fmla="*/ 350 w 405"/>
                    <a:gd name="T19" fmla="*/ 229 h 451"/>
                    <a:gd name="T20" fmla="*/ 381 w 405"/>
                    <a:gd name="T21" fmla="*/ 243 h 451"/>
                    <a:gd name="T22" fmla="*/ 381 w 405"/>
                    <a:gd name="T23" fmla="*/ 266 h 451"/>
                    <a:gd name="T24" fmla="*/ 396 w 405"/>
                    <a:gd name="T25" fmla="*/ 274 h 451"/>
                    <a:gd name="T26" fmla="*/ 404 w 405"/>
                    <a:gd name="T27" fmla="*/ 266 h 451"/>
                    <a:gd name="T28" fmla="*/ 366 w 405"/>
                    <a:gd name="T29" fmla="*/ 413 h 451"/>
                    <a:gd name="T30" fmla="*/ 328 w 405"/>
                    <a:gd name="T31" fmla="*/ 413 h 451"/>
                    <a:gd name="T32" fmla="*/ 320 w 405"/>
                    <a:gd name="T33" fmla="*/ 450 h 451"/>
                    <a:gd name="T34" fmla="*/ 305 w 405"/>
                    <a:gd name="T35" fmla="*/ 435 h 451"/>
                    <a:gd name="T36" fmla="*/ 92 w 405"/>
                    <a:gd name="T37" fmla="*/ 450 h 451"/>
                    <a:gd name="T38" fmla="*/ 76 w 405"/>
                    <a:gd name="T39" fmla="*/ 435 h 451"/>
                    <a:gd name="T40" fmla="*/ 61 w 405"/>
                    <a:gd name="T41" fmla="*/ 354 h 451"/>
                    <a:gd name="T42" fmla="*/ 92 w 405"/>
                    <a:gd name="T43" fmla="*/ 310 h 451"/>
                    <a:gd name="T44" fmla="*/ 61 w 405"/>
                    <a:gd name="T45" fmla="*/ 259 h 451"/>
                    <a:gd name="T46" fmla="*/ 0 w 405"/>
                    <a:gd name="T47" fmla="*/ 22 h 45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05"/>
                    <a:gd name="T73" fmla="*/ 0 h 451"/>
                    <a:gd name="T74" fmla="*/ 405 w 405"/>
                    <a:gd name="T75" fmla="*/ 451 h 45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05" h="451">
                      <a:moveTo>
                        <a:pt x="0" y="22"/>
                      </a:moveTo>
                      <a:lnTo>
                        <a:pt x="92" y="8"/>
                      </a:lnTo>
                      <a:lnTo>
                        <a:pt x="191" y="0"/>
                      </a:lnTo>
                      <a:lnTo>
                        <a:pt x="175" y="45"/>
                      </a:lnTo>
                      <a:lnTo>
                        <a:pt x="229" y="52"/>
                      </a:lnTo>
                      <a:lnTo>
                        <a:pt x="236" y="89"/>
                      </a:lnTo>
                      <a:lnTo>
                        <a:pt x="274" y="126"/>
                      </a:lnTo>
                      <a:lnTo>
                        <a:pt x="312" y="170"/>
                      </a:lnTo>
                      <a:lnTo>
                        <a:pt x="350" y="200"/>
                      </a:lnTo>
                      <a:lnTo>
                        <a:pt x="350" y="229"/>
                      </a:lnTo>
                      <a:lnTo>
                        <a:pt x="381" y="243"/>
                      </a:lnTo>
                      <a:lnTo>
                        <a:pt x="381" y="266"/>
                      </a:lnTo>
                      <a:lnTo>
                        <a:pt x="396" y="274"/>
                      </a:lnTo>
                      <a:lnTo>
                        <a:pt x="404" y="266"/>
                      </a:lnTo>
                      <a:lnTo>
                        <a:pt x="366" y="413"/>
                      </a:lnTo>
                      <a:lnTo>
                        <a:pt x="328" y="413"/>
                      </a:lnTo>
                      <a:lnTo>
                        <a:pt x="320" y="450"/>
                      </a:lnTo>
                      <a:lnTo>
                        <a:pt x="305" y="435"/>
                      </a:lnTo>
                      <a:lnTo>
                        <a:pt x="92" y="450"/>
                      </a:lnTo>
                      <a:lnTo>
                        <a:pt x="76" y="435"/>
                      </a:lnTo>
                      <a:lnTo>
                        <a:pt x="61" y="354"/>
                      </a:lnTo>
                      <a:lnTo>
                        <a:pt x="92" y="310"/>
                      </a:lnTo>
                      <a:lnTo>
                        <a:pt x="61" y="259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82" name="Freeform 47"/>
                <p:cNvSpPr>
                  <a:spLocks/>
                </p:cNvSpPr>
                <p:nvPr/>
              </p:nvSpPr>
              <p:spPr bwMode="ltGray">
                <a:xfrm>
                  <a:off x="4207" y="2021"/>
                  <a:ext cx="619" cy="325"/>
                </a:xfrm>
                <a:custGeom>
                  <a:avLst/>
                  <a:gdLst>
                    <a:gd name="T0" fmla="*/ 0 w 618"/>
                    <a:gd name="T1" fmla="*/ 324 h 325"/>
                    <a:gd name="T2" fmla="*/ 114 w 618"/>
                    <a:gd name="T3" fmla="*/ 228 h 325"/>
                    <a:gd name="T4" fmla="*/ 152 w 618"/>
                    <a:gd name="T5" fmla="*/ 250 h 325"/>
                    <a:gd name="T6" fmla="*/ 259 w 618"/>
                    <a:gd name="T7" fmla="*/ 206 h 325"/>
                    <a:gd name="T8" fmla="*/ 244 w 618"/>
                    <a:gd name="T9" fmla="*/ 184 h 325"/>
                    <a:gd name="T10" fmla="*/ 274 w 618"/>
                    <a:gd name="T11" fmla="*/ 125 h 325"/>
                    <a:gd name="T12" fmla="*/ 318 w 618"/>
                    <a:gd name="T13" fmla="*/ 74 h 325"/>
                    <a:gd name="T14" fmla="*/ 326 w 618"/>
                    <a:gd name="T15" fmla="*/ 66 h 325"/>
                    <a:gd name="T16" fmla="*/ 379 w 618"/>
                    <a:gd name="T17" fmla="*/ 7 h 325"/>
                    <a:gd name="T18" fmla="*/ 417 w 618"/>
                    <a:gd name="T19" fmla="*/ 21 h 325"/>
                    <a:gd name="T20" fmla="*/ 432 w 618"/>
                    <a:gd name="T21" fmla="*/ 0 h 325"/>
                    <a:gd name="T22" fmla="*/ 493 w 618"/>
                    <a:gd name="T23" fmla="*/ 37 h 325"/>
                    <a:gd name="T24" fmla="*/ 478 w 618"/>
                    <a:gd name="T25" fmla="*/ 74 h 325"/>
                    <a:gd name="T26" fmla="*/ 585 w 618"/>
                    <a:gd name="T27" fmla="*/ 111 h 325"/>
                    <a:gd name="T28" fmla="*/ 600 w 618"/>
                    <a:gd name="T29" fmla="*/ 169 h 325"/>
                    <a:gd name="T30" fmla="*/ 539 w 618"/>
                    <a:gd name="T31" fmla="*/ 162 h 325"/>
                    <a:gd name="T32" fmla="*/ 585 w 618"/>
                    <a:gd name="T33" fmla="*/ 184 h 325"/>
                    <a:gd name="T34" fmla="*/ 615 w 618"/>
                    <a:gd name="T35" fmla="*/ 184 h 325"/>
                    <a:gd name="T36" fmla="*/ 623 w 618"/>
                    <a:gd name="T37" fmla="*/ 206 h 325"/>
                    <a:gd name="T38" fmla="*/ 152 w 618"/>
                    <a:gd name="T39" fmla="*/ 302 h 325"/>
                    <a:gd name="T40" fmla="*/ 0 w 618"/>
                    <a:gd name="T41" fmla="*/ 324 h 3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18"/>
                    <a:gd name="T64" fmla="*/ 0 h 325"/>
                    <a:gd name="T65" fmla="*/ 618 w 618"/>
                    <a:gd name="T66" fmla="*/ 325 h 3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18" h="325">
                      <a:moveTo>
                        <a:pt x="0" y="324"/>
                      </a:moveTo>
                      <a:lnTo>
                        <a:pt x="114" y="228"/>
                      </a:lnTo>
                      <a:lnTo>
                        <a:pt x="152" y="250"/>
                      </a:lnTo>
                      <a:lnTo>
                        <a:pt x="259" y="206"/>
                      </a:lnTo>
                      <a:lnTo>
                        <a:pt x="244" y="184"/>
                      </a:lnTo>
                      <a:lnTo>
                        <a:pt x="274" y="125"/>
                      </a:lnTo>
                      <a:lnTo>
                        <a:pt x="312" y="74"/>
                      </a:lnTo>
                      <a:lnTo>
                        <a:pt x="320" y="66"/>
                      </a:lnTo>
                      <a:lnTo>
                        <a:pt x="373" y="7"/>
                      </a:lnTo>
                      <a:lnTo>
                        <a:pt x="411" y="21"/>
                      </a:lnTo>
                      <a:lnTo>
                        <a:pt x="426" y="0"/>
                      </a:lnTo>
                      <a:lnTo>
                        <a:pt x="487" y="37"/>
                      </a:lnTo>
                      <a:lnTo>
                        <a:pt x="472" y="74"/>
                      </a:lnTo>
                      <a:lnTo>
                        <a:pt x="579" y="111"/>
                      </a:lnTo>
                      <a:lnTo>
                        <a:pt x="594" y="169"/>
                      </a:lnTo>
                      <a:lnTo>
                        <a:pt x="533" y="162"/>
                      </a:lnTo>
                      <a:lnTo>
                        <a:pt x="579" y="184"/>
                      </a:lnTo>
                      <a:lnTo>
                        <a:pt x="609" y="184"/>
                      </a:lnTo>
                      <a:lnTo>
                        <a:pt x="617" y="206"/>
                      </a:lnTo>
                      <a:lnTo>
                        <a:pt x="152" y="302"/>
                      </a:lnTo>
                      <a:lnTo>
                        <a:pt x="0" y="324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83" name="Freeform 48"/>
                <p:cNvSpPr>
                  <a:spLocks/>
                </p:cNvSpPr>
                <p:nvPr/>
              </p:nvSpPr>
              <p:spPr bwMode="ltGray">
                <a:xfrm>
                  <a:off x="4260" y="2441"/>
                  <a:ext cx="397" cy="318"/>
                </a:xfrm>
                <a:custGeom>
                  <a:avLst/>
                  <a:gdLst>
                    <a:gd name="T0" fmla="*/ 229 w 397"/>
                    <a:gd name="T1" fmla="*/ 309 h 318"/>
                    <a:gd name="T2" fmla="*/ 221 w 397"/>
                    <a:gd name="T3" fmla="*/ 317 h 318"/>
                    <a:gd name="T4" fmla="*/ 206 w 397"/>
                    <a:gd name="T5" fmla="*/ 309 h 318"/>
                    <a:gd name="T6" fmla="*/ 206 w 397"/>
                    <a:gd name="T7" fmla="*/ 287 h 318"/>
                    <a:gd name="T8" fmla="*/ 175 w 397"/>
                    <a:gd name="T9" fmla="*/ 272 h 318"/>
                    <a:gd name="T10" fmla="*/ 175 w 397"/>
                    <a:gd name="T11" fmla="*/ 243 h 318"/>
                    <a:gd name="T12" fmla="*/ 137 w 397"/>
                    <a:gd name="T13" fmla="*/ 213 h 318"/>
                    <a:gd name="T14" fmla="*/ 99 w 397"/>
                    <a:gd name="T15" fmla="*/ 176 h 318"/>
                    <a:gd name="T16" fmla="*/ 61 w 397"/>
                    <a:gd name="T17" fmla="*/ 133 h 318"/>
                    <a:gd name="T18" fmla="*/ 54 w 397"/>
                    <a:gd name="T19" fmla="*/ 96 h 318"/>
                    <a:gd name="T20" fmla="*/ 16 w 397"/>
                    <a:gd name="T21" fmla="*/ 88 h 318"/>
                    <a:gd name="T22" fmla="*/ 0 w 397"/>
                    <a:gd name="T23" fmla="*/ 88 h 318"/>
                    <a:gd name="T24" fmla="*/ 16 w 397"/>
                    <a:gd name="T25" fmla="*/ 44 h 318"/>
                    <a:gd name="T26" fmla="*/ 38 w 397"/>
                    <a:gd name="T27" fmla="*/ 37 h 318"/>
                    <a:gd name="T28" fmla="*/ 54 w 397"/>
                    <a:gd name="T29" fmla="*/ 22 h 318"/>
                    <a:gd name="T30" fmla="*/ 175 w 397"/>
                    <a:gd name="T31" fmla="*/ 0 h 318"/>
                    <a:gd name="T32" fmla="*/ 175 w 397"/>
                    <a:gd name="T33" fmla="*/ 15 h 318"/>
                    <a:gd name="T34" fmla="*/ 206 w 397"/>
                    <a:gd name="T35" fmla="*/ 29 h 318"/>
                    <a:gd name="T36" fmla="*/ 297 w 397"/>
                    <a:gd name="T37" fmla="*/ 15 h 318"/>
                    <a:gd name="T38" fmla="*/ 396 w 397"/>
                    <a:gd name="T39" fmla="*/ 88 h 318"/>
                    <a:gd name="T40" fmla="*/ 290 w 397"/>
                    <a:gd name="T41" fmla="*/ 250 h 318"/>
                    <a:gd name="T42" fmla="*/ 244 w 397"/>
                    <a:gd name="T43" fmla="*/ 272 h 318"/>
                    <a:gd name="T44" fmla="*/ 229 w 397"/>
                    <a:gd name="T45" fmla="*/ 309 h 31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97"/>
                    <a:gd name="T70" fmla="*/ 0 h 318"/>
                    <a:gd name="T71" fmla="*/ 397 w 397"/>
                    <a:gd name="T72" fmla="*/ 318 h 31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97" h="318">
                      <a:moveTo>
                        <a:pt x="229" y="309"/>
                      </a:moveTo>
                      <a:lnTo>
                        <a:pt x="221" y="317"/>
                      </a:lnTo>
                      <a:lnTo>
                        <a:pt x="206" y="309"/>
                      </a:lnTo>
                      <a:lnTo>
                        <a:pt x="206" y="287"/>
                      </a:lnTo>
                      <a:lnTo>
                        <a:pt x="175" y="272"/>
                      </a:lnTo>
                      <a:lnTo>
                        <a:pt x="175" y="243"/>
                      </a:lnTo>
                      <a:lnTo>
                        <a:pt x="137" y="213"/>
                      </a:lnTo>
                      <a:lnTo>
                        <a:pt x="99" y="176"/>
                      </a:lnTo>
                      <a:lnTo>
                        <a:pt x="61" y="133"/>
                      </a:lnTo>
                      <a:lnTo>
                        <a:pt x="54" y="96"/>
                      </a:lnTo>
                      <a:lnTo>
                        <a:pt x="16" y="88"/>
                      </a:lnTo>
                      <a:lnTo>
                        <a:pt x="0" y="88"/>
                      </a:lnTo>
                      <a:lnTo>
                        <a:pt x="16" y="44"/>
                      </a:lnTo>
                      <a:lnTo>
                        <a:pt x="38" y="37"/>
                      </a:lnTo>
                      <a:lnTo>
                        <a:pt x="54" y="22"/>
                      </a:lnTo>
                      <a:lnTo>
                        <a:pt x="175" y="0"/>
                      </a:lnTo>
                      <a:lnTo>
                        <a:pt x="175" y="15"/>
                      </a:lnTo>
                      <a:lnTo>
                        <a:pt x="206" y="29"/>
                      </a:lnTo>
                      <a:lnTo>
                        <a:pt x="297" y="15"/>
                      </a:lnTo>
                      <a:lnTo>
                        <a:pt x="396" y="88"/>
                      </a:lnTo>
                      <a:lnTo>
                        <a:pt x="290" y="250"/>
                      </a:lnTo>
                      <a:lnTo>
                        <a:pt x="244" y="272"/>
                      </a:lnTo>
                      <a:lnTo>
                        <a:pt x="229" y="309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84" name="Freeform 49"/>
                <p:cNvSpPr>
                  <a:spLocks/>
                </p:cNvSpPr>
                <p:nvPr/>
              </p:nvSpPr>
              <p:spPr bwMode="ltGray">
                <a:xfrm>
                  <a:off x="4178" y="2226"/>
                  <a:ext cx="708" cy="304"/>
                </a:xfrm>
                <a:custGeom>
                  <a:avLst/>
                  <a:gdLst>
                    <a:gd name="T0" fmla="*/ 641 w 709"/>
                    <a:gd name="T1" fmla="*/ 0 h 304"/>
                    <a:gd name="T2" fmla="*/ 671 w 709"/>
                    <a:gd name="T3" fmla="*/ 45 h 304"/>
                    <a:gd name="T4" fmla="*/ 633 w 709"/>
                    <a:gd name="T5" fmla="*/ 82 h 304"/>
                    <a:gd name="T6" fmla="*/ 702 w 709"/>
                    <a:gd name="T7" fmla="*/ 82 h 304"/>
                    <a:gd name="T8" fmla="*/ 671 w 709"/>
                    <a:gd name="T9" fmla="*/ 118 h 304"/>
                    <a:gd name="T10" fmla="*/ 595 w 709"/>
                    <a:gd name="T11" fmla="*/ 118 h 304"/>
                    <a:gd name="T12" fmla="*/ 618 w 709"/>
                    <a:gd name="T13" fmla="*/ 148 h 304"/>
                    <a:gd name="T14" fmla="*/ 641 w 709"/>
                    <a:gd name="T15" fmla="*/ 155 h 304"/>
                    <a:gd name="T16" fmla="*/ 587 w 709"/>
                    <a:gd name="T17" fmla="*/ 200 h 304"/>
                    <a:gd name="T18" fmla="*/ 549 w 709"/>
                    <a:gd name="T19" fmla="*/ 266 h 304"/>
                    <a:gd name="T20" fmla="*/ 473 w 709"/>
                    <a:gd name="T21" fmla="*/ 303 h 304"/>
                    <a:gd name="T22" fmla="*/ 374 w 709"/>
                    <a:gd name="T23" fmla="*/ 229 h 304"/>
                    <a:gd name="T24" fmla="*/ 289 w 709"/>
                    <a:gd name="T25" fmla="*/ 244 h 304"/>
                    <a:gd name="T26" fmla="*/ 258 w 709"/>
                    <a:gd name="T27" fmla="*/ 229 h 304"/>
                    <a:gd name="T28" fmla="*/ 258 w 709"/>
                    <a:gd name="T29" fmla="*/ 215 h 304"/>
                    <a:gd name="T30" fmla="*/ 137 w 709"/>
                    <a:gd name="T31" fmla="*/ 237 h 304"/>
                    <a:gd name="T32" fmla="*/ 121 w 709"/>
                    <a:gd name="T33" fmla="*/ 252 h 304"/>
                    <a:gd name="T34" fmla="*/ 99 w 709"/>
                    <a:gd name="T35" fmla="*/ 258 h 304"/>
                    <a:gd name="T36" fmla="*/ 0 w 709"/>
                    <a:gd name="T37" fmla="*/ 266 h 304"/>
                    <a:gd name="T38" fmla="*/ 22 w 709"/>
                    <a:gd name="T39" fmla="*/ 229 h 304"/>
                    <a:gd name="T40" fmla="*/ 121 w 709"/>
                    <a:gd name="T41" fmla="*/ 148 h 304"/>
                    <a:gd name="T42" fmla="*/ 152 w 709"/>
                    <a:gd name="T43" fmla="*/ 148 h 304"/>
                    <a:gd name="T44" fmla="*/ 182 w 709"/>
                    <a:gd name="T45" fmla="*/ 96 h 304"/>
                    <a:gd name="T46" fmla="*/ 641 w 709"/>
                    <a:gd name="T47" fmla="*/ 0 h 30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09"/>
                    <a:gd name="T73" fmla="*/ 0 h 304"/>
                    <a:gd name="T74" fmla="*/ 709 w 709"/>
                    <a:gd name="T75" fmla="*/ 304 h 30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09" h="304">
                      <a:moveTo>
                        <a:pt x="647" y="0"/>
                      </a:moveTo>
                      <a:lnTo>
                        <a:pt x="677" y="45"/>
                      </a:lnTo>
                      <a:lnTo>
                        <a:pt x="639" y="82"/>
                      </a:lnTo>
                      <a:lnTo>
                        <a:pt x="708" y="82"/>
                      </a:lnTo>
                      <a:lnTo>
                        <a:pt x="677" y="118"/>
                      </a:lnTo>
                      <a:lnTo>
                        <a:pt x="601" y="118"/>
                      </a:lnTo>
                      <a:lnTo>
                        <a:pt x="624" y="148"/>
                      </a:lnTo>
                      <a:lnTo>
                        <a:pt x="647" y="155"/>
                      </a:lnTo>
                      <a:lnTo>
                        <a:pt x="593" y="200"/>
                      </a:lnTo>
                      <a:lnTo>
                        <a:pt x="555" y="266"/>
                      </a:lnTo>
                      <a:lnTo>
                        <a:pt x="479" y="303"/>
                      </a:lnTo>
                      <a:lnTo>
                        <a:pt x="380" y="229"/>
                      </a:lnTo>
                      <a:lnTo>
                        <a:pt x="289" y="244"/>
                      </a:lnTo>
                      <a:lnTo>
                        <a:pt x="258" y="229"/>
                      </a:lnTo>
                      <a:lnTo>
                        <a:pt x="258" y="215"/>
                      </a:lnTo>
                      <a:lnTo>
                        <a:pt x="137" y="237"/>
                      </a:lnTo>
                      <a:lnTo>
                        <a:pt x="121" y="252"/>
                      </a:lnTo>
                      <a:lnTo>
                        <a:pt x="99" y="258"/>
                      </a:lnTo>
                      <a:lnTo>
                        <a:pt x="0" y="266"/>
                      </a:lnTo>
                      <a:lnTo>
                        <a:pt x="22" y="229"/>
                      </a:lnTo>
                      <a:lnTo>
                        <a:pt x="121" y="148"/>
                      </a:lnTo>
                      <a:lnTo>
                        <a:pt x="152" y="148"/>
                      </a:lnTo>
                      <a:lnTo>
                        <a:pt x="182" y="96"/>
                      </a:lnTo>
                      <a:lnTo>
                        <a:pt x="647" y="0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85" name="Freeform 50"/>
                <p:cNvSpPr>
                  <a:spLocks/>
                </p:cNvSpPr>
                <p:nvPr/>
              </p:nvSpPr>
              <p:spPr bwMode="ltGray">
                <a:xfrm>
                  <a:off x="4253" y="1916"/>
                  <a:ext cx="375" cy="356"/>
                </a:xfrm>
                <a:custGeom>
                  <a:avLst/>
                  <a:gdLst>
                    <a:gd name="T0" fmla="*/ 68 w 374"/>
                    <a:gd name="T1" fmla="*/ 333 h 356"/>
                    <a:gd name="T2" fmla="*/ 30 w 374"/>
                    <a:gd name="T3" fmla="*/ 326 h 356"/>
                    <a:gd name="T4" fmla="*/ 23 w 374"/>
                    <a:gd name="T5" fmla="*/ 303 h 356"/>
                    <a:gd name="T6" fmla="*/ 7 w 374"/>
                    <a:gd name="T7" fmla="*/ 289 h 356"/>
                    <a:gd name="T8" fmla="*/ 0 w 374"/>
                    <a:gd name="T9" fmla="*/ 252 h 356"/>
                    <a:gd name="T10" fmla="*/ 30 w 374"/>
                    <a:gd name="T11" fmla="*/ 230 h 356"/>
                    <a:gd name="T12" fmla="*/ 76 w 374"/>
                    <a:gd name="T13" fmla="*/ 162 h 356"/>
                    <a:gd name="T14" fmla="*/ 114 w 374"/>
                    <a:gd name="T15" fmla="*/ 125 h 356"/>
                    <a:gd name="T16" fmla="*/ 114 w 374"/>
                    <a:gd name="T17" fmla="*/ 0 h 356"/>
                    <a:gd name="T18" fmla="*/ 144 w 374"/>
                    <a:gd name="T19" fmla="*/ 111 h 356"/>
                    <a:gd name="T20" fmla="*/ 227 w 374"/>
                    <a:gd name="T21" fmla="*/ 104 h 356"/>
                    <a:gd name="T22" fmla="*/ 234 w 374"/>
                    <a:gd name="T23" fmla="*/ 156 h 356"/>
                    <a:gd name="T24" fmla="*/ 287 w 374"/>
                    <a:gd name="T25" fmla="*/ 104 h 356"/>
                    <a:gd name="T26" fmla="*/ 379 w 374"/>
                    <a:gd name="T27" fmla="*/ 89 h 356"/>
                    <a:gd name="T28" fmla="*/ 371 w 374"/>
                    <a:gd name="T29" fmla="*/ 125 h 356"/>
                    <a:gd name="T30" fmla="*/ 333 w 374"/>
                    <a:gd name="T31" fmla="*/ 111 h 356"/>
                    <a:gd name="T32" fmla="*/ 280 w 374"/>
                    <a:gd name="T33" fmla="*/ 170 h 356"/>
                    <a:gd name="T34" fmla="*/ 272 w 374"/>
                    <a:gd name="T35" fmla="*/ 178 h 356"/>
                    <a:gd name="T36" fmla="*/ 234 w 374"/>
                    <a:gd name="T37" fmla="*/ 230 h 356"/>
                    <a:gd name="T38" fmla="*/ 204 w 374"/>
                    <a:gd name="T39" fmla="*/ 289 h 356"/>
                    <a:gd name="T40" fmla="*/ 219 w 374"/>
                    <a:gd name="T41" fmla="*/ 310 h 356"/>
                    <a:gd name="T42" fmla="*/ 106 w 374"/>
                    <a:gd name="T43" fmla="*/ 355 h 356"/>
                    <a:gd name="T44" fmla="*/ 68 w 374"/>
                    <a:gd name="T45" fmla="*/ 333 h 35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74"/>
                    <a:gd name="T70" fmla="*/ 0 h 356"/>
                    <a:gd name="T71" fmla="*/ 374 w 374"/>
                    <a:gd name="T72" fmla="*/ 356 h 35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74" h="356">
                      <a:moveTo>
                        <a:pt x="68" y="333"/>
                      </a:moveTo>
                      <a:lnTo>
                        <a:pt x="30" y="326"/>
                      </a:lnTo>
                      <a:lnTo>
                        <a:pt x="23" y="303"/>
                      </a:lnTo>
                      <a:lnTo>
                        <a:pt x="7" y="289"/>
                      </a:lnTo>
                      <a:lnTo>
                        <a:pt x="0" y="252"/>
                      </a:lnTo>
                      <a:lnTo>
                        <a:pt x="30" y="230"/>
                      </a:lnTo>
                      <a:lnTo>
                        <a:pt x="76" y="162"/>
                      </a:lnTo>
                      <a:lnTo>
                        <a:pt x="114" y="125"/>
                      </a:lnTo>
                      <a:lnTo>
                        <a:pt x="114" y="0"/>
                      </a:lnTo>
                      <a:lnTo>
                        <a:pt x="144" y="111"/>
                      </a:lnTo>
                      <a:lnTo>
                        <a:pt x="221" y="104"/>
                      </a:lnTo>
                      <a:lnTo>
                        <a:pt x="228" y="156"/>
                      </a:lnTo>
                      <a:lnTo>
                        <a:pt x="281" y="104"/>
                      </a:lnTo>
                      <a:lnTo>
                        <a:pt x="373" y="89"/>
                      </a:lnTo>
                      <a:lnTo>
                        <a:pt x="365" y="125"/>
                      </a:lnTo>
                      <a:lnTo>
                        <a:pt x="327" y="111"/>
                      </a:lnTo>
                      <a:lnTo>
                        <a:pt x="274" y="170"/>
                      </a:lnTo>
                      <a:lnTo>
                        <a:pt x="266" y="178"/>
                      </a:lnTo>
                      <a:lnTo>
                        <a:pt x="228" y="230"/>
                      </a:lnTo>
                      <a:lnTo>
                        <a:pt x="198" y="289"/>
                      </a:lnTo>
                      <a:lnTo>
                        <a:pt x="213" y="310"/>
                      </a:lnTo>
                      <a:lnTo>
                        <a:pt x="106" y="355"/>
                      </a:lnTo>
                      <a:lnTo>
                        <a:pt x="68" y="333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86" name="Freeform 51"/>
                <p:cNvSpPr>
                  <a:spLocks/>
                </p:cNvSpPr>
                <p:nvPr/>
              </p:nvSpPr>
              <p:spPr bwMode="ltGray">
                <a:xfrm>
                  <a:off x="4475" y="1932"/>
                  <a:ext cx="380" cy="200"/>
                </a:xfrm>
                <a:custGeom>
                  <a:avLst/>
                  <a:gdLst>
                    <a:gd name="T0" fmla="*/ 0 w 381"/>
                    <a:gd name="T1" fmla="*/ 89 h 200"/>
                    <a:gd name="T2" fmla="*/ 298 w 381"/>
                    <a:gd name="T3" fmla="*/ 0 h 200"/>
                    <a:gd name="T4" fmla="*/ 321 w 381"/>
                    <a:gd name="T5" fmla="*/ 22 h 200"/>
                    <a:gd name="T6" fmla="*/ 329 w 381"/>
                    <a:gd name="T7" fmla="*/ 44 h 200"/>
                    <a:gd name="T8" fmla="*/ 336 w 381"/>
                    <a:gd name="T9" fmla="*/ 140 h 200"/>
                    <a:gd name="T10" fmla="*/ 374 w 381"/>
                    <a:gd name="T11" fmla="*/ 140 h 200"/>
                    <a:gd name="T12" fmla="*/ 367 w 381"/>
                    <a:gd name="T13" fmla="*/ 199 h 200"/>
                    <a:gd name="T14" fmla="*/ 321 w 381"/>
                    <a:gd name="T15" fmla="*/ 191 h 200"/>
                    <a:gd name="T16" fmla="*/ 298 w 381"/>
                    <a:gd name="T17" fmla="*/ 140 h 200"/>
                    <a:gd name="T18" fmla="*/ 283 w 381"/>
                    <a:gd name="T19" fmla="*/ 118 h 200"/>
                    <a:gd name="T20" fmla="*/ 275 w 381"/>
                    <a:gd name="T21" fmla="*/ 52 h 200"/>
                    <a:gd name="T22" fmla="*/ 290 w 381"/>
                    <a:gd name="T23" fmla="*/ 30 h 200"/>
                    <a:gd name="T24" fmla="*/ 260 w 381"/>
                    <a:gd name="T25" fmla="*/ 73 h 200"/>
                    <a:gd name="T26" fmla="*/ 275 w 381"/>
                    <a:gd name="T27" fmla="*/ 132 h 200"/>
                    <a:gd name="T28" fmla="*/ 306 w 381"/>
                    <a:gd name="T29" fmla="*/ 177 h 200"/>
                    <a:gd name="T30" fmla="*/ 207 w 381"/>
                    <a:gd name="T31" fmla="*/ 162 h 200"/>
                    <a:gd name="T32" fmla="*/ 214 w 381"/>
                    <a:gd name="T33" fmla="*/ 126 h 200"/>
                    <a:gd name="T34" fmla="*/ 159 w 381"/>
                    <a:gd name="T35" fmla="*/ 89 h 200"/>
                    <a:gd name="T36" fmla="*/ 144 w 381"/>
                    <a:gd name="T37" fmla="*/ 110 h 200"/>
                    <a:gd name="T38" fmla="*/ 152 w 381"/>
                    <a:gd name="T39" fmla="*/ 73 h 200"/>
                    <a:gd name="T40" fmla="*/ 60 w 381"/>
                    <a:gd name="T41" fmla="*/ 89 h 200"/>
                    <a:gd name="T42" fmla="*/ 7 w 381"/>
                    <a:gd name="T43" fmla="*/ 132 h 200"/>
                    <a:gd name="T44" fmla="*/ 0 w 381"/>
                    <a:gd name="T45" fmla="*/ 89 h 2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81"/>
                    <a:gd name="T70" fmla="*/ 0 h 200"/>
                    <a:gd name="T71" fmla="*/ 381 w 381"/>
                    <a:gd name="T72" fmla="*/ 200 h 20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81" h="200">
                      <a:moveTo>
                        <a:pt x="0" y="89"/>
                      </a:moveTo>
                      <a:lnTo>
                        <a:pt x="304" y="0"/>
                      </a:lnTo>
                      <a:lnTo>
                        <a:pt x="327" y="22"/>
                      </a:lnTo>
                      <a:lnTo>
                        <a:pt x="335" y="44"/>
                      </a:lnTo>
                      <a:lnTo>
                        <a:pt x="342" y="140"/>
                      </a:lnTo>
                      <a:lnTo>
                        <a:pt x="380" y="140"/>
                      </a:lnTo>
                      <a:lnTo>
                        <a:pt x="373" y="199"/>
                      </a:lnTo>
                      <a:lnTo>
                        <a:pt x="327" y="191"/>
                      </a:lnTo>
                      <a:lnTo>
                        <a:pt x="304" y="140"/>
                      </a:lnTo>
                      <a:lnTo>
                        <a:pt x="289" y="118"/>
                      </a:lnTo>
                      <a:lnTo>
                        <a:pt x="281" y="52"/>
                      </a:lnTo>
                      <a:lnTo>
                        <a:pt x="296" y="30"/>
                      </a:lnTo>
                      <a:lnTo>
                        <a:pt x="266" y="73"/>
                      </a:lnTo>
                      <a:lnTo>
                        <a:pt x="281" y="132"/>
                      </a:lnTo>
                      <a:lnTo>
                        <a:pt x="312" y="177"/>
                      </a:lnTo>
                      <a:lnTo>
                        <a:pt x="213" y="162"/>
                      </a:lnTo>
                      <a:lnTo>
                        <a:pt x="220" y="126"/>
                      </a:lnTo>
                      <a:lnTo>
                        <a:pt x="159" y="89"/>
                      </a:lnTo>
                      <a:lnTo>
                        <a:pt x="144" y="110"/>
                      </a:lnTo>
                      <a:lnTo>
                        <a:pt x="152" y="73"/>
                      </a:lnTo>
                      <a:lnTo>
                        <a:pt x="60" y="89"/>
                      </a:lnTo>
                      <a:lnTo>
                        <a:pt x="7" y="132"/>
                      </a:lnTo>
                      <a:lnTo>
                        <a:pt x="0" y="89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87" name="Freeform 52"/>
                <p:cNvSpPr>
                  <a:spLocks/>
                </p:cNvSpPr>
                <p:nvPr/>
              </p:nvSpPr>
              <p:spPr bwMode="ltGray">
                <a:xfrm>
                  <a:off x="4352" y="1718"/>
                  <a:ext cx="480" cy="311"/>
                </a:xfrm>
                <a:custGeom>
                  <a:avLst/>
                  <a:gdLst>
                    <a:gd name="T0" fmla="*/ 0 w 480"/>
                    <a:gd name="T1" fmla="*/ 74 h 311"/>
                    <a:gd name="T2" fmla="*/ 45 w 480"/>
                    <a:gd name="T3" fmla="*/ 29 h 311"/>
                    <a:gd name="T4" fmla="*/ 53 w 480"/>
                    <a:gd name="T5" fmla="*/ 74 h 311"/>
                    <a:gd name="T6" fmla="*/ 388 w 480"/>
                    <a:gd name="T7" fmla="*/ 0 h 311"/>
                    <a:gd name="T8" fmla="*/ 403 w 480"/>
                    <a:gd name="T9" fmla="*/ 0 h 311"/>
                    <a:gd name="T10" fmla="*/ 434 w 480"/>
                    <a:gd name="T11" fmla="*/ 7 h 311"/>
                    <a:gd name="T12" fmla="*/ 434 w 480"/>
                    <a:gd name="T13" fmla="*/ 44 h 311"/>
                    <a:gd name="T14" fmla="*/ 464 w 480"/>
                    <a:gd name="T15" fmla="*/ 44 h 311"/>
                    <a:gd name="T16" fmla="*/ 434 w 480"/>
                    <a:gd name="T17" fmla="*/ 88 h 311"/>
                    <a:gd name="T18" fmla="*/ 457 w 480"/>
                    <a:gd name="T19" fmla="*/ 118 h 311"/>
                    <a:gd name="T20" fmla="*/ 479 w 480"/>
                    <a:gd name="T21" fmla="*/ 148 h 311"/>
                    <a:gd name="T22" fmla="*/ 457 w 480"/>
                    <a:gd name="T23" fmla="*/ 191 h 311"/>
                    <a:gd name="T24" fmla="*/ 426 w 480"/>
                    <a:gd name="T25" fmla="*/ 214 h 311"/>
                    <a:gd name="T26" fmla="*/ 122 w 480"/>
                    <a:gd name="T27" fmla="*/ 303 h 311"/>
                    <a:gd name="T28" fmla="*/ 45 w 480"/>
                    <a:gd name="T29" fmla="*/ 310 h 311"/>
                    <a:gd name="T30" fmla="*/ 15 w 480"/>
                    <a:gd name="T31" fmla="*/ 199 h 311"/>
                    <a:gd name="T32" fmla="*/ 0 w 480"/>
                    <a:gd name="T33" fmla="*/ 74 h 3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80"/>
                    <a:gd name="T52" fmla="*/ 0 h 311"/>
                    <a:gd name="T53" fmla="*/ 480 w 480"/>
                    <a:gd name="T54" fmla="*/ 311 h 3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80" h="311">
                      <a:moveTo>
                        <a:pt x="0" y="74"/>
                      </a:moveTo>
                      <a:lnTo>
                        <a:pt x="45" y="29"/>
                      </a:lnTo>
                      <a:lnTo>
                        <a:pt x="53" y="74"/>
                      </a:lnTo>
                      <a:lnTo>
                        <a:pt x="388" y="0"/>
                      </a:lnTo>
                      <a:lnTo>
                        <a:pt x="403" y="0"/>
                      </a:lnTo>
                      <a:lnTo>
                        <a:pt x="434" y="7"/>
                      </a:lnTo>
                      <a:lnTo>
                        <a:pt x="434" y="44"/>
                      </a:lnTo>
                      <a:lnTo>
                        <a:pt x="464" y="44"/>
                      </a:lnTo>
                      <a:lnTo>
                        <a:pt x="434" y="88"/>
                      </a:lnTo>
                      <a:lnTo>
                        <a:pt x="457" y="118"/>
                      </a:lnTo>
                      <a:lnTo>
                        <a:pt x="479" y="148"/>
                      </a:lnTo>
                      <a:lnTo>
                        <a:pt x="457" y="191"/>
                      </a:lnTo>
                      <a:lnTo>
                        <a:pt x="426" y="214"/>
                      </a:lnTo>
                      <a:lnTo>
                        <a:pt x="122" y="303"/>
                      </a:lnTo>
                      <a:lnTo>
                        <a:pt x="45" y="310"/>
                      </a:lnTo>
                      <a:lnTo>
                        <a:pt x="15" y="199"/>
                      </a:lnTo>
                      <a:lnTo>
                        <a:pt x="0" y="74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88" name="Freeform 53"/>
                <p:cNvSpPr>
                  <a:spLocks/>
                </p:cNvSpPr>
                <p:nvPr/>
              </p:nvSpPr>
              <p:spPr bwMode="ltGray">
                <a:xfrm>
                  <a:off x="4397" y="1400"/>
                  <a:ext cx="528" cy="393"/>
                </a:xfrm>
                <a:custGeom>
                  <a:avLst/>
                  <a:gdLst>
                    <a:gd name="T0" fmla="*/ 509 w 527"/>
                    <a:gd name="T1" fmla="*/ 377 h 393"/>
                    <a:gd name="T2" fmla="*/ 433 w 527"/>
                    <a:gd name="T3" fmla="*/ 362 h 393"/>
                    <a:gd name="T4" fmla="*/ 395 w 527"/>
                    <a:gd name="T5" fmla="*/ 362 h 393"/>
                    <a:gd name="T6" fmla="*/ 395 w 527"/>
                    <a:gd name="T7" fmla="*/ 325 h 393"/>
                    <a:gd name="T8" fmla="*/ 364 w 527"/>
                    <a:gd name="T9" fmla="*/ 318 h 393"/>
                    <a:gd name="T10" fmla="*/ 349 w 527"/>
                    <a:gd name="T11" fmla="*/ 318 h 393"/>
                    <a:gd name="T12" fmla="*/ 8 w 527"/>
                    <a:gd name="T13" fmla="*/ 392 h 393"/>
                    <a:gd name="T14" fmla="*/ 0 w 527"/>
                    <a:gd name="T15" fmla="*/ 347 h 393"/>
                    <a:gd name="T16" fmla="*/ 46 w 527"/>
                    <a:gd name="T17" fmla="*/ 288 h 393"/>
                    <a:gd name="T18" fmla="*/ 46 w 527"/>
                    <a:gd name="T19" fmla="*/ 251 h 393"/>
                    <a:gd name="T20" fmla="*/ 92 w 527"/>
                    <a:gd name="T21" fmla="*/ 222 h 393"/>
                    <a:gd name="T22" fmla="*/ 160 w 527"/>
                    <a:gd name="T23" fmla="*/ 236 h 393"/>
                    <a:gd name="T24" fmla="*/ 198 w 527"/>
                    <a:gd name="T25" fmla="*/ 214 h 393"/>
                    <a:gd name="T26" fmla="*/ 259 w 527"/>
                    <a:gd name="T27" fmla="*/ 170 h 393"/>
                    <a:gd name="T28" fmla="*/ 229 w 527"/>
                    <a:gd name="T29" fmla="*/ 119 h 393"/>
                    <a:gd name="T30" fmla="*/ 244 w 527"/>
                    <a:gd name="T31" fmla="*/ 111 h 393"/>
                    <a:gd name="T32" fmla="*/ 303 w 527"/>
                    <a:gd name="T33" fmla="*/ 45 h 393"/>
                    <a:gd name="T34" fmla="*/ 456 w 527"/>
                    <a:gd name="T35" fmla="*/ 0 h 393"/>
                    <a:gd name="T36" fmla="*/ 471 w 527"/>
                    <a:gd name="T37" fmla="*/ 125 h 393"/>
                    <a:gd name="T38" fmla="*/ 501 w 527"/>
                    <a:gd name="T39" fmla="*/ 148 h 393"/>
                    <a:gd name="T40" fmla="*/ 509 w 527"/>
                    <a:gd name="T41" fmla="*/ 199 h 393"/>
                    <a:gd name="T42" fmla="*/ 517 w 527"/>
                    <a:gd name="T43" fmla="*/ 267 h 393"/>
                    <a:gd name="T44" fmla="*/ 532 w 527"/>
                    <a:gd name="T45" fmla="*/ 340 h 393"/>
                    <a:gd name="T46" fmla="*/ 509 w 527"/>
                    <a:gd name="T47" fmla="*/ 377 h 39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27"/>
                    <a:gd name="T73" fmla="*/ 0 h 393"/>
                    <a:gd name="T74" fmla="*/ 527 w 527"/>
                    <a:gd name="T75" fmla="*/ 393 h 39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27" h="393">
                      <a:moveTo>
                        <a:pt x="503" y="377"/>
                      </a:moveTo>
                      <a:lnTo>
                        <a:pt x="427" y="362"/>
                      </a:lnTo>
                      <a:lnTo>
                        <a:pt x="389" y="362"/>
                      </a:lnTo>
                      <a:lnTo>
                        <a:pt x="389" y="325"/>
                      </a:lnTo>
                      <a:lnTo>
                        <a:pt x="358" y="318"/>
                      </a:lnTo>
                      <a:lnTo>
                        <a:pt x="343" y="318"/>
                      </a:lnTo>
                      <a:lnTo>
                        <a:pt x="8" y="392"/>
                      </a:lnTo>
                      <a:lnTo>
                        <a:pt x="0" y="347"/>
                      </a:lnTo>
                      <a:lnTo>
                        <a:pt x="46" y="288"/>
                      </a:lnTo>
                      <a:lnTo>
                        <a:pt x="46" y="251"/>
                      </a:lnTo>
                      <a:lnTo>
                        <a:pt x="92" y="222"/>
                      </a:lnTo>
                      <a:lnTo>
                        <a:pt x="160" y="236"/>
                      </a:lnTo>
                      <a:lnTo>
                        <a:pt x="198" y="214"/>
                      </a:lnTo>
                      <a:lnTo>
                        <a:pt x="259" y="170"/>
                      </a:lnTo>
                      <a:lnTo>
                        <a:pt x="229" y="119"/>
                      </a:lnTo>
                      <a:lnTo>
                        <a:pt x="244" y="111"/>
                      </a:lnTo>
                      <a:lnTo>
                        <a:pt x="297" y="45"/>
                      </a:lnTo>
                      <a:lnTo>
                        <a:pt x="450" y="0"/>
                      </a:lnTo>
                      <a:lnTo>
                        <a:pt x="465" y="125"/>
                      </a:lnTo>
                      <a:lnTo>
                        <a:pt x="495" y="148"/>
                      </a:lnTo>
                      <a:lnTo>
                        <a:pt x="503" y="199"/>
                      </a:lnTo>
                      <a:lnTo>
                        <a:pt x="511" y="267"/>
                      </a:lnTo>
                      <a:lnTo>
                        <a:pt x="526" y="340"/>
                      </a:lnTo>
                      <a:lnTo>
                        <a:pt x="503" y="377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89" name="Freeform 54"/>
                <p:cNvSpPr>
                  <a:spLocks/>
                </p:cNvSpPr>
                <p:nvPr/>
              </p:nvSpPr>
              <p:spPr bwMode="ltGray">
                <a:xfrm>
                  <a:off x="4908" y="1651"/>
                  <a:ext cx="122" cy="90"/>
                </a:xfrm>
                <a:custGeom>
                  <a:avLst/>
                  <a:gdLst>
                    <a:gd name="T0" fmla="*/ 0 w 122"/>
                    <a:gd name="T1" fmla="*/ 15 h 90"/>
                    <a:gd name="T2" fmla="*/ 106 w 122"/>
                    <a:gd name="T3" fmla="*/ 0 h 90"/>
                    <a:gd name="T4" fmla="*/ 121 w 122"/>
                    <a:gd name="T5" fmla="*/ 52 h 90"/>
                    <a:gd name="T6" fmla="*/ 15 w 122"/>
                    <a:gd name="T7" fmla="*/ 89 h 90"/>
                    <a:gd name="T8" fmla="*/ 0 w 122"/>
                    <a:gd name="T9" fmla="*/ 15 h 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2"/>
                    <a:gd name="T16" fmla="*/ 0 h 90"/>
                    <a:gd name="T17" fmla="*/ 122 w 122"/>
                    <a:gd name="T18" fmla="*/ 90 h 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2" h="90">
                      <a:moveTo>
                        <a:pt x="0" y="15"/>
                      </a:moveTo>
                      <a:lnTo>
                        <a:pt x="106" y="0"/>
                      </a:lnTo>
                      <a:lnTo>
                        <a:pt x="121" y="52"/>
                      </a:lnTo>
                      <a:lnTo>
                        <a:pt x="15" y="89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90" name="Freeform 55"/>
                <p:cNvSpPr>
                  <a:spLocks/>
                </p:cNvSpPr>
                <p:nvPr/>
              </p:nvSpPr>
              <p:spPr bwMode="ltGray">
                <a:xfrm>
                  <a:off x="4809" y="1968"/>
                  <a:ext cx="46" cy="105"/>
                </a:xfrm>
                <a:custGeom>
                  <a:avLst/>
                  <a:gdLst>
                    <a:gd name="T0" fmla="*/ 7 w 46"/>
                    <a:gd name="T1" fmla="*/ 0 h 105"/>
                    <a:gd name="T2" fmla="*/ 38 w 46"/>
                    <a:gd name="T3" fmla="*/ 74 h 105"/>
                    <a:gd name="T4" fmla="*/ 45 w 46"/>
                    <a:gd name="T5" fmla="*/ 104 h 105"/>
                    <a:gd name="T6" fmla="*/ 7 w 46"/>
                    <a:gd name="T7" fmla="*/ 104 h 105"/>
                    <a:gd name="T8" fmla="*/ 0 w 46"/>
                    <a:gd name="T9" fmla="*/ 8 h 105"/>
                    <a:gd name="T10" fmla="*/ 7 w 46"/>
                    <a:gd name="T11" fmla="*/ 0 h 10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6"/>
                    <a:gd name="T19" fmla="*/ 0 h 105"/>
                    <a:gd name="T20" fmla="*/ 46 w 46"/>
                    <a:gd name="T21" fmla="*/ 105 h 10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6" h="105">
                      <a:moveTo>
                        <a:pt x="7" y="0"/>
                      </a:moveTo>
                      <a:lnTo>
                        <a:pt x="38" y="74"/>
                      </a:lnTo>
                      <a:lnTo>
                        <a:pt x="45" y="104"/>
                      </a:lnTo>
                      <a:lnTo>
                        <a:pt x="7" y="104"/>
                      </a:lnTo>
                      <a:lnTo>
                        <a:pt x="0" y="8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91" name="Freeform 56"/>
                <p:cNvSpPr>
                  <a:spLocks/>
                </p:cNvSpPr>
                <p:nvPr/>
              </p:nvSpPr>
              <p:spPr bwMode="ltGray">
                <a:xfrm>
                  <a:off x="4900" y="1732"/>
                  <a:ext cx="100" cy="83"/>
                </a:xfrm>
                <a:custGeom>
                  <a:avLst/>
                  <a:gdLst>
                    <a:gd name="T0" fmla="*/ 0 w 100"/>
                    <a:gd name="T1" fmla="*/ 45 h 83"/>
                    <a:gd name="T2" fmla="*/ 61 w 100"/>
                    <a:gd name="T3" fmla="*/ 29 h 83"/>
                    <a:gd name="T4" fmla="*/ 76 w 100"/>
                    <a:gd name="T5" fmla="*/ 0 h 83"/>
                    <a:gd name="T6" fmla="*/ 99 w 100"/>
                    <a:gd name="T7" fmla="*/ 8 h 83"/>
                    <a:gd name="T8" fmla="*/ 0 w 100"/>
                    <a:gd name="T9" fmla="*/ 82 h 83"/>
                    <a:gd name="T10" fmla="*/ 0 w 100"/>
                    <a:gd name="T11" fmla="*/ 45 h 8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0"/>
                    <a:gd name="T19" fmla="*/ 0 h 83"/>
                    <a:gd name="T20" fmla="*/ 100 w 100"/>
                    <a:gd name="T21" fmla="*/ 83 h 8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0" h="83">
                      <a:moveTo>
                        <a:pt x="0" y="45"/>
                      </a:moveTo>
                      <a:lnTo>
                        <a:pt x="61" y="29"/>
                      </a:lnTo>
                      <a:lnTo>
                        <a:pt x="76" y="0"/>
                      </a:lnTo>
                      <a:lnTo>
                        <a:pt x="99" y="8"/>
                      </a:lnTo>
                      <a:lnTo>
                        <a:pt x="0" y="82"/>
                      </a:lnTo>
                      <a:lnTo>
                        <a:pt x="0" y="45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92" name="Freeform 57"/>
                <p:cNvSpPr>
                  <a:spLocks/>
                </p:cNvSpPr>
                <p:nvPr/>
              </p:nvSpPr>
              <p:spPr bwMode="ltGray">
                <a:xfrm>
                  <a:off x="4778" y="1755"/>
                  <a:ext cx="123" cy="236"/>
                </a:xfrm>
                <a:custGeom>
                  <a:avLst/>
                  <a:gdLst>
                    <a:gd name="T0" fmla="*/ 23 w 123"/>
                    <a:gd name="T1" fmla="*/ 198 h 236"/>
                    <a:gd name="T2" fmla="*/ 0 w 123"/>
                    <a:gd name="T3" fmla="*/ 176 h 236"/>
                    <a:gd name="T4" fmla="*/ 31 w 123"/>
                    <a:gd name="T5" fmla="*/ 154 h 236"/>
                    <a:gd name="T6" fmla="*/ 53 w 123"/>
                    <a:gd name="T7" fmla="*/ 110 h 236"/>
                    <a:gd name="T8" fmla="*/ 31 w 123"/>
                    <a:gd name="T9" fmla="*/ 80 h 236"/>
                    <a:gd name="T10" fmla="*/ 8 w 123"/>
                    <a:gd name="T11" fmla="*/ 51 h 236"/>
                    <a:gd name="T12" fmla="*/ 38 w 123"/>
                    <a:gd name="T13" fmla="*/ 0 h 236"/>
                    <a:gd name="T14" fmla="*/ 46 w 123"/>
                    <a:gd name="T15" fmla="*/ 0 h 236"/>
                    <a:gd name="T16" fmla="*/ 122 w 123"/>
                    <a:gd name="T17" fmla="*/ 22 h 236"/>
                    <a:gd name="T18" fmla="*/ 107 w 123"/>
                    <a:gd name="T19" fmla="*/ 74 h 236"/>
                    <a:gd name="T20" fmla="*/ 122 w 123"/>
                    <a:gd name="T21" fmla="*/ 117 h 236"/>
                    <a:gd name="T22" fmla="*/ 99 w 123"/>
                    <a:gd name="T23" fmla="*/ 235 h 236"/>
                    <a:gd name="T24" fmla="*/ 38 w 123"/>
                    <a:gd name="T25" fmla="*/ 213 h 236"/>
                    <a:gd name="T26" fmla="*/ 23 w 123"/>
                    <a:gd name="T27" fmla="*/ 198 h 2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23"/>
                    <a:gd name="T43" fmla="*/ 0 h 236"/>
                    <a:gd name="T44" fmla="*/ 123 w 123"/>
                    <a:gd name="T45" fmla="*/ 236 h 2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23" h="236">
                      <a:moveTo>
                        <a:pt x="23" y="198"/>
                      </a:moveTo>
                      <a:lnTo>
                        <a:pt x="0" y="176"/>
                      </a:lnTo>
                      <a:lnTo>
                        <a:pt x="31" y="154"/>
                      </a:lnTo>
                      <a:lnTo>
                        <a:pt x="53" y="110"/>
                      </a:lnTo>
                      <a:lnTo>
                        <a:pt x="31" y="80"/>
                      </a:lnTo>
                      <a:lnTo>
                        <a:pt x="8" y="51"/>
                      </a:lnTo>
                      <a:lnTo>
                        <a:pt x="38" y="0"/>
                      </a:lnTo>
                      <a:lnTo>
                        <a:pt x="46" y="0"/>
                      </a:lnTo>
                      <a:lnTo>
                        <a:pt x="122" y="22"/>
                      </a:lnTo>
                      <a:lnTo>
                        <a:pt x="107" y="74"/>
                      </a:lnTo>
                      <a:lnTo>
                        <a:pt x="122" y="117"/>
                      </a:lnTo>
                      <a:lnTo>
                        <a:pt x="99" y="235"/>
                      </a:lnTo>
                      <a:lnTo>
                        <a:pt x="38" y="213"/>
                      </a:lnTo>
                      <a:lnTo>
                        <a:pt x="23" y="198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93" name="Freeform 58"/>
                <p:cNvSpPr>
                  <a:spLocks/>
                </p:cNvSpPr>
                <p:nvPr/>
              </p:nvSpPr>
              <p:spPr bwMode="ltGray">
                <a:xfrm>
                  <a:off x="4847" y="1372"/>
                  <a:ext cx="100" cy="229"/>
                </a:xfrm>
                <a:custGeom>
                  <a:avLst/>
                  <a:gdLst>
                    <a:gd name="T0" fmla="*/ 0 w 100"/>
                    <a:gd name="T1" fmla="*/ 29 h 229"/>
                    <a:gd name="T2" fmla="*/ 91 w 100"/>
                    <a:gd name="T3" fmla="*/ 0 h 229"/>
                    <a:gd name="T4" fmla="*/ 99 w 100"/>
                    <a:gd name="T5" fmla="*/ 29 h 229"/>
                    <a:gd name="T6" fmla="*/ 91 w 100"/>
                    <a:gd name="T7" fmla="*/ 74 h 229"/>
                    <a:gd name="T8" fmla="*/ 91 w 100"/>
                    <a:gd name="T9" fmla="*/ 191 h 229"/>
                    <a:gd name="T10" fmla="*/ 99 w 100"/>
                    <a:gd name="T11" fmla="*/ 221 h 229"/>
                    <a:gd name="T12" fmla="*/ 53 w 100"/>
                    <a:gd name="T13" fmla="*/ 228 h 229"/>
                    <a:gd name="T14" fmla="*/ 45 w 100"/>
                    <a:gd name="T15" fmla="*/ 177 h 229"/>
                    <a:gd name="T16" fmla="*/ 15 w 100"/>
                    <a:gd name="T17" fmla="*/ 154 h 229"/>
                    <a:gd name="T18" fmla="*/ 0 w 100"/>
                    <a:gd name="T19" fmla="*/ 29 h 2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"/>
                    <a:gd name="T31" fmla="*/ 0 h 229"/>
                    <a:gd name="T32" fmla="*/ 100 w 100"/>
                    <a:gd name="T33" fmla="*/ 229 h 22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" h="229">
                      <a:moveTo>
                        <a:pt x="0" y="29"/>
                      </a:moveTo>
                      <a:lnTo>
                        <a:pt x="91" y="0"/>
                      </a:lnTo>
                      <a:lnTo>
                        <a:pt x="99" y="29"/>
                      </a:lnTo>
                      <a:lnTo>
                        <a:pt x="91" y="74"/>
                      </a:lnTo>
                      <a:lnTo>
                        <a:pt x="91" y="191"/>
                      </a:lnTo>
                      <a:lnTo>
                        <a:pt x="99" y="221"/>
                      </a:lnTo>
                      <a:lnTo>
                        <a:pt x="53" y="228"/>
                      </a:lnTo>
                      <a:lnTo>
                        <a:pt x="45" y="177"/>
                      </a:lnTo>
                      <a:lnTo>
                        <a:pt x="15" y="154"/>
                      </a:lnTo>
                      <a:lnTo>
                        <a:pt x="0" y="29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94" name="Freeform 59"/>
                <p:cNvSpPr>
                  <a:spLocks/>
                </p:cNvSpPr>
                <p:nvPr/>
              </p:nvSpPr>
              <p:spPr bwMode="ltGray">
                <a:xfrm>
                  <a:off x="4900" y="1577"/>
                  <a:ext cx="229" cy="91"/>
                </a:xfrm>
                <a:custGeom>
                  <a:avLst/>
                  <a:gdLst>
                    <a:gd name="T0" fmla="*/ 46 w 229"/>
                    <a:gd name="T1" fmla="*/ 16 h 91"/>
                    <a:gd name="T2" fmla="*/ 152 w 229"/>
                    <a:gd name="T3" fmla="*/ 0 h 91"/>
                    <a:gd name="T4" fmla="*/ 190 w 229"/>
                    <a:gd name="T5" fmla="*/ 45 h 91"/>
                    <a:gd name="T6" fmla="*/ 213 w 229"/>
                    <a:gd name="T7" fmla="*/ 37 h 91"/>
                    <a:gd name="T8" fmla="*/ 228 w 229"/>
                    <a:gd name="T9" fmla="*/ 16 h 91"/>
                    <a:gd name="T10" fmla="*/ 228 w 229"/>
                    <a:gd name="T11" fmla="*/ 53 h 91"/>
                    <a:gd name="T12" fmla="*/ 213 w 229"/>
                    <a:gd name="T13" fmla="*/ 74 h 91"/>
                    <a:gd name="T14" fmla="*/ 175 w 229"/>
                    <a:gd name="T15" fmla="*/ 74 h 91"/>
                    <a:gd name="T16" fmla="*/ 145 w 229"/>
                    <a:gd name="T17" fmla="*/ 53 h 91"/>
                    <a:gd name="T18" fmla="*/ 114 w 229"/>
                    <a:gd name="T19" fmla="*/ 74 h 91"/>
                    <a:gd name="T20" fmla="*/ 8 w 229"/>
                    <a:gd name="T21" fmla="*/ 90 h 91"/>
                    <a:gd name="T22" fmla="*/ 0 w 229"/>
                    <a:gd name="T23" fmla="*/ 23 h 91"/>
                    <a:gd name="T24" fmla="*/ 46 w 229"/>
                    <a:gd name="T25" fmla="*/ 16 h 9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29"/>
                    <a:gd name="T40" fmla="*/ 0 h 91"/>
                    <a:gd name="T41" fmla="*/ 229 w 229"/>
                    <a:gd name="T42" fmla="*/ 91 h 9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29" h="91">
                      <a:moveTo>
                        <a:pt x="46" y="16"/>
                      </a:moveTo>
                      <a:lnTo>
                        <a:pt x="152" y="0"/>
                      </a:lnTo>
                      <a:lnTo>
                        <a:pt x="190" y="45"/>
                      </a:lnTo>
                      <a:lnTo>
                        <a:pt x="213" y="37"/>
                      </a:lnTo>
                      <a:lnTo>
                        <a:pt x="228" y="16"/>
                      </a:lnTo>
                      <a:lnTo>
                        <a:pt x="228" y="53"/>
                      </a:lnTo>
                      <a:lnTo>
                        <a:pt x="213" y="74"/>
                      </a:lnTo>
                      <a:lnTo>
                        <a:pt x="175" y="74"/>
                      </a:lnTo>
                      <a:lnTo>
                        <a:pt x="145" y="53"/>
                      </a:lnTo>
                      <a:lnTo>
                        <a:pt x="114" y="74"/>
                      </a:lnTo>
                      <a:lnTo>
                        <a:pt x="8" y="90"/>
                      </a:lnTo>
                      <a:lnTo>
                        <a:pt x="0" y="23"/>
                      </a:lnTo>
                      <a:lnTo>
                        <a:pt x="46" y="16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95" name="Freeform 60"/>
                <p:cNvSpPr>
                  <a:spLocks/>
                </p:cNvSpPr>
                <p:nvPr/>
              </p:nvSpPr>
              <p:spPr bwMode="ltGray">
                <a:xfrm>
                  <a:off x="4938" y="1326"/>
                  <a:ext cx="115" cy="268"/>
                </a:xfrm>
                <a:custGeom>
                  <a:avLst/>
                  <a:gdLst>
                    <a:gd name="T0" fmla="*/ 0 w 115"/>
                    <a:gd name="T1" fmla="*/ 8 h 268"/>
                    <a:gd name="T2" fmla="*/ 38 w 115"/>
                    <a:gd name="T3" fmla="*/ 0 h 268"/>
                    <a:gd name="T4" fmla="*/ 107 w 115"/>
                    <a:gd name="T5" fmla="*/ 177 h 268"/>
                    <a:gd name="T6" fmla="*/ 114 w 115"/>
                    <a:gd name="T7" fmla="*/ 251 h 268"/>
                    <a:gd name="T8" fmla="*/ 8 w 115"/>
                    <a:gd name="T9" fmla="*/ 267 h 268"/>
                    <a:gd name="T10" fmla="*/ 0 w 115"/>
                    <a:gd name="T11" fmla="*/ 237 h 268"/>
                    <a:gd name="T12" fmla="*/ 0 w 115"/>
                    <a:gd name="T13" fmla="*/ 119 h 268"/>
                    <a:gd name="T14" fmla="*/ 8 w 115"/>
                    <a:gd name="T15" fmla="*/ 74 h 268"/>
                    <a:gd name="T16" fmla="*/ 0 w 115"/>
                    <a:gd name="T17" fmla="*/ 45 h 268"/>
                    <a:gd name="T18" fmla="*/ 0 w 115"/>
                    <a:gd name="T19" fmla="*/ 8 h 26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5"/>
                    <a:gd name="T31" fmla="*/ 0 h 268"/>
                    <a:gd name="T32" fmla="*/ 115 w 115"/>
                    <a:gd name="T33" fmla="*/ 268 h 26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5" h="268">
                      <a:moveTo>
                        <a:pt x="0" y="8"/>
                      </a:moveTo>
                      <a:lnTo>
                        <a:pt x="38" y="0"/>
                      </a:lnTo>
                      <a:lnTo>
                        <a:pt x="107" y="177"/>
                      </a:lnTo>
                      <a:lnTo>
                        <a:pt x="114" y="251"/>
                      </a:lnTo>
                      <a:lnTo>
                        <a:pt x="8" y="267"/>
                      </a:lnTo>
                      <a:lnTo>
                        <a:pt x="0" y="237"/>
                      </a:lnTo>
                      <a:lnTo>
                        <a:pt x="0" y="119"/>
                      </a:lnTo>
                      <a:lnTo>
                        <a:pt x="8" y="74"/>
                      </a:lnTo>
                      <a:lnTo>
                        <a:pt x="0" y="45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96" name="Freeform 61"/>
                <p:cNvSpPr>
                  <a:spLocks/>
                </p:cNvSpPr>
                <p:nvPr/>
              </p:nvSpPr>
              <p:spPr bwMode="ltGray">
                <a:xfrm>
                  <a:off x="4976" y="1076"/>
                  <a:ext cx="237" cy="429"/>
                </a:xfrm>
                <a:custGeom>
                  <a:avLst/>
                  <a:gdLst>
                    <a:gd name="T0" fmla="*/ 76 w 237"/>
                    <a:gd name="T1" fmla="*/ 16 h 429"/>
                    <a:gd name="T2" fmla="*/ 114 w 237"/>
                    <a:gd name="T3" fmla="*/ 0 h 429"/>
                    <a:gd name="T4" fmla="*/ 145 w 237"/>
                    <a:gd name="T5" fmla="*/ 8 h 429"/>
                    <a:gd name="T6" fmla="*/ 183 w 237"/>
                    <a:gd name="T7" fmla="*/ 155 h 429"/>
                    <a:gd name="T8" fmla="*/ 236 w 237"/>
                    <a:gd name="T9" fmla="*/ 192 h 429"/>
                    <a:gd name="T10" fmla="*/ 236 w 237"/>
                    <a:gd name="T11" fmla="*/ 207 h 429"/>
                    <a:gd name="T12" fmla="*/ 236 w 237"/>
                    <a:gd name="T13" fmla="*/ 244 h 429"/>
                    <a:gd name="T14" fmla="*/ 168 w 237"/>
                    <a:gd name="T15" fmla="*/ 280 h 429"/>
                    <a:gd name="T16" fmla="*/ 152 w 237"/>
                    <a:gd name="T17" fmla="*/ 311 h 429"/>
                    <a:gd name="T18" fmla="*/ 76 w 237"/>
                    <a:gd name="T19" fmla="*/ 362 h 429"/>
                    <a:gd name="T20" fmla="*/ 69 w 237"/>
                    <a:gd name="T21" fmla="*/ 428 h 429"/>
                    <a:gd name="T22" fmla="*/ 0 w 237"/>
                    <a:gd name="T23" fmla="*/ 251 h 429"/>
                    <a:gd name="T24" fmla="*/ 31 w 237"/>
                    <a:gd name="T25" fmla="*/ 141 h 429"/>
                    <a:gd name="T26" fmla="*/ 15 w 237"/>
                    <a:gd name="T27" fmla="*/ 52 h 429"/>
                    <a:gd name="T28" fmla="*/ 46 w 237"/>
                    <a:gd name="T29" fmla="*/ 8 h 429"/>
                    <a:gd name="T30" fmla="*/ 76 w 237"/>
                    <a:gd name="T31" fmla="*/ 16 h 42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37"/>
                    <a:gd name="T49" fmla="*/ 0 h 429"/>
                    <a:gd name="T50" fmla="*/ 237 w 237"/>
                    <a:gd name="T51" fmla="*/ 429 h 42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37" h="429">
                      <a:moveTo>
                        <a:pt x="76" y="16"/>
                      </a:moveTo>
                      <a:lnTo>
                        <a:pt x="114" y="0"/>
                      </a:lnTo>
                      <a:lnTo>
                        <a:pt x="145" y="8"/>
                      </a:lnTo>
                      <a:lnTo>
                        <a:pt x="183" y="155"/>
                      </a:lnTo>
                      <a:lnTo>
                        <a:pt x="236" y="192"/>
                      </a:lnTo>
                      <a:lnTo>
                        <a:pt x="236" y="207"/>
                      </a:lnTo>
                      <a:lnTo>
                        <a:pt x="236" y="244"/>
                      </a:lnTo>
                      <a:lnTo>
                        <a:pt x="168" y="280"/>
                      </a:lnTo>
                      <a:lnTo>
                        <a:pt x="152" y="311"/>
                      </a:lnTo>
                      <a:lnTo>
                        <a:pt x="76" y="362"/>
                      </a:lnTo>
                      <a:lnTo>
                        <a:pt x="69" y="428"/>
                      </a:lnTo>
                      <a:lnTo>
                        <a:pt x="0" y="251"/>
                      </a:lnTo>
                      <a:lnTo>
                        <a:pt x="31" y="141"/>
                      </a:lnTo>
                      <a:lnTo>
                        <a:pt x="15" y="52"/>
                      </a:lnTo>
                      <a:lnTo>
                        <a:pt x="46" y="8"/>
                      </a:lnTo>
                      <a:lnTo>
                        <a:pt x="76" y="16"/>
                      </a:lnTo>
                    </a:path>
                  </a:pathLst>
                </a:custGeom>
                <a:solidFill>
                  <a:srgbClr val="333399"/>
                </a:solidFill>
                <a:ln w="12700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62"/>
              <p:cNvGrpSpPr>
                <a:grpSpLocks/>
              </p:cNvGrpSpPr>
              <p:nvPr/>
            </p:nvGrpSpPr>
            <p:grpSpPr bwMode="auto">
              <a:xfrm>
                <a:off x="0" y="551"/>
                <a:ext cx="5136" cy="2925"/>
                <a:chOff x="0" y="551"/>
                <a:chExt cx="5136" cy="2925"/>
              </a:xfrm>
            </p:grpSpPr>
            <p:sp>
              <p:nvSpPr>
                <p:cNvPr id="459839" name="AutoShape 63"/>
                <p:cNvSpPr>
                  <a:spLocks noChangeArrowheads="1"/>
                </p:cNvSpPr>
                <p:nvPr/>
              </p:nvSpPr>
              <p:spPr bwMode="auto">
                <a:xfrm>
                  <a:off x="3199" y="2545"/>
                  <a:ext cx="123" cy="122"/>
                </a:xfrm>
                <a:prstGeom prst="star5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9840" name="AutoShape 64"/>
                <p:cNvSpPr>
                  <a:spLocks noChangeArrowheads="1"/>
                </p:cNvSpPr>
                <p:nvPr/>
              </p:nvSpPr>
              <p:spPr bwMode="auto">
                <a:xfrm>
                  <a:off x="4480" y="1899"/>
                  <a:ext cx="123" cy="120"/>
                </a:xfrm>
                <a:prstGeom prst="star5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9841" name="AutoShape 65"/>
                <p:cNvSpPr>
                  <a:spLocks noChangeArrowheads="1"/>
                </p:cNvSpPr>
                <p:nvPr/>
              </p:nvSpPr>
              <p:spPr bwMode="auto">
                <a:xfrm>
                  <a:off x="4199" y="2522"/>
                  <a:ext cx="123" cy="122"/>
                </a:xfrm>
                <a:prstGeom prst="star5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9842" name="AutoShape 66"/>
                <p:cNvSpPr>
                  <a:spLocks noChangeArrowheads="1"/>
                </p:cNvSpPr>
                <p:nvPr/>
              </p:nvSpPr>
              <p:spPr bwMode="auto">
                <a:xfrm>
                  <a:off x="3101" y="3304"/>
                  <a:ext cx="123" cy="122"/>
                </a:xfrm>
                <a:prstGeom prst="star5">
                  <a:avLst/>
                </a:prstGeom>
                <a:solidFill>
                  <a:srgbClr val="3C8C93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7" name="Oval 67"/>
                <p:cNvSpPr>
                  <a:spLocks noChangeArrowheads="1"/>
                </p:cNvSpPr>
                <p:nvPr/>
              </p:nvSpPr>
              <p:spPr bwMode="auto">
                <a:xfrm>
                  <a:off x="741" y="1793"/>
                  <a:ext cx="82" cy="8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8" name="Oval 68"/>
                <p:cNvSpPr>
                  <a:spLocks noChangeArrowheads="1"/>
                </p:cNvSpPr>
                <p:nvPr/>
              </p:nvSpPr>
              <p:spPr bwMode="auto">
                <a:xfrm>
                  <a:off x="907" y="1820"/>
                  <a:ext cx="82" cy="8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9" name="Oval 69"/>
                <p:cNvSpPr>
                  <a:spLocks noChangeArrowheads="1"/>
                </p:cNvSpPr>
                <p:nvPr/>
              </p:nvSpPr>
              <p:spPr bwMode="auto">
                <a:xfrm>
                  <a:off x="3844" y="3019"/>
                  <a:ext cx="82" cy="8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0" name="Oval 70"/>
                <p:cNvSpPr>
                  <a:spLocks noChangeArrowheads="1"/>
                </p:cNvSpPr>
                <p:nvPr/>
              </p:nvSpPr>
              <p:spPr bwMode="auto">
                <a:xfrm>
                  <a:off x="2529" y="3393"/>
                  <a:ext cx="82" cy="8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1" name="Oval 71"/>
                <p:cNvSpPr>
                  <a:spLocks noChangeArrowheads="1"/>
                </p:cNvSpPr>
                <p:nvPr/>
              </p:nvSpPr>
              <p:spPr bwMode="auto">
                <a:xfrm>
                  <a:off x="2704" y="2486"/>
                  <a:ext cx="82" cy="8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2" name="Oval 72"/>
                <p:cNvSpPr>
                  <a:spLocks noChangeArrowheads="1"/>
                </p:cNvSpPr>
                <p:nvPr/>
              </p:nvSpPr>
              <p:spPr bwMode="auto">
                <a:xfrm>
                  <a:off x="2929" y="2085"/>
                  <a:ext cx="82" cy="8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6" name="Group 73"/>
                <p:cNvGrpSpPr>
                  <a:grpSpLocks/>
                </p:cNvGrpSpPr>
                <p:nvPr/>
              </p:nvGrpSpPr>
              <p:grpSpPr bwMode="auto">
                <a:xfrm>
                  <a:off x="0" y="864"/>
                  <a:ext cx="1349" cy="645"/>
                  <a:chOff x="477" y="2880"/>
                  <a:chExt cx="1384" cy="626"/>
                </a:xfrm>
              </p:grpSpPr>
              <p:sp>
                <p:nvSpPr>
                  <p:cNvPr id="4135" name="Freeform 74"/>
                  <p:cNvSpPr>
                    <a:spLocks/>
                  </p:cNvSpPr>
                  <p:nvPr/>
                </p:nvSpPr>
                <p:spPr bwMode="ltGray">
                  <a:xfrm>
                    <a:off x="477" y="3289"/>
                    <a:ext cx="17" cy="14"/>
                  </a:xfrm>
                  <a:custGeom>
                    <a:avLst/>
                    <a:gdLst>
                      <a:gd name="T0" fmla="*/ 0 w 18"/>
                      <a:gd name="T1" fmla="*/ 0 h 17"/>
                      <a:gd name="T2" fmla="*/ 7 w 18"/>
                      <a:gd name="T3" fmla="*/ 0 h 17"/>
                      <a:gd name="T4" fmla="*/ 7 w 18"/>
                      <a:gd name="T5" fmla="*/ 1 h 17"/>
                      <a:gd name="T6" fmla="*/ 9 w 18"/>
                      <a:gd name="T7" fmla="*/ 1 h 17"/>
                      <a:gd name="T8" fmla="*/ 9 w 18"/>
                      <a:gd name="T9" fmla="*/ 2 h 17"/>
                      <a:gd name="T10" fmla="*/ 11 w 18"/>
                      <a:gd name="T11" fmla="*/ 2 h 17"/>
                      <a:gd name="T12" fmla="*/ 11 w 18"/>
                      <a:gd name="T13" fmla="*/ 2 h 17"/>
                      <a:gd name="T14" fmla="*/ 12 w 18"/>
                      <a:gd name="T15" fmla="*/ 3 h 17"/>
                      <a:gd name="T16" fmla="*/ 12 w 18"/>
                      <a:gd name="T17" fmla="*/ 6 h 17"/>
                      <a:gd name="T18" fmla="*/ 11 w 18"/>
                      <a:gd name="T19" fmla="*/ 5 h 17"/>
                      <a:gd name="T20" fmla="*/ 11 w 18"/>
                      <a:gd name="T21" fmla="*/ 5 h 17"/>
                      <a:gd name="T22" fmla="*/ 7 w 18"/>
                      <a:gd name="T23" fmla="*/ 3 h 17"/>
                      <a:gd name="T24" fmla="*/ 7 w 18"/>
                      <a:gd name="T25" fmla="*/ 2 h 17"/>
                      <a:gd name="T26" fmla="*/ 4 w 18"/>
                      <a:gd name="T27" fmla="*/ 2 h 17"/>
                      <a:gd name="T28" fmla="*/ 4 w 18"/>
                      <a:gd name="T29" fmla="*/ 1 h 17"/>
                      <a:gd name="T30" fmla="*/ 0 w 18"/>
                      <a:gd name="T31" fmla="*/ 0 h 1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8"/>
                      <a:gd name="T49" fmla="*/ 0 h 17"/>
                      <a:gd name="T50" fmla="*/ 18 w 18"/>
                      <a:gd name="T51" fmla="*/ 17 h 17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8" h="17">
                        <a:moveTo>
                          <a:pt x="0" y="0"/>
                        </a:moveTo>
                        <a:lnTo>
                          <a:pt x="7" y="0"/>
                        </a:lnTo>
                        <a:lnTo>
                          <a:pt x="7" y="1"/>
                        </a:lnTo>
                        <a:lnTo>
                          <a:pt x="10" y="1"/>
                        </a:lnTo>
                        <a:lnTo>
                          <a:pt x="10" y="4"/>
                        </a:lnTo>
                        <a:lnTo>
                          <a:pt x="17" y="4"/>
                        </a:lnTo>
                        <a:lnTo>
                          <a:pt x="17" y="8"/>
                        </a:lnTo>
                        <a:lnTo>
                          <a:pt x="18" y="10"/>
                        </a:lnTo>
                        <a:lnTo>
                          <a:pt x="18" y="17"/>
                        </a:lnTo>
                        <a:lnTo>
                          <a:pt x="17" y="15"/>
                        </a:lnTo>
                        <a:lnTo>
                          <a:pt x="17" y="14"/>
                        </a:lnTo>
                        <a:lnTo>
                          <a:pt x="7" y="11"/>
                        </a:lnTo>
                        <a:lnTo>
                          <a:pt x="7" y="8"/>
                        </a:lnTo>
                        <a:lnTo>
                          <a:pt x="4" y="8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12700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136" name="Freeform 75"/>
                  <p:cNvSpPr>
                    <a:spLocks/>
                  </p:cNvSpPr>
                  <p:nvPr/>
                </p:nvSpPr>
                <p:spPr bwMode="ltGray">
                  <a:xfrm>
                    <a:off x="484" y="3316"/>
                    <a:ext cx="10" cy="6"/>
                  </a:xfrm>
                  <a:custGeom>
                    <a:avLst/>
                    <a:gdLst>
                      <a:gd name="T0" fmla="*/ 0 w 11"/>
                      <a:gd name="T1" fmla="*/ 0 h 7"/>
                      <a:gd name="T2" fmla="*/ 3 w 11"/>
                      <a:gd name="T3" fmla="*/ 0 h 7"/>
                      <a:gd name="T4" fmla="*/ 4 w 11"/>
                      <a:gd name="T5" fmla="*/ 0 h 7"/>
                      <a:gd name="T6" fmla="*/ 5 w 11"/>
                      <a:gd name="T7" fmla="*/ 2 h 7"/>
                      <a:gd name="T8" fmla="*/ 5 w 11"/>
                      <a:gd name="T9" fmla="*/ 3 h 7"/>
                      <a:gd name="T10" fmla="*/ 5 w 11"/>
                      <a:gd name="T11" fmla="*/ 3 h 7"/>
                      <a:gd name="T12" fmla="*/ 5 w 11"/>
                      <a:gd name="T13" fmla="*/ 3 h 7"/>
                      <a:gd name="T14" fmla="*/ 4 w 11"/>
                      <a:gd name="T15" fmla="*/ 3 h 7"/>
                      <a:gd name="T16" fmla="*/ 0 w 11"/>
                      <a:gd name="T17" fmla="*/ 0 h 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1"/>
                      <a:gd name="T28" fmla="*/ 0 h 7"/>
                      <a:gd name="T29" fmla="*/ 11 w 11"/>
                      <a:gd name="T30" fmla="*/ 7 h 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1" h="7">
                        <a:moveTo>
                          <a:pt x="0" y="0"/>
                        </a:move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8" y="2"/>
                        </a:lnTo>
                        <a:lnTo>
                          <a:pt x="11" y="3"/>
                        </a:lnTo>
                        <a:lnTo>
                          <a:pt x="10" y="5"/>
                        </a:lnTo>
                        <a:lnTo>
                          <a:pt x="7" y="7"/>
                        </a:lnTo>
                        <a:lnTo>
                          <a:pt x="4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12700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137" name="Freeform 76"/>
                  <p:cNvSpPr>
                    <a:spLocks/>
                  </p:cNvSpPr>
                  <p:nvPr/>
                </p:nvSpPr>
                <p:spPr bwMode="ltGray">
                  <a:xfrm>
                    <a:off x="554" y="3380"/>
                    <a:ext cx="18" cy="7"/>
                  </a:xfrm>
                  <a:custGeom>
                    <a:avLst/>
                    <a:gdLst>
                      <a:gd name="T0" fmla="*/ 0 w 19"/>
                      <a:gd name="T1" fmla="*/ 3 h 7"/>
                      <a:gd name="T2" fmla="*/ 3 w 19"/>
                      <a:gd name="T3" fmla="*/ 2 h 7"/>
                      <a:gd name="T4" fmla="*/ 9 w 19"/>
                      <a:gd name="T5" fmla="*/ 2 h 7"/>
                      <a:gd name="T6" fmla="*/ 9 w 19"/>
                      <a:gd name="T7" fmla="*/ 0 h 7"/>
                      <a:gd name="T8" fmla="*/ 13 w 19"/>
                      <a:gd name="T9" fmla="*/ 0 h 7"/>
                      <a:gd name="T10" fmla="*/ 11 w 19"/>
                      <a:gd name="T11" fmla="*/ 3 h 7"/>
                      <a:gd name="T12" fmla="*/ 9 w 19"/>
                      <a:gd name="T13" fmla="*/ 3 h 7"/>
                      <a:gd name="T14" fmla="*/ 9 w 19"/>
                      <a:gd name="T15" fmla="*/ 7 h 7"/>
                      <a:gd name="T16" fmla="*/ 9 w 19"/>
                      <a:gd name="T17" fmla="*/ 7 h 7"/>
                      <a:gd name="T18" fmla="*/ 9 w 19"/>
                      <a:gd name="T19" fmla="*/ 6 h 7"/>
                      <a:gd name="T20" fmla="*/ 7 w 19"/>
                      <a:gd name="T21" fmla="*/ 5 h 7"/>
                      <a:gd name="T22" fmla="*/ 2 w 19"/>
                      <a:gd name="T23" fmla="*/ 6 h 7"/>
                      <a:gd name="T24" fmla="*/ 2 w 19"/>
                      <a:gd name="T25" fmla="*/ 3 h 7"/>
                      <a:gd name="T26" fmla="*/ 0 w 19"/>
                      <a:gd name="T27" fmla="*/ 3 h 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9"/>
                      <a:gd name="T43" fmla="*/ 0 h 7"/>
                      <a:gd name="T44" fmla="*/ 19 w 19"/>
                      <a:gd name="T45" fmla="*/ 7 h 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9" h="7">
                        <a:moveTo>
                          <a:pt x="0" y="3"/>
                        </a:moveTo>
                        <a:lnTo>
                          <a:pt x="3" y="2"/>
                        </a:lnTo>
                        <a:lnTo>
                          <a:pt x="9" y="2"/>
                        </a:lnTo>
                        <a:lnTo>
                          <a:pt x="13" y="0"/>
                        </a:lnTo>
                        <a:lnTo>
                          <a:pt x="19" y="0"/>
                        </a:lnTo>
                        <a:lnTo>
                          <a:pt x="17" y="3"/>
                        </a:lnTo>
                        <a:lnTo>
                          <a:pt x="14" y="3"/>
                        </a:lnTo>
                        <a:lnTo>
                          <a:pt x="14" y="7"/>
                        </a:lnTo>
                        <a:lnTo>
                          <a:pt x="13" y="7"/>
                        </a:lnTo>
                        <a:lnTo>
                          <a:pt x="10" y="6"/>
                        </a:lnTo>
                        <a:lnTo>
                          <a:pt x="7" y="5"/>
                        </a:lnTo>
                        <a:lnTo>
                          <a:pt x="2" y="6"/>
                        </a:lnTo>
                        <a:lnTo>
                          <a:pt x="2" y="3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12700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138" name="Freeform 77"/>
                  <p:cNvSpPr>
                    <a:spLocks/>
                  </p:cNvSpPr>
                  <p:nvPr/>
                </p:nvSpPr>
                <p:spPr bwMode="ltGray">
                  <a:xfrm>
                    <a:off x="1034" y="3239"/>
                    <a:ext cx="34" cy="26"/>
                  </a:xfrm>
                  <a:custGeom>
                    <a:avLst/>
                    <a:gdLst>
                      <a:gd name="T0" fmla="*/ 0 w 35"/>
                      <a:gd name="T1" fmla="*/ 0 h 30"/>
                      <a:gd name="T2" fmla="*/ 6 w 35"/>
                      <a:gd name="T3" fmla="*/ 0 h 30"/>
                      <a:gd name="T4" fmla="*/ 16 w 35"/>
                      <a:gd name="T5" fmla="*/ 3 h 30"/>
                      <a:gd name="T6" fmla="*/ 17 w 35"/>
                      <a:gd name="T7" fmla="*/ 3 h 30"/>
                      <a:gd name="T8" fmla="*/ 19 w 35"/>
                      <a:gd name="T9" fmla="*/ 3 h 30"/>
                      <a:gd name="T10" fmla="*/ 27 w 35"/>
                      <a:gd name="T11" fmla="*/ 3 h 30"/>
                      <a:gd name="T12" fmla="*/ 27 w 35"/>
                      <a:gd name="T13" fmla="*/ 4 h 30"/>
                      <a:gd name="T14" fmla="*/ 27 w 35"/>
                      <a:gd name="T15" fmla="*/ 4 h 30"/>
                      <a:gd name="T16" fmla="*/ 29 w 35"/>
                      <a:gd name="T17" fmla="*/ 5 h 30"/>
                      <a:gd name="T18" fmla="*/ 27 w 35"/>
                      <a:gd name="T19" fmla="*/ 10 h 30"/>
                      <a:gd name="T20" fmla="*/ 17 w 35"/>
                      <a:gd name="T21" fmla="*/ 10 h 30"/>
                      <a:gd name="T22" fmla="*/ 17 w 35"/>
                      <a:gd name="T23" fmla="*/ 13 h 30"/>
                      <a:gd name="T24" fmla="*/ 17 w 35"/>
                      <a:gd name="T25" fmla="*/ 13 h 30"/>
                      <a:gd name="T26" fmla="*/ 17 w 35"/>
                      <a:gd name="T27" fmla="*/ 10 h 30"/>
                      <a:gd name="T28" fmla="*/ 14 w 35"/>
                      <a:gd name="T29" fmla="*/ 10 h 30"/>
                      <a:gd name="T30" fmla="*/ 11 w 35"/>
                      <a:gd name="T31" fmla="*/ 8 h 30"/>
                      <a:gd name="T32" fmla="*/ 9 w 35"/>
                      <a:gd name="T33" fmla="*/ 6 h 30"/>
                      <a:gd name="T34" fmla="*/ 9 w 35"/>
                      <a:gd name="T35" fmla="*/ 5 h 30"/>
                      <a:gd name="T36" fmla="*/ 4 w 35"/>
                      <a:gd name="T37" fmla="*/ 3 h 30"/>
                      <a:gd name="T38" fmla="*/ 0 w 35"/>
                      <a:gd name="T39" fmla="*/ 0 h 3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35"/>
                      <a:gd name="T61" fmla="*/ 0 h 30"/>
                      <a:gd name="T62" fmla="*/ 35 w 35"/>
                      <a:gd name="T63" fmla="*/ 30 h 30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35" h="30">
                        <a:moveTo>
                          <a:pt x="0" y="0"/>
                        </a:moveTo>
                        <a:lnTo>
                          <a:pt x="6" y="0"/>
                        </a:lnTo>
                        <a:lnTo>
                          <a:pt x="16" y="7"/>
                        </a:lnTo>
                        <a:lnTo>
                          <a:pt x="23" y="6"/>
                        </a:lnTo>
                        <a:lnTo>
                          <a:pt x="25" y="4"/>
                        </a:lnTo>
                        <a:lnTo>
                          <a:pt x="33" y="4"/>
                        </a:lnTo>
                        <a:lnTo>
                          <a:pt x="33" y="10"/>
                        </a:lnTo>
                        <a:lnTo>
                          <a:pt x="35" y="11"/>
                        </a:lnTo>
                        <a:lnTo>
                          <a:pt x="33" y="25"/>
                        </a:lnTo>
                        <a:lnTo>
                          <a:pt x="23" y="25"/>
                        </a:lnTo>
                        <a:lnTo>
                          <a:pt x="23" y="30"/>
                        </a:lnTo>
                        <a:lnTo>
                          <a:pt x="20" y="30"/>
                        </a:lnTo>
                        <a:lnTo>
                          <a:pt x="20" y="25"/>
                        </a:lnTo>
                        <a:lnTo>
                          <a:pt x="14" y="23"/>
                        </a:lnTo>
                        <a:lnTo>
                          <a:pt x="11" y="18"/>
                        </a:lnTo>
                        <a:lnTo>
                          <a:pt x="9" y="13"/>
                        </a:lnTo>
                        <a:lnTo>
                          <a:pt x="9" y="11"/>
                        </a:lnTo>
                        <a:lnTo>
                          <a:pt x="4" y="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12700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139" name="Freeform 78"/>
                  <p:cNvSpPr>
                    <a:spLocks/>
                  </p:cNvSpPr>
                  <p:nvPr/>
                </p:nvSpPr>
                <p:spPr bwMode="ltGray">
                  <a:xfrm>
                    <a:off x="1081" y="3234"/>
                    <a:ext cx="22" cy="20"/>
                  </a:xfrm>
                  <a:custGeom>
                    <a:avLst/>
                    <a:gdLst>
                      <a:gd name="T0" fmla="*/ 0 w 23"/>
                      <a:gd name="T1" fmla="*/ 3 h 24"/>
                      <a:gd name="T2" fmla="*/ 3 w 23"/>
                      <a:gd name="T3" fmla="*/ 3 h 24"/>
                      <a:gd name="T4" fmla="*/ 6 w 23"/>
                      <a:gd name="T5" fmla="*/ 3 h 24"/>
                      <a:gd name="T6" fmla="*/ 7 w 23"/>
                      <a:gd name="T7" fmla="*/ 3 h 24"/>
                      <a:gd name="T8" fmla="*/ 9 w 23"/>
                      <a:gd name="T9" fmla="*/ 3 h 24"/>
                      <a:gd name="T10" fmla="*/ 9 w 23"/>
                      <a:gd name="T11" fmla="*/ 3 h 24"/>
                      <a:gd name="T12" fmla="*/ 11 w 23"/>
                      <a:gd name="T13" fmla="*/ 3 h 24"/>
                      <a:gd name="T14" fmla="*/ 11 w 23"/>
                      <a:gd name="T15" fmla="*/ 0 h 24"/>
                      <a:gd name="T16" fmla="*/ 13 w 23"/>
                      <a:gd name="T17" fmla="*/ 3 h 24"/>
                      <a:gd name="T18" fmla="*/ 13 w 23"/>
                      <a:gd name="T19" fmla="*/ 3 h 24"/>
                      <a:gd name="T20" fmla="*/ 17 w 23"/>
                      <a:gd name="T21" fmla="*/ 3 h 24"/>
                      <a:gd name="T22" fmla="*/ 17 w 23"/>
                      <a:gd name="T23" fmla="*/ 3 h 24"/>
                      <a:gd name="T24" fmla="*/ 11 w 23"/>
                      <a:gd name="T25" fmla="*/ 5 h 24"/>
                      <a:gd name="T26" fmla="*/ 11 w 23"/>
                      <a:gd name="T27" fmla="*/ 7 h 24"/>
                      <a:gd name="T28" fmla="*/ 7 w 23"/>
                      <a:gd name="T29" fmla="*/ 8 h 24"/>
                      <a:gd name="T30" fmla="*/ 6 w 23"/>
                      <a:gd name="T31" fmla="*/ 6 h 24"/>
                      <a:gd name="T32" fmla="*/ 3 w 23"/>
                      <a:gd name="T33" fmla="*/ 6 h 24"/>
                      <a:gd name="T34" fmla="*/ 6 w 23"/>
                      <a:gd name="T35" fmla="*/ 5 h 24"/>
                      <a:gd name="T36" fmla="*/ 2 w 23"/>
                      <a:gd name="T37" fmla="*/ 4 h 24"/>
                      <a:gd name="T38" fmla="*/ 0 w 23"/>
                      <a:gd name="T39" fmla="*/ 4 h 24"/>
                      <a:gd name="T40" fmla="*/ 0 w 23"/>
                      <a:gd name="T41" fmla="*/ 3 h 2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3"/>
                      <a:gd name="T64" fmla="*/ 0 h 24"/>
                      <a:gd name="T65" fmla="*/ 23 w 23"/>
                      <a:gd name="T66" fmla="*/ 24 h 2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3" h="24">
                        <a:moveTo>
                          <a:pt x="0" y="6"/>
                        </a:moveTo>
                        <a:lnTo>
                          <a:pt x="3" y="9"/>
                        </a:lnTo>
                        <a:lnTo>
                          <a:pt x="6" y="6"/>
                        </a:lnTo>
                        <a:lnTo>
                          <a:pt x="7" y="6"/>
                        </a:lnTo>
                        <a:lnTo>
                          <a:pt x="9" y="6"/>
                        </a:lnTo>
                        <a:lnTo>
                          <a:pt x="9" y="3"/>
                        </a:lnTo>
                        <a:lnTo>
                          <a:pt x="12" y="3"/>
                        </a:lnTo>
                        <a:lnTo>
                          <a:pt x="13" y="0"/>
                        </a:lnTo>
                        <a:lnTo>
                          <a:pt x="19" y="3"/>
                        </a:lnTo>
                        <a:lnTo>
                          <a:pt x="19" y="5"/>
                        </a:lnTo>
                        <a:lnTo>
                          <a:pt x="23" y="6"/>
                        </a:lnTo>
                        <a:lnTo>
                          <a:pt x="23" y="10"/>
                        </a:lnTo>
                        <a:lnTo>
                          <a:pt x="16" y="13"/>
                        </a:lnTo>
                        <a:lnTo>
                          <a:pt x="13" y="20"/>
                        </a:lnTo>
                        <a:lnTo>
                          <a:pt x="7" y="24"/>
                        </a:lnTo>
                        <a:lnTo>
                          <a:pt x="6" y="17"/>
                        </a:lnTo>
                        <a:lnTo>
                          <a:pt x="3" y="17"/>
                        </a:lnTo>
                        <a:lnTo>
                          <a:pt x="6" y="15"/>
                        </a:lnTo>
                        <a:lnTo>
                          <a:pt x="2" y="12"/>
                        </a:lnTo>
                        <a:lnTo>
                          <a:pt x="0" y="12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12700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140" name="Freeform 79"/>
                  <p:cNvSpPr>
                    <a:spLocks/>
                  </p:cNvSpPr>
                  <p:nvPr/>
                </p:nvSpPr>
                <p:spPr bwMode="ltGray">
                  <a:xfrm>
                    <a:off x="1053" y="2880"/>
                    <a:ext cx="808" cy="615"/>
                  </a:xfrm>
                  <a:custGeom>
                    <a:avLst/>
                    <a:gdLst>
                      <a:gd name="T0" fmla="*/ 102 w 840"/>
                      <a:gd name="T1" fmla="*/ 254 h 720"/>
                      <a:gd name="T2" fmla="*/ 77 w 840"/>
                      <a:gd name="T3" fmla="*/ 258 h 720"/>
                      <a:gd name="T4" fmla="*/ 43 w 840"/>
                      <a:gd name="T5" fmla="*/ 262 h 720"/>
                      <a:gd name="T6" fmla="*/ 22 w 840"/>
                      <a:gd name="T7" fmla="*/ 263 h 720"/>
                      <a:gd name="T8" fmla="*/ 10 w 840"/>
                      <a:gd name="T9" fmla="*/ 260 h 720"/>
                      <a:gd name="T10" fmla="*/ 58 w 840"/>
                      <a:gd name="T11" fmla="*/ 254 h 720"/>
                      <a:gd name="T12" fmla="*/ 112 w 840"/>
                      <a:gd name="T13" fmla="*/ 237 h 720"/>
                      <a:gd name="T14" fmla="*/ 137 w 840"/>
                      <a:gd name="T15" fmla="*/ 222 h 720"/>
                      <a:gd name="T16" fmla="*/ 131 w 840"/>
                      <a:gd name="T17" fmla="*/ 207 h 720"/>
                      <a:gd name="T18" fmla="*/ 98 w 840"/>
                      <a:gd name="T19" fmla="*/ 208 h 720"/>
                      <a:gd name="T20" fmla="*/ 68 w 840"/>
                      <a:gd name="T21" fmla="*/ 198 h 720"/>
                      <a:gd name="T22" fmla="*/ 53 w 840"/>
                      <a:gd name="T23" fmla="*/ 182 h 720"/>
                      <a:gd name="T24" fmla="*/ 44 w 840"/>
                      <a:gd name="T25" fmla="*/ 162 h 720"/>
                      <a:gd name="T26" fmla="*/ 25 w 840"/>
                      <a:gd name="T27" fmla="*/ 148 h 720"/>
                      <a:gd name="T28" fmla="*/ 58 w 840"/>
                      <a:gd name="T29" fmla="*/ 132 h 720"/>
                      <a:gd name="T30" fmla="*/ 87 w 840"/>
                      <a:gd name="T31" fmla="*/ 129 h 720"/>
                      <a:gd name="T32" fmla="*/ 124 w 840"/>
                      <a:gd name="T33" fmla="*/ 109 h 720"/>
                      <a:gd name="T34" fmla="*/ 102 w 840"/>
                      <a:gd name="T35" fmla="*/ 102 h 720"/>
                      <a:gd name="T36" fmla="*/ 56 w 840"/>
                      <a:gd name="T37" fmla="*/ 83 h 720"/>
                      <a:gd name="T38" fmla="*/ 60 w 840"/>
                      <a:gd name="T39" fmla="*/ 73 h 720"/>
                      <a:gd name="T40" fmla="*/ 112 w 840"/>
                      <a:gd name="T41" fmla="*/ 78 h 720"/>
                      <a:gd name="T42" fmla="*/ 134 w 840"/>
                      <a:gd name="T43" fmla="*/ 78 h 720"/>
                      <a:gd name="T44" fmla="*/ 157 w 840"/>
                      <a:gd name="T45" fmla="*/ 76 h 720"/>
                      <a:gd name="T46" fmla="*/ 129 w 840"/>
                      <a:gd name="T47" fmla="*/ 62 h 720"/>
                      <a:gd name="T48" fmla="*/ 142 w 840"/>
                      <a:gd name="T49" fmla="*/ 26 h 720"/>
                      <a:gd name="T50" fmla="*/ 195 w 840"/>
                      <a:gd name="T51" fmla="*/ 11 h 720"/>
                      <a:gd name="T52" fmla="*/ 246 w 840"/>
                      <a:gd name="T53" fmla="*/ 8 h 720"/>
                      <a:gd name="T54" fmla="*/ 279 w 840"/>
                      <a:gd name="T55" fmla="*/ 11 h 720"/>
                      <a:gd name="T56" fmla="*/ 326 w 840"/>
                      <a:gd name="T57" fmla="*/ 20 h 720"/>
                      <a:gd name="T58" fmla="*/ 402 w 840"/>
                      <a:gd name="T59" fmla="*/ 31 h 720"/>
                      <a:gd name="T60" fmla="*/ 469 w 840"/>
                      <a:gd name="T61" fmla="*/ 195 h 720"/>
                      <a:gd name="T62" fmla="*/ 520 w 840"/>
                      <a:gd name="T63" fmla="*/ 208 h 720"/>
                      <a:gd name="T64" fmla="*/ 560 w 840"/>
                      <a:gd name="T65" fmla="*/ 214 h 720"/>
                      <a:gd name="T66" fmla="*/ 615 w 840"/>
                      <a:gd name="T67" fmla="*/ 246 h 720"/>
                      <a:gd name="T68" fmla="*/ 655 w 840"/>
                      <a:gd name="T69" fmla="*/ 278 h 720"/>
                      <a:gd name="T70" fmla="*/ 624 w 840"/>
                      <a:gd name="T71" fmla="*/ 267 h 720"/>
                      <a:gd name="T72" fmla="*/ 616 w 840"/>
                      <a:gd name="T73" fmla="*/ 263 h 720"/>
                      <a:gd name="T74" fmla="*/ 597 w 840"/>
                      <a:gd name="T75" fmla="*/ 243 h 720"/>
                      <a:gd name="T76" fmla="*/ 582 w 840"/>
                      <a:gd name="T77" fmla="*/ 233 h 720"/>
                      <a:gd name="T78" fmla="*/ 556 w 840"/>
                      <a:gd name="T79" fmla="*/ 225 h 720"/>
                      <a:gd name="T80" fmla="*/ 543 w 840"/>
                      <a:gd name="T81" fmla="*/ 225 h 720"/>
                      <a:gd name="T82" fmla="*/ 525 w 840"/>
                      <a:gd name="T83" fmla="*/ 220 h 720"/>
                      <a:gd name="T84" fmla="*/ 488 w 840"/>
                      <a:gd name="T85" fmla="*/ 217 h 720"/>
                      <a:gd name="T86" fmla="*/ 465 w 840"/>
                      <a:gd name="T87" fmla="*/ 207 h 720"/>
                      <a:gd name="T88" fmla="*/ 413 w 840"/>
                      <a:gd name="T89" fmla="*/ 201 h 720"/>
                      <a:gd name="T90" fmla="*/ 365 w 840"/>
                      <a:gd name="T91" fmla="*/ 193 h 720"/>
                      <a:gd name="T92" fmla="*/ 339 w 840"/>
                      <a:gd name="T93" fmla="*/ 186 h 720"/>
                      <a:gd name="T94" fmla="*/ 322 w 840"/>
                      <a:gd name="T95" fmla="*/ 179 h 720"/>
                      <a:gd name="T96" fmla="*/ 308 w 840"/>
                      <a:gd name="T97" fmla="*/ 192 h 720"/>
                      <a:gd name="T98" fmla="*/ 292 w 840"/>
                      <a:gd name="T99" fmla="*/ 200 h 720"/>
                      <a:gd name="T100" fmla="*/ 279 w 840"/>
                      <a:gd name="T101" fmla="*/ 208 h 720"/>
                      <a:gd name="T102" fmla="*/ 244 w 840"/>
                      <a:gd name="T103" fmla="*/ 210 h 720"/>
                      <a:gd name="T104" fmla="*/ 259 w 840"/>
                      <a:gd name="T105" fmla="*/ 193 h 720"/>
                      <a:gd name="T106" fmla="*/ 287 w 840"/>
                      <a:gd name="T107" fmla="*/ 176 h 720"/>
                      <a:gd name="T108" fmla="*/ 272 w 840"/>
                      <a:gd name="T109" fmla="*/ 178 h 720"/>
                      <a:gd name="T110" fmla="*/ 239 w 840"/>
                      <a:gd name="T111" fmla="*/ 194 h 720"/>
                      <a:gd name="T112" fmla="*/ 227 w 840"/>
                      <a:gd name="T113" fmla="*/ 202 h 720"/>
                      <a:gd name="T114" fmla="*/ 211 w 840"/>
                      <a:gd name="T115" fmla="*/ 213 h 720"/>
                      <a:gd name="T116" fmla="*/ 183 w 840"/>
                      <a:gd name="T117" fmla="*/ 228 h 720"/>
                      <a:gd name="T118" fmla="*/ 150 w 840"/>
                      <a:gd name="T119" fmla="*/ 239 h 720"/>
                      <a:gd name="T120" fmla="*/ 125 w 840"/>
                      <a:gd name="T121" fmla="*/ 248 h 720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840"/>
                      <a:gd name="T184" fmla="*/ 0 h 720"/>
                      <a:gd name="T185" fmla="*/ 840 w 840"/>
                      <a:gd name="T186" fmla="*/ 720 h 720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840" h="720">
                        <a:moveTo>
                          <a:pt x="149" y="636"/>
                        </a:moveTo>
                        <a:lnTo>
                          <a:pt x="144" y="636"/>
                        </a:lnTo>
                        <a:lnTo>
                          <a:pt x="149" y="641"/>
                        </a:lnTo>
                        <a:lnTo>
                          <a:pt x="134" y="641"/>
                        </a:lnTo>
                        <a:lnTo>
                          <a:pt x="125" y="648"/>
                        </a:lnTo>
                        <a:lnTo>
                          <a:pt x="128" y="651"/>
                        </a:lnTo>
                        <a:lnTo>
                          <a:pt x="131" y="647"/>
                        </a:lnTo>
                        <a:lnTo>
                          <a:pt x="138" y="648"/>
                        </a:lnTo>
                        <a:lnTo>
                          <a:pt x="138" y="657"/>
                        </a:lnTo>
                        <a:lnTo>
                          <a:pt x="134" y="660"/>
                        </a:lnTo>
                        <a:lnTo>
                          <a:pt x="129" y="658"/>
                        </a:lnTo>
                        <a:lnTo>
                          <a:pt x="129" y="654"/>
                        </a:lnTo>
                        <a:lnTo>
                          <a:pt x="127" y="654"/>
                        </a:lnTo>
                        <a:lnTo>
                          <a:pt x="127" y="660"/>
                        </a:lnTo>
                        <a:lnTo>
                          <a:pt x="124" y="658"/>
                        </a:lnTo>
                        <a:lnTo>
                          <a:pt x="122" y="661"/>
                        </a:lnTo>
                        <a:lnTo>
                          <a:pt x="118" y="663"/>
                        </a:lnTo>
                        <a:lnTo>
                          <a:pt x="117" y="660"/>
                        </a:lnTo>
                        <a:lnTo>
                          <a:pt x="113" y="658"/>
                        </a:lnTo>
                        <a:lnTo>
                          <a:pt x="111" y="663"/>
                        </a:lnTo>
                        <a:lnTo>
                          <a:pt x="101" y="663"/>
                        </a:lnTo>
                        <a:lnTo>
                          <a:pt x="98" y="674"/>
                        </a:lnTo>
                        <a:lnTo>
                          <a:pt x="96" y="674"/>
                        </a:lnTo>
                        <a:lnTo>
                          <a:pt x="97" y="661"/>
                        </a:lnTo>
                        <a:lnTo>
                          <a:pt x="96" y="665"/>
                        </a:lnTo>
                        <a:lnTo>
                          <a:pt x="91" y="663"/>
                        </a:lnTo>
                        <a:lnTo>
                          <a:pt x="90" y="665"/>
                        </a:lnTo>
                        <a:lnTo>
                          <a:pt x="79" y="665"/>
                        </a:lnTo>
                        <a:lnTo>
                          <a:pt x="76" y="671"/>
                        </a:lnTo>
                        <a:lnTo>
                          <a:pt x="75" y="667"/>
                        </a:lnTo>
                        <a:lnTo>
                          <a:pt x="72" y="668"/>
                        </a:lnTo>
                        <a:lnTo>
                          <a:pt x="70" y="671"/>
                        </a:lnTo>
                        <a:lnTo>
                          <a:pt x="69" y="671"/>
                        </a:lnTo>
                        <a:lnTo>
                          <a:pt x="69" y="670"/>
                        </a:lnTo>
                        <a:lnTo>
                          <a:pt x="63" y="670"/>
                        </a:lnTo>
                        <a:lnTo>
                          <a:pt x="55" y="674"/>
                        </a:lnTo>
                        <a:lnTo>
                          <a:pt x="55" y="671"/>
                        </a:lnTo>
                        <a:lnTo>
                          <a:pt x="49" y="671"/>
                        </a:lnTo>
                        <a:lnTo>
                          <a:pt x="49" y="667"/>
                        </a:lnTo>
                        <a:lnTo>
                          <a:pt x="56" y="663"/>
                        </a:lnTo>
                        <a:lnTo>
                          <a:pt x="53" y="661"/>
                        </a:lnTo>
                        <a:lnTo>
                          <a:pt x="49" y="661"/>
                        </a:lnTo>
                        <a:lnTo>
                          <a:pt x="39" y="675"/>
                        </a:lnTo>
                        <a:lnTo>
                          <a:pt x="36" y="675"/>
                        </a:lnTo>
                        <a:lnTo>
                          <a:pt x="36" y="672"/>
                        </a:lnTo>
                        <a:lnTo>
                          <a:pt x="32" y="678"/>
                        </a:lnTo>
                        <a:lnTo>
                          <a:pt x="28" y="677"/>
                        </a:lnTo>
                        <a:lnTo>
                          <a:pt x="28" y="679"/>
                        </a:lnTo>
                        <a:lnTo>
                          <a:pt x="22" y="679"/>
                        </a:lnTo>
                        <a:lnTo>
                          <a:pt x="22" y="668"/>
                        </a:lnTo>
                        <a:lnTo>
                          <a:pt x="18" y="670"/>
                        </a:lnTo>
                        <a:lnTo>
                          <a:pt x="18" y="679"/>
                        </a:lnTo>
                        <a:lnTo>
                          <a:pt x="10" y="681"/>
                        </a:lnTo>
                        <a:lnTo>
                          <a:pt x="10" y="674"/>
                        </a:lnTo>
                        <a:lnTo>
                          <a:pt x="7" y="674"/>
                        </a:lnTo>
                        <a:lnTo>
                          <a:pt x="7" y="681"/>
                        </a:lnTo>
                        <a:lnTo>
                          <a:pt x="0" y="681"/>
                        </a:lnTo>
                        <a:lnTo>
                          <a:pt x="0" y="671"/>
                        </a:lnTo>
                        <a:lnTo>
                          <a:pt x="10" y="665"/>
                        </a:lnTo>
                        <a:lnTo>
                          <a:pt x="10" y="668"/>
                        </a:lnTo>
                        <a:lnTo>
                          <a:pt x="17" y="665"/>
                        </a:lnTo>
                        <a:lnTo>
                          <a:pt x="20" y="661"/>
                        </a:lnTo>
                        <a:lnTo>
                          <a:pt x="22" y="664"/>
                        </a:lnTo>
                        <a:lnTo>
                          <a:pt x="31" y="651"/>
                        </a:lnTo>
                        <a:lnTo>
                          <a:pt x="35" y="651"/>
                        </a:lnTo>
                        <a:lnTo>
                          <a:pt x="39" y="647"/>
                        </a:lnTo>
                        <a:lnTo>
                          <a:pt x="59" y="646"/>
                        </a:lnTo>
                        <a:lnTo>
                          <a:pt x="63" y="648"/>
                        </a:lnTo>
                        <a:lnTo>
                          <a:pt x="70" y="648"/>
                        </a:lnTo>
                        <a:lnTo>
                          <a:pt x="67" y="657"/>
                        </a:lnTo>
                        <a:lnTo>
                          <a:pt x="73" y="661"/>
                        </a:lnTo>
                        <a:lnTo>
                          <a:pt x="73" y="655"/>
                        </a:lnTo>
                        <a:lnTo>
                          <a:pt x="77" y="655"/>
                        </a:lnTo>
                        <a:lnTo>
                          <a:pt x="80" y="661"/>
                        </a:lnTo>
                        <a:lnTo>
                          <a:pt x="84" y="658"/>
                        </a:lnTo>
                        <a:lnTo>
                          <a:pt x="84" y="657"/>
                        </a:lnTo>
                        <a:lnTo>
                          <a:pt x="80" y="651"/>
                        </a:lnTo>
                        <a:lnTo>
                          <a:pt x="80" y="646"/>
                        </a:lnTo>
                        <a:lnTo>
                          <a:pt x="97" y="633"/>
                        </a:lnTo>
                        <a:lnTo>
                          <a:pt x="107" y="630"/>
                        </a:lnTo>
                        <a:lnTo>
                          <a:pt x="125" y="623"/>
                        </a:lnTo>
                        <a:lnTo>
                          <a:pt x="131" y="624"/>
                        </a:lnTo>
                        <a:lnTo>
                          <a:pt x="135" y="622"/>
                        </a:lnTo>
                        <a:lnTo>
                          <a:pt x="141" y="612"/>
                        </a:lnTo>
                        <a:lnTo>
                          <a:pt x="149" y="605"/>
                        </a:lnTo>
                        <a:lnTo>
                          <a:pt x="149" y="608"/>
                        </a:lnTo>
                        <a:lnTo>
                          <a:pt x="152" y="608"/>
                        </a:lnTo>
                        <a:lnTo>
                          <a:pt x="156" y="598"/>
                        </a:lnTo>
                        <a:lnTo>
                          <a:pt x="159" y="598"/>
                        </a:lnTo>
                        <a:lnTo>
                          <a:pt x="162" y="599"/>
                        </a:lnTo>
                        <a:lnTo>
                          <a:pt x="165" y="596"/>
                        </a:lnTo>
                        <a:lnTo>
                          <a:pt x="166" y="582"/>
                        </a:lnTo>
                        <a:lnTo>
                          <a:pt x="169" y="572"/>
                        </a:lnTo>
                        <a:lnTo>
                          <a:pt x="173" y="572"/>
                        </a:lnTo>
                        <a:lnTo>
                          <a:pt x="176" y="571"/>
                        </a:lnTo>
                        <a:lnTo>
                          <a:pt x="173" y="571"/>
                        </a:lnTo>
                        <a:lnTo>
                          <a:pt x="175" y="558"/>
                        </a:lnTo>
                        <a:lnTo>
                          <a:pt x="189" y="550"/>
                        </a:lnTo>
                        <a:lnTo>
                          <a:pt x="190" y="543"/>
                        </a:lnTo>
                        <a:lnTo>
                          <a:pt x="196" y="540"/>
                        </a:lnTo>
                        <a:lnTo>
                          <a:pt x="196" y="536"/>
                        </a:lnTo>
                        <a:lnTo>
                          <a:pt x="189" y="541"/>
                        </a:lnTo>
                        <a:lnTo>
                          <a:pt x="176" y="547"/>
                        </a:lnTo>
                        <a:lnTo>
                          <a:pt x="162" y="550"/>
                        </a:lnTo>
                        <a:lnTo>
                          <a:pt x="162" y="543"/>
                        </a:lnTo>
                        <a:lnTo>
                          <a:pt x="158" y="541"/>
                        </a:lnTo>
                        <a:lnTo>
                          <a:pt x="160" y="533"/>
                        </a:lnTo>
                        <a:lnTo>
                          <a:pt x="165" y="530"/>
                        </a:lnTo>
                        <a:lnTo>
                          <a:pt x="159" y="530"/>
                        </a:lnTo>
                        <a:lnTo>
                          <a:pt x="156" y="536"/>
                        </a:lnTo>
                        <a:lnTo>
                          <a:pt x="152" y="536"/>
                        </a:lnTo>
                        <a:lnTo>
                          <a:pt x="152" y="540"/>
                        </a:lnTo>
                        <a:lnTo>
                          <a:pt x="149" y="540"/>
                        </a:lnTo>
                        <a:lnTo>
                          <a:pt x="149" y="554"/>
                        </a:lnTo>
                        <a:lnTo>
                          <a:pt x="145" y="555"/>
                        </a:lnTo>
                        <a:lnTo>
                          <a:pt x="141" y="548"/>
                        </a:lnTo>
                        <a:lnTo>
                          <a:pt x="136" y="537"/>
                        </a:lnTo>
                        <a:lnTo>
                          <a:pt x="132" y="534"/>
                        </a:lnTo>
                        <a:lnTo>
                          <a:pt x="132" y="529"/>
                        </a:lnTo>
                        <a:lnTo>
                          <a:pt x="124" y="534"/>
                        </a:lnTo>
                        <a:lnTo>
                          <a:pt x="124" y="530"/>
                        </a:lnTo>
                        <a:lnTo>
                          <a:pt x="121" y="530"/>
                        </a:lnTo>
                        <a:lnTo>
                          <a:pt x="120" y="520"/>
                        </a:lnTo>
                        <a:lnTo>
                          <a:pt x="106" y="526"/>
                        </a:lnTo>
                        <a:lnTo>
                          <a:pt x="97" y="526"/>
                        </a:lnTo>
                        <a:lnTo>
                          <a:pt x="91" y="530"/>
                        </a:lnTo>
                        <a:lnTo>
                          <a:pt x="84" y="533"/>
                        </a:lnTo>
                        <a:lnTo>
                          <a:pt x="84" y="531"/>
                        </a:lnTo>
                        <a:lnTo>
                          <a:pt x="75" y="530"/>
                        </a:lnTo>
                        <a:lnTo>
                          <a:pt x="75" y="526"/>
                        </a:lnTo>
                        <a:lnTo>
                          <a:pt x="87" y="523"/>
                        </a:lnTo>
                        <a:lnTo>
                          <a:pt x="86" y="513"/>
                        </a:lnTo>
                        <a:lnTo>
                          <a:pt x="91" y="513"/>
                        </a:lnTo>
                        <a:lnTo>
                          <a:pt x="91" y="510"/>
                        </a:lnTo>
                        <a:lnTo>
                          <a:pt x="84" y="509"/>
                        </a:lnTo>
                        <a:lnTo>
                          <a:pt x="83" y="500"/>
                        </a:lnTo>
                        <a:lnTo>
                          <a:pt x="91" y="493"/>
                        </a:lnTo>
                        <a:lnTo>
                          <a:pt x="90" y="451"/>
                        </a:lnTo>
                        <a:lnTo>
                          <a:pt x="93" y="447"/>
                        </a:lnTo>
                        <a:lnTo>
                          <a:pt x="106" y="438"/>
                        </a:lnTo>
                        <a:lnTo>
                          <a:pt x="101" y="437"/>
                        </a:lnTo>
                        <a:lnTo>
                          <a:pt x="86" y="450"/>
                        </a:lnTo>
                        <a:lnTo>
                          <a:pt x="84" y="464"/>
                        </a:lnTo>
                        <a:lnTo>
                          <a:pt x="65" y="468"/>
                        </a:lnTo>
                        <a:lnTo>
                          <a:pt x="52" y="467"/>
                        </a:lnTo>
                        <a:lnTo>
                          <a:pt x="46" y="461"/>
                        </a:lnTo>
                        <a:lnTo>
                          <a:pt x="46" y="454"/>
                        </a:lnTo>
                        <a:lnTo>
                          <a:pt x="41" y="440"/>
                        </a:lnTo>
                        <a:lnTo>
                          <a:pt x="52" y="429"/>
                        </a:lnTo>
                        <a:lnTo>
                          <a:pt x="62" y="424"/>
                        </a:lnTo>
                        <a:lnTo>
                          <a:pt x="65" y="429"/>
                        </a:lnTo>
                        <a:lnTo>
                          <a:pt x="63" y="431"/>
                        </a:lnTo>
                        <a:lnTo>
                          <a:pt x="69" y="431"/>
                        </a:lnTo>
                        <a:lnTo>
                          <a:pt x="69" y="424"/>
                        </a:lnTo>
                        <a:lnTo>
                          <a:pt x="63" y="419"/>
                        </a:lnTo>
                        <a:lnTo>
                          <a:pt x="56" y="419"/>
                        </a:lnTo>
                        <a:lnTo>
                          <a:pt x="51" y="414"/>
                        </a:lnTo>
                        <a:lnTo>
                          <a:pt x="49" y="412"/>
                        </a:lnTo>
                        <a:lnTo>
                          <a:pt x="44" y="410"/>
                        </a:lnTo>
                        <a:lnTo>
                          <a:pt x="39" y="410"/>
                        </a:lnTo>
                        <a:lnTo>
                          <a:pt x="39" y="407"/>
                        </a:lnTo>
                        <a:lnTo>
                          <a:pt x="46" y="406"/>
                        </a:lnTo>
                        <a:lnTo>
                          <a:pt x="45" y="403"/>
                        </a:lnTo>
                        <a:lnTo>
                          <a:pt x="42" y="403"/>
                        </a:lnTo>
                        <a:lnTo>
                          <a:pt x="41" y="396"/>
                        </a:lnTo>
                        <a:lnTo>
                          <a:pt x="35" y="399"/>
                        </a:lnTo>
                        <a:lnTo>
                          <a:pt x="31" y="393"/>
                        </a:lnTo>
                        <a:lnTo>
                          <a:pt x="31" y="382"/>
                        </a:lnTo>
                        <a:lnTo>
                          <a:pt x="27" y="382"/>
                        </a:lnTo>
                        <a:lnTo>
                          <a:pt x="28" y="367"/>
                        </a:lnTo>
                        <a:lnTo>
                          <a:pt x="39" y="367"/>
                        </a:lnTo>
                        <a:lnTo>
                          <a:pt x="42" y="355"/>
                        </a:lnTo>
                        <a:lnTo>
                          <a:pt x="45" y="351"/>
                        </a:lnTo>
                        <a:lnTo>
                          <a:pt x="52" y="351"/>
                        </a:lnTo>
                        <a:lnTo>
                          <a:pt x="52" y="348"/>
                        </a:lnTo>
                        <a:lnTo>
                          <a:pt x="60" y="343"/>
                        </a:lnTo>
                        <a:lnTo>
                          <a:pt x="67" y="348"/>
                        </a:lnTo>
                        <a:lnTo>
                          <a:pt x="67" y="343"/>
                        </a:lnTo>
                        <a:lnTo>
                          <a:pt x="70" y="343"/>
                        </a:lnTo>
                        <a:lnTo>
                          <a:pt x="73" y="338"/>
                        </a:lnTo>
                        <a:lnTo>
                          <a:pt x="73" y="335"/>
                        </a:lnTo>
                        <a:lnTo>
                          <a:pt x="70" y="337"/>
                        </a:lnTo>
                        <a:lnTo>
                          <a:pt x="70" y="327"/>
                        </a:lnTo>
                        <a:lnTo>
                          <a:pt x="80" y="326"/>
                        </a:lnTo>
                        <a:lnTo>
                          <a:pt x="86" y="328"/>
                        </a:lnTo>
                        <a:lnTo>
                          <a:pt x="86" y="324"/>
                        </a:lnTo>
                        <a:lnTo>
                          <a:pt x="80" y="319"/>
                        </a:lnTo>
                        <a:lnTo>
                          <a:pt x="91" y="316"/>
                        </a:lnTo>
                        <a:lnTo>
                          <a:pt x="96" y="320"/>
                        </a:lnTo>
                        <a:lnTo>
                          <a:pt x="97" y="324"/>
                        </a:lnTo>
                        <a:lnTo>
                          <a:pt x="96" y="327"/>
                        </a:lnTo>
                        <a:lnTo>
                          <a:pt x="110" y="331"/>
                        </a:lnTo>
                        <a:lnTo>
                          <a:pt x="122" y="320"/>
                        </a:lnTo>
                        <a:lnTo>
                          <a:pt x="128" y="320"/>
                        </a:lnTo>
                        <a:lnTo>
                          <a:pt x="128" y="316"/>
                        </a:lnTo>
                        <a:lnTo>
                          <a:pt x="134" y="316"/>
                        </a:lnTo>
                        <a:lnTo>
                          <a:pt x="134" y="320"/>
                        </a:lnTo>
                        <a:lnTo>
                          <a:pt x="149" y="320"/>
                        </a:lnTo>
                        <a:lnTo>
                          <a:pt x="156" y="316"/>
                        </a:lnTo>
                        <a:lnTo>
                          <a:pt x="159" y="312"/>
                        </a:lnTo>
                        <a:lnTo>
                          <a:pt x="159" y="296"/>
                        </a:lnTo>
                        <a:lnTo>
                          <a:pt x="162" y="292"/>
                        </a:lnTo>
                        <a:lnTo>
                          <a:pt x="160" y="283"/>
                        </a:lnTo>
                        <a:lnTo>
                          <a:pt x="156" y="282"/>
                        </a:lnTo>
                        <a:lnTo>
                          <a:pt x="156" y="278"/>
                        </a:lnTo>
                        <a:lnTo>
                          <a:pt x="163" y="279"/>
                        </a:lnTo>
                        <a:lnTo>
                          <a:pt x="169" y="276"/>
                        </a:lnTo>
                        <a:lnTo>
                          <a:pt x="173" y="269"/>
                        </a:lnTo>
                        <a:lnTo>
                          <a:pt x="167" y="259"/>
                        </a:lnTo>
                        <a:lnTo>
                          <a:pt x="159" y="266"/>
                        </a:lnTo>
                        <a:lnTo>
                          <a:pt x="152" y="264"/>
                        </a:lnTo>
                        <a:lnTo>
                          <a:pt x="152" y="266"/>
                        </a:lnTo>
                        <a:lnTo>
                          <a:pt x="146" y="266"/>
                        </a:lnTo>
                        <a:lnTo>
                          <a:pt x="136" y="271"/>
                        </a:lnTo>
                        <a:lnTo>
                          <a:pt x="131" y="278"/>
                        </a:lnTo>
                        <a:lnTo>
                          <a:pt x="128" y="264"/>
                        </a:lnTo>
                        <a:lnTo>
                          <a:pt x="124" y="264"/>
                        </a:lnTo>
                        <a:lnTo>
                          <a:pt x="124" y="272"/>
                        </a:lnTo>
                        <a:lnTo>
                          <a:pt x="118" y="268"/>
                        </a:lnTo>
                        <a:lnTo>
                          <a:pt x="118" y="264"/>
                        </a:lnTo>
                        <a:lnTo>
                          <a:pt x="93" y="259"/>
                        </a:lnTo>
                        <a:lnTo>
                          <a:pt x="90" y="259"/>
                        </a:lnTo>
                        <a:lnTo>
                          <a:pt x="73" y="248"/>
                        </a:lnTo>
                        <a:lnTo>
                          <a:pt x="69" y="241"/>
                        </a:lnTo>
                        <a:lnTo>
                          <a:pt x="69" y="237"/>
                        </a:lnTo>
                        <a:lnTo>
                          <a:pt x="70" y="234"/>
                        </a:lnTo>
                        <a:lnTo>
                          <a:pt x="69" y="213"/>
                        </a:lnTo>
                        <a:lnTo>
                          <a:pt x="70" y="213"/>
                        </a:lnTo>
                        <a:lnTo>
                          <a:pt x="70" y="220"/>
                        </a:lnTo>
                        <a:lnTo>
                          <a:pt x="73" y="220"/>
                        </a:lnTo>
                        <a:lnTo>
                          <a:pt x="77" y="218"/>
                        </a:lnTo>
                        <a:lnTo>
                          <a:pt x="83" y="223"/>
                        </a:lnTo>
                        <a:lnTo>
                          <a:pt x="83" y="218"/>
                        </a:lnTo>
                        <a:lnTo>
                          <a:pt x="79" y="214"/>
                        </a:lnTo>
                        <a:lnTo>
                          <a:pt x="75" y="214"/>
                        </a:lnTo>
                        <a:lnTo>
                          <a:pt x="76" y="211"/>
                        </a:lnTo>
                        <a:lnTo>
                          <a:pt x="60" y="204"/>
                        </a:lnTo>
                        <a:lnTo>
                          <a:pt x="53" y="190"/>
                        </a:lnTo>
                        <a:lnTo>
                          <a:pt x="67" y="186"/>
                        </a:lnTo>
                        <a:lnTo>
                          <a:pt x="76" y="187"/>
                        </a:lnTo>
                        <a:lnTo>
                          <a:pt x="77" y="182"/>
                        </a:lnTo>
                        <a:lnTo>
                          <a:pt x="94" y="180"/>
                        </a:lnTo>
                        <a:lnTo>
                          <a:pt x="96" y="183"/>
                        </a:lnTo>
                        <a:lnTo>
                          <a:pt x="101" y="183"/>
                        </a:lnTo>
                        <a:lnTo>
                          <a:pt x="100" y="180"/>
                        </a:lnTo>
                        <a:lnTo>
                          <a:pt x="118" y="175"/>
                        </a:lnTo>
                        <a:lnTo>
                          <a:pt x="128" y="175"/>
                        </a:lnTo>
                        <a:lnTo>
                          <a:pt x="138" y="178"/>
                        </a:lnTo>
                        <a:lnTo>
                          <a:pt x="135" y="180"/>
                        </a:lnTo>
                        <a:lnTo>
                          <a:pt x="131" y="193"/>
                        </a:lnTo>
                        <a:lnTo>
                          <a:pt x="134" y="200"/>
                        </a:lnTo>
                        <a:lnTo>
                          <a:pt x="141" y="200"/>
                        </a:lnTo>
                        <a:lnTo>
                          <a:pt x="151" y="203"/>
                        </a:lnTo>
                        <a:lnTo>
                          <a:pt x="152" y="207"/>
                        </a:lnTo>
                        <a:lnTo>
                          <a:pt x="166" y="207"/>
                        </a:lnTo>
                        <a:lnTo>
                          <a:pt x="167" y="210"/>
                        </a:lnTo>
                        <a:lnTo>
                          <a:pt x="172" y="207"/>
                        </a:lnTo>
                        <a:lnTo>
                          <a:pt x="173" y="202"/>
                        </a:lnTo>
                        <a:lnTo>
                          <a:pt x="176" y="202"/>
                        </a:lnTo>
                        <a:lnTo>
                          <a:pt x="177" y="204"/>
                        </a:lnTo>
                        <a:lnTo>
                          <a:pt x="184" y="204"/>
                        </a:lnTo>
                        <a:lnTo>
                          <a:pt x="183" y="202"/>
                        </a:lnTo>
                        <a:lnTo>
                          <a:pt x="179" y="197"/>
                        </a:lnTo>
                        <a:lnTo>
                          <a:pt x="169" y="199"/>
                        </a:lnTo>
                        <a:lnTo>
                          <a:pt x="170" y="187"/>
                        </a:lnTo>
                        <a:lnTo>
                          <a:pt x="165" y="179"/>
                        </a:lnTo>
                        <a:lnTo>
                          <a:pt x="165" y="171"/>
                        </a:lnTo>
                        <a:lnTo>
                          <a:pt x="169" y="171"/>
                        </a:lnTo>
                        <a:lnTo>
                          <a:pt x="173" y="178"/>
                        </a:lnTo>
                        <a:lnTo>
                          <a:pt x="173" y="186"/>
                        </a:lnTo>
                        <a:lnTo>
                          <a:pt x="177" y="195"/>
                        </a:lnTo>
                        <a:lnTo>
                          <a:pt x="187" y="195"/>
                        </a:lnTo>
                        <a:lnTo>
                          <a:pt x="187" y="200"/>
                        </a:lnTo>
                        <a:lnTo>
                          <a:pt x="193" y="204"/>
                        </a:lnTo>
                        <a:lnTo>
                          <a:pt x="198" y="202"/>
                        </a:lnTo>
                        <a:lnTo>
                          <a:pt x="198" y="196"/>
                        </a:lnTo>
                        <a:lnTo>
                          <a:pt x="210" y="195"/>
                        </a:lnTo>
                        <a:lnTo>
                          <a:pt x="208" y="192"/>
                        </a:lnTo>
                        <a:lnTo>
                          <a:pt x="196" y="192"/>
                        </a:lnTo>
                        <a:lnTo>
                          <a:pt x="187" y="187"/>
                        </a:lnTo>
                        <a:lnTo>
                          <a:pt x="182" y="192"/>
                        </a:lnTo>
                        <a:lnTo>
                          <a:pt x="177" y="182"/>
                        </a:lnTo>
                        <a:lnTo>
                          <a:pt x="179" y="172"/>
                        </a:lnTo>
                        <a:lnTo>
                          <a:pt x="184" y="171"/>
                        </a:lnTo>
                        <a:lnTo>
                          <a:pt x="180" y="166"/>
                        </a:lnTo>
                        <a:lnTo>
                          <a:pt x="170" y="165"/>
                        </a:lnTo>
                        <a:lnTo>
                          <a:pt x="170" y="159"/>
                        </a:lnTo>
                        <a:lnTo>
                          <a:pt x="162" y="162"/>
                        </a:lnTo>
                        <a:lnTo>
                          <a:pt x="151" y="154"/>
                        </a:lnTo>
                        <a:lnTo>
                          <a:pt x="152" y="134"/>
                        </a:lnTo>
                        <a:lnTo>
                          <a:pt x="139" y="111"/>
                        </a:lnTo>
                        <a:lnTo>
                          <a:pt x="129" y="99"/>
                        </a:lnTo>
                        <a:lnTo>
                          <a:pt x="125" y="89"/>
                        </a:lnTo>
                        <a:lnTo>
                          <a:pt x="121" y="85"/>
                        </a:lnTo>
                        <a:lnTo>
                          <a:pt x="124" y="83"/>
                        </a:lnTo>
                        <a:lnTo>
                          <a:pt x="134" y="70"/>
                        </a:lnTo>
                        <a:lnTo>
                          <a:pt x="134" y="66"/>
                        </a:lnTo>
                        <a:lnTo>
                          <a:pt x="151" y="72"/>
                        </a:lnTo>
                        <a:lnTo>
                          <a:pt x="173" y="73"/>
                        </a:lnTo>
                        <a:lnTo>
                          <a:pt x="180" y="65"/>
                        </a:lnTo>
                        <a:lnTo>
                          <a:pt x="187" y="59"/>
                        </a:lnTo>
                        <a:lnTo>
                          <a:pt x="196" y="45"/>
                        </a:lnTo>
                        <a:lnTo>
                          <a:pt x="206" y="37"/>
                        </a:lnTo>
                        <a:lnTo>
                          <a:pt x="210" y="37"/>
                        </a:lnTo>
                        <a:lnTo>
                          <a:pt x="211" y="32"/>
                        </a:lnTo>
                        <a:lnTo>
                          <a:pt x="215" y="28"/>
                        </a:lnTo>
                        <a:lnTo>
                          <a:pt x="220" y="28"/>
                        </a:lnTo>
                        <a:lnTo>
                          <a:pt x="218" y="32"/>
                        </a:lnTo>
                        <a:lnTo>
                          <a:pt x="234" y="28"/>
                        </a:lnTo>
                        <a:lnTo>
                          <a:pt x="245" y="21"/>
                        </a:lnTo>
                        <a:lnTo>
                          <a:pt x="248" y="25"/>
                        </a:lnTo>
                        <a:lnTo>
                          <a:pt x="246" y="28"/>
                        </a:lnTo>
                        <a:lnTo>
                          <a:pt x="248" y="38"/>
                        </a:lnTo>
                        <a:lnTo>
                          <a:pt x="248" y="32"/>
                        </a:lnTo>
                        <a:lnTo>
                          <a:pt x="251" y="30"/>
                        </a:lnTo>
                        <a:lnTo>
                          <a:pt x="258" y="30"/>
                        </a:lnTo>
                        <a:lnTo>
                          <a:pt x="252" y="25"/>
                        </a:lnTo>
                        <a:lnTo>
                          <a:pt x="251" y="18"/>
                        </a:lnTo>
                        <a:lnTo>
                          <a:pt x="260" y="13"/>
                        </a:lnTo>
                        <a:lnTo>
                          <a:pt x="260" y="18"/>
                        </a:lnTo>
                        <a:lnTo>
                          <a:pt x="283" y="17"/>
                        </a:lnTo>
                        <a:lnTo>
                          <a:pt x="303" y="0"/>
                        </a:lnTo>
                        <a:lnTo>
                          <a:pt x="315" y="13"/>
                        </a:lnTo>
                        <a:lnTo>
                          <a:pt x="311" y="20"/>
                        </a:lnTo>
                        <a:lnTo>
                          <a:pt x="308" y="18"/>
                        </a:lnTo>
                        <a:lnTo>
                          <a:pt x="307" y="27"/>
                        </a:lnTo>
                        <a:lnTo>
                          <a:pt x="308" y="25"/>
                        </a:lnTo>
                        <a:lnTo>
                          <a:pt x="315" y="24"/>
                        </a:lnTo>
                        <a:lnTo>
                          <a:pt x="315" y="21"/>
                        </a:lnTo>
                        <a:lnTo>
                          <a:pt x="322" y="14"/>
                        </a:lnTo>
                        <a:lnTo>
                          <a:pt x="331" y="20"/>
                        </a:lnTo>
                        <a:lnTo>
                          <a:pt x="325" y="32"/>
                        </a:lnTo>
                        <a:lnTo>
                          <a:pt x="328" y="35"/>
                        </a:lnTo>
                        <a:lnTo>
                          <a:pt x="331" y="31"/>
                        </a:lnTo>
                        <a:lnTo>
                          <a:pt x="339" y="28"/>
                        </a:lnTo>
                        <a:lnTo>
                          <a:pt x="352" y="28"/>
                        </a:lnTo>
                        <a:lnTo>
                          <a:pt x="362" y="32"/>
                        </a:lnTo>
                        <a:lnTo>
                          <a:pt x="359" y="42"/>
                        </a:lnTo>
                        <a:lnTo>
                          <a:pt x="365" y="44"/>
                        </a:lnTo>
                        <a:lnTo>
                          <a:pt x="365" y="48"/>
                        </a:lnTo>
                        <a:lnTo>
                          <a:pt x="372" y="55"/>
                        </a:lnTo>
                        <a:lnTo>
                          <a:pt x="376" y="51"/>
                        </a:lnTo>
                        <a:lnTo>
                          <a:pt x="379" y="56"/>
                        </a:lnTo>
                        <a:lnTo>
                          <a:pt x="400" y="51"/>
                        </a:lnTo>
                        <a:lnTo>
                          <a:pt x="406" y="55"/>
                        </a:lnTo>
                        <a:lnTo>
                          <a:pt x="406" y="65"/>
                        </a:lnTo>
                        <a:lnTo>
                          <a:pt x="411" y="58"/>
                        </a:lnTo>
                        <a:lnTo>
                          <a:pt x="411" y="54"/>
                        </a:lnTo>
                        <a:lnTo>
                          <a:pt x="420" y="58"/>
                        </a:lnTo>
                        <a:lnTo>
                          <a:pt x="418" y="62"/>
                        </a:lnTo>
                        <a:lnTo>
                          <a:pt x="430" y="63"/>
                        </a:lnTo>
                        <a:lnTo>
                          <a:pt x="432" y="66"/>
                        </a:lnTo>
                        <a:lnTo>
                          <a:pt x="455" y="68"/>
                        </a:lnTo>
                        <a:lnTo>
                          <a:pt x="468" y="76"/>
                        </a:lnTo>
                        <a:lnTo>
                          <a:pt x="473" y="76"/>
                        </a:lnTo>
                        <a:lnTo>
                          <a:pt x="479" y="72"/>
                        </a:lnTo>
                        <a:lnTo>
                          <a:pt x="487" y="70"/>
                        </a:lnTo>
                        <a:lnTo>
                          <a:pt x="489" y="68"/>
                        </a:lnTo>
                        <a:lnTo>
                          <a:pt x="497" y="69"/>
                        </a:lnTo>
                        <a:lnTo>
                          <a:pt x="508" y="79"/>
                        </a:lnTo>
                        <a:lnTo>
                          <a:pt x="521" y="85"/>
                        </a:lnTo>
                        <a:lnTo>
                          <a:pt x="521" y="89"/>
                        </a:lnTo>
                        <a:lnTo>
                          <a:pt x="525" y="87"/>
                        </a:lnTo>
                        <a:lnTo>
                          <a:pt x="531" y="90"/>
                        </a:lnTo>
                        <a:lnTo>
                          <a:pt x="547" y="382"/>
                        </a:lnTo>
                        <a:lnTo>
                          <a:pt x="549" y="503"/>
                        </a:lnTo>
                        <a:lnTo>
                          <a:pt x="559" y="513"/>
                        </a:lnTo>
                        <a:lnTo>
                          <a:pt x="565" y="507"/>
                        </a:lnTo>
                        <a:lnTo>
                          <a:pt x="575" y="512"/>
                        </a:lnTo>
                        <a:lnTo>
                          <a:pt x="578" y="505"/>
                        </a:lnTo>
                        <a:lnTo>
                          <a:pt x="590" y="503"/>
                        </a:lnTo>
                        <a:lnTo>
                          <a:pt x="593" y="500"/>
                        </a:lnTo>
                        <a:lnTo>
                          <a:pt x="593" y="516"/>
                        </a:lnTo>
                        <a:lnTo>
                          <a:pt x="604" y="520"/>
                        </a:lnTo>
                        <a:lnTo>
                          <a:pt x="604" y="526"/>
                        </a:lnTo>
                        <a:lnTo>
                          <a:pt x="614" y="536"/>
                        </a:lnTo>
                        <a:lnTo>
                          <a:pt x="620" y="540"/>
                        </a:lnTo>
                        <a:lnTo>
                          <a:pt x="631" y="543"/>
                        </a:lnTo>
                        <a:lnTo>
                          <a:pt x="635" y="564"/>
                        </a:lnTo>
                        <a:lnTo>
                          <a:pt x="642" y="557"/>
                        </a:lnTo>
                        <a:lnTo>
                          <a:pt x="644" y="551"/>
                        </a:lnTo>
                        <a:lnTo>
                          <a:pt x="652" y="550"/>
                        </a:lnTo>
                        <a:lnTo>
                          <a:pt x="656" y="546"/>
                        </a:lnTo>
                        <a:lnTo>
                          <a:pt x="656" y="537"/>
                        </a:lnTo>
                        <a:lnTo>
                          <a:pt x="659" y="537"/>
                        </a:lnTo>
                        <a:lnTo>
                          <a:pt x="661" y="531"/>
                        </a:lnTo>
                        <a:lnTo>
                          <a:pt x="661" y="527"/>
                        </a:lnTo>
                        <a:lnTo>
                          <a:pt x="665" y="527"/>
                        </a:lnTo>
                        <a:lnTo>
                          <a:pt x="672" y="519"/>
                        </a:lnTo>
                        <a:lnTo>
                          <a:pt x="686" y="527"/>
                        </a:lnTo>
                        <a:lnTo>
                          <a:pt x="686" y="536"/>
                        </a:lnTo>
                        <a:lnTo>
                          <a:pt x="693" y="537"/>
                        </a:lnTo>
                        <a:lnTo>
                          <a:pt x="696" y="538"/>
                        </a:lnTo>
                        <a:lnTo>
                          <a:pt x="697" y="541"/>
                        </a:lnTo>
                        <a:lnTo>
                          <a:pt x="707" y="543"/>
                        </a:lnTo>
                        <a:lnTo>
                          <a:pt x="707" y="553"/>
                        </a:lnTo>
                        <a:lnTo>
                          <a:pt x="716" y="558"/>
                        </a:lnTo>
                        <a:lnTo>
                          <a:pt x="721" y="558"/>
                        </a:lnTo>
                        <a:lnTo>
                          <a:pt x="723" y="564"/>
                        </a:lnTo>
                        <a:lnTo>
                          <a:pt x="727" y="569"/>
                        </a:lnTo>
                        <a:lnTo>
                          <a:pt x="730" y="569"/>
                        </a:lnTo>
                        <a:lnTo>
                          <a:pt x="730" y="572"/>
                        </a:lnTo>
                        <a:lnTo>
                          <a:pt x="735" y="579"/>
                        </a:lnTo>
                        <a:lnTo>
                          <a:pt x="744" y="585"/>
                        </a:lnTo>
                        <a:lnTo>
                          <a:pt x="766" y="615"/>
                        </a:lnTo>
                        <a:lnTo>
                          <a:pt x="766" y="624"/>
                        </a:lnTo>
                        <a:lnTo>
                          <a:pt x="773" y="624"/>
                        </a:lnTo>
                        <a:lnTo>
                          <a:pt x="775" y="632"/>
                        </a:lnTo>
                        <a:lnTo>
                          <a:pt x="780" y="636"/>
                        </a:lnTo>
                        <a:lnTo>
                          <a:pt x="780" y="643"/>
                        </a:lnTo>
                        <a:lnTo>
                          <a:pt x="789" y="643"/>
                        </a:lnTo>
                        <a:lnTo>
                          <a:pt x="827" y="657"/>
                        </a:lnTo>
                        <a:lnTo>
                          <a:pt x="828" y="661"/>
                        </a:lnTo>
                        <a:lnTo>
                          <a:pt x="833" y="664"/>
                        </a:lnTo>
                        <a:lnTo>
                          <a:pt x="833" y="679"/>
                        </a:lnTo>
                        <a:lnTo>
                          <a:pt x="835" y="681"/>
                        </a:lnTo>
                        <a:lnTo>
                          <a:pt x="840" y="698"/>
                        </a:lnTo>
                        <a:lnTo>
                          <a:pt x="835" y="720"/>
                        </a:lnTo>
                        <a:lnTo>
                          <a:pt x="831" y="720"/>
                        </a:lnTo>
                        <a:lnTo>
                          <a:pt x="827" y="715"/>
                        </a:lnTo>
                        <a:lnTo>
                          <a:pt x="824" y="720"/>
                        </a:lnTo>
                        <a:lnTo>
                          <a:pt x="820" y="720"/>
                        </a:lnTo>
                        <a:lnTo>
                          <a:pt x="817" y="706"/>
                        </a:lnTo>
                        <a:lnTo>
                          <a:pt x="816" y="705"/>
                        </a:lnTo>
                        <a:lnTo>
                          <a:pt x="816" y="685"/>
                        </a:lnTo>
                        <a:lnTo>
                          <a:pt x="810" y="675"/>
                        </a:lnTo>
                        <a:lnTo>
                          <a:pt x="807" y="672"/>
                        </a:lnTo>
                        <a:lnTo>
                          <a:pt x="807" y="665"/>
                        </a:lnTo>
                        <a:lnTo>
                          <a:pt x="796" y="671"/>
                        </a:lnTo>
                        <a:lnTo>
                          <a:pt x="792" y="677"/>
                        </a:lnTo>
                        <a:lnTo>
                          <a:pt x="792" y="686"/>
                        </a:lnTo>
                        <a:lnTo>
                          <a:pt x="789" y="686"/>
                        </a:lnTo>
                        <a:lnTo>
                          <a:pt x="789" y="692"/>
                        </a:lnTo>
                        <a:lnTo>
                          <a:pt x="785" y="691"/>
                        </a:lnTo>
                        <a:lnTo>
                          <a:pt x="780" y="685"/>
                        </a:lnTo>
                        <a:lnTo>
                          <a:pt x="779" y="681"/>
                        </a:lnTo>
                        <a:lnTo>
                          <a:pt x="780" y="679"/>
                        </a:lnTo>
                        <a:lnTo>
                          <a:pt x="782" y="663"/>
                        </a:lnTo>
                        <a:lnTo>
                          <a:pt x="790" y="663"/>
                        </a:lnTo>
                        <a:lnTo>
                          <a:pt x="785" y="661"/>
                        </a:lnTo>
                        <a:lnTo>
                          <a:pt x="783" y="655"/>
                        </a:lnTo>
                        <a:lnTo>
                          <a:pt x="778" y="667"/>
                        </a:lnTo>
                        <a:lnTo>
                          <a:pt x="778" y="672"/>
                        </a:lnTo>
                        <a:lnTo>
                          <a:pt x="776" y="675"/>
                        </a:lnTo>
                        <a:lnTo>
                          <a:pt x="775" y="675"/>
                        </a:lnTo>
                        <a:lnTo>
                          <a:pt x="775" y="670"/>
                        </a:lnTo>
                        <a:lnTo>
                          <a:pt x="771" y="670"/>
                        </a:lnTo>
                        <a:lnTo>
                          <a:pt x="771" y="671"/>
                        </a:lnTo>
                        <a:lnTo>
                          <a:pt x="766" y="668"/>
                        </a:lnTo>
                        <a:lnTo>
                          <a:pt x="766" y="660"/>
                        </a:lnTo>
                        <a:lnTo>
                          <a:pt x="772" y="660"/>
                        </a:lnTo>
                        <a:lnTo>
                          <a:pt x="772" y="640"/>
                        </a:lnTo>
                        <a:lnTo>
                          <a:pt x="768" y="643"/>
                        </a:lnTo>
                        <a:lnTo>
                          <a:pt x="755" y="632"/>
                        </a:lnTo>
                        <a:lnTo>
                          <a:pt x="756" y="632"/>
                        </a:lnTo>
                        <a:lnTo>
                          <a:pt x="756" y="626"/>
                        </a:lnTo>
                        <a:lnTo>
                          <a:pt x="754" y="629"/>
                        </a:lnTo>
                        <a:lnTo>
                          <a:pt x="738" y="626"/>
                        </a:lnTo>
                        <a:lnTo>
                          <a:pt x="740" y="622"/>
                        </a:lnTo>
                        <a:lnTo>
                          <a:pt x="744" y="622"/>
                        </a:lnTo>
                        <a:lnTo>
                          <a:pt x="747" y="619"/>
                        </a:lnTo>
                        <a:lnTo>
                          <a:pt x="740" y="617"/>
                        </a:lnTo>
                        <a:lnTo>
                          <a:pt x="740" y="609"/>
                        </a:lnTo>
                        <a:lnTo>
                          <a:pt x="735" y="609"/>
                        </a:lnTo>
                        <a:lnTo>
                          <a:pt x="734" y="603"/>
                        </a:lnTo>
                        <a:lnTo>
                          <a:pt x="744" y="606"/>
                        </a:lnTo>
                        <a:lnTo>
                          <a:pt x="740" y="602"/>
                        </a:lnTo>
                        <a:lnTo>
                          <a:pt x="735" y="602"/>
                        </a:lnTo>
                        <a:lnTo>
                          <a:pt x="734" y="595"/>
                        </a:lnTo>
                        <a:lnTo>
                          <a:pt x="728" y="598"/>
                        </a:lnTo>
                        <a:lnTo>
                          <a:pt x="728" y="592"/>
                        </a:lnTo>
                        <a:lnTo>
                          <a:pt x="730" y="591"/>
                        </a:lnTo>
                        <a:lnTo>
                          <a:pt x="728" y="586"/>
                        </a:lnTo>
                        <a:lnTo>
                          <a:pt x="727" y="589"/>
                        </a:lnTo>
                        <a:lnTo>
                          <a:pt x="724" y="589"/>
                        </a:lnTo>
                        <a:lnTo>
                          <a:pt x="720" y="582"/>
                        </a:lnTo>
                        <a:lnTo>
                          <a:pt x="720" y="569"/>
                        </a:lnTo>
                        <a:lnTo>
                          <a:pt x="717" y="572"/>
                        </a:lnTo>
                        <a:lnTo>
                          <a:pt x="716" y="579"/>
                        </a:lnTo>
                        <a:lnTo>
                          <a:pt x="703" y="578"/>
                        </a:lnTo>
                        <a:lnTo>
                          <a:pt x="694" y="565"/>
                        </a:lnTo>
                        <a:lnTo>
                          <a:pt x="696" y="560"/>
                        </a:lnTo>
                        <a:lnTo>
                          <a:pt x="693" y="561"/>
                        </a:lnTo>
                        <a:lnTo>
                          <a:pt x="682" y="538"/>
                        </a:lnTo>
                        <a:lnTo>
                          <a:pt x="676" y="540"/>
                        </a:lnTo>
                        <a:lnTo>
                          <a:pt x="672" y="537"/>
                        </a:lnTo>
                        <a:lnTo>
                          <a:pt x="680" y="547"/>
                        </a:lnTo>
                        <a:lnTo>
                          <a:pt x="686" y="560"/>
                        </a:lnTo>
                        <a:lnTo>
                          <a:pt x="690" y="565"/>
                        </a:lnTo>
                        <a:lnTo>
                          <a:pt x="692" y="584"/>
                        </a:lnTo>
                        <a:lnTo>
                          <a:pt x="690" y="585"/>
                        </a:lnTo>
                        <a:lnTo>
                          <a:pt x="685" y="579"/>
                        </a:lnTo>
                        <a:lnTo>
                          <a:pt x="676" y="579"/>
                        </a:lnTo>
                        <a:lnTo>
                          <a:pt x="671" y="558"/>
                        </a:lnTo>
                        <a:lnTo>
                          <a:pt x="671" y="557"/>
                        </a:lnTo>
                        <a:lnTo>
                          <a:pt x="669" y="562"/>
                        </a:lnTo>
                        <a:lnTo>
                          <a:pt x="666" y="564"/>
                        </a:lnTo>
                        <a:lnTo>
                          <a:pt x="659" y="558"/>
                        </a:lnTo>
                        <a:lnTo>
                          <a:pt x="659" y="555"/>
                        </a:lnTo>
                        <a:lnTo>
                          <a:pt x="651" y="557"/>
                        </a:lnTo>
                        <a:lnTo>
                          <a:pt x="645" y="564"/>
                        </a:lnTo>
                        <a:lnTo>
                          <a:pt x="659" y="564"/>
                        </a:lnTo>
                        <a:lnTo>
                          <a:pt x="659" y="565"/>
                        </a:lnTo>
                        <a:lnTo>
                          <a:pt x="663" y="568"/>
                        </a:lnTo>
                        <a:lnTo>
                          <a:pt x="662" y="572"/>
                        </a:lnTo>
                        <a:lnTo>
                          <a:pt x="668" y="572"/>
                        </a:lnTo>
                        <a:lnTo>
                          <a:pt x="672" y="581"/>
                        </a:lnTo>
                        <a:lnTo>
                          <a:pt x="671" y="582"/>
                        </a:lnTo>
                        <a:lnTo>
                          <a:pt x="665" y="582"/>
                        </a:lnTo>
                        <a:lnTo>
                          <a:pt x="665" y="585"/>
                        </a:lnTo>
                        <a:lnTo>
                          <a:pt x="661" y="586"/>
                        </a:lnTo>
                        <a:lnTo>
                          <a:pt x="661" y="589"/>
                        </a:lnTo>
                        <a:lnTo>
                          <a:pt x="658" y="589"/>
                        </a:lnTo>
                        <a:lnTo>
                          <a:pt x="656" y="585"/>
                        </a:lnTo>
                        <a:lnTo>
                          <a:pt x="640" y="581"/>
                        </a:lnTo>
                        <a:lnTo>
                          <a:pt x="617" y="557"/>
                        </a:lnTo>
                        <a:lnTo>
                          <a:pt x="617" y="554"/>
                        </a:lnTo>
                        <a:lnTo>
                          <a:pt x="620" y="553"/>
                        </a:lnTo>
                        <a:lnTo>
                          <a:pt x="616" y="550"/>
                        </a:lnTo>
                        <a:lnTo>
                          <a:pt x="610" y="553"/>
                        </a:lnTo>
                        <a:lnTo>
                          <a:pt x="597" y="548"/>
                        </a:lnTo>
                        <a:lnTo>
                          <a:pt x="597" y="543"/>
                        </a:lnTo>
                        <a:lnTo>
                          <a:pt x="593" y="546"/>
                        </a:lnTo>
                        <a:lnTo>
                          <a:pt x="593" y="543"/>
                        </a:lnTo>
                        <a:lnTo>
                          <a:pt x="583" y="543"/>
                        </a:lnTo>
                        <a:lnTo>
                          <a:pt x="579" y="540"/>
                        </a:lnTo>
                        <a:lnTo>
                          <a:pt x="583" y="537"/>
                        </a:lnTo>
                        <a:lnTo>
                          <a:pt x="586" y="530"/>
                        </a:lnTo>
                        <a:lnTo>
                          <a:pt x="585" y="524"/>
                        </a:lnTo>
                        <a:lnTo>
                          <a:pt x="582" y="523"/>
                        </a:lnTo>
                        <a:lnTo>
                          <a:pt x="579" y="529"/>
                        </a:lnTo>
                        <a:lnTo>
                          <a:pt x="569" y="531"/>
                        </a:lnTo>
                        <a:lnTo>
                          <a:pt x="555" y="531"/>
                        </a:lnTo>
                        <a:lnTo>
                          <a:pt x="551" y="527"/>
                        </a:lnTo>
                        <a:lnTo>
                          <a:pt x="545" y="527"/>
                        </a:lnTo>
                        <a:lnTo>
                          <a:pt x="549" y="517"/>
                        </a:lnTo>
                        <a:lnTo>
                          <a:pt x="545" y="516"/>
                        </a:lnTo>
                        <a:lnTo>
                          <a:pt x="545" y="519"/>
                        </a:lnTo>
                        <a:lnTo>
                          <a:pt x="537" y="522"/>
                        </a:lnTo>
                        <a:lnTo>
                          <a:pt x="521" y="516"/>
                        </a:lnTo>
                        <a:lnTo>
                          <a:pt x="510" y="519"/>
                        </a:lnTo>
                        <a:lnTo>
                          <a:pt x="494" y="519"/>
                        </a:lnTo>
                        <a:lnTo>
                          <a:pt x="483" y="522"/>
                        </a:lnTo>
                        <a:lnTo>
                          <a:pt x="483" y="507"/>
                        </a:lnTo>
                        <a:lnTo>
                          <a:pt x="479" y="506"/>
                        </a:lnTo>
                        <a:lnTo>
                          <a:pt x="479" y="510"/>
                        </a:lnTo>
                        <a:lnTo>
                          <a:pt x="477" y="512"/>
                        </a:lnTo>
                        <a:lnTo>
                          <a:pt x="465" y="506"/>
                        </a:lnTo>
                        <a:lnTo>
                          <a:pt x="465" y="503"/>
                        </a:lnTo>
                        <a:lnTo>
                          <a:pt x="469" y="503"/>
                        </a:lnTo>
                        <a:lnTo>
                          <a:pt x="466" y="496"/>
                        </a:lnTo>
                        <a:lnTo>
                          <a:pt x="461" y="498"/>
                        </a:lnTo>
                        <a:lnTo>
                          <a:pt x="461" y="502"/>
                        </a:lnTo>
                        <a:lnTo>
                          <a:pt x="455" y="502"/>
                        </a:lnTo>
                        <a:lnTo>
                          <a:pt x="451" y="499"/>
                        </a:lnTo>
                        <a:lnTo>
                          <a:pt x="446" y="500"/>
                        </a:lnTo>
                        <a:lnTo>
                          <a:pt x="449" y="491"/>
                        </a:lnTo>
                        <a:lnTo>
                          <a:pt x="441" y="491"/>
                        </a:lnTo>
                        <a:lnTo>
                          <a:pt x="441" y="486"/>
                        </a:lnTo>
                        <a:lnTo>
                          <a:pt x="432" y="488"/>
                        </a:lnTo>
                        <a:lnTo>
                          <a:pt x="432" y="486"/>
                        </a:lnTo>
                        <a:lnTo>
                          <a:pt x="441" y="479"/>
                        </a:lnTo>
                        <a:lnTo>
                          <a:pt x="430" y="483"/>
                        </a:lnTo>
                        <a:lnTo>
                          <a:pt x="428" y="479"/>
                        </a:lnTo>
                        <a:lnTo>
                          <a:pt x="430" y="478"/>
                        </a:lnTo>
                        <a:lnTo>
                          <a:pt x="431" y="471"/>
                        </a:lnTo>
                        <a:lnTo>
                          <a:pt x="430" y="471"/>
                        </a:lnTo>
                        <a:lnTo>
                          <a:pt x="423" y="475"/>
                        </a:lnTo>
                        <a:lnTo>
                          <a:pt x="414" y="474"/>
                        </a:lnTo>
                        <a:lnTo>
                          <a:pt x="413" y="476"/>
                        </a:lnTo>
                        <a:lnTo>
                          <a:pt x="411" y="468"/>
                        </a:lnTo>
                        <a:lnTo>
                          <a:pt x="408" y="481"/>
                        </a:lnTo>
                        <a:lnTo>
                          <a:pt x="403" y="478"/>
                        </a:lnTo>
                        <a:lnTo>
                          <a:pt x="403" y="471"/>
                        </a:lnTo>
                        <a:lnTo>
                          <a:pt x="408" y="465"/>
                        </a:lnTo>
                        <a:lnTo>
                          <a:pt x="407" y="462"/>
                        </a:lnTo>
                        <a:lnTo>
                          <a:pt x="404" y="464"/>
                        </a:lnTo>
                        <a:lnTo>
                          <a:pt x="403" y="468"/>
                        </a:lnTo>
                        <a:lnTo>
                          <a:pt x="393" y="468"/>
                        </a:lnTo>
                        <a:lnTo>
                          <a:pt x="393" y="472"/>
                        </a:lnTo>
                        <a:lnTo>
                          <a:pt x="396" y="472"/>
                        </a:lnTo>
                        <a:lnTo>
                          <a:pt x="396" y="475"/>
                        </a:lnTo>
                        <a:lnTo>
                          <a:pt x="387" y="485"/>
                        </a:lnTo>
                        <a:lnTo>
                          <a:pt x="387" y="489"/>
                        </a:lnTo>
                        <a:lnTo>
                          <a:pt x="389" y="486"/>
                        </a:lnTo>
                        <a:lnTo>
                          <a:pt x="393" y="489"/>
                        </a:lnTo>
                        <a:lnTo>
                          <a:pt x="393" y="492"/>
                        </a:lnTo>
                        <a:lnTo>
                          <a:pt x="389" y="495"/>
                        </a:lnTo>
                        <a:lnTo>
                          <a:pt x="390" y="498"/>
                        </a:lnTo>
                        <a:lnTo>
                          <a:pt x="396" y="496"/>
                        </a:lnTo>
                        <a:lnTo>
                          <a:pt x="397" y="495"/>
                        </a:lnTo>
                        <a:lnTo>
                          <a:pt x="397" y="500"/>
                        </a:lnTo>
                        <a:lnTo>
                          <a:pt x="393" y="505"/>
                        </a:lnTo>
                        <a:lnTo>
                          <a:pt x="393" y="515"/>
                        </a:lnTo>
                        <a:lnTo>
                          <a:pt x="386" y="516"/>
                        </a:lnTo>
                        <a:lnTo>
                          <a:pt x="383" y="522"/>
                        </a:lnTo>
                        <a:lnTo>
                          <a:pt x="379" y="519"/>
                        </a:lnTo>
                        <a:lnTo>
                          <a:pt x="372" y="519"/>
                        </a:lnTo>
                        <a:lnTo>
                          <a:pt x="373" y="515"/>
                        </a:lnTo>
                        <a:lnTo>
                          <a:pt x="370" y="515"/>
                        </a:lnTo>
                        <a:lnTo>
                          <a:pt x="369" y="522"/>
                        </a:lnTo>
                        <a:lnTo>
                          <a:pt x="368" y="516"/>
                        </a:lnTo>
                        <a:lnTo>
                          <a:pt x="365" y="519"/>
                        </a:lnTo>
                        <a:lnTo>
                          <a:pt x="363" y="529"/>
                        </a:lnTo>
                        <a:lnTo>
                          <a:pt x="361" y="529"/>
                        </a:lnTo>
                        <a:lnTo>
                          <a:pt x="361" y="522"/>
                        </a:lnTo>
                        <a:lnTo>
                          <a:pt x="356" y="522"/>
                        </a:lnTo>
                        <a:lnTo>
                          <a:pt x="356" y="531"/>
                        </a:lnTo>
                        <a:lnTo>
                          <a:pt x="355" y="530"/>
                        </a:lnTo>
                        <a:lnTo>
                          <a:pt x="351" y="531"/>
                        </a:lnTo>
                        <a:lnTo>
                          <a:pt x="351" y="529"/>
                        </a:lnTo>
                        <a:lnTo>
                          <a:pt x="351" y="533"/>
                        </a:lnTo>
                        <a:lnTo>
                          <a:pt x="344" y="538"/>
                        </a:lnTo>
                        <a:lnTo>
                          <a:pt x="341" y="534"/>
                        </a:lnTo>
                        <a:lnTo>
                          <a:pt x="332" y="540"/>
                        </a:lnTo>
                        <a:lnTo>
                          <a:pt x="331" y="547"/>
                        </a:lnTo>
                        <a:lnTo>
                          <a:pt x="330" y="547"/>
                        </a:lnTo>
                        <a:lnTo>
                          <a:pt x="330" y="544"/>
                        </a:lnTo>
                        <a:lnTo>
                          <a:pt x="322" y="544"/>
                        </a:lnTo>
                        <a:lnTo>
                          <a:pt x="325" y="548"/>
                        </a:lnTo>
                        <a:lnTo>
                          <a:pt x="315" y="550"/>
                        </a:lnTo>
                        <a:lnTo>
                          <a:pt x="315" y="547"/>
                        </a:lnTo>
                        <a:lnTo>
                          <a:pt x="310" y="547"/>
                        </a:lnTo>
                        <a:lnTo>
                          <a:pt x="308" y="540"/>
                        </a:lnTo>
                        <a:lnTo>
                          <a:pt x="311" y="537"/>
                        </a:lnTo>
                        <a:lnTo>
                          <a:pt x="320" y="537"/>
                        </a:lnTo>
                        <a:lnTo>
                          <a:pt x="320" y="534"/>
                        </a:lnTo>
                        <a:lnTo>
                          <a:pt x="327" y="531"/>
                        </a:lnTo>
                        <a:lnTo>
                          <a:pt x="331" y="524"/>
                        </a:lnTo>
                        <a:lnTo>
                          <a:pt x="322" y="529"/>
                        </a:lnTo>
                        <a:lnTo>
                          <a:pt x="314" y="526"/>
                        </a:lnTo>
                        <a:lnTo>
                          <a:pt x="313" y="519"/>
                        </a:lnTo>
                        <a:lnTo>
                          <a:pt x="317" y="510"/>
                        </a:lnTo>
                        <a:lnTo>
                          <a:pt x="324" y="505"/>
                        </a:lnTo>
                        <a:lnTo>
                          <a:pt x="324" y="498"/>
                        </a:lnTo>
                        <a:lnTo>
                          <a:pt x="327" y="496"/>
                        </a:lnTo>
                        <a:lnTo>
                          <a:pt x="327" y="481"/>
                        </a:lnTo>
                        <a:lnTo>
                          <a:pt x="335" y="479"/>
                        </a:lnTo>
                        <a:lnTo>
                          <a:pt x="344" y="472"/>
                        </a:lnTo>
                        <a:lnTo>
                          <a:pt x="349" y="471"/>
                        </a:lnTo>
                        <a:lnTo>
                          <a:pt x="353" y="475"/>
                        </a:lnTo>
                        <a:lnTo>
                          <a:pt x="359" y="475"/>
                        </a:lnTo>
                        <a:lnTo>
                          <a:pt x="376" y="478"/>
                        </a:lnTo>
                        <a:lnTo>
                          <a:pt x="359" y="465"/>
                        </a:lnTo>
                        <a:lnTo>
                          <a:pt x="359" y="464"/>
                        </a:lnTo>
                        <a:lnTo>
                          <a:pt x="375" y="450"/>
                        </a:lnTo>
                        <a:lnTo>
                          <a:pt x="368" y="450"/>
                        </a:lnTo>
                        <a:lnTo>
                          <a:pt x="362" y="452"/>
                        </a:lnTo>
                        <a:lnTo>
                          <a:pt x="362" y="458"/>
                        </a:lnTo>
                        <a:lnTo>
                          <a:pt x="349" y="458"/>
                        </a:lnTo>
                        <a:lnTo>
                          <a:pt x="349" y="450"/>
                        </a:lnTo>
                        <a:lnTo>
                          <a:pt x="362" y="427"/>
                        </a:lnTo>
                        <a:lnTo>
                          <a:pt x="361" y="421"/>
                        </a:lnTo>
                        <a:lnTo>
                          <a:pt x="359" y="431"/>
                        </a:lnTo>
                        <a:lnTo>
                          <a:pt x="351" y="441"/>
                        </a:lnTo>
                        <a:lnTo>
                          <a:pt x="345" y="431"/>
                        </a:lnTo>
                        <a:lnTo>
                          <a:pt x="344" y="443"/>
                        </a:lnTo>
                        <a:lnTo>
                          <a:pt x="346" y="444"/>
                        </a:lnTo>
                        <a:lnTo>
                          <a:pt x="346" y="454"/>
                        </a:lnTo>
                        <a:lnTo>
                          <a:pt x="344" y="458"/>
                        </a:lnTo>
                        <a:lnTo>
                          <a:pt x="337" y="461"/>
                        </a:lnTo>
                        <a:lnTo>
                          <a:pt x="337" y="465"/>
                        </a:lnTo>
                        <a:lnTo>
                          <a:pt x="334" y="468"/>
                        </a:lnTo>
                        <a:lnTo>
                          <a:pt x="322" y="471"/>
                        </a:lnTo>
                        <a:lnTo>
                          <a:pt x="320" y="475"/>
                        </a:lnTo>
                        <a:lnTo>
                          <a:pt x="320" y="481"/>
                        </a:lnTo>
                        <a:lnTo>
                          <a:pt x="315" y="479"/>
                        </a:lnTo>
                        <a:lnTo>
                          <a:pt x="311" y="486"/>
                        </a:lnTo>
                        <a:lnTo>
                          <a:pt x="304" y="489"/>
                        </a:lnTo>
                        <a:lnTo>
                          <a:pt x="304" y="492"/>
                        </a:lnTo>
                        <a:lnTo>
                          <a:pt x="307" y="493"/>
                        </a:lnTo>
                        <a:lnTo>
                          <a:pt x="301" y="499"/>
                        </a:lnTo>
                        <a:lnTo>
                          <a:pt x="296" y="499"/>
                        </a:lnTo>
                        <a:lnTo>
                          <a:pt x="291" y="496"/>
                        </a:lnTo>
                        <a:lnTo>
                          <a:pt x="291" y="495"/>
                        </a:lnTo>
                        <a:lnTo>
                          <a:pt x="289" y="495"/>
                        </a:lnTo>
                        <a:lnTo>
                          <a:pt x="287" y="498"/>
                        </a:lnTo>
                        <a:lnTo>
                          <a:pt x="296" y="503"/>
                        </a:lnTo>
                        <a:lnTo>
                          <a:pt x="297" y="510"/>
                        </a:lnTo>
                        <a:lnTo>
                          <a:pt x="290" y="515"/>
                        </a:lnTo>
                        <a:lnTo>
                          <a:pt x="283" y="515"/>
                        </a:lnTo>
                        <a:lnTo>
                          <a:pt x="283" y="519"/>
                        </a:lnTo>
                        <a:lnTo>
                          <a:pt x="286" y="519"/>
                        </a:lnTo>
                        <a:lnTo>
                          <a:pt x="286" y="522"/>
                        </a:lnTo>
                        <a:lnTo>
                          <a:pt x="279" y="523"/>
                        </a:lnTo>
                        <a:lnTo>
                          <a:pt x="279" y="520"/>
                        </a:lnTo>
                        <a:lnTo>
                          <a:pt x="277" y="519"/>
                        </a:lnTo>
                        <a:lnTo>
                          <a:pt x="276" y="523"/>
                        </a:lnTo>
                        <a:lnTo>
                          <a:pt x="272" y="523"/>
                        </a:lnTo>
                        <a:lnTo>
                          <a:pt x="269" y="531"/>
                        </a:lnTo>
                        <a:lnTo>
                          <a:pt x="260" y="533"/>
                        </a:lnTo>
                        <a:lnTo>
                          <a:pt x="260" y="537"/>
                        </a:lnTo>
                        <a:lnTo>
                          <a:pt x="256" y="543"/>
                        </a:lnTo>
                        <a:lnTo>
                          <a:pt x="256" y="550"/>
                        </a:lnTo>
                        <a:lnTo>
                          <a:pt x="259" y="547"/>
                        </a:lnTo>
                        <a:lnTo>
                          <a:pt x="266" y="547"/>
                        </a:lnTo>
                        <a:lnTo>
                          <a:pt x="275" y="558"/>
                        </a:lnTo>
                        <a:lnTo>
                          <a:pt x="270" y="564"/>
                        </a:lnTo>
                        <a:lnTo>
                          <a:pt x="263" y="568"/>
                        </a:lnTo>
                        <a:lnTo>
                          <a:pt x="258" y="568"/>
                        </a:lnTo>
                        <a:lnTo>
                          <a:pt x="256" y="572"/>
                        </a:lnTo>
                        <a:lnTo>
                          <a:pt x="252" y="572"/>
                        </a:lnTo>
                        <a:lnTo>
                          <a:pt x="253" y="579"/>
                        </a:lnTo>
                        <a:lnTo>
                          <a:pt x="251" y="579"/>
                        </a:lnTo>
                        <a:lnTo>
                          <a:pt x="251" y="584"/>
                        </a:lnTo>
                        <a:lnTo>
                          <a:pt x="241" y="589"/>
                        </a:lnTo>
                        <a:lnTo>
                          <a:pt x="232" y="591"/>
                        </a:lnTo>
                        <a:lnTo>
                          <a:pt x="231" y="586"/>
                        </a:lnTo>
                        <a:lnTo>
                          <a:pt x="227" y="586"/>
                        </a:lnTo>
                        <a:lnTo>
                          <a:pt x="227" y="593"/>
                        </a:lnTo>
                        <a:lnTo>
                          <a:pt x="222" y="595"/>
                        </a:lnTo>
                        <a:lnTo>
                          <a:pt x="222" y="600"/>
                        </a:lnTo>
                        <a:lnTo>
                          <a:pt x="217" y="602"/>
                        </a:lnTo>
                        <a:lnTo>
                          <a:pt x="215" y="598"/>
                        </a:lnTo>
                        <a:lnTo>
                          <a:pt x="210" y="603"/>
                        </a:lnTo>
                        <a:lnTo>
                          <a:pt x="210" y="606"/>
                        </a:lnTo>
                        <a:lnTo>
                          <a:pt x="201" y="605"/>
                        </a:lnTo>
                        <a:lnTo>
                          <a:pt x="201" y="610"/>
                        </a:lnTo>
                        <a:lnTo>
                          <a:pt x="196" y="609"/>
                        </a:lnTo>
                        <a:lnTo>
                          <a:pt x="189" y="616"/>
                        </a:lnTo>
                        <a:lnTo>
                          <a:pt x="191" y="616"/>
                        </a:lnTo>
                        <a:lnTo>
                          <a:pt x="191" y="622"/>
                        </a:lnTo>
                        <a:lnTo>
                          <a:pt x="184" y="630"/>
                        </a:lnTo>
                        <a:lnTo>
                          <a:pt x="182" y="626"/>
                        </a:lnTo>
                        <a:lnTo>
                          <a:pt x="179" y="632"/>
                        </a:lnTo>
                        <a:lnTo>
                          <a:pt x="177" y="630"/>
                        </a:lnTo>
                        <a:lnTo>
                          <a:pt x="173" y="632"/>
                        </a:lnTo>
                        <a:lnTo>
                          <a:pt x="169" y="630"/>
                        </a:lnTo>
                        <a:lnTo>
                          <a:pt x="169" y="633"/>
                        </a:lnTo>
                        <a:lnTo>
                          <a:pt x="163" y="630"/>
                        </a:lnTo>
                        <a:lnTo>
                          <a:pt x="162" y="637"/>
                        </a:lnTo>
                        <a:lnTo>
                          <a:pt x="158" y="639"/>
                        </a:lnTo>
                        <a:lnTo>
                          <a:pt x="149" y="636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12700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141" name="Freeform 80"/>
                  <p:cNvSpPr>
                    <a:spLocks/>
                  </p:cNvSpPr>
                  <p:nvPr/>
                </p:nvSpPr>
                <p:spPr bwMode="ltGray">
                  <a:xfrm>
                    <a:off x="1437" y="3309"/>
                    <a:ext cx="20" cy="21"/>
                  </a:xfrm>
                  <a:custGeom>
                    <a:avLst/>
                    <a:gdLst>
                      <a:gd name="T0" fmla="*/ 0 w 21"/>
                      <a:gd name="T1" fmla="*/ 9 h 25"/>
                      <a:gd name="T2" fmla="*/ 4 w 21"/>
                      <a:gd name="T3" fmla="*/ 8 h 25"/>
                      <a:gd name="T4" fmla="*/ 4 w 21"/>
                      <a:gd name="T5" fmla="*/ 7 h 25"/>
                      <a:gd name="T6" fmla="*/ 9 w 21"/>
                      <a:gd name="T7" fmla="*/ 6 h 25"/>
                      <a:gd name="T8" fmla="*/ 10 w 21"/>
                      <a:gd name="T9" fmla="*/ 3 h 25"/>
                      <a:gd name="T10" fmla="*/ 10 w 21"/>
                      <a:gd name="T11" fmla="*/ 3 h 25"/>
                      <a:gd name="T12" fmla="*/ 10 w 21"/>
                      <a:gd name="T13" fmla="*/ 1 h 25"/>
                      <a:gd name="T14" fmla="*/ 15 w 21"/>
                      <a:gd name="T15" fmla="*/ 0 h 25"/>
                      <a:gd name="T16" fmla="*/ 15 w 21"/>
                      <a:gd name="T17" fmla="*/ 3 h 25"/>
                      <a:gd name="T18" fmla="*/ 10 w 21"/>
                      <a:gd name="T19" fmla="*/ 7 h 25"/>
                      <a:gd name="T20" fmla="*/ 10 w 21"/>
                      <a:gd name="T21" fmla="*/ 7 h 25"/>
                      <a:gd name="T22" fmla="*/ 10 w 21"/>
                      <a:gd name="T23" fmla="*/ 8 h 25"/>
                      <a:gd name="T24" fmla="*/ 0 w 21"/>
                      <a:gd name="T25" fmla="*/ 9 h 2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1"/>
                      <a:gd name="T40" fmla="*/ 0 h 25"/>
                      <a:gd name="T41" fmla="*/ 21 w 21"/>
                      <a:gd name="T42" fmla="*/ 25 h 2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1" h="25">
                        <a:moveTo>
                          <a:pt x="0" y="25"/>
                        </a:moveTo>
                        <a:lnTo>
                          <a:pt x="4" y="22"/>
                        </a:lnTo>
                        <a:lnTo>
                          <a:pt x="4" y="18"/>
                        </a:lnTo>
                        <a:lnTo>
                          <a:pt x="9" y="15"/>
                        </a:lnTo>
                        <a:lnTo>
                          <a:pt x="12" y="10"/>
                        </a:lnTo>
                        <a:lnTo>
                          <a:pt x="15" y="5"/>
                        </a:lnTo>
                        <a:lnTo>
                          <a:pt x="15" y="1"/>
                        </a:lnTo>
                        <a:lnTo>
                          <a:pt x="21" y="0"/>
                        </a:lnTo>
                        <a:lnTo>
                          <a:pt x="21" y="10"/>
                        </a:lnTo>
                        <a:lnTo>
                          <a:pt x="14" y="18"/>
                        </a:lnTo>
                        <a:lnTo>
                          <a:pt x="12" y="20"/>
                        </a:lnTo>
                        <a:lnTo>
                          <a:pt x="12" y="22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12700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142" name="Freeform 81"/>
                  <p:cNvSpPr>
                    <a:spLocks/>
                  </p:cNvSpPr>
                  <p:nvPr/>
                </p:nvSpPr>
                <p:spPr bwMode="ltGray">
                  <a:xfrm>
                    <a:off x="1725" y="3375"/>
                    <a:ext cx="28" cy="46"/>
                  </a:xfrm>
                  <a:custGeom>
                    <a:avLst/>
                    <a:gdLst>
                      <a:gd name="T0" fmla="*/ 14 w 29"/>
                      <a:gd name="T1" fmla="*/ 20 h 54"/>
                      <a:gd name="T2" fmla="*/ 14 w 29"/>
                      <a:gd name="T3" fmla="*/ 20 h 54"/>
                      <a:gd name="T4" fmla="*/ 16 w 29"/>
                      <a:gd name="T5" fmla="*/ 18 h 54"/>
                      <a:gd name="T6" fmla="*/ 19 w 29"/>
                      <a:gd name="T7" fmla="*/ 19 h 54"/>
                      <a:gd name="T8" fmla="*/ 18 w 29"/>
                      <a:gd name="T9" fmla="*/ 16 h 54"/>
                      <a:gd name="T10" fmla="*/ 23 w 29"/>
                      <a:gd name="T11" fmla="*/ 16 h 54"/>
                      <a:gd name="T12" fmla="*/ 23 w 29"/>
                      <a:gd name="T13" fmla="*/ 15 h 54"/>
                      <a:gd name="T14" fmla="*/ 14 w 29"/>
                      <a:gd name="T15" fmla="*/ 8 h 54"/>
                      <a:gd name="T16" fmla="*/ 14 w 29"/>
                      <a:gd name="T17" fmla="*/ 7 h 54"/>
                      <a:gd name="T18" fmla="*/ 14 w 29"/>
                      <a:gd name="T19" fmla="*/ 6 h 54"/>
                      <a:gd name="T20" fmla="*/ 14 w 29"/>
                      <a:gd name="T21" fmla="*/ 6 h 54"/>
                      <a:gd name="T22" fmla="*/ 20 w 29"/>
                      <a:gd name="T23" fmla="*/ 11 h 54"/>
                      <a:gd name="T24" fmla="*/ 20 w 29"/>
                      <a:gd name="T25" fmla="*/ 8 h 54"/>
                      <a:gd name="T26" fmla="*/ 14 w 29"/>
                      <a:gd name="T27" fmla="*/ 3 h 54"/>
                      <a:gd name="T28" fmla="*/ 3 w 29"/>
                      <a:gd name="T29" fmla="*/ 3 h 54"/>
                      <a:gd name="T30" fmla="*/ 1 w 29"/>
                      <a:gd name="T31" fmla="*/ 0 h 54"/>
                      <a:gd name="T32" fmla="*/ 0 w 29"/>
                      <a:gd name="T33" fmla="*/ 0 h 54"/>
                      <a:gd name="T34" fmla="*/ 1 w 29"/>
                      <a:gd name="T35" fmla="*/ 4 h 54"/>
                      <a:gd name="T36" fmla="*/ 4 w 29"/>
                      <a:gd name="T37" fmla="*/ 4 h 54"/>
                      <a:gd name="T38" fmla="*/ 4 w 29"/>
                      <a:gd name="T39" fmla="*/ 8 h 54"/>
                      <a:gd name="T40" fmla="*/ 10 w 29"/>
                      <a:gd name="T41" fmla="*/ 12 h 54"/>
                      <a:gd name="T42" fmla="*/ 14 w 29"/>
                      <a:gd name="T43" fmla="*/ 14 h 54"/>
                      <a:gd name="T44" fmla="*/ 12 w 29"/>
                      <a:gd name="T45" fmla="*/ 20 h 54"/>
                      <a:gd name="T46" fmla="*/ 14 w 29"/>
                      <a:gd name="T47" fmla="*/ 20 h 54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9"/>
                      <a:gd name="T73" fmla="*/ 0 h 54"/>
                      <a:gd name="T74" fmla="*/ 29 w 29"/>
                      <a:gd name="T75" fmla="*/ 54 h 54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9" h="54">
                        <a:moveTo>
                          <a:pt x="15" y="53"/>
                        </a:moveTo>
                        <a:lnTo>
                          <a:pt x="19" y="54"/>
                        </a:lnTo>
                        <a:lnTo>
                          <a:pt x="22" y="47"/>
                        </a:lnTo>
                        <a:lnTo>
                          <a:pt x="25" y="48"/>
                        </a:lnTo>
                        <a:lnTo>
                          <a:pt x="24" y="41"/>
                        </a:lnTo>
                        <a:lnTo>
                          <a:pt x="29" y="41"/>
                        </a:lnTo>
                        <a:lnTo>
                          <a:pt x="29" y="40"/>
                        </a:lnTo>
                        <a:lnTo>
                          <a:pt x="17" y="20"/>
                        </a:lnTo>
                        <a:lnTo>
                          <a:pt x="17" y="17"/>
                        </a:lnTo>
                        <a:lnTo>
                          <a:pt x="15" y="14"/>
                        </a:lnTo>
                        <a:lnTo>
                          <a:pt x="19" y="14"/>
                        </a:lnTo>
                        <a:lnTo>
                          <a:pt x="26" y="29"/>
                        </a:lnTo>
                        <a:lnTo>
                          <a:pt x="26" y="21"/>
                        </a:lnTo>
                        <a:lnTo>
                          <a:pt x="14" y="6"/>
                        </a:lnTo>
                        <a:lnTo>
                          <a:pt x="3" y="5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1" y="10"/>
                        </a:lnTo>
                        <a:lnTo>
                          <a:pt x="4" y="10"/>
                        </a:lnTo>
                        <a:lnTo>
                          <a:pt x="4" y="20"/>
                        </a:lnTo>
                        <a:lnTo>
                          <a:pt x="10" y="33"/>
                        </a:lnTo>
                        <a:lnTo>
                          <a:pt x="14" y="36"/>
                        </a:lnTo>
                        <a:lnTo>
                          <a:pt x="12" y="50"/>
                        </a:lnTo>
                        <a:lnTo>
                          <a:pt x="15" y="53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12700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143" name="Freeform 82"/>
                  <p:cNvSpPr>
                    <a:spLocks/>
                  </p:cNvSpPr>
                  <p:nvPr/>
                </p:nvSpPr>
                <p:spPr bwMode="ltGray">
                  <a:xfrm>
                    <a:off x="1692" y="3380"/>
                    <a:ext cx="37" cy="32"/>
                  </a:xfrm>
                  <a:custGeom>
                    <a:avLst/>
                    <a:gdLst>
                      <a:gd name="T0" fmla="*/ 6 w 38"/>
                      <a:gd name="T1" fmla="*/ 6 h 37"/>
                      <a:gd name="T2" fmla="*/ 0 w 38"/>
                      <a:gd name="T3" fmla="*/ 3 h 37"/>
                      <a:gd name="T4" fmla="*/ 1 w 38"/>
                      <a:gd name="T5" fmla="*/ 3 h 37"/>
                      <a:gd name="T6" fmla="*/ 4 w 38"/>
                      <a:gd name="T7" fmla="*/ 3 h 37"/>
                      <a:gd name="T8" fmla="*/ 4 w 38"/>
                      <a:gd name="T9" fmla="*/ 3 h 37"/>
                      <a:gd name="T10" fmla="*/ 10 w 38"/>
                      <a:gd name="T11" fmla="*/ 0 h 37"/>
                      <a:gd name="T12" fmla="*/ 17 w 38"/>
                      <a:gd name="T13" fmla="*/ 0 h 37"/>
                      <a:gd name="T14" fmla="*/ 19 w 38"/>
                      <a:gd name="T15" fmla="*/ 3 h 37"/>
                      <a:gd name="T16" fmla="*/ 19 w 38"/>
                      <a:gd name="T17" fmla="*/ 3 h 37"/>
                      <a:gd name="T18" fmla="*/ 25 w 38"/>
                      <a:gd name="T19" fmla="*/ 3 h 37"/>
                      <a:gd name="T20" fmla="*/ 26 w 38"/>
                      <a:gd name="T21" fmla="*/ 3 h 37"/>
                      <a:gd name="T22" fmla="*/ 26 w 38"/>
                      <a:gd name="T23" fmla="*/ 6 h 37"/>
                      <a:gd name="T24" fmla="*/ 23 w 38"/>
                      <a:gd name="T25" fmla="*/ 6 h 37"/>
                      <a:gd name="T26" fmla="*/ 25 w 38"/>
                      <a:gd name="T27" fmla="*/ 8 h 37"/>
                      <a:gd name="T28" fmla="*/ 19 w 38"/>
                      <a:gd name="T29" fmla="*/ 8 h 37"/>
                      <a:gd name="T30" fmla="*/ 17 w 38"/>
                      <a:gd name="T31" fmla="*/ 6 h 37"/>
                      <a:gd name="T32" fmla="*/ 19 w 38"/>
                      <a:gd name="T33" fmla="*/ 9 h 37"/>
                      <a:gd name="T34" fmla="*/ 29 w 38"/>
                      <a:gd name="T35" fmla="*/ 9 h 37"/>
                      <a:gd name="T36" fmla="*/ 32 w 38"/>
                      <a:gd name="T37" fmla="*/ 11 h 37"/>
                      <a:gd name="T38" fmla="*/ 32 w 38"/>
                      <a:gd name="T39" fmla="*/ 13 h 37"/>
                      <a:gd name="T40" fmla="*/ 19 w 38"/>
                      <a:gd name="T41" fmla="*/ 10 h 37"/>
                      <a:gd name="T42" fmla="*/ 17 w 38"/>
                      <a:gd name="T43" fmla="*/ 9 h 37"/>
                      <a:gd name="T44" fmla="*/ 19 w 38"/>
                      <a:gd name="T45" fmla="*/ 15 h 37"/>
                      <a:gd name="T46" fmla="*/ 17 w 38"/>
                      <a:gd name="T47" fmla="*/ 16 h 37"/>
                      <a:gd name="T48" fmla="*/ 14 w 38"/>
                      <a:gd name="T49" fmla="*/ 15 h 37"/>
                      <a:gd name="T50" fmla="*/ 11 w 38"/>
                      <a:gd name="T51" fmla="*/ 12 h 37"/>
                      <a:gd name="T52" fmla="*/ 3 w 38"/>
                      <a:gd name="T53" fmla="*/ 9 h 37"/>
                      <a:gd name="T54" fmla="*/ 3 w 38"/>
                      <a:gd name="T55" fmla="*/ 6 h 37"/>
                      <a:gd name="T56" fmla="*/ 6 w 38"/>
                      <a:gd name="T57" fmla="*/ 6 h 37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38"/>
                      <a:gd name="T88" fmla="*/ 0 h 37"/>
                      <a:gd name="T89" fmla="*/ 38 w 38"/>
                      <a:gd name="T90" fmla="*/ 37 h 37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38" h="37">
                        <a:moveTo>
                          <a:pt x="6" y="13"/>
                        </a:moveTo>
                        <a:lnTo>
                          <a:pt x="0" y="9"/>
                        </a:lnTo>
                        <a:lnTo>
                          <a:pt x="1" y="3"/>
                        </a:lnTo>
                        <a:lnTo>
                          <a:pt x="4" y="6"/>
                        </a:lnTo>
                        <a:lnTo>
                          <a:pt x="4" y="3"/>
                        </a:lnTo>
                        <a:lnTo>
                          <a:pt x="10" y="0"/>
                        </a:lnTo>
                        <a:lnTo>
                          <a:pt x="17" y="0"/>
                        </a:lnTo>
                        <a:lnTo>
                          <a:pt x="20" y="7"/>
                        </a:lnTo>
                        <a:lnTo>
                          <a:pt x="25" y="6"/>
                        </a:lnTo>
                        <a:lnTo>
                          <a:pt x="31" y="6"/>
                        </a:lnTo>
                        <a:lnTo>
                          <a:pt x="32" y="7"/>
                        </a:lnTo>
                        <a:lnTo>
                          <a:pt x="32" y="13"/>
                        </a:lnTo>
                        <a:lnTo>
                          <a:pt x="29" y="13"/>
                        </a:lnTo>
                        <a:lnTo>
                          <a:pt x="31" y="17"/>
                        </a:lnTo>
                        <a:lnTo>
                          <a:pt x="24" y="17"/>
                        </a:lnTo>
                        <a:lnTo>
                          <a:pt x="17" y="14"/>
                        </a:lnTo>
                        <a:lnTo>
                          <a:pt x="24" y="20"/>
                        </a:lnTo>
                        <a:lnTo>
                          <a:pt x="35" y="22"/>
                        </a:lnTo>
                        <a:lnTo>
                          <a:pt x="38" y="27"/>
                        </a:lnTo>
                        <a:lnTo>
                          <a:pt x="38" y="31"/>
                        </a:lnTo>
                        <a:lnTo>
                          <a:pt x="24" y="26"/>
                        </a:lnTo>
                        <a:lnTo>
                          <a:pt x="17" y="22"/>
                        </a:lnTo>
                        <a:lnTo>
                          <a:pt x="21" y="36"/>
                        </a:lnTo>
                        <a:lnTo>
                          <a:pt x="17" y="37"/>
                        </a:lnTo>
                        <a:lnTo>
                          <a:pt x="14" y="36"/>
                        </a:lnTo>
                        <a:lnTo>
                          <a:pt x="11" y="29"/>
                        </a:lnTo>
                        <a:lnTo>
                          <a:pt x="3" y="22"/>
                        </a:lnTo>
                        <a:lnTo>
                          <a:pt x="3" y="13"/>
                        </a:lnTo>
                        <a:lnTo>
                          <a:pt x="6" y="13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12700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144" name="Freeform 83"/>
                  <p:cNvSpPr>
                    <a:spLocks noEditPoints="1"/>
                  </p:cNvSpPr>
                  <p:nvPr/>
                </p:nvSpPr>
                <p:spPr bwMode="ltGray">
                  <a:xfrm>
                    <a:off x="477" y="3086"/>
                    <a:ext cx="1357" cy="420"/>
                  </a:xfrm>
                  <a:custGeom>
                    <a:avLst/>
                    <a:gdLst>
                      <a:gd name="T0" fmla="*/ 12 w 1412"/>
                      <a:gd name="T1" fmla="*/ 97 h 492"/>
                      <a:gd name="T2" fmla="*/ 12 w 1412"/>
                      <a:gd name="T3" fmla="*/ 107 h 492"/>
                      <a:gd name="T4" fmla="*/ 74 w 1412"/>
                      <a:gd name="T5" fmla="*/ 137 h 492"/>
                      <a:gd name="T6" fmla="*/ 93 w 1412"/>
                      <a:gd name="T7" fmla="*/ 155 h 492"/>
                      <a:gd name="T8" fmla="*/ 107 w 1412"/>
                      <a:gd name="T9" fmla="*/ 147 h 492"/>
                      <a:gd name="T10" fmla="*/ 147 w 1412"/>
                      <a:gd name="T11" fmla="*/ 164 h 492"/>
                      <a:gd name="T12" fmla="*/ 169 w 1412"/>
                      <a:gd name="T13" fmla="*/ 166 h 492"/>
                      <a:gd name="T14" fmla="*/ 171 w 1412"/>
                      <a:gd name="T15" fmla="*/ 167 h 492"/>
                      <a:gd name="T16" fmla="*/ 178 w 1412"/>
                      <a:gd name="T17" fmla="*/ 172 h 492"/>
                      <a:gd name="T18" fmla="*/ 187 w 1412"/>
                      <a:gd name="T19" fmla="*/ 169 h 492"/>
                      <a:gd name="T20" fmla="*/ 232 w 1412"/>
                      <a:gd name="T21" fmla="*/ 172 h 492"/>
                      <a:gd name="T22" fmla="*/ 208 w 1412"/>
                      <a:gd name="T23" fmla="*/ 175 h 492"/>
                      <a:gd name="T24" fmla="*/ 239 w 1412"/>
                      <a:gd name="T25" fmla="*/ 181 h 492"/>
                      <a:gd name="T26" fmla="*/ 261 w 1412"/>
                      <a:gd name="T27" fmla="*/ 182 h 492"/>
                      <a:gd name="T28" fmla="*/ 320 w 1412"/>
                      <a:gd name="T29" fmla="*/ 184 h 492"/>
                      <a:gd name="T30" fmla="*/ 353 w 1412"/>
                      <a:gd name="T31" fmla="*/ 181 h 492"/>
                      <a:gd name="T32" fmla="*/ 364 w 1412"/>
                      <a:gd name="T33" fmla="*/ 182 h 492"/>
                      <a:gd name="T34" fmla="*/ 376 w 1412"/>
                      <a:gd name="T35" fmla="*/ 182 h 492"/>
                      <a:gd name="T36" fmla="*/ 386 w 1412"/>
                      <a:gd name="T37" fmla="*/ 177 h 492"/>
                      <a:gd name="T38" fmla="*/ 407 w 1412"/>
                      <a:gd name="T39" fmla="*/ 177 h 492"/>
                      <a:gd name="T40" fmla="*/ 384 w 1412"/>
                      <a:gd name="T41" fmla="*/ 184 h 492"/>
                      <a:gd name="T42" fmla="*/ 410 w 1412"/>
                      <a:gd name="T43" fmla="*/ 177 h 492"/>
                      <a:gd name="T44" fmla="*/ 452 w 1412"/>
                      <a:gd name="T45" fmla="*/ 166 h 492"/>
                      <a:gd name="T46" fmla="*/ 470 w 1412"/>
                      <a:gd name="T47" fmla="*/ 172 h 492"/>
                      <a:gd name="T48" fmla="*/ 445 w 1412"/>
                      <a:gd name="T49" fmla="*/ 174 h 492"/>
                      <a:gd name="T50" fmla="*/ 530 w 1412"/>
                      <a:gd name="T51" fmla="*/ 168 h 492"/>
                      <a:gd name="T52" fmla="*/ 539 w 1412"/>
                      <a:gd name="T53" fmla="*/ 172 h 492"/>
                      <a:gd name="T54" fmla="*/ 548 w 1412"/>
                      <a:gd name="T55" fmla="*/ 176 h 492"/>
                      <a:gd name="T56" fmla="*/ 475 w 1412"/>
                      <a:gd name="T57" fmla="*/ 71 h 492"/>
                      <a:gd name="T58" fmla="*/ 465 w 1412"/>
                      <a:gd name="T59" fmla="*/ 76 h 492"/>
                      <a:gd name="T60" fmla="*/ 505 w 1412"/>
                      <a:gd name="T61" fmla="*/ 67 h 492"/>
                      <a:gd name="T62" fmla="*/ 499 w 1412"/>
                      <a:gd name="T63" fmla="*/ 73 h 492"/>
                      <a:gd name="T64" fmla="*/ 449 w 1412"/>
                      <a:gd name="T65" fmla="*/ 9 h 492"/>
                      <a:gd name="T66" fmla="*/ 453 w 1412"/>
                      <a:gd name="T67" fmla="*/ 6 h 492"/>
                      <a:gd name="T68" fmla="*/ 470 w 1412"/>
                      <a:gd name="T69" fmla="*/ 18 h 492"/>
                      <a:gd name="T70" fmla="*/ 674 w 1412"/>
                      <a:gd name="T71" fmla="*/ 143 h 492"/>
                      <a:gd name="T72" fmla="*/ 690 w 1412"/>
                      <a:gd name="T73" fmla="*/ 141 h 492"/>
                      <a:gd name="T74" fmla="*/ 692 w 1412"/>
                      <a:gd name="T75" fmla="*/ 149 h 492"/>
                      <a:gd name="T76" fmla="*/ 665 w 1412"/>
                      <a:gd name="T77" fmla="*/ 153 h 492"/>
                      <a:gd name="T78" fmla="*/ 701 w 1412"/>
                      <a:gd name="T79" fmla="*/ 132 h 492"/>
                      <a:gd name="T80" fmla="*/ 701 w 1412"/>
                      <a:gd name="T81" fmla="*/ 136 h 492"/>
                      <a:gd name="T82" fmla="*/ 684 w 1412"/>
                      <a:gd name="T83" fmla="*/ 134 h 492"/>
                      <a:gd name="T84" fmla="*/ 794 w 1412"/>
                      <a:gd name="T85" fmla="*/ 107 h 492"/>
                      <a:gd name="T86" fmla="*/ 1099 w 1412"/>
                      <a:gd name="T87" fmla="*/ 175 h 492"/>
                      <a:gd name="T88" fmla="*/ 1105 w 1412"/>
                      <a:gd name="T89" fmla="*/ 176 h 492"/>
                      <a:gd name="T90" fmla="*/ 1072 w 1412"/>
                      <a:gd name="T91" fmla="*/ 181 h 492"/>
                      <a:gd name="T92" fmla="*/ 1059 w 1412"/>
                      <a:gd name="T93" fmla="*/ 167 h 492"/>
                      <a:gd name="T94" fmla="*/ 1080 w 1412"/>
                      <a:gd name="T95" fmla="*/ 169 h 492"/>
                      <a:gd name="T96" fmla="*/ 1085 w 1412"/>
                      <a:gd name="T97" fmla="*/ 181 h 492"/>
                      <a:gd name="T98" fmla="*/ 1070 w 1412"/>
                      <a:gd name="T99" fmla="*/ 182 h 492"/>
                      <a:gd name="T100" fmla="*/ 1042 w 1412"/>
                      <a:gd name="T101" fmla="*/ 160 h 492"/>
                      <a:gd name="T102" fmla="*/ 1045 w 1412"/>
                      <a:gd name="T103" fmla="*/ 151 h 492"/>
                      <a:gd name="T104" fmla="*/ 1065 w 1412"/>
                      <a:gd name="T105" fmla="*/ 157 h 492"/>
                      <a:gd name="T106" fmla="*/ 1050 w 1412"/>
                      <a:gd name="T107" fmla="*/ 164 h 492"/>
                      <a:gd name="T108" fmla="*/ 1022 w 1412"/>
                      <a:gd name="T109" fmla="*/ 152 h 492"/>
                      <a:gd name="T110" fmla="*/ 1037 w 1412"/>
                      <a:gd name="T111" fmla="*/ 166 h 492"/>
                      <a:gd name="T112" fmla="*/ 1014 w 1412"/>
                      <a:gd name="T113" fmla="*/ 151 h 492"/>
                      <a:gd name="T114" fmla="*/ 1037 w 1412"/>
                      <a:gd name="T115" fmla="*/ 138 h 492"/>
                      <a:gd name="T116" fmla="*/ 1025 w 1412"/>
                      <a:gd name="T117" fmla="*/ 135 h 492"/>
                      <a:gd name="T118" fmla="*/ 1003 w 1412"/>
                      <a:gd name="T119" fmla="*/ 134 h 492"/>
                      <a:gd name="T120" fmla="*/ 1015 w 1412"/>
                      <a:gd name="T121" fmla="*/ 142 h 492"/>
                      <a:gd name="T122" fmla="*/ 999 w 1412"/>
                      <a:gd name="T123" fmla="*/ 138 h 492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1412"/>
                      <a:gd name="T187" fmla="*/ 0 h 492"/>
                      <a:gd name="T188" fmla="*/ 1412 w 1412"/>
                      <a:gd name="T189" fmla="*/ 492 h 492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1412" h="492">
                        <a:moveTo>
                          <a:pt x="0" y="237"/>
                        </a:moveTo>
                        <a:lnTo>
                          <a:pt x="7" y="237"/>
                        </a:lnTo>
                        <a:lnTo>
                          <a:pt x="7" y="238"/>
                        </a:lnTo>
                        <a:lnTo>
                          <a:pt x="10" y="238"/>
                        </a:lnTo>
                        <a:lnTo>
                          <a:pt x="10" y="241"/>
                        </a:lnTo>
                        <a:lnTo>
                          <a:pt x="17" y="241"/>
                        </a:lnTo>
                        <a:lnTo>
                          <a:pt x="17" y="245"/>
                        </a:lnTo>
                        <a:lnTo>
                          <a:pt x="18" y="247"/>
                        </a:lnTo>
                        <a:lnTo>
                          <a:pt x="18" y="254"/>
                        </a:lnTo>
                        <a:lnTo>
                          <a:pt x="17" y="252"/>
                        </a:lnTo>
                        <a:lnTo>
                          <a:pt x="17" y="251"/>
                        </a:lnTo>
                        <a:lnTo>
                          <a:pt x="7" y="248"/>
                        </a:lnTo>
                        <a:lnTo>
                          <a:pt x="7" y="245"/>
                        </a:lnTo>
                        <a:lnTo>
                          <a:pt x="4" y="245"/>
                        </a:lnTo>
                        <a:lnTo>
                          <a:pt x="4" y="238"/>
                        </a:lnTo>
                        <a:lnTo>
                          <a:pt x="0" y="237"/>
                        </a:lnTo>
                        <a:close/>
                        <a:moveTo>
                          <a:pt x="7" y="269"/>
                        </a:moveTo>
                        <a:lnTo>
                          <a:pt x="10" y="269"/>
                        </a:lnTo>
                        <a:lnTo>
                          <a:pt x="11" y="269"/>
                        </a:lnTo>
                        <a:lnTo>
                          <a:pt x="15" y="271"/>
                        </a:lnTo>
                        <a:lnTo>
                          <a:pt x="18" y="272"/>
                        </a:lnTo>
                        <a:lnTo>
                          <a:pt x="17" y="274"/>
                        </a:lnTo>
                        <a:lnTo>
                          <a:pt x="14" y="276"/>
                        </a:lnTo>
                        <a:lnTo>
                          <a:pt x="11" y="274"/>
                        </a:lnTo>
                        <a:lnTo>
                          <a:pt x="7" y="269"/>
                        </a:lnTo>
                        <a:close/>
                        <a:moveTo>
                          <a:pt x="80" y="348"/>
                        </a:moveTo>
                        <a:lnTo>
                          <a:pt x="83" y="347"/>
                        </a:lnTo>
                        <a:lnTo>
                          <a:pt x="89" y="347"/>
                        </a:lnTo>
                        <a:lnTo>
                          <a:pt x="93" y="345"/>
                        </a:lnTo>
                        <a:lnTo>
                          <a:pt x="99" y="345"/>
                        </a:lnTo>
                        <a:lnTo>
                          <a:pt x="97" y="348"/>
                        </a:lnTo>
                        <a:lnTo>
                          <a:pt x="94" y="348"/>
                        </a:lnTo>
                        <a:lnTo>
                          <a:pt x="94" y="352"/>
                        </a:lnTo>
                        <a:lnTo>
                          <a:pt x="93" y="352"/>
                        </a:lnTo>
                        <a:lnTo>
                          <a:pt x="90" y="351"/>
                        </a:lnTo>
                        <a:lnTo>
                          <a:pt x="87" y="350"/>
                        </a:lnTo>
                        <a:lnTo>
                          <a:pt x="82" y="351"/>
                        </a:lnTo>
                        <a:lnTo>
                          <a:pt x="82" y="348"/>
                        </a:lnTo>
                        <a:lnTo>
                          <a:pt x="80" y="348"/>
                        </a:lnTo>
                        <a:close/>
                        <a:moveTo>
                          <a:pt x="110" y="379"/>
                        </a:moveTo>
                        <a:lnTo>
                          <a:pt x="110" y="381"/>
                        </a:lnTo>
                        <a:lnTo>
                          <a:pt x="113" y="385"/>
                        </a:lnTo>
                        <a:lnTo>
                          <a:pt x="117" y="395"/>
                        </a:lnTo>
                        <a:lnTo>
                          <a:pt x="118" y="399"/>
                        </a:lnTo>
                        <a:lnTo>
                          <a:pt x="114" y="399"/>
                        </a:lnTo>
                        <a:lnTo>
                          <a:pt x="114" y="396"/>
                        </a:lnTo>
                        <a:lnTo>
                          <a:pt x="113" y="388"/>
                        </a:lnTo>
                        <a:lnTo>
                          <a:pt x="110" y="383"/>
                        </a:lnTo>
                        <a:lnTo>
                          <a:pt x="110" y="379"/>
                        </a:lnTo>
                        <a:close/>
                        <a:moveTo>
                          <a:pt x="135" y="379"/>
                        </a:moveTo>
                        <a:lnTo>
                          <a:pt x="138" y="378"/>
                        </a:lnTo>
                        <a:lnTo>
                          <a:pt x="142" y="381"/>
                        </a:lnTo>
                        <a:lnTo>
                          <a:pt x="141" y="385"/>
                        </a:lnTo>
                        <a:lnTo>
                          <a:pt x="135" y="382"/>
                        </a:lnTo>
                        <a:lnTo>
                          <a:pt x="135" y="379"/>
                        </a:lnTo>
                        <a:close/>
                        <a:moveTo>
                          <a:pt x="185" y="413"/>
                        </a:moveTo>
                        <a:lnTo>
                          <a:pt x="189" y="414"/>
                        </a:lnTo>
                        <a:lnTo>
                          <a:pt x="196" y="420"/>
                        </a:lnTo>
                        <a:lnTo>
                          <a:pt x="194" y="424"/>
                        </a:lnTo>
                        <a:lnTo>
                          <a:pt x="194" y="427"/>
                        </a:lnTo>
                        <a:lnTo>
                          <a:pt x="192" y="427"/>
                        </a:lnTo>
                        <a:lnTo>
                          <a:pt x="189" y="429"/>
                        </a:lnTo>
                        <a:lnTo>
                          <a:pt x="187" y="427"/>
                        </a:lnTo>
                        <a:lnTo>
                          <a:pt x="185" y="424"/>
                        </a:lnTo>
                        <a:lnTo>
                          <a:pt x="186" y="424"/>
                        </a:lnTo>
                        <a:lnTo>
                          <a:pt x="187" y="423"/>
                        </a:lnTo>
                        <a:lnTo>
                          <a:pt x="187" y="420"/>
                        </a:lnTo>
                        <a:lnTo>
                          <a:pt x="187" y="416"/>
                        </a:lnTo>
                        <a:lnTo>
                          <a:pt x="185" y="413"/>
                        </a:lnTo>
                        <a:close/>
                        <a:moveTo>
                          <a:pt x="194" y="430"/>
                        </a:moveTo>
                        <a:lnTo>
                          <a:pt x="196" y="429"/>
                        </a:lnTo>
                        <a:lnTo>
                          <a:pt x="206" y="430"/>
                        </a:lnTo>
                        <a:lnTo>
                          <a:pt x="207" y="430"/>
                        </a:lnTo>
                        <a:lnTo>
                          <a:pt x="210" y="427"/>
                        </a:lnTo>
                        <a:lnTo>
                          <a:pt x="214" y="427"/>
                        </a:lnTo>
                        <a:lnTo>
                          <a:pt x="214" y="429"/>
                        </a:lnTo>
                        <a:lnTo>
                          <a:pt x="214" y="430"/>
                        </a:lnTo>
                        <a:lnTo>
                          <a:pt x="213" y="434"/>
                        </a:lnTo>
                        <a:lnTo>
                          <a:pt x="209" y="434"/>
                        </a:lnTo>
                        <a:lnTo>
                          <a:pt x="207" y="433"/>
                        </a:lnTo>
                        <a:lnTo>
                          <a:pt x="201" y="433"/>
                        </a:lnTo>
                        <a:lnTo>
                          <a:pt x="199" y="431"/>
                        </a:lnTo>
                        <a:lnTo>
                          <a:pt x="194" y="430"/>
                        </a:lnTo>
                        <a:close/>
                        <a:moveTo>
                          <a:pt x="210" y="443"/>
                        </a:moveTo>
                        <a:lnTo>
                          <a:pt x="217" y="440"/>
                        </a:lnTo>
                        <a:lnTo>
                          <a:pt x="217" y="434"/>
                        </a:lnTo>
                        <a:lnTo>
                          <a:pt x="220" y="434"/>
                        </a:lnTo>
                        <a:lnTo>
                          <a:pt x="220" y="431"/>
                        </a:lnTo>
                        <a:lnTo>
                          <a:pt x="224" y="431"/>
                        </a:lnTo>
                        <a:lnTo>
                          <a:pt x="227" y="433"/>
                        </a:lnTo>
                        <a:lnTo>
                          <a:pt x="227" y="437"/>
                        </a:lnTo>
                        <a:lnTo>
                          <a:pt x="227" y="438"/>
                        </a:lnTo>
                        <a:lnTo>
                          <a:pt x="227" y="441"/>
                        </a:lnTo>
                        <a:lnTo>
                          <a:pt x="225" y="441"/>
                        </a:lnTo>
                        <a:lnTo>
                          <a:pt x="225" y="443"/>
                        </a:lnTo>
                        <a:lnTo>
                          <a:pt x="221" y="443"/>
                        </a:lnTo>
                        <a:lnTo>
                          <a:pt x="218" y="443"/>
                        </a:lnTo>
                        <a:lnTo>
                          <a:pt x="218" y="441"/>
                        </a:lnTo>
                        <a:lnTo>
                          <a:pt x="210" y="443"/>
                        </a:lnTo>
                        <a:close/>
                        <a:moveTo>
                          <a:pt x="238" y="438"/>
                        </a:moveTo>
                        <a:lnTo>
                          <a:pt x="238" y="434"/>
                        </a:lnTo>
                        <a:lnTo>
                          <a:pt x="238" y="433"/>
                        </a:lnTo>
                        <a:lnTo>
                          <a:pt x="242" y="433"/>
                        </a:lnTo>
                        <a:lnTo>
                          <a:pt x="244" y="436"/>
                        </a:lnTo>
                        <a:lnTo>
                          <a:pt x="242" y="438"/>
                        </a:lnTo>
                        <a:lnTo>
                          <a:pt x="238" y="438"/>
                        </a:lnTo>
                        <a:close/>
                        <a:moveTo>
                          <a:pt x="258" y="450"/>
                        </a:moveTo>
                        <a:lnTo>
                          <a:pt x="262" y="447"/>
                        </a:lnTo>
                        <a:lnTo>
                          <a:pt x="268" y="450"/>
                        </a:lnTo>
                        <a:lnTo>
                          <a:pt x="269" y="450"/>
                        </a:lnTo>
                        <a:lnTo>
                          <a:pt x="276" y="451"/>
                        </a:lnTo>
                        <a:lnTo>
                          <a:pt x="280" y="453"/>
                        </a:lnTo>
                        <a:lnTo>
                          <a:pt x="285" y="451"/>
                        </a:lnTo>
                        <a:lnTo>
                          <a:pt x="287" y="450"/>
                        </a:lnTo>
                        <a:lnTo>
                          <a:pt x="287" y="445"/>
                        </a:lnTo>
                        <a:lnTo>
                          <a:pt x="292" y="445"/>
                        </a:lnTo>
                        <a:lnTo>
                          <a:pt x="294" y="445"/>
                        </a:lnTo>
                        <a:lnTo>
                          <a:pt x="296" y="450"/>
                        </a:lnTo>
                        <a:lnTo>
                          <a:pt x="296" y="454"/>
                        </a:lnTo>
                        <a:lnTo>
                          <a:pt x="292" y="454"/>
                        </a:lnTo>
                        <a:lnTo>
                          <a:pt x="292" y="457"/>
                        </a:lnTo>
                        <a:lnTo>
                          <a:pt x="289" y="457"/>
                        </a:lnTo>
                        <a:lnTo>
                          <a:pt x="286" y="457"/>
                        </a:lnTo>
                        <a:lnTo>
                          <a:pt x="285" y="457"/>
                        </a:lnTo>
                        <a:lnTo>
                          <a:pt x="278" y="457"/>
                        </a:lnTo>
                        <a:lnTo>
                          <a:pt x="275" y="457"/>
                        </a:lnTo>
                        <a:lnTo>
                          <a:pt x="263" y="451"/>
                        </a:lnTo>
                        <a:lnTo>
                          <a:pt x="258" y="450"/>
                        </a:lnTo>
                        <a:close/>
                        <a:moveTo>
                          <a:pt x="294" y="462"/>
                        </a:moveTo>
                        <a:lnTo>
                          <a:pt x="297" y="462"/>
                        </a:lnTo>
                        <a:lnTo>
                          <a:pt x="303" y="464"/>
                        </a:lnTo>
                        <a:lnTo>
                          <a:pt x="304" y="467"/>
                        </a:lnTo>
                        <a:lnTo>
                          <a:pt x="310" y="469"/>
                        </a:lnTo>
                        <a:lnTo>
                          <a:pt x="314" y="474"/>
                        </a:lnTo>
                        <a:lnTo>
                          <a:pt x="311" y="472"/>
                        </a:lnTo>
                        <a:lnTo>
                          <a:pt x="307" y="469"/>
                        </a:lnTo>
                        <a:lnTo>
                          <a:pt x="304" y="469"/>
                        </a:lnTo>
                        <a:lnTo>
                          <a:pt x="303" y="467"/>
                        </a:lnTo>
                        <a:lnTo>
                          <a:pt x="299" y="465"/>
                        </a:lnTo>
                        <a:lnTo>
                          <a:pt x="294" y="462"/>
                        </a:lnTo>
                        <a:close/>
                        <a:moveTo>
                          <a:pt x="331" y="471"/>
                        </a:moveTo>
                        <a:lnTo>
                          <a:pt x="331" y="468"/>
                        </a:lnTo>
                        <a:lnTo>
                          <a:pt x="333" y="468"/>
                        </a:lnTo>
                        <a:lnTo>
                          <a:pt x="334" y="468"/>
                        </a:lnTo>
                        <a:lnTo>
                          <a:pt x="337" y="471"/>
                        </a:lnTo>
                        <a:lnTo>
                          <a:pt x="335" y="471"/>
                        </a:lnTo>
                        <a:lnTo>
                          <a:pt x="333" y="471"/>
                        </a:lnTo>
                        <a:lnTo>
                          <a:pt x="331" y="471"/>
                        </a:lnTo>
                        <a:close/>
                        <a:moveTo>
                          <a:pt x="379" y="478"/>
                        </a:moveTo>
                        <a:lnTo>
                          <a:pt x="379" y="476"/>
                        </a:lnTo>
                        <a:lnTo>
                          <a:pt x="380" y="475"/>
                        </a:lnTo>
                        <a:lnTo>
                          <a:pt x="380" y="474"/>
                        </a:lnTo>
                        <a:lnTo>
                          <a:pt x="383" y="474"/>
                        </a:lnTo>
                        <a:lnTo>
                          <a:pt x="389" y="475"/>
                        </a:lnTo>
                        <a:lnTo>
                          <a:pt x="385" y="478"/>
                        </a:lnTo>
                        <a:lnTo>
                          <a:pt x="379" y="478"/>
                        </a:lnTo>
                        <a:close/>
                        <a:moveTo>
                          <a:pt x="402" y="478"/>
                        </a:moveTo>
                        <a:lnTo>
                          <a:pt x="403" y="474"/>
                        </a:lnTo>
                        <a:lnTo>
                          <a:pt x="406" y="474"/>
                        </a:lnTo>
                        <a:lnTo>
                          <a:pt x="409" y="474"/>
                        </a:lnTo>
                        <a:lnTo>
                          <a:pt x="410" y="476"/>
                        </a:lnTo>
                        <a:lnTo>
                          <a:pt x="410" y="478"/>
                        </a:lnTo>
                        <a:lnTo>
                          <a:pt x="406" y="478"/>
                        </a:lnTo>
                        <a:lnTo>
                          <a:pt x="402" y="478"/>
                        </a:lnTo>
                        <a:close/>
                        <a:moveTo>
                          <a:pt x="430" y="481"/>
                        </a:moveTo>
                        <a:lnTo>
                          <a:pt x="433" y="478"/>
                        </a:lnTo>
                        <a:lnTo>
                          <a:pt x="437" y="475"/>
                        </a:lnTo>
                        <a:lnTo>
                          <a:pt x="437" y="472"/>
                        </a:lnTo>
                        <a:lnTo>
                          <a:pt x="441" y="468"/>
                        </a:lnTo>
                        <a:lnTo>
                          <a:pt x="447" y="468"/>
                        </a:lnTo>
                        <a:lnTo>
                          <a:pt x="448" y="469"/>
                        </a:lnTo>
                        <a:lnTo>
                          <a:pt x="449" y="469"/>
                        </a:lnTo>
                        <a:lnTo>
                          <a:pt x="451" y="464"/>
                        </a:lnTo>
                        <a:lnTo>
                          <a:pt x="454" y="462"/>
                        </a:lnTo>
                        <a:lnTo>
                          <a:pt x="461" y="461"/>
                        </a:lnTo>
                        <a:lnTo>
                          <a:pt x="462" y="461"/>
                        </a:lnTo>
                        <a:lnTo>
                          <a:pt x="464" y="462"/>
                        </a:lnTo>
                        <a:lnTo>
                          <a:pt x="466" y="462"/>
                        </a:lnTo>
                        <a:lnTo>
                          <a:pt x="468" y="465"/>
                        </a:lnTo>
                        <a:lnTo>
                          <a:pt x="466" y="467"/>
                        </a:lnTo>
                        <a:lnTo>
                          <a:pt x="462" y="471"/>
                        </a:lnTo>
                        <a:lnTo>
                          <a:pt x="457" y="471"/>
                        </a:lnTo>
                        <a:lnTo>
                          <a:pt x="452" y="474"/>
                        </a:lnTo>
                        <a:lnTo>
                          <a:pt x="448" y="475"/>
                        </a:lnTo>
                        <a:lnTo>
                          <a:pt x="445" y="478"/>
                        </a:lnTo>
                        <a:lnTo>
                          <a:pt x="440" y="481"/>
                        </a:lnTo>
                        <a:lnTo>
                          <a:pt x="430" y="481"/>
                        </a:lnTo>
                        <a:close/>
                        <a:moveTo>
                          <a:pt x="466" y="474"/>
                        </a:moveTo>
                        <a:lnTo>
                          <a:pt x="469" y="472"/>
                        </a:lnTo>
                        <a:lnTo>
                          <a:pt x="469" y="471"/>
                        </a:lnTo>
                        <a:lnTo>
                          <a:pt x="473" y="471"/>
                        </a:lnTo>
                        <a:lnTo>
                          <a:pt x="478" y="471"/>
                        </a:lnTo>
                        <a:lnTo>
                          <a:pt x="482" y="471"/>
                        </a:lnTo>
                        <a:lnTo>
                          <a:pt x="485" y="469"/>
                        </a:lnTo>
                        <a:lnTo>
                          <a:pt x="485" y="467"/>
                        </a:lnTo>
                        <a:lnTo>
                          <a:pt x="485" y="465"/>
                        </a:lnTo>
                        <a:lnTo>
                          <a:pt x="488" y="465"/>
                        </a:lnTo>
                        <a:lnTo>
                          <a:pt x="488" y="467"/>
                        </a:lnTo>
                        <a:lnTo>
                          <a:pt x="490" y="464"/>
                        </a:lnTo>
                        <a:lnTo>
                          <a:pt x="495" y="464"/>
                        </a:lnTo>
                        <a:lnTo>
                          <a:pt x="496" y="464"/>
                        </a:lnTo>
                        <a:lnTo>
                          <a:pt x="496" y="461"/>
                        </a:lnTo>
                        <a:lnTo>
                          <a:pt x="490" y="457"/>
                        </a:lnTo>
                        <a:lnTo>
                          <a:pt x="490" y="454"/>
                        </a:lnTo>
                        <a:lnTo>
                          <a:pt x="493" y="453"/>
                        </a:lnTo>
                        <a:lnTo>
                          <a:pt x="500" y="453"/>
                        </a:lnTo>
                        <a:lnTo>
                          <a:pt x="500" y="455"/>
                        </a:lnTo>
                        <a:lnTo>
                          <a:pt x="503" y="454"/>
                        </a:lnTo>
                        <a:lnTo>
                          <a:pt x="503" y="457"/>
                        </a:lnTo>
                        <a:lnTo>
                          <a:pt x="503" y="460"/>
                        </a:lnTo>
                        <a:lnTo>
                          <a:pt x="504" y="460"/>
                        </a:lnTo>
                        <a:lnTo>
                          <a:pt x="506" y="458"/>
                        </a:lnTo>
                        <a:lnTo>
                          <a:pt x="509" y="457"/>
                        </a:lnTo>
                        <a:lnTo>
                          <a:pt x="516" y="458"/>
                        </a:lnTo>
                        <a:lnTo>
                          <a:pt x="513" y="461"/>
                        </a:lnTo>
                        <a:lnTo>
                          <a:pt x="509" y="462"/>
                        </a:lnTo>
                        <a:lnTo>
                          <a:pt x="511" y="464"/>
                        </a:lnTo>
                        <a:lnTo>
                          <a:pt x="514" y="464"/>
                        </a:lnTo>
                        <a:lnTo>
                          <a:pt x="511" y="468"/>
                        </a:lnTo>
                        <a:lnTo>
                          <a:pt x="506" y="469"/>
                        </a:lnTo>
                        <a:lnTo>
                          <a:pt x="502" y="472"/>
                        </a:lnTo>
                        <a:lnTo>
                          <a:pt x="499" y="472"/>
                        </a:lnTo>
                        <a:lnTo>
                          <a:pt x="499" y="474"/>
                        </a:lnTo>
                        <a:lnTo>
                          <a:pt x="490" y="474"/>
                        </a:lnTo>
                        <a:lnTo>
                          <a:pt x="488" y="474"/>
                        </a:lnTo>
                        <a:lnTo>
                          <a:pt x="482" y="474"/>
                        </a:lnTo>
                        <a:lnTo>
                          <a:pt x="473" y="476"/>
                        </a:lnTo>
                        <a:lnTo>
                          <a:pt x="466" y="474"/>
                        </a:lnTo>
                        <a:close/>
                        <a:moveTo>
                          <a:pt x="521" y="454"/>
                        </a:moveTo>
                        <a:lnTo>
                          <a:pt x="521" y="453"/>
                        </a:lnTo>
                        <a:lnTo>
                          <a:pt x="521" y="450"/>
                        </a:lnTo>
                        <a:lnTo>
                          <a:pt x="526" y="450"/>
                        </a:lnTo>
                        <a:lnTo>
                          <a:pt x="527" y="454"/>
                        </a:lnTo>
                        <a:lnTo>
                          <a:pt x="526" y="457"/>
                        </a:lnTo>
                        <a:lnTo>
                          <a:pt x="523" y="454"/>
                        </a:lnTo>
                        <a:lnTo>
                          <a:pt x="521" y="454"/>
                        </a:lnTo>
                        <a:close/>
                        <a:moveTo>
                          <a:pt x="533" y="454"/>
                        </a:moveTo>
                        <a:lnTo>
                          <a:pt x="533" y="450"/>
                        </a:lnTo>
                        <a:lnTo>
                          <a:pt x="534" y="450"/>
                        </a:lnTo>
                        <a:lnTo>
                          <a:pt x="534" y="451"/>
                        </a:lnTo>
                        <a:lnTo>
                          <a:pt x="535" y="454"/>
                        </a:lnTo>
                        <a:lnTo>
                          <a:pt x="533" y="454"/>
                        </a:lnTo>
                        <a:close/>
                        <a:moveTo>
                          <a:pt x="558" y="440"/>
                        </a:moveTo>
                        <a:lnTo>
                          <a:pt x="561" y="440"/>
                        </a:lnTo>
                        <a:lnTo>
                          <a:pt x="562" y="434"/>
                        </a:lnTo>
                        <a:lnTo>
                          <a:pt x="568" y="431"/>
                        </a:lnTo>
                        <a:lnTo>
                          <a:pt x="573" y="431"/>
                        </a:lnTo>
                        <a:lnTo>
                          <a:pt x="578" y="431"/>
                        </a:lnTo>
                        <a:lnTo>
                          <a:pt x="579" y="431"/>
                        </a:lnTo>
                        <a:lnTo>
                          <a:pt x="586" y="431"/>
                        </a:lnTo>
                        <a:lnTo>
                          <a:pt x="586" y="429"/>
                        </a:lnTo>
                        <a:lnTo>
                          <a:pt x="589" y="431"/>
                        </a:lnTo>
                        <a:lnTo>
                          <a:pt x="593" y="431"/>
                        </a:lnTo>
                        <a:lnTo>
                          <a:pt x="595" y="433"/>
                        </a:lnTo>
                        <a:lnTo>
                          <a:pt x="595" y="434"/>
                        </a:lnTo>
                        <a:lnTo>
                          <a:pt x="595" y="440"/>
                        </a:lnTo>
                        <a:lnTo>
                          <a:pt x="595" y="444"/>
                        </a:lnTo>
                        <a:lnTo>
                          <a:pt x="597" y="444"/>
                        </a:lnTo>
                        <a:lnTo>
                          <a:pt x="600" y="444"/>
                        </a:lnTo>
                        <a:lnTo>
                          <a:pt x="600" y="450"/>
                        </a:lnTo>
                        <a:lnTo>
                          <a:pt x="600" y="451"/>
                        </a:lnTo>
                        <a:lnTo>
                          <a:pt x="599" y="448"/>
                        </a:lnTo>
                        <a:lnTo>
                          <a:pt x="596" y="448"/>
                        </a:lnTo>
                        <a:lnTo>
                          <a:pt x="596" y="450"/>
                        </a:lnTo>
                        <a:lnTo>
                          <a:pt x="586" y="450"/>
                        </a:lnTo>
                        <a:lnTo>
                          <a:pt x="582" y="447"/>
                        </a:lnTo>
                        <a:lnTo>
                          <a:pt x="576" y="445"/>
                        </a:lnTo>
                        <a:lnTo>
                          <a:pt x="571" y="450"/>
                        </a:lnTo>
                        <a:lnTo>
                          <a:pt x="565" y="450"/>
                        </a:lnTo>
                        <a:lnTo>
                          <a:pt x="558" y="450"/>
                        </a:lnTo>
                        <a:lnTo>
                          <a:pt x="558" y="447"/>
                        </a:lnTo>
                        <a:lnTo>
                          <a:pt x="558" y="440"/>
                        </a:lnTo>
                        <a:close/>
                        <a:moveTo>
                          <a:pt x="664" y="444"/>
                        </a:moveTo>
                        <a:lnTo>
                          <a:pt x="664" y="441"/>
                        </a:lnTo>
                        <a:lnTo>
                          <a:pt x="664" y="438"/>
                        </a:lnTo>
                        <a:lnTo>
                          <a:pt x="664" y="434"/>
                        </a:lnTo>
                        <a:lnTo>
                          <a:pt x="665" y="434"/>
                        </a:lnTo>
                        <a:lnTo>
                          <a:pt x="665" y="437"/>
                        </a:lnTo>
                        <a:lnTo>
                          <a:pt x="666" y="438"/>
                        </a:lnTo>
                        <a:lnTo>
                          <a:pt x="672" y="436"/>
                        </a:lnTo>
                        <a:lnTo>
                          <a:pt x="672" y="440"/>
                        </a:lnTo>
                        <a:lnTo>
                          <a:pt x="672" y="445"/>
                        </a:lnTo>
                        <a:lnTo>
                          <a:pt x="669" y="445"/>
                        </a:lnTo>
                        <a:lnTo>
                          <a:pt x="668" y="443"/>
                        </a:lnTo>
                        <a:lnTo>
                          <a:pt x="664" y="444"/>
                        </a:lnTo>
                        <a:close/>
                        <a:moveTo>
                          <a:pt x="674" y="457"/>
                        </a:moveTo>
                        <a:lnTo>
                          <a:pt x="678" y="453"/>
                        </a:lnTo>
                        <a:lnTo>
                          <a:pt x="678" y="450"/>
                        </a:lnTo>
                        <a:lnTo>
                          <a:pt x="681" y="450"/>
                        </a:lnTo>
                        <a:lnTo>
                          <a:pt x="685" y="445"/>
                        </a:lnTo>
                        <a:lnTo>
                          <a:pt x="686" y="443"/>
                        </a:lnTo>
                        <a:lnTo>
                          <a:pt x="688" y="443"/>
                        </a:lnTo>
                        <a:lnTo>
                          <a:pt x="688" y="448"/>
                        </a:lnTo>
                        <a:lnTo>
                          <a:pt x="688" y="450"/>
                        </a:lnTo>
                        <a:lnTo>
                          <a:pt x="688" y="453"/>
                        </a:lnTo>
                        <a:lnTo>
                          <a:pt x="674" y="457"/>
                        </a:lnTo>
                        <a:close/>
                        <a:moveTo>
                          <a:pt x="688" y="454"/>
                        </a:moveTo>
                        <a:lnTo>
                          <a:pt x="690" y="450"/>
                        </a:lnTo>
                        <a:lnTo>
                          <a:pt x="693" y="445"/>
                        </a:lnTo>
                        <a:lnTo>
                          <a:pt x="695" y="450"/>
                        </a:lnTo>
                        <a:lnTo>
                          <a:pt x="695" y="453"/>
                        </a:lnTo>
                        <a:lnTo>
                          <a:pt x="697" y="454"/>
                        </a:lnTo>
                        <a:lnTo>
                          <a:pt x="697" y="458"/>
                        </a:lnTo>
                        <a:lnTo>
                          <a:pt x="696" y="458"/>
                        </a:lnTo>
                        <a:lnTo>
                          <a:pt x="696" y="457"/>
                        </a:lnTo>
                        <a:lnTo>
                          <a:pt x="695" y="455"/>
                        </a:lnTo>
                        <a:lnTo>
                          <a:pt x="688" y="454"/>
                        </a:lnTo>
                        <a:close/>
                        <a:moveTo>
                          <a:pt x="579" y="179"/>
                        </a:moveTo>
                        <a:lnTo>
                          <a:pt x="585" y="179"/>
                        </a:lnTo>
                        <a:lnTo>
                          <a:pt x="595" y="186"/>
                        </a:lnTo>
                        <a:lnTo>
                          <a:pt x="602" y="185"/>
                        </a:lnTo>
                        <a:lnTo>
                          <a:pt x="604" y="183"/>
                        </a:lnTo>
                        <a:lnTo>
                          <a:pt x="612" y="183"/>
                        </a:lnTo>
                        <a:lnTo>
                          <a:pt x="612" y="189"/>
                        </a:lnTo>
                        <a:lnTo>
                          <a:pt x="614" y="190"/>
                        </a:lnTo>
                        <a:lnTo>
                          <a:pt x="612" y="204"/>
                        </a:lnTo>
                        <a:lnTo>
                          <a:pt x="602" y="204"/>
                        </a:lnTo>
                        <a:lnTo>
                          <a:pt x="602" y="209"/>
                        </a:lnTo>
                        <a:lnTo>
                          <a:pt x="599" y="209"/>
                        </a:lnTo>
                        <a:lnTo>
                          <a:pt x="599" y="204"/>
                        </a:lnTo>
                        <a:lnTo>
                          <a:pt x="593" y="202"/>
                        </a:lnTo>
                        <a:lnTo>
                          <a:pt x="590" y="197"/>
                        </a:lnTo>
                        <a:lnTo>
                          <a:pt x="588" y="192"/>
                        </a:lnTo>
                        <a:lnTo>
                          <a:pt x="588" y="190"/>
                        </a:lnTo>
                        <a:lnTo>
                          <a:pt x="583" y="188"/>
                        </a:lnTo>
                        <a:lnTo>
                          <a:pt x="579" y="179"/>
                        </a:lnTo>
                        <a:close/>
                        <a:moveTo>
                          <a:pt x="628" y="179"/>
                        </a:moveTo>
                        <a:lnTo>
                          <a:pt x="631" y="182"/>
                        </a:lnTo>
                        <a:lnTo>
                          <a:pt x="634" y="179"/>
                        </a:lnTo>
                        <a:lnTo>
                          <a:pt x="635" y="179"/>
                        </a:lnTo>
                        <a:lnTo>
                          <a:pt x="637" y="179"/>
                        </a:lnTo>
                        <a:lnTo>
                          <a:pt x="637" y="176"/>
                        </a:lnTo>
                        <a:lnTo>
                          <a:pt x="640" y="176"/>
                        </a:lnTo>
                        <a:lnTo>
                          <a:pt x="641" y="173"/>
                        </a:lnTo>
                        <a:lnTo>
                          <a:pt x="647" y="176"/>
                        </a:lnTo>
                        <a:lnTo>
                          <a:pt x="647" y="178"/>
                        </a:lnTo>
                        <a:lnTo>
                          <a:pt x="651" y="179"/>
                        </a:lnTo>
                        <a:lnTo>
                          <a:pt x="651" y="183"/>
                        </a:lnTo>
                        <a:lnTo>
                          <a:pt x="644" y="186"/>
                        </a:lnTo>
                        <a:lnTo>
                          <a:pt x="641" y="193"/>
                        </a:lnTo>
                        <a:lnTo>
                          <a:pt x="635" y="197"/>
                        </a:lnTo>
                        <a:lnTo>
                          <a:pt x="634" y="190"/>
                        </a:lnTo>
                        <a:lnTo>
                          <a:pt x="631" y="190"/>
                        </a:lnTo>
                        <a:lnTo>
                          <a:pt x="634" y="188"/>
                        </a:lnTo>
                        <a:lnTo>
                          <a:pt x="630" y="185"/>
                        </a:lnTo>
                        <a:lnTo>
                          <a:pt x="628" y="185"/>
                        </a:lnTo>
                        <a:lnTo>
                          <a:pt x="628" y="179"/>
                        </a:lnTo>
                        <a:close/>
                        <a:moveTo>
                          <a:pt x="578" y="49"/>
                        </a:moveTo>
                        <a:lnTo>
                          <a:pt x="578" y="41"/>
                        </a:lnTo>
                        <a:lnTo>
                          <a:pt x="576" y="38"/>
                        </a:lnTo>
                        <a:lnTo>
                          <a:pt x="572" y="35"/>
                        </a:lnTo>
                        <a:lnTo>
                          <a:pt x="572" y="32"/>
                        </a:lnTo>
                        <a:lnTo>
                          <a:pt x="576" y="34"/>
                        </a:lnTo>
                        <a:lnTo>
                          <a:pt x="572" y="28"/>
                        </a:lnTo>
                        <a:lnTo>
                          <a:pt x="569" y="23"/>
                        </a:lnTo>
                        <a:lnTo>
                          <a:pt x="566" y="21"/>
                        </a:lnTo>
                        <a:lnTo>
                          <a:pt x="554" y="21"/>
                        </a:lnTo>
                        <a:lnTo>
                          <a:pt x="550" y="18"/>
                        </a:lnTo>
                        <a:lnTo>
                          <a:pt x="550" y="7"/>
                        </a:lnTo>
                        <a:lnTo>
                          <a:pt x="555" y="0"/>
                        </a:lnTo>
                        <a:lnTo>
                          <a:pt x="558" y="4"/>
                        </a:lnTo>
                        <a:lnTo>
                          <a:pt x="558" y="9"/>
                        </a:lnTo>
                        <a:lnTo>
                          <a:pt x="562" y="9"/>
                        </a:lnTo>
                        <a:lnTo>
                          <a:pt x="566" y="14"/>
                        </a:lnTo>
                        <a:lnTo>
                          <a:pt x="575" y="14"/>
                        </a:lnTo>
                        <a:lnTo>
                          <a:pt x="579" y="13"/>
                        </a:lnTo>
                        <a:lnTo>
                          <a:pt x="581" y="17"/>
                        </a:lnTo>
                        <a:lnTo>
                          <a:pt x="581" y="24"/>
                        </a:lnTo>
                        <a:lnTo>
                          <a:pt x="583" y="27"/>
                        </a:lnTo>
                        <a:lnTo>
                          <a:pt x="589" y="28"/>
                        </a:lnTo>
                        <a:lnTo>
                          <a:pt x="589" y="31"/>
                        </a:lnTo>
                        <a:lnTo>
                          <a:pt x="592" y="37"/>
                        </a:lnTo>
                        <a:lnTo>
                          <a:pt x="595" y="37"/>
                        </a:lnTo>
                        <a:lnTo>
                          <a:pt x="600" y="41"/>
                        </a:lnTo>
                        <a:lnTo>
                          <a:pt x="600" y="47"/>
                        </a:lnTo>
                        <a:lnTo>
                          <a:pt x="596" y="47"/>
                        </a:lnTo>
                        <a:lnTo>
                          <a:pt x="588" y="44"/>
                        </a:lnTo>
                        <a:lnTo>
                          <a:pt x="583" y="47"/>
                        </a:lnTo>
                        <a:lnTo>
                          <a:pt x="582" y="49"/>
                        </a:lnTo>
                        <a:lnTo>
                          <a:pt x="578" y="49"/>
                        </a:lnTo>
                        <a:close/>
                        <a:moveTo>
                          <a:pt x="827" y="379"/>
                        </a:moveTo>
                        <a:lnTo>
                          <a:pt x="836" y="369"/>
                        </a:lnTo>
                        <a:lnTo>
                          <a:pt x="847" y="367"/>
                        </a:lnTo>
                        <a:lnTo>
                          <a:pt x="848" y="374"/>
                        </a:lnTo>
                        <a:lnTo>
                          <a:pt x="854" y="375"/>
                        </a:lnTo>
                        <a:lnTo>
                          <a:pt x="854" y="369"/>
                        </a:lnTo>
                        <a:lnTo>
                          <a:pt x="855" y="369"/>
                        </a:lnTo>
                        <a:lnTo>
                          <a:pt x="852" y="359"/>
                        </a:lnTo>
                        <a:lnTo>
                          <a:pt x="854" y="358"/>
                        </a:lnTo>
                        <a:lnTo>
                          <a:pt x="858" y="359"/>
                        </a:lnTo>
                        <a:lnTo>
                          <a:pt x="858" y="368"/>
                        </a:lnTo>
                        <a:lnTo>
                          <a:pt x="865" y="362"/>
                        </a:lnTo>
                        <a:lnTo>
                          <a:pt x="862" y="361"/>
                        </a:lnTo>
                        <a:lnTo>
                          <a:pt x="862" y="357"/>
                        </a:lnTo>
                        <a:lnTo>
                          <a:pt x="869" y="361"/>
                        </a:lnTo>
                        <a:lnTo>
                          <a:pt x="869" y="357"/>
                        </a:lnTo>
                        <a:lnTo>
                          <a:pt x="875" y="358"/>
                        </a:lnTo>
                        <a:lnTo>
                          <a:pt x="875" y="364"/>
                        </a:lnTo>
                        <a:lnTo>
                          <a:pt x="879" y="361"/>
                        </a:lnTo>
                        <a:lnTo>
                          <a:pt x="886" y="361"/>
                        </a:lnTo>
                        <a:lnTo>
                          <a:pt x="888" y="364"/>
                        </a:lnTo>
                        <a:lnTo>
                          <a:pt x="885" y="367"/>
                        </a:lnTo>
                        <a:lnTo>
                          <a:pt x="885" y="372"/>
                        </a:lnTo>
                        <a:lnTo>
                          <a:pt x="889" y="372"/>
                        </a:lnTo>
                        <a:lnTo>
                          <a:pt x="888" y="381"/>
                        </a:lnTo>
                        <a:lnTo>
                          <a:pt x="874" y="376"/>
                        </a:lnTo>
                        <a:lnTo>
                          <a:pt x="872" y="379"/>
                        </a:lnTo>
                        <a:lnTo>
                          <a:pt x="878" y="382"/>
                        </a:lnTo>
                        <a:lnTo>
                          <a:pt x="878" y="385"/>
                        </a:lnTo>
                        <a:lnTo>
                          <a:pt x="878" y="388"/>
                        </a:lnTo>
                        <a:lnTo>
                          <a:pt x="868" y="386"/>
                        </a:lnTo>
                        <a:lnTo>
                          <a:pt x="869" y="388"/>
                        </a:lnTo>
                        <a:lnTo>
                          <a:pt x="864" y="388"/>
                        </a:lnTo>
                        <a:lnTo>
                          <a:pt x="861" y="392"/>
                        </a:lnTo>
                        <a:lnTo>
                          <a:pt x="858" y="391"/>
                        </a:lnTo>
                        <a:lnTo>
                          <a:pt x="850" y="405"/>
                        </a:lnTo>
                        <a:lnTo>
                          <a:pt x="840" y="406"/>
                        </a:lnTo>
                        <a:lnTo>
                          <a:pt x="841" y="402"/>
                        </a:lnTo>
                        <a:lnTo>
                          <a:pt x="845" y="399"/>
                        </a:lnTo>
                        <a:lnTo>
                          <a:pt x="844" y="395"/>
                        </a:lnTo>
                        <a:lnTo>
                          <a:pt x="841" y="395"/>
                        </a:lnTo>
                        <a:lnTo>
                          <a:pt x="841" y="392"/>
                        </a:lnTo>
                        <a:lnTo>
                          <a:pt x="838" y="400"/>
                        </a:lnTo>
                        <a:lnTo>
                          <a:pt x="834" y="398"/>
                        </a:lnTo>
                        <a:lnTo>
                          <a:pt x="833" y="386"/>
                        </a:lnTo>
                        <a:lnTo>
                          <a:pt x="831" y="382"/>
                        </a:lnTo>
                        <a:lnTo>
                          <a:pt x="827" y="379"/>
                        </a:lnTo>
                        <a:close/>
                        <a:moveTo>
                          <a:pt x="882" y="336"/>
                        </a:moveTo>
                        <a:lnTo>
                          <a:pt x="886" y="338"/>
                        </a:lnTo>
                        <a:lnTo>
                          <a:pt x="886" y="341"/>
                        </a:lnTo>
                        <a:lnTo>
                          <a:pt x="890" y="343"/>
                        </a:lnTo>
                        <a:lnTo>
                          <a:pt x="892" y="340"/>
                        </a:lnTo>
                        <a:lnTo>
                          <a:pt x="893" y="340"/>
                        </a:lnTo>
                        <a:lnTo>
                          <a:pt x="893" y="341"/>
                        </a:lnTo>
                        <a:lnTo>
                          <a:pt x="898" y="341"/>
                        </a:lnTo>
                        <a:lnTo>
                          <a:pt x="898" y="345"/>
                        </a:lnTo>
                        <a:lnTo>
                          <a:pt x="900" y="345"/>
                        </a:lnTo>
                        <a:lnTo>
                          <a:pt x="899" y="350"/>
                        </a:lnTo>
                        <a:lnTo>
                          <a:pt x="898" y="352"/>
                        </a:lnTo>
                        <a:lnTo>
                          <a:pt x="893" y="351"/>
                        </a:lnTo>
                        <a:lnTo>
                          <a:pt x="893" y="348"/>
                        </a:lnTo>
                        <a:lnTo>
                          <a:pt x="890" y="350"/>
                        </a:lnTo>
                        <a:lnTo>
                          <a:pt x="890" y="352"/>
                        </a:lnTo>
                        <a:lnTo>
                          <a:pt x="885" y="352"/>
                        </a:lnTo>
                        <a:lnTo>
                          <a:pt x="883" y="352"/>
                        </a:lnTo>
                        <a:lnTo>
                          <a:pt x="882" y="352"/>
                        </a:lnTo>
                        <a:lnTo>
                          <a:pt x="878" y="352"/>
                        </a:lnTo>
                        <a:lnTo>
                          <a:pt x="878" y="355"/>
                        </a:lnTo>
                        <a:lnTo>
                          <a:pt x="874" y="355"/>
                        </a:lnTo>
                        <a:lnTo>
                          <a:pt x="865" y="352"/>
                        </a:lnTo>
                        <a:lnTo>
                          <a:pt x="865" y="351"/>
                        </a:lnTo>
                        <a:lnTo>
                          <a:pt x="869" y="350"/>
                        </a:lnTo>
                        <a:lnTo>
                          <a:pt x="869" y="347"/>
                        </a:lnTo>
                        <a:lnTo>
                          <a:pt x="872" y="348"/>
                        </a:lnTo>
                        <a:lnTo>
                          <a:pt x="872" y="345"/>
                        </a:lnTo>
                        <a:lnTo>
                          <a:pt x="875" y="344"/>
                        </a:lnTo>
                        <a:lnTo>
                          <a:pt x="875" y="345"/>
                        </a:lnTo>
                        <a:lnTo>
                          <a:pt x="879" y="340"/>
                        </a:lnTo>
                        <a:lnTo>
                          <a:pt x="879" y="338"/>
                        </a:lnTo>
                        <a:lnTo>
                          <a:pt x="882" y="336"/>
                        </a:lnTo>
                        <a:close/>
                        <a:moveTo>
                          <a:pt x="998" y="286"/>
                        </a:moveTo>
                        <a:lnTo>
                          <a:pt x="1002" y="283"/>
                        </a:lnTo>
                        <a:lnTo>
                          <a:pt x="1002" y="279"/>
                        </a:lnTo>
                        <a:lnTo>
                          <a:pt x="1007" y="276"/>
                        </a:lnTo>
                        <a:lnTo>
                          <a:pt x="1010" y="271"/>
                        </a:lnTo>
                        <a:lnTo>
                          <a:pt x="1013" y="266"/>
                        </a:lnTo>
                        <a:lnTo>
                          <a:pt x="1013" y="262"/>
                        </a:lnTo>
                        <a:lnTo>
                          <a:pt x="1019" y="261"/>
                        </a:lnTo>
                        <a:lnTo>
                          <a:pt x="1019" y="271"/>
                        </a:lnTo>
                        <a:lnTo>
                          <a:pt x="1012" y="279"/>
                        </a:lnTo>
                        <a:lnTo>
                          <a:pt x="1010" y="281"/>
                        </a:lnTo>
                        <a:lnTo>
                          <a:pt x="1010" y="283"/>
                        </a:lnTo>
                        <a:lnTo>
                          <a:pt x="998" y="286"/>
                        </a:lnTo>
                        <a:close/>
                        <a:moveTo>
                          <a:pt x="1399" y="457"/>
                        </a:moveTo>
                        <a:lnTo>
                          <a:pt x="1394" y="451"/>
                        </a:lnTo>
                        <a:lnTo>
                          <a:pt x="1396" y="440"/>
                        </a:lnTo>
                        <a:lnTo>
                          <a:pt x="1395" y="440"/>
                        </a:lnTo>
                        <a:lnTo>
                          <a:pt x="1396" y="434"/>
                        </a:lnTo>
                        <a:lnTo>
                          <a:pt x="1403" y="433"/>
                        </a:lnTo>
                        <a:lnTo>
                          <a:pt x="1412" y="450"/>
                        </a:lnTo>
                        <a:lnTo>
                          <a:pt x="1412" y="462"/>
                        </a:lnTo>
                        <a:lnTo>
                          <a:pt x="1409" y="462"/>
                        </a:lnTo>
                        <a:lnTo>
                          <a:pt x="1409" y="458"/>
                        </a:lnTo>
                        <a:lnTo>
                          <a:pt x="1406" y="460"/>
                        </a:lnTo>
                        <a:lnTo>
                          <a:pt x="1406" y="447"/>
                        </a:lnTo>
                        <a:lnTo>
                          <a:pt x="1405" y="453"/>
                        </a:lnTo>
                        <a:lnTo>
                          <a:pt x="1402" y="451"/>
                        </a:lnTo>
                        <a:lnTo>
                          <a:pt x="1402" y="455"/>
                        </a:lnTo>
                        <a:lnTo>
                          <a:pt x="1399" y="457"/>
                        </a:lnTo>
                        <a:close/>
                        <a:moveTo>
                          <a:pt x="1391" y="488"/>
                        </a:moveTo>
                        <a:lnTo>
                          <a:pt x="1388" y="488"/>
                        </a:lnTo>
                        <a:lnTo>
                          <a:pt x="1375" y="475"/>
                        </a:lnTo>
                        <a:lnTo>
                          <a:pt x="1375" y="471"/>
                        </a:lnTo>
                        <a:lnTo>
                          <a:pt x="1372" y="472"/>
                        </a:lnTo>
                        <a:lnTo>
                          <a:pt x="1367" y="469"/>
                        </a:lnTo>
                        <a:lnTo>
                          <a:pt x="1367" y="465"/>
                        </a:lnTo>
                        <a:lnTo>
                          <a:pt x="1360" y="468"/>
                        </a:lnTo>
                        <a:lnTo>
                          <a:pt x="1360" y="464"/>
                        </a:lnTo>
                        <a:lnTo>
                          <a:pt x="1355" y="464"/>
                        </a:lnTo>
                        <a:lnTo>
                          <a:pt x="1358" y="460"/>
                        </a:lnTo>
                        <a:lnTo>
                          <a:pt x="1358" y="453"/>
                        </a:lnTo>
                        <a:lnTo>
                          <a:pt x="1355" y="454"/>
                        </a:lnTo>
                        <a:lnTo>
                          <a:pt x="1353" y="453"/>
                        </a:lnTo>
                        <a:lnTo>
                          <a:pt x="1354" y="444"/>
                        </a:lnTo>
                        <a:lnTo>
                          <a:pt x="1353" y="437"/>
                        </a:lnTo>
                        <a:lnTo>
                          <a:pt x="1350" y="436"/>
                        </a:lnTo>
                        <a:lnTo>
                          <a:pt x="1348" y="438"/>
                        </a:lnTo>
                        <a:lnTo>
                          <a:pt x="1343" y="434"/>
                        </a:lnTo>
                        <a:lnTo>
                          <a:pt x="1343" y="433"/>
                        </a:lnTo>
                        <a:lnTo>
                          <a:pt x="1350" y="433"/>
                        </a:lnTo>
                        <a:lnTo>
                          <a:pt x="1350" y="429"/>
                        </a:lnTo>
                        <a:lnTo>
                          <a:pt x="1343" y="430"/>
                        </a:lnTo>
                        <a:lnTo>
                          <a:pt x="1341" y="426"/>
                        </a:lnTo>
                        <a:lnTo>
                          <a:pt x="1339" y="423"/>
                        </a:lnTo>
                        <a:lnTo>
                          <a:pt x="1350" y="423"/>
                        </a:lnTo>
                        <a:lnTo>
                          <a:pt x="1354" y="424"/>
                        </a:lnTo>
                        <a:lnTo>
                          <a:pt x="1354" y="431"/>
                        </a:lnTo>
                        <a:lnTo>
                          <a:pt x="1360" y="433"/>
                        </a:lnTo>
                        <a:lnTo>
                          <a:pt x="1370" y="438"/>
                        </a:lnTo>
                        <a:lnTo>
                          <a:pt x="1370" y="445"/>
                        </a:lnTo>
                        <a:lnTo>
                          <a:pt x="1374" y="445"/>
                        </a:lnTo>
                        <a:lnTo>
                          <a:pt x="1377" y="450"/>
                        </a:lnTo>
                        <a:lnTo>
                          <a:pt x="1381" y="454"/>
                        </a:lnTo>
                        <a:lnTo>
                          <a:pt x="1377" y="457"/>
                        </a:lnTo>
                        <a:lnTo>
                          <a:pt x="1377" y="461"/>
                        </a:lnTo>
                        <a:lnTo>
                          <a:pt x="1379" y="460"/>
                        </a:lnTo>
                        <a:lnTo>
                          <a:pt x="1382" y="461"/>
                        </a:lnTo>
                        <a:lnTo>
                          <a:pt x="1382" y="465"/>
                        </a:lnTo>
                        <a:lnTo>
                          <a:pt x="1379" y="465"/>
                        </a:lnTo>
                        <a:lnTo>
                          <a:pt x="1379" y="468"/>
                        </a:lnTo>
                        <a:lnTo>
                          <a:pt x="1385" y="467"/>
                        </a:lnTo>
                        <a:lnTo>
                          <a:pt x="1386" y="478"/>
                        </a:lnTo>
                        <a:lnTo>
                          <a:pt x="1389" y="474"/>
                        </a:lnTo>
                        <a:lnTo>
                          <a:pt x="1391" y="488"/>
                        </a:lnTo>
                        <a:close/>
                        <a:moveTo>
                          <a:pt x="1371" y="492"/>
                        </a:moveTo>
                        <a:lnTo>
                          <a:pt x="1368" y="489"/>
                        </a:lnTo>
                        <a:lnTo>
                          <a:pt x="1364" y="486"/>
                        </a:lnTo>
                        <a:lnTo>
                          <a:pt x="1361" y="484"/>
                        </a:lnTo>
                        <a:lnTo>
                          <a:pt x="1361" y="479"/>
                        </a:lnTo>
                        <a:lnTo>
                          <a:pt x="1358" y="478"/>
                        </a:lnTo>
                        <a:lnTo>
                          <a:pt x="1358" y="471"/>
                        </a:lnTo>
                        <a:lnTo>
                          <a:pt x="1365" y="475"/>
                        </a:lnTo>
                        <a:lnTo>
                          <a:pt x="1365" y="478"/>
                        </a:lnTo>
                        <a:lnTo>
                          <a:pt x="1365" y="479"/>
                        </a:lnTo>
                        <a:lnTo>
                          <a:pt x="1368" y="482"/>
                        </a:lnTo>
                        <a:lnTo>
                          <a:pt x="1370" y="486"/>
                        </a:lnTo>
                        <a:lnTo>
                          <a:pt x="1371" y="492"/>
                        </a:lnTo>
                        <a:close/>
                        <a:moveTo>
                          <a:pt x="1327" y="437"/>
                        </a:moveTo>
                        <a:lnTo>
                          <a:pt x="1326" y="422"/>
                        </a:lnTo>
                        <a:lnTo>
                          <a:pt x="1327" y="420"/>
                        </a:lnTo>
                        <a:lnTo>
                          <a:pt x="1329" y="414"/>
                        </a:lnTo>
                        <a:lnTo>
                          <a:pt x="1324" y="413"/>
                        </a:lnTo>
                        <a:lnTo>
                          <a:pt x="1324" y="410"/>
                        </a:lnTo>
                        <a:lnTo>
                          <a:pt x="1323" y="410"/>
                        </a:lnTo>
                        <a:lnTo>
                          <a:pt x="1320" y="402"/>
                        </a:lnTo>
                        <a:lnTo>
                          <a:pt x="1322" y="402"/>
                        </a:lnTo>
                        <a:lnTo>
                          <a:pt x="1322" y="399"/>
                        </a:lnTo>
                        <a:lnTo>
                          <a:pt x="1324" y="398"/>
                        </a:lnTo>
                        <a:lnTo>
                          <a:pt x="1330" y="402"/>
                        </a:lnTo>
                        <a:lnTo>
                          <a:pt x="1334" y="399"/>
                        </a:lnTo>
                        <a:lnTo>
                          <a:pt x="1334" y="396"/>
                        </a:lnTo>
                        <a:lnTo>
                          <a:pt x="1329" y="393"/>
                        </a:lnTo>
                        <a:lnTo>
                          <a:pt x="1327" y="389"/>
                        </a:lnTo>
                        <a:lnTo>
                          <a:pt x="1334" y="389"/>
                        </a:lnTo>
                        <a:lnTo>
                          <a:pt x="1344" y="392"/>
                        </a:lnTo>
                        <a:lnTo>
                          <a:pt x="1346" y="391"/>
                        </a:lnTo>
                        <a:lnTo>
                          <a:pt x="1351" y="391"/>
                        </a:lnTo>
                        <a:lnTo>
                          <a:pt x="1351" y="399"/>
                        </a:lnTo>
                        <a:lnTo>
                          <a:pt x="1353" y="399"/>
                        </a:lnTo>
                        <a:lnTo>
                          <a:pt x="1360" y="402"/>
                        </a:lnTo>
                        <a:lnTo>
                          <a:pt x="1363" y="405"/>
                        </a:lnTo>
                        <a:lnTo>
                          <a:pt x="1363" y="409"/>
                        </a:lnTo>
                        <a:lnTo>
                          <a:pt x="1357" y="410"/>
                        </a:lnTo>
                        <a:lnTo>
                          <a:pt x="1353" y="405"/>
                        </a:lnTo>
                        <a:lnTo>
                          <a:pt x="1346" y="402"/>
                        </a:lnTo>
                        <a:lnTo>
                          <a:pt x="1347" y="406"/>
                        </a:lnTo>
                        <a:lnTo>
                          <a:pt x="1350" y="409"/>
                        </a:lnTo>
                        <a:lnTo>
                          <a:pt x="1350" y="413"/>
                        </a:lnTo>
                        <a:lnTo>
                          <a:pt x="1344" y="416"/>
                        </a:lnTo>
                        <a:lnTo>
                          <a:pt x="1341" y="413"/>
                        </a:lnTo>
                        <a:lnTo>
                          <a:pt x="1339" y="409"/>
                        </a:lnTo>
                        <a:lnTo>
                          <a:pt x="1339" y="403"/>
                        </a:lnTo>
                        <a:lnTo>
                          <a:pt x="1336" y="412"/>
                        </a:lnTo>
                        <a:lnTo>
                          <a:pt x="1336" y="423"/>
                        </a:lnTo>
                        <a:lnTo>
                          <a:pt x="1333" y="423"/>
                        </a:lnTo>
                        <a:lnTo>
                          <a:pt x="1334" y="431"/>
                        </a:lnTo>
                        <a:lnTo>
                          <a:pt x="1332" y="431"/>
                        </a:lnTo>
                        <a:lnTo>
                          <a:pt x="1327" y="437"/>
                        </a:lnTo>
                        <a:close/>
                        <a:moveTo>
                          <a:pt x="1313" y="431"/>
                        </a:moveTo>
                        <a:lnTo>
                          <a:pt x="1305" y="417"/>
                        </a:lnTo>
                        <a:lnTo>
                          <a:pt x="1305" y="413"/>
                        </a:lnTo>
                        <a:lnTo>
                          <a:pt x="1302" y="413"/>
                        </a:lnTo>
                        <a:lnTo>
                          <a:pt x="1299" y="407"/>
                        </a:lnTo>
                        <a:lnTo>
                          <a:pt x="1296" y="407"/>
                        </a:lnTo>
                        <a:lnTo>
                          <a:pt x="1295" y="395"/>
                        </a:lnTo>
                        <a:lnTo>
                          <a:pt x="1298" y="393"/>
                        </a:lnTo>
                        <a:lnTo>
                          <a:pt x="1295" y="392"/>
                        </a:lnTo>
                        <a:lnTo>
                          <a:pt x="1295" y="388"/>
                        </a:lnTo>
                        <a:lnTo>
                          <a:pt x="1288" y="388"/>
                        </a:lnTo>
                        <a:lnTo>
                          <a:pt x="1285" y="385"/>
                        </a:lnTo>
                        <a:lnTo>
                          <a:pt x="1288" y="385"/>
                        </a:lnTo>
                        <a:lnTo>
                          <a:pt x="1288" y="376"/>
                        </a:lnTo>
                        <a:lnTo>
                          <a:pt x="1301" y="385"/>
                        </a:lnTo>
                        <a:lnTo>
                          <a:pt x="1312" y="407"/>
                        </a:lnTo>
                        <a:lnTo>
                          <a:pt x="1312" y="414"/>
                        </a:lnTo>
                        <a:lnTo>
                          <a:pt x="1315" y="414"/>
                        </a:lnTo>
                        <a:lnTo>
                          <a:pt x="1315" y="429"/>
                        </a:lnTo>
                        <a:lnTo>
                          <a:pt x="1313" y="431"/>
                        </a:lnTo>
                        <a:close/>
                        <a:moveTo>
                          <a:pt x="1281" y="402"/>
                        </a:moveTo>
                        <a:lnTo>
                          <a:pt x="1281" y="398"/>
                        </a:lnTo>
                        <a:lnTo>
                          <a:pt x="1281" y="395"/>
                        </a:lnTo>
                        <a:lnTo>
                          <a:pt x="1281" y="391"/>
                        </a:lnTo>
                        <a:lnTo>
                          <a:pt x="1281" y="388"/>
                        </a:lnTo>
                        <a:lnTo>
                          <a:pt x="1284" y="391"/>
                        </a:lnTo>
                        <a:lnTo>
                          <a:pt x="1286" y="391"/>
                        </a:lnTo>
                        <a:lnTo>
                          <a:pt x="1286" y="395"/>
                        </a:lnTo>
                        <a:lnTo>
                          <a:pt x="1285" y="399"/>
                        </a:lnTo>
                        <a:lnTo>
                          <a:pt x="1281" y="402"/>
                        </a:lnTo>
                        <a:close/>
                        <a:moveTo>
                          <a:pt x="1313" y="391"/>
                        </a:moveTo>
                        <a:lnTo>
                          <a:pt x="1317" y="392"/>
                        </a:lnTo>
                        <a:lnTo>
                          <a:pt x="1320" y="385"/>
                        </a:lnTo>
                        <a:lnTo>
                          <a:pt x="1323" y="386"/>
                        </a:lnTo>
                        <a:lnTo>
                          <a:pt x="1322" y="379"/>
                        </a:lnTo>
                        <a:lnTo>
                          <a:pt x="1327" y="379"/>
                        </a:lnTo>
                        <a:lnTo>
                          <a:pt x="1327" y="378"/>
                        </a:lnTo>
                        <a:lnTo>
                          <a:pt x="1315" y="358"/>
                        </a:lnTo>
                        <a:lnTo>
                          <a:pt x="1315" y="355"/>
                        </a:lnTo>
                        <a:lnTo>
                          <a:pt x="1313" y="352"/>
                        </a:lnTo>
                        <a:lnTo>
                          <a:pt x="1317" y="352"/>
                        </a:lnTo>
                        <a:lnTo>
                          <a:pt x="1324" y="367"/>
                        </a:lnTo>
                        <a:lnTo>
                          <a:pt x="1324" y="359"/>
                        </a:lnTo>
                        <a:lnTo>
                          <a:pt x="1312" y="344"/>
                        </a:lnTo>
                        <a:lnTo>
                          <a:pt x="1301" y="343"/>
                        </a:lnTo>
                        <a:lnTo>
                          <a:pt x="1299" y="338"/>
                        </a:lnTo>
                        <a:lnTo>
                          <a:pt x="1298" y="338"/>
                        </a:lnTo>
                        <a:lnTo>
                          <a:pt x="1299" y="348"/>
                        </a:lnTo>
                        <a:lnTo>
                          <a:pt x="1302" y="348"/>
                        </a:lnTo>
                        <a:lnTo>
                          <a:pt x="1302" y="358"/>
                        </a:lnTo>
                        <a:lnTo>
                          <a:pt x="1308" y="371"/>
                        </a:lnTo>
                        <a:lnTo>
                          <a:pt x="1312" y="374"/>
                        </a:lnTo>
                        <a:lnTo>
                          <a:pt x="1310" y="388"/>
                        </a:lnTo>
                        <a:lnTo>
                          <a:pt x="1313" y="391"/>
                        </a:lnTo>
                        <a:close/>
                        <a:moveTo>
                          <a:pt x="1270" y="358"/>
                        </a:moveTo>
                        <a:lnTo>
                          <a:pt x="1264" y="354"/>
                        </a:lnTo>
                        <a:lnTo>
                          <a:pt x="1265" y="348"/>
                        </a:lnTo>
                        <a:lnTo>
                          <a:pt x="1268" y="351"/>
                        </a:lnTo>
                        <a:lnTo>
                          <a:pt x="1268" y="348"/>
                        </a:lnTo>
                        <a:lnTo>
                          <a:pt x="1274" y="345"/>
                        </a:lnTo>
                        <a:lnTo>
                          <a:pt x="1281" y="345"/>
                        </a:lnTo>
                        <a:lnTo>
                          <a:pt x="1284" y="352"/>
                        </a:lnTo>
                        <a:lnTo>
                          <a:pt x="1289" y="351"/>
                        </a:lnTo>
                        <a:lnTo>
                          <a:pt x="1295" y="351"/>
                        </a:lnTo>
                        <a:lnTo>
                          <a:pt x="1296" y="352"/>
                        </a:lnTo>
                        <a:lnTo>
                          <a:pt x="1296" y="358"/>
                        </a:lnTo>
                        <a:lnTo>
                          <a:pt x="1293" y="358"/>
                        </a:lnTo>
                        <a:lnTo>
                          <a:pt x="1295" y="362"/>
                        </a:lnTo>
                        <a:lnTo>
                          <a:pt x="1288" y="362"/>
                        </a:lnTo>
                        <a:lnTo>
                          <a:pt x="1281" y="359"/>
                        </a:lnTo>
                        <a:lnTo>
                          <a:pt x="1288" y="365"/>
                        </a:lnTo>
                        <a:lnTo>
                          <a:pt x="1299" y="367"/>
                        </a:lnTo>
                        <a:lnTo>
                          <a:pt x="1302" y="372"/>
                        </a:lnTo>
                        <a:lnTo>
                          <a:pt x="1302" y="376"/>
                        </a:lnTo>
                        <a:lnTo>
                          <a:pt x="1288" y="371"/>
                        </a:lnTo>
                        <a:lnTo>
                          <a:pt x="1281" y="367"/>
                        </a:lnTo>
                        <a:lnTo>
                          <a:pt x="1285" y="381"/>
                        </a:lnTo>
                        <a:lnTo>
                          <a:pt x="1281" y="382"/>
                        </a:lnTo>
                        <a:lnTo>
                          <a:pt x="1278" y="381"/>
                        </a:lnTo>
                        <a:lnTo>
                          <a:pt x="1275" y="374"/>
                        </a:lnTo>
                        <a:lnTo>
                          <a:pt x="1267" y="367"/>
                        </a:lnTo>
                        <a:lnTo>
                          <a:pt x="1267" y="358"/>
                        </a:lnTo>
                        <a:lnTo>
                          <a:pt x="1270" y="358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145" name="Freeform 84"/>
                  <p:cNvSpPr>
                    <a:spLocks/>
                  </p:cNvSpPr>
                  <p:nvPr/>
                </p:nvSpPr>
                <p:spPr bwMode="ltGray">
                  <a:xfrm>
                    <a:off x="1006" y="3086"/>
                    <a:ext cx="47" cy="42"/>
                  </a:xfrm>
                  <a:custGeom>
                    <a:avLst/>
                    <a:gdLst>
                      <a:gd name="T0" fmla="*/ 20 w 50"/>
                      <a:gd name="T1" fmla="*/ 20 h 49"/>
                      <a:gd name="T2" fmla="*/ 20 w 50"/>
                      <a:gd name="T3" fmla="*/ 16 h 49"/>
                      <a:gd name="T4" fmla="*/ 19 w 50"/>
                      <a:gd name="T5" fmla="*/ 15 h 49"/>
                      <a:gd name="T6" fmla="*/ 16 w 50"/>
                      <a:gd name="T7" fmla="*/ 14 h 49"/>
                      <a:gd name="T8" fmla="*/ 16 w 50"/>
                      <a:gd name="T9" fmla="*/ 13 h 49"/>
                      <a:gd name="T10" fmla="*/ 19 w 50"/>
                      <a:gd name="T11" fmla="*/ 13 h 49"/>
                      <a:gd name="T12" fmla="*/ 16 w 50"/>
                      <a:gd name="T13" fmla="*/ 11 h 49"/>
                      <a:gd name="T14" fmla="*/ 13 w 50"/>
                      <a:gd name="T15" fmla="*/ 9 h 49"/>
                      <a:gd name="T16" fmla="*/ 10 w 50"/>
                      <a:gd name="T17" fmla="*/ 8 h 49"/>
                      <a:gd name="T18" fmla="*/ 4 w 50"/>
                      <a:gd name="T19" fmla="*/ 8 h 49"/>
                      <a:gd name="T20" fmla="*/ 0 w 50"/>
                      <a:gd name="T21" fmla="*/ 7 h 49"/>
                      <a:gd name="T22" fmla="*/ 0 w 50"/>
                      <a:gd name="T23" fmla="*/ 3 h 49"/>
                      <a:gd name="T24" fmla="*/ 5 w 50"/>
                      <a:gd name="T25" fmla="*/ 0 h 49"/>
                      <a:gd name="T26" fmla="*/ 8 w 50"/>
                      <a:gd name="T27" fmla="*/ 3 h 49"/>
                      <a:gd name="T28" fmla="*/ 8 w 50"/>
                      <a:gd name="T29" fmla="*/ 3 h 49"/>
                      <a:gd name="T30" fmla="*/ 8 w 50"/>
                      <a:gd name="T31" fmla="*/ 3 h 49"/>
                      <a:gd name="T32" fmla="*/ 8 w 50"/>
                      <a:gd name="T33" fmla="*/ 3 h 49"/>
                      <a:gd name="T34" fmla="*/ 10 w 50"/>
                      <a:gd name="T35" fmla="*/ 6 h 49"/>
                      <a:gd name="T36" fmla="*/ 19 w 50"/>
                      <a:gd name="T37" fmla="*/ 6 h 49"/>
                      <a:gd name="T38" fmla="*/ 21 w 50"/>
                      <a:gd name="T39" fmla="*/ 5 h 49"/>
                      <a:gd name="T40" fmla="*/ 22 w 50"/>
                      <a:gd name="T41" fmla="*/ 7 h 49"/>
                      <a:gd name="T42" fmla="*/ 22 w 50"/>
                      <a:gd name="T43" fmla="*/ 9 h 49"/>
                      <a:gd name="T44" fmla="*/ 23 w 50"/>
                      <a:gd name="T45" fmla="*/ 11 h 49"/>
                      <a:gd name="T46" fmla="*/ 27 w 50"/>
                      <a:gd name="T47" fmla="*/ 11 h 49"/>
                      <a:gd name="T48" fmla="*/ 27 w 50"/>
                      <a:gd name="T49" fmla="*/ 13 h 49"/>
                      <a:gd name="T50" fmla="*/ 29 w 50"/>
                      <a:gd name="T51" fmla="*/ 15 h 49"/>
                      <a:gd name="T52" fmla="*/ 31 w 50"/>
                      <a:gd name="T53" fmla="*/ 15 h 49"/>
                      <a:gd name="T54" fmla="*/ 35 w 50"/>
                      <a:gd name="T55" fmla="*/ 16 h 49"/>
                      <a:gd name="T56" fmla="*/ 35 w 50"/>
                      <a:gd name="T57" fmla="*/ 18 h 49"/>
                      <a:gd name="T58" fmla="*/ 32 w 50"/>
                      <a:gd name="T59" fmla="*/ 18 h 49"/>
                      <a:gd name="T60" fmla="*/ 26 w 50"/>
                      <a:gd name="T61" fmla="*/ 18 h 49"/>
                      <a:gd name="T62" fmla="*/ 23 w 50"/>
                      <a:gd name="T63" fmla="*/ 18 h 49"/>
                      <a:gd name="T64" fmla="*/ 22 w 50"/>
                      <a:gd name="T65" fmla="*/ 20 h 49"/>
                      <a:gd name="T66" fmla="*/ 20 w 50"/>
                      <a:gd name="T67" fmla="*/ 20 h 49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0"/>
                      <a:gd name="T103" fmla="*/ 0 h 49"/>
                      <a:gd name="T104" fmla="*/ 50 w 50"/>
                      <a:gd name="T105" fmla="*/ 49 h 49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0" h="49">
                        <a:moveTo>
                          <a:pt x="28" y="49"/>
                        </a:moveTo>
                        <a:lnTo>
                          <a:pt x="28" y="41"/>
                        </a:lnTo>
                        <a:lnTo>
                          <a:pt x="26" y="38"/>
                        </a:lnTo>
                        <a:lnTo>
                          <a:pt x="22" y="35"/>
                        </a:lnTo>
                        <a:lnTo>
                          <a:pt x="22" y="32"/>
                        </a:lnTo>
                        <a:lnTo>
                          <a:pt x="26" y="34"/>
                        </a:lnTo>
                        <a:lnTo>
                          <a:pt x="22" y="28"/>
                        </a:lnTo>
                        <a:lnTo>
                          <a:pt x="19" y="23"/>
                        </a:lnTo>
                        <a:lnTo>
                          <a:pt x="16" y="21"/>
                        </a:lnTo>
                        <a:lnTo>
                          <a:pt x="4" y="21"/>
                        </a:lnTo>
                        <a:lnTo>
                          <a:pt x="0" y="18"/>
                        </a:lnTo>
                        <a:lnTo>
                          <a:pt x="0" y="7"/>
                        </a:lnTo>
                        <a:lnTo>
                          <a:pt x="5" y="0"/>
                        </a:lnTo>
                        <a:lnTo>
                          <a:pt x="8" y="4"/>
                        </a:lnTo>
                        <a:lnTo>
                          <a:pt x="8" y="9"/>
                        </a:lnTo>
                        <a:lnTo>
                          <a:pt x="12" y="9"/>
                        </a:lnTo>
                        <a:lnTo>
                          <a:pt x="16" y="14"/>
                        </a:lnTo>
                        <a:lnTo>
                          <a:pt x="25" y="14"/>
                        </a:lnTo>
                        <a:lnTo>
                          <a:pt x="29" y="13"/>
                        </a:lnTo>
                        <a:lnTo>
                          <a:pt x="31" y="17"/>
                        </a:lnTo>
                        <a:lnTo>
                          <a:pt x="31" y="24"/>
                        </a:lnTo>
                        <a:lnTo>
                          <a:pt x="33" y="27"/>
                        </a:lnTo>
                        <a:lnTo>
                          <a:pt x="39" y="28"/>
                        </a:lnTo>
                        <a:lnTo>
                          <a:pt x="39" y="31"/>
                        </a:lnTo>
                        <a:lnTo>
                          <a:pt x="42" y="37"/>
                        </a:lnTo>
                        <a:lnTo>
                          <a:pt x="45" y="37"/>
                        </a:lnTo>
                        <a:lnTo>
                          <a:pt x="50" y="41"/>
                        </a:lnTo>
                        <a:lnTo>
                          <a:pt x="50" y="47"/>
                        </a:lnTo>
                        <a:lnTo>
                          <a:pt x="46" y="47"/>
                        </a:lnTo>
                        <a:lnTo>
                          <a:pt x="38" y="44"/>
                        </a:lnTo>
                        <a:lnTo>
                          <a:pt x="33" y="47"/>
                        </a:lnTo>
                        <a:lnTo>
                          <a:pt x="32" y="49"/>
                        </a:lnTo>
                        <a:lnTo>
                          <a:pt x="28" y="49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12700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146" name="Freeform 85"/>
                  <p:cNvSpPr>
                    <a:spLocks/>
                  </p:cNvSpPr>
                  <p:nvPr/>
                </p:nvSpPr>
                <p:spPr bwMode="ltGray">
                  <a:xfrm>
                    <a:off x="1308" y="3373"/>
                    <a:ext cx="34" cy="16"/>
                  </a:xfrm>
                  <a:custGeom>
                    <a:avLst/>
                    <a:gdLst>
                      <a:gd name="T0" fmla="*/ 17 w 35"/>
                      <a:gd name="T1" fmla="*/ 0 h 19"/>
                      <a:gd name="T2" fmla="*/ 17 w 35"/>
                      <a:gd name="T3" fmla="*/ 2 h 19"/>
                      <a:gd name="T4" fmla="*/ 17 w 35"/>
                      <a:gd name="T5" fmla="*/ 3 h 19"/>
                      <a:gd name="T6" fmla="*/ 19 w 35"/>
                      <a:gd name="T7" fmla="*/ 3 h 19"/>
                      <a:gd name="T8" fmla="*/ 21 w 35"/>
                      <a:gd name="T9" fmla="*/ 3 h 19"/>
                      <a:gd name="T10" fmla="*/ 22 w 35"/>
                      <a:gd name="T11" fmla="*/ 3 h 19"/>
                      <a:gd name="T12" fmla="*/ 22 w 35"/>
                      <a:gd name="T13" fmla="*/ 3 h 19"/>
                      <a:gd name="T14" fmla="*/ 27 w 35"/>
                      <a:gd name="T15" fmla="*/ 3 h 19"/>
                      <a:gd name="T16" fmla="*/ 27 w 35"/>
                      <a:gd name="T17" fmla="*/ 3 h 19"/>
                      <a:gd name="T18" fmla="*/ 29 w 35"/>
                      <a:gd name="T19" fmla="*/ 3 h 19"/>
                      <a:gd name="T20" fmla="*/ 28 w 35"/>
                      <a:gd name="T21" fmla="*/ 5 h 19"/>
                      <a:gd name="T22" fmla="*/ 27 w 35"/>
                      <a:gd name="T23" fmla="*/ 6 h 19"/>
                      <a:gd name="T24" fmla="*/ 22 w 35"/>
                      <a:gd name="T25" fmla="*/ 6 h 19"/>
                      <a:gd name="T26" fmla="*/ 22 w 35"/>
                      <a:gd name="T27" fmla="*/ 4 h 19"/>
                      <a:gd name="T28" fmla="*/ 19 w 35"/>
                      <a:gd name="T29" fmla="*/ 5 h 19"/>
                      <a:gd name="T30" fmla="*/ 19 w 35"/>
                      <a:gd name="T31" fmla="*/ 6 h 19"/>
                      <a:gd name="T32" fmla="*/ 17 w 35"/>
                      <a:gd name="T33" fmla="*/ 6 h 19"/>
                      <a:gd name="T34" fmla="*/ 17 w 35"/>
                      <a:gd name="T35" fmla="*/ 6 h 19"/>
                      <a:gd name="T36" fmla="*/ 17 w 35"/>
                      <a:gd name="T37" fmla="*/ 6 h 19"/>
                      <a:gd name="T38" fmla="*/ 13 w 35"/>
                      <a:gd name="T39" fmla="*/ 6 h 19"/>
                      <a:gd name="T40" fmla="*/ 13 w 35"/>
                      <a:gd name="T41" fmla="*/ 7 h 19"/>
                      <a:gd name="T42" fmla="*/ 9 w 35"/>
                      <a:gd name="T43" fmla="*/ 7 h 19"/>
                      <a:gd name="T44" fmla="*/ 0 w 35"/>
                      <a:gd name="T45" fmla="*/ 6 h 19"/>
                      <a:gd name="T46" fmla="*/ 0 w 35"/>
                      <a:gd name="T47" fmla="*/ 6 h 19"/>
                      <a:gd name="T48" fmla="*/ 4 w 35"/>
                      <a:gd name="T49" fmla="*/ 5 h 19"/>
                      <a:gd name="T50" fmla="*/ 4 w 35"/>
                      <a:gd name="T51" fmla="*/ 4 h 19"/>
                      <a:gd name="T52" fmla="*/ 7 w 35"/>
                      <a:gd name="T53" fmla="*/ 4 h 19"/>
                      <a:gd name="T54" fmla="*/ 7 w 35"/>
                      <a:gd name="T55" fmla="*/ 3 h 19"/>
                      <a:gd name="T56" fmla="*/ 10 w 35"/>
                      <a:gd name="T57" fmla="*/ 3 h 19"/>
                      <a:gd name="T58" fmla="*/ 10 w 35"/>
                      <a:gd name="T59" fmla="*/ 3 h 19"/>
                      <a:gd name="T60" fmla="*/ 14 w 35"/>
                      <a:gd name="T61" fmla="*/ 3 h 19"/>
                      <a:gd name="T62" fmla="*/ 14 w 35"/>
                      <a:gd name="T63" fmla="*/ 2 h 19"/>
                      <a:gd name="T64" fmla="*/ 17 w 35"/>
                      <a:gd name="T65" fmla="*/ 0 h 1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5"/>
                      <a:gd name="T100" fmla="*/ 0 h 19"/>
                      <a:gd name="T101" fmla="*/ 35 w 35"/>
                      <a:gd name="T102" fmla="*/ 19 h 19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5" h="19">
                        <a:moveTo>
                          <a:pt x="17" y="0"/>
                        </a:moveTo>
                        <a:lnTo>
                          <a:pt x="21" y="2"/>
                        </a:lnTo>
                        <a:lnTo>
                          <a:pt x="21" y="5"/>
                        </a:lnTo>
                        <a:lnTo>
                          <a:pt x="25" y="7"/>
                        </a:lnTo>
                        <a:lnTo>
                          <a:pt x="27" y="4"/>
                        </a:lnTo>
                        <a:lnTo>
                          <a:pt x="28" y="4"/>
                        </a:lnTo>
                        <a:lnTo>
                          <a:pt x="28" y="5"/>
                        </a:lnTo>
                        <a:lnTo>
                          <a:pt x="33" y="5"/>
                        </a:lnTo>
                        <a:lnTo>
                          <a:pt x="33" y="9"/>
                        </a:lnTo>
                        <a:lnTo>
                          <a:pt x="35" y="9"/>
                        </a:lnTo>
                        <a:lnTo>
                          <a:pt x="34" y="14"/>
                        </a:lnTo>
                        <a:lnTo>
                          <a:pt x="33" y="16"/>
                        </a:lnTo>
                        <a:lnTo>
                          <a:pt x="28" y="15"/>
                        </a:lnTo>
                        <a:lnTo>
                          <a:pt x="28" y="12"/>
                        </a:lnTo>
                        <a:lnTo>
                          <a:pt x="25" y="14"/>
                        </a:lnTo>
                        <a:lnTo>
                          <a:pt x="25" y="16"/>
                        </a:lnTo>
                        <a:lnTo>
                          <a:pt x="20" y="16"/>
                        </a:lnTo>
                        <a:lnTo>
                          <a:pt x="18" y="16"/>
                        </a:lnTo>
                        <a:lnTo>
                          <a:pt x="17" y="16"/>
                        </a:lnTo>
                        <a:lnTo>
                          <a:pt x="13" y="16"/>
                        </a:lnTo>
                        <a:lnTo>
                          <a:pt x="13" y="19"/>
                        </a:lnTo>
                        <a:lnTo>
                          <a:pt x="9" y="19"/>
                        </a:lnTo>
                        <a:lnTo>
                          <a:pt x="0" y="16"/>
                        </a:lnTo>
                        <a:lnTo>
                          <a:pt x="0" y="15"/>
                        </a:lnTo>
                        <a:lnTo>
                          <a:pt x="4" y="14"/>
                        </a:lnTo>
                        <a:lnTo>
                          <a:pt x="4" y="11"/>
                        </a:lnTo>
                        <a:lnTo>
                          <a:pt x="7" y="12"/>
                        </a:lnTo>
                        <a:lnTo>
                          <a:pt x="7" y="9"/>
                        </a:lnTo>
                        <a:lnTo>
                          <a:pt x="10" y="8"/>
                        </a:lnTo>
                        <a:lnTo>
                          <a:pt x="10" y="9"/>
                        </a:lnTo>
                        <a:lnTo>
                          <a:pt x="14" y="4"/>
                        </a:lnTo>
                        <a:lnTo>
                          <a:pt x="14" y="2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12700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147" name="Freeform 86"/>
                  <p:cNvSpPr>
                    <a:spLocks/>
                  </p:cNvSpPr>
                  <p:nvPr/>
                </p:nvSpPr>
                <p:spPr bwMode="ltGray">
                  <a:xfrm>
                    <a:off x="1052" y="2881"/>
                    <a:ext cx="808" cy="614"/>
                  </a:xfrm>
                  <a:custGeom>
                    <a:avLst/>
                    <a:gdLst>
                      <a:gd name="T0" fmla="*/ 102 w 840"/>
                      <a:gd name="T1" fmla="*/ 252 h 720"/>
                      <a:gd name="T2" fmla="*/ 77 w 840"/>
                      <a:gd name="T3" fmla="*/ 254 h 720"/>
                      <a:gd name="T4" fmla="*/ 43 w 840"/>
                      <a:gd name="T5" fmla="*/ 259 h 720"/>
                      <a:gd name="T6" fmla="*/ 22 w 840"/>
                      <a:gd name="T7" fmla="*/ 261 h 720"/>
                      <a:gd name="T8" fmla="*/ 10 w 840"/>
                      <a:gd name="T9" fmla="*/ 257 h 720"/>
                      <a:gd name="T10" fmla="*/ 58 w 840"/>
                      <a:gd name="T11" fmla="*/ 252 h 720"/>
                      <a:gd name="T12" fmla="*/ 112 w 840"/>
                      <a:gd name="T13" fmla="*/ 235 h 720"/>
                      <a:gd name="T14" fmla="*/ 137 w 840"/>
                      <a:gd name="T15" fmla="*/ 220 h 720"/>
                      <a:gd name="T16" fmla="*/ 131 w 840"/>
                      <a:gd name="T17" fmla="*/ 204 h 720"/>
                      <a:gd name="T18" fmla="*/ 98 w 840"/>
                      <a:gd name="T19" fmla="*/ 205 h 720"/>
                      <a:gd name="T20" fmla="*/ 68 w 840"/>
                      <a:gd name="T21" fmla="*/ 197 h 720"/>
                      <a:gd name="T22" fmla="*/ 53 w 840"/>
                      <a:gd name="T23" fmla="*/ 180 h 720"/>
                      <a:gd name="T24" fmla="*/ 44 w 840"/>
                      <a:gd name="T25" fmla="*/ 160 h 720"/>
                      <a:gd name="T26" fmla="*/ 25 w 840"/>
                      <a:gd name="T27" fmla="*/ 147 h 720"/>
                      <a:gd name="T28" fmla="*/ 58 w 840"/>
                      <a:gd name="T29" fmla="*/ 130 h 720"/>
                      <a:gd name="T30" fmla="*/ 87 w 840"/>
                      <a:gd name="T31" fmla="*/ 127 h 720"/>
                      <a:gd name="T32" fmla="*/ 124 w 840"/>
                      <a:gd name="T33" fmla="*/ 108 h 720"/>
                      <a:gd name="T34" fmla="*/ 102 w 840"/>
                      <a:gd name="T35" fmla="*/ 101 h 720"/>
                      <a:gd name="T36" fmla="*/ 56 w 840"/>
                      <a:gd name="T37" fmla="*/ 82 h 720"/>
                      <a:gd name="T38" fmla="*/ 60 w 840"/>
                      <a:gd name="T39" fmla="*/ 72 h 720"/>
                      <a:gd name="T40" fmla="*/ 112 w 840"/>
                      <a:gd name="T41" fmla="*/ 78 h 720"/>
                      <a:gd name="T42" fmla="*/ 134 w 840"/>
                      <a:gd name="T43" fmla="*/ 77 h 720"/>
                      <a:gd name="T44" fmla="*/ 157 w 840"/>
                      <a:gd name="T45" fmla="*/ 75 h 720"/>
                      <a:gd name="T46" fmla="*/ 129 w 840"/>
                      <a:gd name="T47" fmla="*/ 62 h 720"/>
                      <a:gd name="T48" fmla="*/ 142 w 840"/>
                      <a:gd name="T49" fmla="*/ 25 h 720"/>
                      <a:gd name="T50" fmla="*/ 195 w 840"/>
                      <a:gd name="T51" fmla="*/ 10 h 720"/>
                      <a:gd name="T52" fmla="*/ 246 w 840"/>
                      <a:gd name="T53" fmla="*/ 8 h 720"/>
                      <a:gd name="T54" fmla="*/ 279 w 840"/>
                      <a:gd name="T55" fmla="*/ 10 h 720"/>
                      <a:gd name="T56" fmla="*/ 326 w 840"/>
                      <a:gd name="T57" fmla="*/ 20 h 720"/>
                      <a:gd name="T58" fmla="*/ 402 w 840"/>
                      <a:gd name="T59" fmla="*/ 31 h 720"/>
                      <a:gd name="T60" fmla="*/ 469 w 840"/>
                      <a:gd name="T61" fmla="*/ 192 h 720"/>
                      <a:gd name="T62" fmla="*/ 520 w 840"/>
                      <a:gd name="T63" fmla="*/ 206 h 720"/>
                      <a:gd name="T64" fmla="*/ 560 w 840"/>
                      <a:gd name="T65" fmla="*/ 213 h 720"/>
                      <a:gd name="T66" fmla="*/ 615 w 840"/>
                      <a:gd name="T67" fmla="*/ 243 h 720"/>
                      <a:gd name="T68" fmla="*/ 655 w 840"/>
                      <a:gd name="T69" fmla="*/ 275 h 720"/>
                      <a:gd name="T70" fmla="*/ 624 w 840"/>
                      <a:gd name="T71" fmla="*/ 264 h 720"/>
                      <a:gd name="T72" fmla="*/ 616 w 840"/>
                      <a:gd name="T73" fmla="*/ 259 h 720"/>
                      <a:gd name="T74" fmla="*/ 597 w 840"/>
                      <a:gd name="T75" fmla="*/ 240 h 720"/>
                      <a:gd name="T76" fmla="*/ 582 w 840"/>
                      <a:gd name="T77" fmla="*/ 231 h 720"/>
                      <a:gd name="T78" fmla="*/ 556 w 840"/>
                      <a:gd name="T79" fmla="*/ 222 h 720"/>
                      <a:gd name="T80" fmla="*/ 543 w 840"/>
                      <a:gd name="T81" fmla="*/ 223 h 720"/>
                      <a:gd name="T82" fmla="*/ 525 w 840"/>
                      <a:gd name="T83" fmla="*/ 218 h 720"/>
                      <a:gd name="T84" fmla="*/ 488 w 840"/>
                      <a:gd name="T85" fmla="*/ 214 h 720"/>
                      <a:gd name="T86" fmla="*/ 465 w 840"/>
                      <a:gd name="T87" fmla="*/ 204 h 720"/>
                      <a:gd name="T88" fmla="*/ 413 w 840"/>
                      <a:gd name="T89" fmla="*/ 199 h 720"/>
                      <a:gd name="T90" fmla="*/ 365 w 840"/>
                      <a:gd name="T91" fmla="*/ 192 h 720"/>
                      <a:gd name="T92" fmla="*/ 339 w 840"/>
                      <a:gd name="T93" fmla="*/ 184 h 720"/>
                      <a:gd name="T94" fmla="*/ 322 w 840"/>
                      <a:gd name="T95" fmla="*/ 178 h 720"/>
                      <a:gd name="T96" fmla="*/ 308 w 840"/>
                      <a:gd name="T97" fmla="*/ 190 h 720"/>
                      <a:gd name="T98" fmla="*/ 292 w 840"/>
                      <a:gd name="T99" fmla="*/ 198 h 720"/>
                      <a:gd name="T100" fmla="*/ 279 w 840"/>
                      <a:gd name="T101" fmla="*/ 205 h 720"/>
                      <a:gd name="T102" fmla="*/ 244 w 840"/>
                      <a:gd name="T103" fmla="*/ 208 h 720"/>
                      <a:gd name="T104" fmla="*/ 259 w 840"/>
                      <a:gd name="T105" fmla="*/ 191 h 720"/>
                      <a:gd name="T106" fmla="*/ 287 w 840"/>
                      <a:gd name="T107" fmla="*/ 174 h 720"/>
                      <a:gd name="T108" fmla="*/ 272 w 840"/>
                      <a:gd name="T109" fmla="*/ 176 h 720"/>
                      <a:gd name="T110" fmla="*/ 239 w 840"/>
                      <a:gd name="T111" fmla="*/ 192 h 720"/>
                      <a:gd name="T112" fmla="*/ 227 w 840"/>
                      <a:gd name="T113" fmla="*/ 200 h 720"/>
                      <a:gd name="T114" fmla="*/ 211 w 840"/>
                      <a:gd name="T115" fmla="*/ 210 h 720"/>
                      <a:gd name="T116" fmla="*/ 183 w 840"/>
                      <a:gd name="T117" fmla="*/ 225 h 720"/>
                      <a:gd name="T118" fmla="*/ 150 w 840"/>
                      <a:gd name="T119" fmla="*/ 237 h 720"/>
                      <a:gd name="T120" fmla="*/ 125 w 840"/>
                      <a:gd name="T121" fmla="*/ 246 h 720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840"/>
                      <a:gd name="T184" fmla="*/ 0 h 720"/>
                      <a:gd name="T185" fmla="*/ 840 w 840"/>
                      <a:gd name="T186" fmla="*/ 720 h 720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840" h="720">
                        <a:moveTo>
                          <a:pt x="149" y="636"/>
                        </a:moveTo>
                        <a:lnTo>
                          <a:pt x="144" y="636"/>
                        </a:lnTo>
                        <a:lnTo>
                          <a:pt x="149" y="641"/>
                        </a:lnTo>
                        <a:lnTo>
                          <a:pt x="134" y="641"/>
                        </a:lnTo>
                        <a:lnTo>
                          <a:pt x="125" y="648"/>
                        </a:lnTo>
                        <a:lnTo>
                          <a:pt x="128" y="651"/>
                        </a:lnTo>
                        <a:lnTo>
                          <a:pt x="131" y="647"/>
                        </a:lnTo>
                        <a:lnTo>
                          <a:pt x="138" y="648"/>
                        </a:lnTo>
                        <a:lnTo>
                          <a:pt x="138" y="657"/>
                        </a:lnTo>
                        <a:lnTo>
                          <a:pt x="134" y="660"/>
                        </a:lnTo>
                        <a:lnTo>
                          <a:pt x="129" y="658"/>
                        </a:lnTo>
                        <a:lnTo>
                          <a:pt x="129" y="654"/>
                        </a:lnTo>
                        <a:lnTo>
                          <a:pt x="127" y="654"/>
                        </a:lnTo>
                        <a:lnTo>
                          <a:pt x="127" y="660"/>
                        </a:lnTo>
                        <a:lnTo>
                          <a:pt x="124" y="658"/>
                        </a:lnTo>
                        <a:lnTo>
                          <a:pt x="122" y="661"/>
                        </a:lnTo>
                        <a:lnTo>
                          <a:pt x="118" y="663"/>
                        </a:lnTo>
                        <a:lnTo>
                          <a:pt x="117" y="660"/>
                        </a:lnTo>
                        <a:lnTo>
                          <a:pt x="113" y="658"/>
                        </a:lnTo>
                        <a:lnTo>
                          <a:pt x="111" y="663"/>
                        </a:lnTo>
                        <a:lnTo>
                          <a:pt x="101" y="663"/>
                        </a:lnTo>
                        <a:lnTo>
                          <a:pt x="98" y="674"/>
                        </a:lnTo>
                        <a:lnTo>
                          <a:pt x="96" y="674"/>
                        </a:lnTo>
                        <a:lnTo>
                          <a:pt x="97" y="661"/>
                        </a:lnTo>
                        <a:lnTo>
                          <a:pt x="96" y="665"/>
                        </a:lnTo>
                        <a:lnTo>
                          <a:pt x="91" y="663"/>
                        </a:lnTo>
                        <a:lnTo>
                          <a:pt x="90" y="665"/>
                        </a:lnTo>
                        <a:lnTo>
                          <a:pt x="79" y="665"/>
                        </a:lnTo>
                        <a:lnTo>
                          <a:pt x="76" y="671"/>
                        </a:lnTo>
                        <a:lnTo>
                          <a:pt x="75" y="667"/>
                        </a:lnTo>
                        <a:lnTo>
                          <a:pt x="72" y="668"/>
                        </a:lnTo>
                        <a:lnTo>
                          <a:pt x="70" y="671"/>
                        </a:lnTo>
                        <a:lnTo>
                          <a:pt x="69" y="671"/>
                        </a:lnTo>
                        <a:lnTo>
                          <a:pt x="69" y="670"/>
                        </a:lnTo>
                        <a:lnTo>
                          <a:pt x="63" y="670"/>
                        </a:lnTo>
                        <a:lnTo>
                          <a:pt x="55" y="674"/>
                        </a:lnTo>
                        <a:lnTo>
                          <a:pt x="55" y="671"/>
                        </a:lnTo>
                        <a:lnTo>
                          <a:pt x="49" y="671"/>
                        </a:lnTo>
                        <a:lnTo>
                          <a:pt x="49" y="667"/>
                        </a:lnTo>
                        <a:lnTo>
                          <a:pt x="56" y="663"/>
                        </a:lnTo>
                        <a:lnTo>
                          <a:pt x="53" y="661"/>
                        </a:lnTo>
                        <a:lnTo>
                          <a:pt x="49" y="661"/>
                        </a:lnTo>
                        <a:lnTo>
                          <a:pt x="39" y="675"/>
                        </a:lnTo>
                        <a:lnTo>
                          <a:pt x="36" y="675"/>
                        </a:lnTo>
                        <a:lnTo>
                          <a:pt x="36" y="672"/>
                        </a:lnTo>
                        <a:lnTo>
                          <a:pt x="32" y="678"/>
                        </a:lnTo>
                        <a:lnTo>
                          <a:pt x="28" y="677"/>
                        </a:lnTo>
                        <a:lnTo>
                          <a:pt x="28" y="679"/>
                        </a:lnTo>
                        <a:lnTo>
                          <a:pt x="22" y="679"/>
                        </a:lnTo>
                        <a:lnTo>
                          <a:pt x="22" y="668"/>
                        </a:lnTo>
                        <a:lnTo>
                          <a:pt x="18" y="670"/>
                        </a:lnTo>
                        <a:lnTo>
                          <a:pt x="18" y="679"/>
                        </a:lnTo>
                        <a:lnTo>
                          <a:pt x="10" y="681"/>
                        </a:lnTo>
                        <a:lnTo>
                          <a:pt x="10" y="674"/>
                        </a:lnTo>
                        <a:lnTo>
                          <a:pt x="7" y="674"/>
                        </a:lnTo>
                        <a:lnTo>
                          <a:pt x="7" y="681"/>
                        </a:lnTo>
                        <a:lnTo>
                          <a:pt x="0" y="681"/>
                        </a:lnTo>
                        <a:lnTo>
                          <a:pt x="0" y="671"/>
                        </a:lnTo>
                        <a:lnTo>
                          <a:pt x="10" y="665"/>
                        </a:lnTo>
                        <a:lnTo>
                          <a:pt x="10" y="668"/>
                        </a:lnTo>
                        <a:lnTo>
                          <a:pt x="17" y="665"/>
                        </a:lnTo>
                        <a:lnTo>
                          <a:pt x="20" y="661"/>
                        </a:lnTo>
                        <a:lnTo>
                          <a:pt x="22" y="664"/>
                        </a:lnTo>
                        <a:lnTo>
                          <a:pt x="31" y="651"/>
                        </a:lnTo>
                        <a:lnTo>
                          <a:pt x="35" y="651"/>
                        </a:lnTo>
                        <a:lnTo>
                          <a:pt x="39" y="647"/>
                        </a:lnTo>
                        <a:lnTo>
                          <a:pt x="59" y="646"/>
                        </a:lnTo>
                        <a:lnTo>
                          <a:pt x="63" y="648"/>
                        </a:lnTo>
                        <a:lnTo>
                          <a:pt x="70" y="648"/>
                        </a:lnTo>
                        <a:lnTo>
                          <a:pt x="67" y="657"/>
                        </a:lnTo>
                        <a:lnTo>
                          <a:pt x="73" y="661"/>
                        </a:lnTo>
                        <a:lnTo>
                          <a:pt x="73" y="655"/>
                        </a:lnTo>
                        <a:lnTo>
                          <a:pt x="77" y="655"/>
                        </a:lnTo>
                        <a:lnTo>
                          <a:pt x="80" y="661"/>
                        </a:lnTo>
                        <a:lnTo>
                          <a:pt x="84" y="658"/>
                        </a:lnTo>
                        <a:lnTo>
                          <a:pt x="84" y="657"/>
                        </a:lnTo>
                        <a:lnTo>
                          <a:pt x="80" y="651"/>
                        </a:lnTo>
                        <a:lnTo>
                          <a:pt x="80" y="646"/>
                        </a:lnTo>
                        <a:lnTo>
                          <a:pt x="97" y="633"/>
                        </a:lnTo>
                        <a:lnTo>
                          <a:pt x="107" y="630"/>
                        </a:lnTo>
                        <a:lnTo>
                          <a:pt x="125" y="623"/>
                        </a:lnTo>
                        <a:lnTo>
                          <a:pt x="131" y="624"/>
                        </a:lnTo>
                        <a:lnTo>
                          <a:pt x="135" y="622"/>
                        </a:lnTo>
                        <a:lnTo>
                          <a:pt x="141" y="612"/>
                        </a:lnTo>
                        <a:lnTo>
                          <a:pt x="149" y="605"/>
                        </a:lnTo>
                        <a:lnTo>
                          <a:pt x="149" y="608"/>
                        </a:lnTo>
                        <a:lnTo>
                          <a:pt x="152" y="608"/>
                        </a:lnTo>
                        <a:lnTo>
                          <a:pt x="156" y="598"/>
                        </a:lnTo>
                        <a:lnTo>
                          <a:pt x="159" y="598"/>
                        </a:lnTo>
                        <a:lnTo>
                          <a:pt x="162" y="599"/>
                        </a:lnTo>
                        <a:lnTo>
                          <a:pt x="165" y="596"/>
                        </a:lnTo>
                        <a:lnTo>
                          <a:pt x="166" y="582"/>
                        </a:lnTo>
                        <a:lnTo>
                          <a:pt x="169" y="572"/>
                        </a:lnTo>
                        <a:lnTo>
                          <a:pt x="173" y="572"/>
                        </a:lnTo>
                        <a:lnTo>
                          <a:pt x="176" y="571"/>
                        </a:lnTo>
                        <a:lnTo>
                          <a:pt x="173" y="571"/>
                        </a:lnTo>
                        <a:lnTo>
                          <a:pt x="175" y="558"/>
                        </a:lnTo>
                        <a:lnTo>
                          <a:pt x="189" y="550"/>
                        </a:lnTo>
                        <a:lnTo>
                          <a:pt x="190" y="543"/>
                        </a:lnTo>
                        <a:lnTo>
                          <a:pt x="196" y="540"/>
                        </a:lnTo>
                        <a:lnTo>
                          <a:pt x="196" y="536"/>
                        </a:lnTo>
                        <a:lnTo>
                          <a:pt x="189" y="541"/>
                        </a:lnTo>
                        <a:lnTo>
                          <a:pt x="176" y="547"/>
                        </a:lnTo>
                        <a:lnTo>
                          <a:pt x="162" y="550"/>
                        </a:lnTo>
                        <a:lnTo>
                          <a:pt x="162" y="543"/>
                        </a:lnTo>
                        <a:lnTo>
                          <a:pt x="158" y="541"/>
                        </a:lnTo>
                        <a:lnTo>
                          <a:pt x="160" y="533"/>
                        </a:lnTo>
                        <a:lnTo>
                          <a:pt x="165" y="530"/>
                        </a:lnTo>
                        <a:lnTo>
                          <a:pt x="159" y="530"/>
                        </a:lnTo>
                        <a:lnTo>
                          <a:pt x="156" y="536"/>
                        </a:lnTo>
                        <a:lnTo>
                          <a:pt x="152" y="536"/>
                        </a:lnTo>
                        <a:lnTo>
                          <a:pt x="152" y="540"/>
                        </a:lnTo>
                        <a:lnTo>
                          <a:pt x="149" y="540"/>
                        </a:lnTo>
                        <a:lnTo>
                          <a:pt x="149" y="554"/>
                        </a:lnTo>
                        <a:lnTo>
                          <a:pt x="145" y="555"/>
                        </a:lnTo>
                        <a:lnTo>
                          <a:pt x="141" y="548"/>
                        </a:lnTo>
                        <a:lnTo>
                          <a:pt x="136" y="537"/>
                        </a:lnTo>
                        <a:lnTo>
                          <a:pt x="132" y="534"/>
                        </a:lnTo>
                        <a:lnTo>
                          <a:pt x="132" y="529"/>
                        </a:lnTo>
                        <a:lnTo>
                          <a:pt x="124" y="534"/>
                        </a:lnTo>
                        <a:lnTo>
                          <a:pt x="124" y="530"/>
                        </a:lnTo>
                        <a:lnTo>
                          <a:pt x="121" y="530"/>
                        </a:lnTo>
                        <a:lnTo>
                          <a:pt x="120" y="520"/>
                        </a:lnTo>
                        <a:lnTo>
                          <a:pt x="106" y="526"/>
                        </a:lnTo>
                        <a:lnTo>
                          <a:pt x="97" y="526"/>
                        </a:lnTo>
                        <a:lnTo>
                          <a:pt x="91" y="530"/>
                        </a:lnTo>
                        <a:lnTo>
                          <a:pt x="84" y="533"/>
                        </a:lnTo>
                        <a:lnTo>
                          <a:pt x="84" y="531"/>
                        </a:lnTo>
                        <a:lnTo>
                          <a:pt x="75" y="530"/>
                        </a:lnTo>
                        <a:lnTo>
                          <a:pt x="75" y="526"/>
                        </a:lnTo>
                        <a:lnTo>
                          <a:pt x="87" y="523"/>
                        </a:lnTo>
                        <a:lnTo>
                          <a:pt x="86" y="513"/>
                        </a:lnTo>
                        <a:lnTo>
                          <a:pt x="91" y="513"/>
                        </a:lnTo>
                        <a:lnTo>
                          <a:pt x="91" y="510"/>
                        </a:lnTo>
                        <a:lnTo>
                          <a:pt x="84" y="509"/>
                        </a:lnTo>
                        <a:lnTo>
                          <a:pt x="83" y="500"/>
                        </a:lnTo>
                        <a:lnTo>
                          <a:pt x="91" y="493"/>
                        </a:lnTo>
                        <a:lnTo>
                          <a:pt x="90" y="451"/>
                        </a:lnTo>
                        <a:lnTo>
                          <a:pt x="93" y="447"/>
                        </a:lnTo>
                        <a:lnTo>
                          <a:pt x="106" y="438"/>
                        </a:lnTo>
                        <a:lnTo>
                          <a:pt x="101" y="437"/>
                        </a:lnTo>
                        <a:lnTo>
                          <a:pt x="86" y="450"/>
                        </a:lnTo>
                        <a:lnTo>
                          <a:pt x="84" y="464"/>
                        </a:lnTo>
                        <a:lnTo>
                          <a:pt x="65" y="468"/>
                        </a:lnTo>
                        <a:lnTo>
                          <a:pt x="52" y="467"/>
                        </a:lnTo>
                        <a:lnTo>
                          <a:pt x="46" y="461"/>
                        </a:lnTo>
                        <a:lnTo>
                          <a:pt x="46" y="454"/>
                        </a:lnTo>
                        <a:lnTo>
                          <a:pt x="41" y="440"/>
                        </a:lnTo>
                        <a:lnTo>
                          <a:pt x="52" y="429"/>
                        </a:lnTo>
                        <a:lnTo>
                          <a:pt x="62" y="424"/>
                        </a:lnTo>
                        <a:lnTo>
                          <a:pt x="65" y="429"/>
                        </a:lnTo>
                        <a:lnTo>
                          <a:pt x="63" y="431"/>
                        </a:lnTo>
                        <a:lnTo>
                          <a:pt x="69" y="431"/>
                        </a:lnTo>
                        <a:lnTo>
                          <a:pt x="69" y="424"/>
                        </a:lnTo>
                        <a:lnTo>
                          <a:pt x="63" y="419"/>
                        </a:lnTo>
                        <a:lnTo>
                          <a:pt x="56" y="419"/>
                        </a:lnTo>
                        <a:lnTo>
                          <a:pt x="51" y="414"/>
                        </a:lnTo>
                        <a:lnTo>
                          <a:pt x="49" y="412"/>
                        </a:lnTo>
                        <a:lnTo>
                          <a:pt x="44" y="410"/>
                        </a:lnTo>
                        <a:lnTo>
                          <a:pt x="39" y="410"/>
                        </a:lnTo>
                        <a:lnTo>
                          <a:pt x="39" y="407"/>
                        </a:lnTo>
                        <a:lnTo>
                          <a:pt x="46" y="406"/>
                        </a:lnTo>
                        <a:lnTo>
                          <a:pt x="45" y="403"/>
                        </a:lnTo>
                        <a:lnTo>
                          <a:pt x="42" y="403"/>
                        </a:lnTo>
                        <a:lnTo>
                          <a:pt x="41" y="396"/>
                        </a:lnTo>
                        <a:lnTo>
                          <a:pt x="35" y="399"/>
                        </a:lnTo>
                        <a:lnTo>
                          <a:pt x="31" y="393"/>
                        </a:lnTo>
                        <a:lnTo>
                          <a:pt x="31" y="382"/>
                        </a:lnTo>
                        <a:lnTo>
                          <a:pt x="27" y="382"/>
                        </a:lnTo>
                        <a:lnTo>
                          <a:pt x="28" y="367"/>
                        </a:lnTo>
                        <a:lnTo>
                          <a:pt x="39" y="367"/>
                        </a:lnTo>
                        <a:lnTo>
                          <a:pt x="42" y="355"/>
                        </a:lnTo>
                        <a:lnTo>
                          <a:pt x="45" y="351"/>
                        </a:lnTo>
                        <a:lnTo>
                          <a:pt x="52" y="351"/>
                        </a:lnTo>
                        <a:lnTo>
                          <a:pt x="52" y="348"/>
                        </a:lnTo>
                        <a:lnTo>
                          <a:pt x="60" y="343"/>
                        </a:lnTo>
                        <a:lnTo>
                          <a:pt x="67" y="348"/>
                        </a:lnTo>
                        <a:lnTo>
                          <a:pt x="67" y="343"/>
                        </a:lnTo>
                        <a:lnTo>
                          <a:pt x="70" y="343"/>
                        </a:lnTo>
                        <a:lnTo>
                          <a:pt x="73" y="338"/>
                        </a:lnTo>
                        <a:lnTo>
                          <a:pt x="73" y="335"/>
                        </a:lnTo>
                        <a:lnTo>
                          <a:pt x="70" y="337"/>
                        </a:lnTo>
                        <a:lnTo>
                          <a:pt x="70" y="327"/>
                        </a:lnTo>
                        <a:lnTo>
                          <a:pt x="80" y="326"/>
                        </a:lnTo>
                        <a:lnTo>
                          <a:pt x="86" y="328"/>
                        </a:lnTo>
                        <a:lnTo>
                          <a:pt x="86" y="324"/>
                        </a:lnTo>
                        <a:lnTo>
                          <a:pt x="80" y="319"/>
                        </a:lnTo>
                        <a:lnTo>
                          <a:pt x="91" y="316"/>
                        </a:lnTo>
                        <a:lnTo>
                          <a:pt x="96" y="320"/>
                        </a:lnTo>
                        <a:lnTo>
                          <a:pt x="97" y="324"/>
                        </a:lnTo>
                        <a:lnTo>
                          <a:pt x="96" y="327"/>
                        </a:lnTo>
                        <a:lnTo>
                          <a:pt x="110" y="331"/>
                        </a:lnTo>
                        <a:lnTo>
                          <a:pt x="122" y="320"/>
                        </a:lnTo>
                        <a:lnTo>
                          <a:pt x="128" y="320"/>
                        </a:lnTo>
                        <a:lnTo>
                          <a:pt x="128" y="316"/>
                        </a:lnTo>
                        <a:lnTo>
                          <a:pt x="134" y="316"/>
                        </a:lnTo>
                        <a:lnTo>
                          <a:pt x="134" y="320"/>
                        </a:lnTo>
                        <a:lnTo>
                          <a:pt x="149" y="320"/>
                        </a:lnTo>
                        <a:lnTo>
                          <a:pt x="156" y="316"/>
                        </a:lnTo>
                        <a:lnTo>
                          <a:pt x="159" y="312"/>
                        </a:lnTo>
                        <a:lnTo>
                          <a:pt x="159" y="296"/>
                        </a:lnTo>
                        <a:lnTo>
                          <a:pt x="162" y="292"/>
                        </a:lnTo>
                        <a:lnTo>
                          <a:pt x="160" y="283"/>
                        </a:lnTo>
                        <a:lnTo>
                          <a:pt x="156" y="282"/>
                        </a:lnTo>
                        <a:lnTo>
                          <a:pt x="156" y="278"/>
                        </a:lnTo>
                        <a:lnTo>
                          <a:pt x="163" y="279"/>
                        </a:lnTo>
                        <a:lnTo>
                          <a:pt x="169" y="276"/>
                        </a:lnTo>
                        <a:lnTo>
                          <a:pt x="173" y="269"/>
                        </a:lnTo>
                        <a:lnTo>
                          <a:pt x="167" y="259"/>
                        </a:lnTo>
                        <a:lnTo>
                          <a:pt x="159" y="266"/>
                        </a:lnTo>
                        <a:lnTo>
                          <a:pt x="152" y="264"/>
                        </a:lnTo>
                        <a:lnTo>
                          <a:pt x="152" y="266"/>
                        </a:lnTo>
                        <a:lnTo>
                          <a:pt x="146" y="266"/>
                        </a:lnTo>
                        <a:lnTo>
                          <a:pt x="136" y="271"/>
                        </a:lnTo>
                        <a:lnTo>
                          <a:pt x="131" y="278"/>
                        </a:lnTo>
                        <a:lnTo>
                          <a:pt x="128" y="264"/>
                        </a:lnTo>
                        <a:lnTo>
                          <a:pt x="124" y="264"/>
                        </a:lnTo>
                        <a:lnTo>
                          <a:pt x="124" y="272"/>
                        </a:lnTo>
                        <a:lnTo>
                          <a:pt x="118" y="268"/>
                        </a:lnTo>
                        <a:lnTo>
                          <a:pt x="118" y="264"/>
                        </a:lnTo>
                        <a:lnTo>
                          <a:pt x="93" y="259"/>
                        </a:lnTo>
                        <a:lnTo>
                          <a:pt x="90" y="259"/>
                        </a:lnTo>
                        <a:lnTo>
                          <a:pt x="73" y="248"/>
                        </a:lnTo>
                        <a:lnTo>
                          <a:pt x="69" y="241"/>
                        </a:lnTo>
                        <a:lnTo>
                          <a:pt x="69" y="237"/>
                        </a:lnTo>
                        <a:lnTo>
                          <a:pt x="70" y="234"/>
                        </a:lnTo>
                        <a:lnTo>
                          <a:pt x="69" y="213"/>
                        </a:lnTo>
                        <a:lnTo>
                          <a:pt x="70" y="213"/>
                        </a:lnTo>
                        <a:lnTo>
                          <a:pt x="70" y="220"/>
                        </a:lnTo>
                        <a:lnTo>
                          <a:pt x="73" y="220"/>
                        </a:lnTo>
                        <a:lnTo>
                          <a:pt x="77" y="218"/>
                        </a:lnTo>
                        <a:lnTo>
                          <a:pt x="83" y="223"/>
                        </a:lnTo>
                        <a:lnTo>
                          <a:pt x="83" y="218"/>
                        </a:lnTo>
                        <a:lnTo>
                          <a:pt x="79" y="214"/>
                        </a:lnTo>
                        <a:lnTo>
                          <a:pt x="75" y="214"/>
                        </a:lnTo>
                        <a:lnTo>
                          <a:pt x="76" y="211"/>
                        </a:lnTo>
                        <a:lnTo>
                          <a:pt x="60" y="204"/>
                        </a:lnTo>
                        <a:lnTo>
                          <a:pt x="53" y="190"/>
                        </a:lnTo>
                        <a:lnTo>
                          <a:pt x="67" y="186"/>
                        </a:lnTo>
                        <a:lnTo>
                          <a:pt x="76" y="187"/>
                        </a:lnTo>
                        <a:lnTo>
                          <a:pt x="77" y="182"/>
                        </a:lnTo>
                        <a:lnTo>
                          <a:pt x="94" y="180"/>
                        </a:lnTo>
                        <a:lnTo>
                          <a:pt x="96" y="183"/>
                        </a:lnTo>
                        <a:lnTo>
                          <a:pt x="101" y="183"/>
                        </a:lnTo>
                        <a:lnTo>
                          <a:pt x="100" y="180"/>
                        </a:lnTo>
                        <a:lnTo>
                          <a:pt x="118" y="175"/>
                        </a:lnTo>
                        <a:lnTo>
                          <a:pt x="128" y="175"/>
                        </a:lnTo>
                        <a:lnTo>
                          <a:pt x="138" y="178"/>
                        </a:lnTo>
                        <a:lnTo>
                          <a:pt x="135" y="180"/>
                        </a:lnTo>
                        <a:lnTo>
                          <a:pt x="131" y="193"/>
                        </a:lnTo>
                        <a:lnTo>
                          <a:pt x="134" y="200"/>
                        </a:lnTo>
                        <a:lnTo>
                          <a:pt x="141" y="200"/>
                        </a:lnTo>
                        <a:lnTo>
                          <a:pt x="151" y="203"/>
                        </a:lnTo>
                        <a:lnTo>
                          <a:pt x="152" y="207"/>
                        </a:lnTo>
                        <a:lnTo>
                          <a:pt x="166" y="207"/>
                        </a:lnTo>
                        <a:lnTo>
                          <a:pt x="167" y="210"/>
                        </a:lnTo>
                        <a:lnTo>
                          <a:pt x="172" y="207"/>
                        </a:lnTo>
                        <a:lnTo>
                          <a:pt x="173" y="202"/>
                        </a:lnTo>
                        <a:lnTo>
                          <a:pt x="176" y="202"/>
                        </a:lnTo>
                        <a:lnTo>
                          <a:pt x="177" y="204"/>
                        </a:lnTo>
                        <a:lnTo>
                          <a:pt x="184" y="204"/>
                        </a:lnTo>
                        <a:lnTo>
                          <a:pt x="183" y="202"/>
                        </a:lnTo>
                        <a:lnTo>
                          <a:pt x="179" y="197"/>
                        </a:lnTo>
                        <a:lnTo>
                          <a:pt x="169" y="199"/>
                        </a:lnTo>
                        <a:lnTo>
                          <a:pt x="170" y="187"/>
                        </a:lnTo>
                        <a:lnTo>
                          <a:pt x="165" y="179"/>
                        </a:lnTo>
                        <a:lnTo>
                          <a:pt x="165" y="171"/>
                        </a:lnTo>
                        <a:lnTo>
                          <a:pt x="169" y="171"/>
                        </a:lnTo>
                        <a:lnTo>
                          <a:pt x="173" y="178"/>
                        </a:lnTo>
                        <a:lnTo>
                          <a:pt x="173" y="186"/>
                        </a:lnTo>
                        <a:lnTo>
                          <a:pt x="177" y="195"/>
                        </a:lnTo>
                        <a:lnTo>
                          <a:pt x="187" y="195"/>
                        </a:lnTo>
                        <a:lnTo>
                          <a:pt x="187" y="200"/>
                        </a:lnTo>
                        <a:lnTo>
                          <a:pt x="193" y="204"/>
                        </a:lnTo>
                        <a:lnTo>
                          <a:pt x="198" y="202"/>
                        </a:lnTo>
                        <a:lnTo>
                          <a:pt x="198" y="196"/>
                        </a:lnTo>
                        <a:lnTo>
                          <a:pt x="210" y="195"/>
                        </a:lnTo>
                        <a:lnTo>
                          <a:pt x="208" y="192"/>
                        </a:lnTo>
                        <a:lnTo>
                          <a:pt x="196" y="192"/>
                        </a:lnTo>
                        <a:lnTo>
                          <a:pt x="187" y="187"/>
                        </a:lnTo>
                        <a:lnTo>
                          <a:pt x="182" y="192"/>
                        </a:lnTo>
                        <a:lnTo>
                          <a:pt x="177" y="182"/>
                        </a:lnTo>
                        <a:lnTo>
                          <a:pt x="179" y="172"/>
                        </a:lnTo>
                        <a:lnTo>
                          <a:pt x="184" y="171"/>
                        </a:lnTo>
                        <a:lnTo>
                          <a:pt x="180" y="166"/>
                        </a:lnTo>
                        <a:lnTo>
                          <a:pt x="170" y="165"/>
                        </a:lnTo>
                        <a:lnTo>
                          <a:pt x="170" y="159"/>
                        </a:lnTo>
                        <a:lnTo>
                          <a:pt x="162" y="162"/>
                        </a:lnTo>
                        <a:lnTo>
                          <a:pt x="151" y="154"/>
                        </a:lnTo>
                        <a:lnTo>
                          <a:pt x="152" y="134"/>
                        </a:lnTo>
                        <a:lnTo>
                          <a:pt x="139" y="111"/>
                        </a:lnTo>
                        <a:lnTo>
                          <a:pt x="129" y="99"/>
                        </a:lnTo>
                        <a:lnTo>
                          <a:pt x="125" y="89"/>
                        </a:lnTo>
                        <a:lnTo>
                          <a:pt x="121" y="85"/>
                        </a:lnTo>
                        <a:lnTo>
                          <a:pt x="124" y="83"/>
                        </a:lnTo>
                        <a:lnTo>
                          <a:pt x="134" y="70"/>
                        </a:lnTo>
                        <a:lnTo>
                          <a:pt x="134" y="66"/>
                        </a:lnTo>
                        <a:lnTo>
                          <a:pt x="151" y="72"/>
                        </a:lnTo>
                        <a:lnTo>
                          <a:pt x="173" y="73"/>
                        </a:lnTo>
                        <a:lnTo>
                          <a:pt x="180" y="65"/>
                        </a:lnTo>
                        <a:lnTo>
                          <a:pt x="187" y="59"/>
                        </a:lnTo>
                        <a:lnTo>
                          <a:pt x="196" y="45"/>
                        </a:lnTo>
                        <a:lnTo>
                          <a:pt x="206" y="37"/>
                        </a:lnTo>
                        <a:lnTo>
                          <a:pt x="210" y="37"/>
                        </a:lnTo>
                        <a:lnTo>
                          <a:pt x="211" y="32"/>
                        </a:lnTo>
                        <a:lnTo>
                          <a:pt x="215" y="28"/>
                        </a:lnTo>
                        <a:lnTo>
                          <a:pt x="220" y="28"/>
                        </a:lnTo>
                        <a:lnTo>
                          <a:pt x="218" y="32"/>
                        </a:lnTo>
                        <a:lnTo>
                          <a:pt x="234" y="28"/>
                        </a:lnTo>
                        <a:lnTo>
                          <a:pt x="245" y="21"/>
                        </a:lnTo>
                        <a:lnTo>
                          <a:pt x="248" y="25"/>
                        </a:lnTo>
                        <a:lnTo>
                          <a:pt x="246" y="28"/>
                        </a:lnTo>
                        <a:lnTo>
                          <a:pt x="248" y="38"/>
                        </a:lnTo>
                        <a:lnTo>
                          <a:pt x="248" y="32"/>
                        </a:lnTo>
                        <a:lnTo>
                          <a:pt x="251" y="30"/>
                        </a:lnTo>
                        <a:lnTo>
                          <a:pt x="258" y="30"/>
                        </a:lnTo>
                        <a:lnTo>
                          <a:pt x="252" y="25"/>
                        </a:lnTo>
                        <a:lnTo>
                          <a:pt x="251" y="18"/>
                        </a:lnTo>
                        <a:lnTo>
                          <a:pt x="260" y="13"/>
                        </a:lnTo>
                        <a:lnTo>
                          <a:pt x="260" y="18"/>
                        </a:lnTo>
                        <a:lnTo>
                          <a:pt x="283" y="17"/>
                        </a:lnTo>
                        <a:lnTo>
                          <a:pt x="303" y="0"/>
                        </a:lnTo>
                        <a:lnTo>
                          <a:pt x="315" y="13"/>
                        </a:lnTo>
                        <a:lnTo>
                          <a:pt x="311" y="20"/>
                        </a:lnTo>
                        <a:lnTo>
                          <a:pt x="308" y="18"/>
                        </a:lnTo>
                        <a:lnTo>
                          <a:pt x="307" y="27"/>
                        </a:lnTo>
                        <a:lnTo>
                          <a:pt x="308" y="25"/>
                        </a:lnTo>
                        <a:lnTo>
                          <a:pt x="315" y="24"/>
                        </a:lnTo>
                        <a:lnTo>
                          <a:pt x="315" y="21"/>
                        </a:lnTo>
                        <a:lnTo>
                          <a:pt x="322" y="14"/>
                        </a:lnTo>
                        <a:lnTo>
                          <a:pt x="331" y="20"/>
                        </a:lnTo>
                        <a:lnTo>
                          <a:pt x="325" y="32"/>
                        </a:lnTo>
                        <a:lnTo>
                          <a:pt x="328" y="35"/>
                        </a:lnTo>
                        <a:lnTo>
                          <a:pt x="331" y="31"/>
                        </a:lnTo>
                        <a:lnTo>
                          <a:pt x="339" y="28"/>
                        </a:lnTo>
                        <a:lnTo>
                          <a:pt x="352" y="28"/>
                        </a:lnTo>
                        <a:lnTo>
                          <a:pt x="362" y="32"/>
                        </a:lnTo>
                        <a:lnTo>
                          <a:pt x="359" y="42"/>
                        </a:lnTo>
                        <a:lnTo>
                          <a:pt x="365" y="44"/>
                        </a:lnTo>
                        <a:lnTo>
                          <a:pt x="365" y="48"/>
                        </a:lnTo>
                        <a:lnTo>
                          <a:pt x="372" y="55"/>
                        </a:lnTo>
                        <a:lnTo>
                          <a:pt x="376" y="51"/>
                        </a:lnTo>
                        <a:lnTo>
                          <a:pt x="379" y="56"/>
                        </a:lnTo>
                        <a:lnTo>
                          <a:pt x="400" y="51"/>
                        </a:lnTo>
                        <a:lnTo>
                          <a:pt x="406" y="55"/>
                        </a:lnTo>
                        <a:lnTo>
                          <a:pt x="406" y="65"/>
                        </a:lnTo>
                        <a:lnTo>
                          <a:pt x="411" y="58"/>
                        </a:lnTo>
                        <a:lnTo>
                          <a:pt x="411" y="54"/>
                        </a:lnTo>
                        <a:lnTo>
                          <a:pt x="420" y="58"/>
                        </a:lnTo>
                        <a:lnTo>
                          <a:pt x="418" y="62"/>
                        </a:lnTo>
                        <a:lnTo>
                          <a:pt x="430" y="63"/>
                        </a:lnTo>
                        <a:lnTo>
                          <a:pt x="432" y="66"/>
                        </a:lnTo>
                        <a:lnTo>
                          <a:pt x="455" y="68"/>
                        </a:lnTo>
                        <a:lnTo>
                          <a:pt x="468" y="76"/>
                        </a:lnTo>
                        <a:lnTo>
                          <a:pt x="473" y="76"/>
                        </a:lnTo>
                        <a:lnTo>
                          <a:pt x="479" y="72"/>
                        </a:lnTo>
                        <a:lnTo>
                          <a:pt x="487" y="70"/>
                        </a:lnTo>
                        <a:lnTo>
                          <a:pt x="489" y="68"/>
                        </a:lnTo>
                        <a:lnTo>
                          <a:pt x="497" y="69"/>
                        </a:lnTo>
                        <a:lnTo>
                          <a:pt x="508" y="79"/>
                        </a:lnTo>
                        <a:lnTo>
                          <a:pt x="521" y="85"/>
                        </a:lnTo>
                        <a:lnTo>
                          <a:pt x="521" y="89"/>
                        </a:lnTo>
                        <a:lnTo>
                          <a:pt x="525" y="87"/>
                        </a:lnTo>
                        <a:lnTo>
                          <a:pt x="531" y="90"/>
                        </a:lnTo>
                        <a:lnTo>
                          <a:pt x="547" y="382"/>
                        </a:lnTo>
                        <a:lnTo>
                          <a:pt x="549" y="503"/>
                        </a:lnTo>
                        <a:lnTo>
                          <a:pt x="559" y="513"/>
                        </a:lnTo>
                        <a:lnTo>
                          <a:pt x="565" y="507"/>
                        </a:lnTo>
                        <a:lnTo>
                          <a:pt x="575" y="512"/>
                        </a:lnTo>
                        <a:lnTo>
                          <a:pt x="578" y="505"/>
                        </a:lnTo>
                        <a:lnTo>
                          <a:pt x="590" y="503"/>
                        </a:lnTo>
                        <a:lnTo>
                          <a:pt x="593" y="500"/>
                        </a:lnTo>
                        <a:lnTo>
                          <a:pt x="593" y="516"/>
                        </a:lnTo>
                        <a:lnTo>
                          <a:pt x="604" y="520"/>
                        </a:lnTo>
                        <a:lnTo>
                          <a:pt x="604" y="526"/>
                        </a:lnTo>
                        <a:lnTo>
                          <a:pt x="614" y="536"/>
                        </a:lnTo>
                        <a:lnTo>
                          <a:pt x="620" y="540"/>
                        </a:lnTo>
                        <a:lnTo>
                          <a:pt x="631" y="543"/>
                        </a:lnTo>
                        <a:lnTo>
                          <a:pt x="635" y="564"/>
                        </a:lnTo>
                        <a:lnTo>
                          <a:pt x="642" y="557"/>
                        </a:lnTo>
                        <a:lnTo>
                          <a:pt x="644" y="551"/>
                        </a:lnTo>
                        <a:lnTo>
                          <a:pt x="652" y="550"/>
                        </a:lnTo>
                        <a:lnTo>
                          <a:pt x="656" y="546"/>
                        </a:lnTo>
                        <a:lnTo>
                          <a:pt x="656" y="537"/>
                        </a:lnTo>
                        <a:lnTo>
                          <a:pt x="659" y="537"/>
                        </a:lnTo>
                        <a:lnTo>
                          <a:pt x="661" y="531"/>
                        </a:lnTo>
                        <a:lnTo>
                          <a:pt x="661" y="527"/>
                        </a:lnTo>
                        <a:lnTo>
                          <a:pt x="665" y="527"/>
                        </a:lnTo>
                        <a:lnTo>
                          <a:pt x="672" y="519"/>
                        </a:lnTo>
                        <a:lnTo>
                          <a:pt x="686" y="527"/>
                        </a:lnTo>
                        <a:lnTo>
                          <a:pt x="686" y="536"/>
                        </a:lnTo>
                        <a:lnTo>
                          <a:pt x="693" y="537"/>
                        </a:lnTo>
                        <a:lnTo>
                          <a:pt x="696" y="538"/>
                        </a:lnTo>
                        <a:lnTo>
                          <a:pt x="697" y="541"/>
                        </a:lnTo>
                        <a:lnTo>
                          <a:pt x="707" y="543"/>
                        </a:lnTo>
                        <a:lnTo>
                          <a:pt x="707" y="553"/>
                        </a:lnTo>
                        <a:lnTo>
                          <a:pt x="716" y="558"/>
                        </a:lnTo>
                        <a:lnTo>
                          <a:pt x="721" y="558"/>
                        </a:lnTo>
                        <a:lnTo>
                          <a:pt x="723" y="564"/>
                        </a:lnTo>
                        <a:lnTo>
                          <a:pt x="727" y="569"/>
                        </a:lnTo>
                        <a:lnTo>
                          <a:pt x="730" y="569"/>
                        </a:lnTo>
                        <a:lnTo>
                          <a:pt x="730" y="572"/>
                        </a:lnTo>
                        <a:lnTo>
                          <a:pt x="735" y="579"/>
                        </a:lnTo>
                        <a:lnTo>
                          <a:pt x="744" y="585"/>
                        </a:lnTo>
                        <a:lnTo>
                          <a:pt x="766" y="615"/>
                        </a:lnTo>
                        <a:lnTo>
                          <a:pt x="766" y="624"/>
                        </a:lnTo>
                        <a:lnTo>
                          <a:pt x="773" y="624"/>
                        </a:lnTo>
                        <a:lnTo>
                          <a:pt x="775" y="632"/>
                        </a:lnTo>
                        <a:lnTo>
                          <a:pt x="780" y="636"/>
                        </a:lnTo>
                        <a:lnTo>
                          <a:pt x="780" y="643"/>
                        </a:lnTo>
                        <a:lnTo>
                          <a:pt x="789" y="643"/>
                        </a:lnTo>
                        <a:lnTo>
                          <a:pt x="827" y="657"/>
                        </a:lnTo>
                        <a:lnTo>
                          <a:pt x="828" y="661"/>
                        </a:lnTo>
                        <a:lnTo>
                          <a:pt x="833" y="664"/>
                        </a:lnTo>
                        <a:lnTo>
                          <a:pt x="833" y="679"/>
                        </a:lnTo>
                        <a:lnTo>
                          <a:pt x="835" y="681"/>
                        </a:lnTo>
                        <a:lnTo>
                          <a:pt x="840" y="698"/>
                        </a:lnTo>
                        <a:lnTo>
                          <a:pt x="835" y="720"/>
                        </a:lnTo>
                        <a:lnTo>
                          <a:pt x="831" y="720"/>
                        </a:lnTo>
                        <a:lnTo>
                          <a:pt x="827" y="715"/>
                        </a:lnTo>
                        <a:lnTo>
                          <a:pt x="824" y="720"/>
                        </a:lnTo>
                        <a:lnTo>
                          <a:pt x="820" y="720"/>
                        </a:lnTo>
                        <a:lnTo>
                          <a:pt x="817" y="706"/>
                        </a:lnTo>
                        <a:lnTo>
                          <a:pt x="816" y="705"/>
                        </a:lnTo>
                        <a:lnTo>
                          <a:pt x="816" y="685"/>
                        </a:lnTo>
                        <a:lnTo>
                          <a:pt x="810" y="675"/>
                        </a:lnTo>
                        <a:lnTo>
                          <a:pt x="807" y="672"/>
                        </a:lnTo>
                        <a:lnTo>
                          <a:pt x="807" y="665"/>
                        </a:lnTo>
                        <a:lnTo>
                          <a:pt x="796" y="671"/>
                        </a:lnTo>
                        <a:lnTo>
                          <a:pt x="792" y="677"/>
                        </a:lnTo>
                        <a:lnTo>
                          <a:pt x="792" y="686"/>
                        </a:lnTo>
                        <a:lnTo>
                          <a:pt x="789" y="686"/>
                        </a:lnTo>
                        <a:lnTo>
                          <a:pt x="789" y="692"/>
                        </a:lnTo>
                        <a:lnTo>
                          <a:pt x="785" y="691"/>
                        </a:lnTo>
                        <a:lnTo>
                          <a:pt x="780" y="685"/>
                        </a:lnTo>
                        <a:lnTo>
                          <a:pt x="779" y="681"/>
                        </a:lnTo>
                        <a:lnTo>
                          <a:pt x="780" y="679"/>
                        </a:lnTo>
                        <a:lnTo>
                          <a:pt x="782" y="663"/>
                        </a:lnTo>
                        <a:lnTo>
                          <a:pt x="790" y="663"/>
                        </a:lnTo>
                        <a:lnTo>
                          <a:pt x="785" y="661"/>
                        </a:lnTo>
                        <a:lnTo>
                          <a:pt x="783" y="655"/>
                        </a:lnTo>
                        <a:lnTo>
                          <a:pt x="778" y="667"/>
                        </a:lnTo>
                        <a:lnTo>
                          <a:pt x="778" y="672"/>
                        </a:lnTo>
                        <a:lnTo>
                          <a:pt x="776" y="675"/>
                        </a:lnTo>
                        <a:lnTo>
                          <a:pt x="775" y="675"/>
                        </a:lnTo>
                        <a:lnTo>
                          <a:pt x="775" y="670"/>
                        </a:lnTo>
                        <a:lnTo>
                          <a:pt x="771" y="670"/>
                        </a:lnTo>
                        <a:lnTo>
                          <a:pt x="771" y="671"/>
                        </a:lnTo>
                        <a:lnTo>
                          <a:pt x="766" y="668"/>
                        </a:lnTo>
                        <a:lnTo>
                          <a:pt x="766" y="660"/>
                        </a:lnTo>
                        <a:lnTo>
                          <a:pt x="772" y="660"/>
                        </a:lnTo>
                        <a:lnTo>
                          <a:pt x="772" y="640"/>
                        </a:lnTo>
                        <a:lnTo>
                          <a:pt x="768" y="643"/>
                        </a:lnTo>
                        <a:lnTo>
                          <a:pt x="755" y="632"/>
                        </a:lnTo>
                        <a:lnTo>
                          <a:pt x="756" y="632"/>
                        </a:lnTo>
                        <a:lnTo>
                          <a:pt x="756" y="626"/>
                        </a:lnTo>
                        <a:lnTo>
                          <a:pt x="754" y="629"/>
                        </a:lnTo>
                        <a:lnTo>
                          <a:pt x="738" y="626"/>
                        </a:lnTo>
                        <a:lnTo>
                          <a:pt x="740" y="622"/>
                        </a:lnTo>
                        <a:lnTo>
                          <a:pt x="744" y="622"/>
                        </a:lnTo>
                        <a:lnTo>
                          <a:pt x="747" y="619"/>
                        </a:lnTo>
                        <a:lnTo>
                          <a:pt x="740" y="617"/>
                        </a:lnTo>
                        <a:lnTo>
                          <a:pt x="740" y="609"/>
                        </a:lnTo>
                        <a:lnTo>
                          <a:pt x="735" y="609"/>
                        </a:lnTo>
                        <a:lnTo>
                          <a:pt x="734" y="603"/>
                        </a:lnTo>
                        <a:lnTo>
                          <a:pt x="744" y="606"/>
                        </a:lnTo>
                        <a:lnTo>
                          <a:pt x="740" y="602"/>
                        </a:lnTo>
                        <a:lnTo>
                          <a:pt x="735" y="602"/>
                        </a:lnTo>
                        <a:lnTo>
                          <a:pt x="734" y="595"/>
                        </a:lnTo>
                        <a:lnTo>
                          <a:pt x="728" y="598"/>
                        </a:lnTo>
                        <a:lnTo>
                          <a:pt x="728" y="592"/>
                        </a:lnTo>
                        <a:lnTo>
                          <a:pt x="730" y="591"/>
                        </a:lnTo>
                        <a:lnTo>
                          <a:pt x="728" y="586"/>
                        </a:lnTo>
                        <a:lnTo>
                          <a:pt x="727" y="589"/>
                        </a:lnTo>
                        <a:lnTo>
                          <a:pt x="724" y="589"/>
                        </a:lnTo>
                        <a:lnTo>
                          <a:pt x="720" y="582"/>
                        </a:lnTo>
                        <a:lnTo>
                          <a:pt x="720" y="569"/>
                        </a:lnTo>
                        <a:lnTo>
                          <a:pt x="717" y="572"/>
                        </a:lnTo>
                        <a:lnTo>
                          <a:pt x="716" y="579"/>
                        </a:lnTo>
                        <a:lnTo>
                          <a:pt x="703" y="578"/>
                        </a:lnTo>
                        <a:lnTo>
                          <a:pt x="694" y="565"/>
                        </a:lnTo>
                        <a:lnTo>
                          <a:pt x="696" y="560"/>
                        </a:lnTo>
                        <a:lnTo>
                          <a:pt x="693" y="561"/>
                        </a:lnTo>
                        <a:lnTo>
                          <a:pt x="682" y="538"/>
                        </a:lnTo>
                        <a:lnTo>
                          <a:pt x="676" y="540"/>
                        </a:lnTo>
                        <a:lnTo>
                          <a:pt x="672" y="537"/>
                        </a:lnTo>
                        <a:lnTo>
                          <a:pt x="680" y="547"/>
                        </a:lnTo>
                        <a:lnTo>
                          <a:pt x="686" y="560"/>
                        </a:lnTo>
                        <a:lnTo>
                          <a:pt x="690" y="565"/>
                        </a:lnTo>
                        <a:lnTo>
                          <a:pt x="692" y="584"/>
                        </a:lnTo>
                        <a:lnTo>
                          <a:pt x="690" y="585"/>
                        </a:lnTo>
                        <a:lnTo>
                          <a:pt x="685" y="579"/>
                        </a:lnTo>
                        <a:lnTo>
                          <a:pt x="676" y="579"/>
                        </a:lnTo>
                        <a:lnTo>
                          <a:pt x="671" y="558"/>
                        </a:lnTo>
                        <a:lnTo>
                          <a:pt x="671" y="557"/>
                        </a:lnTo>
                        <a:lnTo>
                          <a:pt x="669" y="562"/>
                        </a:lnTo>
                        <a:lnTo>
                          <a:pt x="666" y="564"/>
                        </a:lnTo>
                        <a:lnTo>
                          <a:pt x="659" y="558"/>
                        </a:lnTo>
                        <a:lnTo>
                          <a:pt x="659" y="555"/>
                        </a:lnTo>
                        <a:lnTo>
                          <a:pt x="651" y="557"/>
                        </a:lnTo>
                        <a:lnTo>
                          <a:pt x="645" y="564"/>
                        </a:lnTo>
                        <a:lnTo>
                          <a:pt x="659" y="564"/>
                        </a:lnTo>
                        <a:lnTo>
                          <a:pt x="659" y="565"/>
                        </a:lnTo>
                        <a:lnTo>
                          <a:pt x="663" y="568"/>
                        </a:lnTo>
                        <a:lnTo>
                          <a:pt x="662" y="572"/>
                        </a:lnTo>
                        <a:lnTo>
                          <a:pt x="668" y="572"/>
                        </a:lnTo>
                        <a:lnTo>
                          <a:pt x="672" y="581"/>
                        </a:lnTo>
                        <a:lnTo>
                          <a:pt x="671" y="582"/>
                        </a:lnTo>
                        <a:lnTo>
                          <a:pt x="665" y="582"/>
                        </a:lnTo>
                        <a:lnTo>
                          <a:pt x="665" y="585"/>
                        </a:lnTo>
                        <a:lnTo>
                          <a:pt x="661" y="586"/>
                        </a:lnTo>
                        <a:lnTo>
                          <a:pt x="661" y="589"/>
                        </a:lnTo>
                        <a:lnTo>
                          <a:pt x="658" y="589"/>
                        </a:lnTo>
                        <a:lnTo>
                          <a:pt x="656" y="585"/>
                        </a:lnTo>
                        <a:lnTo>
                          <a:pt x="640" y="581"/>
                        </a:lnTo>
                        <a:lnTo>
                          <a:pt x="617" y="557"/>
                        </a:lnTo>
                        <a:lnTo>
                          <a:pt x="617" y="554"/>
                        </a:lnTo>
                        <a:lnTo>
                          <a:pt x="620" y="553"/>
                        </a:lnTo>
                        <a:lnTo>
                          <a:pt x="616" y="550"/>
                        </a:lnTo>
                        <a:lnTo>
                          <a:pt x="610" y="553"/>
                        </a:lnTo>
                        <a:lnTo>
                          <a:pt x="597" y="548"/>
                        </a:lnTo>
                        <a:lnTo>
                          <a:pt x="597" y="543"/>
                        </a:lnTo>
                        <a:lnTo>
                          <a:pt x="593" y="546"/>
                        </a:lnTo>
                        <a:lnTo>
                          <a:pt x="593" y="543"/>
                        </a:lnTo>
                        <a:lnTo>
                          <a:pt x="583" y="543"/>
                        </a:lnTo>
                        <a:lnTo>
                          <a:pt x="579" y="540"/>
                        </a:lnTo>
                        <a:lnTo>
                          <a:pt x="583" y="537"/>
                        </a:lnTo>
                        <a:lnTo>
                          <a:pt x="586" y="530"/>
                        </a:lnTo>
                        <a:lnTo>
                          <a:pt x="585" y="524"/>
                        </a:lnTo>
                        <a:lnTo>
                          <a:pt x="582" y="523"/>
                        </a:lnTo>
                        <a:lnTo>
                          <a:pt x="579" y="529"/>
                        </a:lnTo>
                        <a:lnTo>
                          <a:pt x="569" y="531"/>
                        </a:lnTo>
                        <a:lnTo>
                          <a:pt x="555" y="531"/>
                        </a:lnTo>
                        <a:lnTo>
                          <a:pt x="551" y="527"/>
                        </a:lnTo>
                        <a:lnTo>
                          <a:pt x="545" y="527"/>
                        </a:lnTo>
                        <a:lnTo>
                          <a:pt x="549" y="517"/>
                        </a:lnTo>
                        <a:lnTo>
                          <a:pt x="545" y="516"/>
                        </a:lnTo>
                        <a:lnTo>
                          <a:pt x="545" y="519"/>
                        </a:lnTo>
                        <a:lnTo>
                          <a:pt x="537" y="522"/>
                        </a:lnTo>
                        <a:lnTo>
                          <a:pt x="521" y="516"/>
                        </a:lnTo>
                        <a:lnTo>
                          <a:pt x="510" y="519"/>
                        </a:lnTo>
                        <a:lnTo>
                          <a:pt x="494" y="519"/>
                        </a:lnTo>
                        <a:lnTo>
                          <a:pt x="483" y="522"/>
                        </a:lnTo>
                        <a:lnTo>
                          <a:pt x="483" y="507"/>
                        </a:lnTo>
                        <a:lnTo>
                          <a:pt x="479" y="506"/>
                        </a:lnTo>
                        <a:lnTo>
                          <a:pt x="479" y="510"/>
                        </a:lnTo>
                        <a:lnTo>
                          <a:pt x="477" y="512"/>
                        </a:lnTo>
                        <a:lnTo>
                          <a:pt x="465" y="506"/>
                        </a:lnTo>
                        <a:lnTo>
                          <a:pt x="465" y="503"/>
                        </a:lnTo>
                        <a:lnTo>
                          <a:pt x="469" y="503"/>
                        </a:lnTo>
                        <a:lnTo>
                          <a:pt x="466" y="496"/>
                        </a:lnTo>
                        <a:lnTo>
                          <a:pt x="461" y="498"/>
                        </a:lnTo>
                        <a:lnTo>
                          <a:pt x="461" y="502"/>
                        </a:lnTo>
                        <a:lnTo>
                          <a:pt x="455" y="502"/>
                        </a:lnTo>
                        <a:lnTo>
                          <a:pt x="451" y="499"/>
                        </a:lnTo>
                        <a:lnTo>
                          <a:pt x="446" y="500"/>
                        </a:lnTo>
                        <a:lnTo>
                          <a:pt x="449" y="491"/>
                        </a:lnTo>
                        <a:lnTo>
                          <a:pt x="441" y="491"/>
                        </a:lnTo>
                        <a:lnTo>
                          <a:pt x="441" y="486"/>
                        </a:lnTo>
                        <a:lnTo>
                          <a:pt x="432" y="488"/>
                        </a:lnTo>
                        <a:lnTo>
                          <a:pt x="432" y="486"/>
                        </a:lnTo>
                        <a:lnTo>
                          <a:pt x="441" y="479"/>
                        </a:lnTo>
                        <a:lnTo>
                          <a:pt x="430" y="483"/>
                        </a:lnTo>
                        <a:lnTo>
                          <a:pt x="428" y="479"/>
                        </a:lnTo>
                        <a:lnTo>
                          <a:pt x="430" y="478"/>
                        </a:lnTo>
                        <a:lnTo>
                          <a:pt x="431" y="471"/>
                        </a:lnTo>
                        <a:lnTo>
                          <a:pt x="430" y="471"/>
                        </a:lnTo>
                        <a:lnTo>
                          <a:pt x="423" y="475"/>
                        </a:lnTo>
                        <a:lnTo>
                          <a:pt x="414" y="474"/>
                        </a:lnTo>
                        <a:lnTo>
                          <a:pt x="413" y="476"/>
                        </a:lnTo>
                        <a:lnTo>
                          <a:pt x="411" y="468"/>
                        </a:lnTo>
                        <a:lnTo>
                          <a:pt x="408" y="481"/>
                        </a:lnTo>
                        <a:lnTo>
                          <a:pt x="403" y="478"/>
                        </a:lnTo>
                        <a:lnTo>
                          <a:pt x="403" y="471"/>
                        </a:lnTo>
                        <a:lnTo>
                          <a:pt x="408" y="465"/>
                        </a:lnTo>
                        <a:lnTo>
                          <a:pt x="407" y="462"/>
                        </a:lnTo>
                        <a:lnTo>
                          <a:pt x="404" y="464"/>
                        </a:lnTo>
                        <a:lnTo>
                          <a:pt x="403" y="468"/>
                        </a:lnTo>
                        <a:lnTo>
                          <a:pt x="393" y="468"/>
                        </a:lnTo>
                        <a:lnTo>
                          <a:pt x="393" y="472"/>
                        </a:lnTo>
                        <a:lnTo>
                          <a:pt x="396" y="472"/>
                        </a:lnTo>
                        <a:lnTo>
                          <a:pt x="396" y="475"/>
                        </a:lnTo>
                        <a:lnTo>
                          <a:pt x="387" y="485"/>
                        </a:lnTo>
                        <a:lnTo>
                          <a:pt x="387" y="489"/>
                        </a:lnTo>
                        <a:lnTo>
                          <a:pt x="389" y="486"/>
                        </a:lnTo>
                        <a:lnTo>
                          <a:pt x="393" y="489"/>
                        </a:lnTo>
                        <a:lnTo>
                          <a:pt x="393" y="492"/>
                        </a:lnTo>
                        <a:lnTo>
                          <a:pt x="389" y="495"/>
                        </a:lnTo>
                        <a:lnTo>
                          <a:pt x="390" y="498"/>
                        </a:lnTo>
                        <a:lnTo>
                          <a:pt x="396" y="496"/>
                        </a:lnTo>
                        <a:lnTo>
                          <a:pt x="397" y="495"/>
                        </a:lnTo>
                        <a:lnTo>
                          <a:pt x="397" y="500"/>
                        </a:lnTo>
                        <a:lnTo>
                          <a:pt x="393" y="505"/>
                        </a:lnTo>
                        <a:lnTo>
                          <a:pt x="393" y="515"/>
                        </a:lnTo>
                        <a:lnTo>
                          <a:pt x="386" y="516"/>
                        </a:lnTo>
                        <a:lnTo>
                          <a:pt x="383" y="522"/>
                        </a:lnTo>
                        <a:lnTo>
                          <a:pt x="379" y="519"/>
                        </a:lnTo>
                        <a:lnTo>
                          <a:pt x="372" y="519"/>
                        </a:lnTo>
                        <a:lnTo>
                          <a:pt x="373" y="515"/>
                        </a:lnTo>
                        <a:lnTo>
                          <a:pt x="370" y="515"/>
                        </a:lnTo>
                        <a:lnTo>
                          <a:pt x="369" y="522"/>
                        </a:lnTo>
                        <a:lnTo>
                          <a:pt x="368" y="516"/>
                        </a:lnTo>
                        <a:lnTo>
                          <a:pt x="365" y="519"/>
                        </a:lnTo>
                        <a:lnTo>
                          <a:pt x="363" y="529"/>
                        </a:lnTo>
                        <a:lnTo>
                          <a:pt x="361" y="529"/>
                        </a:lnTo>
                        <a:lnTo>
                          <a:pt x="361" y="522"/>
                        </a:lnTo>
                        <a:lnTo>
                          <a:pt x="356" y="522"/>
                        </a:lnTo>
                        <a:lnTo>
                          <a:pt x="356" y="531"/>
                        </a:lnTo>
                        <a:lnTo>
                          <a:pt x="355" y="530"/>
                        </a:lnTo>
                        <a:lnTo>
                          <a:pt x="351" y="531"/>
                        </a:lnTo>
                        <a:lnTo>
                          <a:pt x="351" y="529"/>
                        </a:lnTo>
                        <a:lnTo>
                          <a:pt x="351" y="533"/>
                        </a:lnTo>
                        <a:lnTo>
                          <a:pt x="344" y="538"/>
                        </a:lnTo>
                        <a:lnTo>
                          <a:pt x="341" y="534"/>
                        </a:lnTo>
                        <a:lnTo>
                          <a:pt x="332" y="540"/>
                        </a:lnTo>
                        <a:lnTo>
                          <a:pt x="331" y="547"/>
                        </a:lnTo>
                        <a:lnTo>
                          <a:pt x="330" y="547"/>
                        </a:lnTo>
                        <a:lnTo>
                          <a:pt x="330" y="544"/>
                        </a:lnTo>
                        <a:lnTo>
                          <a:pt x="322" y="544"/>
                        </a:lnTo>
                        <a:lnTo>
                          <a:pt x="325" y="548"/>
                        </a:lnTo>
                        <a:lnTo>
                          <a:pt x="315" y="550"/>
                        </a:lnTo>
                        <a:lnTo>
                          <a:pt x="315" y="547"/>
                        </a:lnTo>
                        <a:lnTo>
                          <a:pt x="310" y="547"/>
                        </a:lnTo>
                        <a:lnTo>
                          <a:pt x="308" y="540"/>
                        </a:lnTo>
                        <a:lnTo>
                          <a:pt x="311" y="537"/>
                        </a:lnTo>
                        <a:lnTo>
                          <a:pt x="320" y="537"/>
                        </a:lnTo>
                        <a:lnTo>
                          <a:pt x="320" y="534"/>
                        </a:lnTo>
                        <a:lnTo>
                          <a:pt x="327" y="531"/>
                        </a:lnTo>
                        <a:lnTo>
                          <a:pt x="331" y="524"/>
                        </a:lnTo>
                        <a:lnTo>
                          <a:pt x="322" y="529"/>
                        </a:lnTo>
                        <a:lnTo>
                          <a:pt x="314" y="526"/>
                        </a:lnTo>
                        <a:lnTo>
                          <a:pt x="313" y="519"/>
                        </a:lnTo>
                        <a:lnTo>
                          <a:pt x="317" y="510"/>
                        </a:lnTo>
                        <a:lnTo>
                          <a:pt x="324" y="505"/>
                        </a:lnTo>
                        <a:lnTo>
                          <a:pt x="324" y="498"/>
                        </a:lnTo>
                        <a:lnTo>
                          <a:pt x="327" y="496"/>
                        </a:lnTo>
                        <a:lnTo>
                          <a:pt x="327" y="481"/>
                        </a:lnTo>
                        <a:lnTo>
                          <a:pt x="335" y="479"/>
                        </a:lnTo>
                        <a:lnTo>
                          <a:pt x="344" y="472"/>
                        </a:lnTo>
                        <a:lnTo>
                          <a:pt x="349" y="471"/>
                        </a:lnTo>
                        <a:lnTo>
                          <a:pt x="353" y="475"/>
                        </a:lnTo>
                        <a:lnTo>
                          <a:pt x="359" y="475"/>
                        </a:lnTo>
                        <a:lnTo>
                          <a:pt x="376" y="478"/>
                        </a:lnTo>
                        <a:lnTo>
                          <a:pt x="359" y="465"/>
                        </a:lnTo>
                        <a:lnTo>
                          <a:pt x="359" y="464"/>
                        </a:lnTo>
                        <a:lnTo>
                          <a:pt x="375" y="450"/>
                        </a:lnTo>
                        <a:lnTo>
                          <a:pt x="368" y="450"/>
                        </a:lnTo>
                        <a:lnTo>
                          <a:pt x="362" y="452"/>
                        </a:lnTo>
                        <a:lnTo>
                          <a:pt x="362" y="458"/>
                        </a:lnTo>
                        <a:lnTo>
                          <a:pt x="349" y="458"/>
                        </a:lnTo>
                        <a:lnTo>
                          <a:pt x="349" y="450"/>
                        </a:lnTo>
                        <a:lnTo>
                          <a:pt x="362" y="427"/>
                        </a:lnTo>
                        <a:lnTo>
                          <a:pt x="361" y="421"/>
                        </a:lnTo>
                        <a:lnTo>
                          <a:pt x="359" y="431"/>
                        </a:lnTo>
                        <a:lnTo>
                          <a:pt x="351" y="441"/>
                        </a:lnTo>
                        <a:lnTo>
                          <a:pt x="345" y="431"/>
                        </a:lnTo>
                        <a:lnTo>
                          <a:pt x="344" y="443"/>
                        </a:lnTo>
                        <a:lnTo>
                          <a:pt x="346" y="444"/>
                        </a:lnTo>
                        <a:lnTo>
                          <a:pt x="346" y="454"/>
                        </a:lnTo>
                        <a:lnTo>
                          <a:pt x="344" y="458"/>
                        </a:lnTo>
                        <a:lnTo>
                          <a:pt x="337" y="461"/>
                        </a:lnTo>
                        <a:lnTo>
                          <a:pt x="337" y="465"/>
                        </a:lnTo>
                        <a:lnTo>
                          <a:pt x="334" y="468"/>
                        </a:lnTo>
                        <a:lnTo>
                          <a:pt x="322" y="471"/>
                        </a:lnTo>
                        <a:lnTo>
                          <a:pt x="320" y="475"/>
                        </a:lnTo>
                        <a:lnTo>
                          <a:pt x="320" y="481"/>
                        </a:lnTo>
                        <a:lnTo>
                          <a:pt x="315" y="479"/>
                        </a:lnTo>
                        <a:lnTo>
                          <a:pt x="311" y="486"/>
                        </a:lnTo>
                        <a:lnTo>
                          <a:pt x="304" y="489"/>
                        </a:lnTo>
                        <a:lnTo>
                          <a:pt x="304" y="492"/>
                        </a:lnTo>
                        <a:lnTo>
                          <a:pt x="307" y="493"/>
                        </a:lnTo>
                        <a:lnTo>
                          <a:pt x="301" y="499"/>
                        </a:lnTo>
                        <a:lnTo>
                          <a:pt x="296" y="499"/>
                        </a:lnTo>
                        <a:lnTo>
                          <a:pt x="291" y="496"/>
                        </a:lnTo>
                        <a:lnTo>
                          <a:pt x="291" y="495"/>
                        </a:lnTo>
                        <a:lnTo>
                          <a:pt x="289" y="495"/>
                        </a:lnTo>
                        <a:lnTo>
                          <a:pt x="287" y="498"/>
                        </a:lnTo>
                        <a:lnTo>
                          <a:pt x="296" y="503"/>
                        </a:lnTo>
                        <a:lnTo>
                          <a:pt x="297" y="510"/>
                        </a:lnTo>
                        <a:lnTo>
                          <a:pt x="290" y="515"/>
                        </a:lnTo>
                        <a:lnTo>
                          <a:pt x="283" y="515"/>
                        </a:lnTo>
                        <a:lnTo>
                          <a:pt x="283" y="519"/>
                        </a:lnTo>
                        <a:lnTo>
                          <a:pt x="286" y="519"/>
                        </a:lnTo>
                        <a:lnTo>
                          <a:pt x="286" y="522"/>
                        </a:lnTo>
                        <a:lnTo>
                          <a:pt x="279" y="523"/>
                        </a:lnTo>
                        <a:lnTo>
                          <a:pt x="279" y="520"/>
                        </a:lnTo>
                        <a:lnTo>
                          <a:pt x="277" y="519"/>
                        </a:lnTo>
                        <a:lnTo>
                          <a:pt x="276" y="523"/>
                        </a:lnTo>
                        <a:lnTo>
                          <a:pt x="272" y="523"/>
                        </a:lnTo>
                        <a:lnTo>
                          <a:pt x="269" y="531"/>
                        </a:lnTo>
                        <a:lnTo>
                          <a:pt x="260" y="533"/>
                        </a:lnTo>
                        <a:lnTo>
                          <a:pt x="260" y="537"/>
                        </a:lnTo>
                        <a:lnTo>
                          <a:pt x="256" y="543"/>
                        </a:lnTo>
                        <a:lnTo>
                          <a:pt x="256" y="550"/>
                        </a:lnTo>
                        <a:lnTo>
                          <a:pt x="259" y="547"/>
                        </a:lnTo>
                        <a:lnTo>
                          <a:pt x="266" y="547"/>
                        </a:lnTo>
                        <a:lnTo>
                          <a:pt x="275" y="558"/>
                        </a:lnTo>
                        <a:lnTo>
                          <a:pt x="270" y="564"/>
                        </a:lnTo>
                        <a:lnTo>
                          <a:pt x="263" y="568"/>
                        </a:lnTo>
                        <a:lnTo>
                          <a:pt x="258" y="568"/>
                        </a:lnTo>
                        <a:lnTo>
                          <a:pt x="256" y="572"/>
                        </a:lnTo>
                        <a:lnTo>
                          <a:pt x="252" y="572"/>
                        </a:lnTo>
                        <a:lnTo>
                          <a:pt x="253" y="579"/>
                        </a:lnTo>
                        <a:lnTo>
                          <a:pt x="251" y="579"/>
                        </a:lnTo>
                        <a:lnTo>
                          <a:pt x="251" y="584"/>
                        </a:lnTo>
                        <a:lnTo>
                          <a:pt x="241" y="589"/>
                        </a:lnTo>
                        <a:lnTo>
                          <a:pt x="232" y="591"/>
                        </a:lnTo>
                        <a:lnTo>
                          <a:pt x="231" y="586"/>
                        </a:lnTo>
                        <a:lnTo>
                          <a:pt x="227" y="586"/>
                        </a:lnTo>
                        <a:lnTo>
                          <a:pt x="227" y="593"/>
                        </a:lnTo>
                        <a:lnTo>
                          <a:pt x="222" y="595"/>
                        </a:lnTo>
                        <a:lnTo>
                          <a:pt x="222" y="600"/>
                        </a:lnTo>
                        <a:lnTo>
                          <a:pt x="217" y="602"/>
                        </a:lnTo>
                        <a:lnTo>
                          <a:pt x="215" y="598"/>
                        </a:lnTo>
                        <a:lnTo>
                          <a:pt x="210" y="603"/>
                        </a:lnTo>
                        <a:lnTo>
                          <a:pt x="210" y="606"/>
                        </a:lnTo>
                        <a:lnTo>
                          <a:pt x="201" y="605"/>
                        </a:lnTo>
                        <a:lnTo>
                          <a:pt x="201" y="610"/>
                        </a:lnTo>
                        <a:lnTo>
                          <a:pt x="196" y="609"/>
                        </a:lnTo>
                        <a:lnTo>
                          <a:pt x="189" y="616"/>
                        </a:lnTo>
                        <a:lnTo>
                          <a:pt x="191" y="616"/>
                        </a:lnTo>
                        <a:lnTo>
                          <a:pt x="191" y="622"/>
                        </a:lnTo>
                        <a:lnTo>
                          <a:pt x="184" y="630"/>
                        </a:lnTo>
                        <a:lnTo>
                          <a:pt x="182" y="626"/>
                        </a:lnTo>
                        <a:lnTo>
                          <a:pt x="179" y="632"/>
                        </a:lnTo>
                        <a:lnTo>
                          <a:pt x="177" y="630"/>
                        </a:lnTo>
                        <a:lnTo>
                          <a:pt x="173" y="632"/>
                        </a:lnTo>
                        <a:lnTo>
                          <a:pt x="169" y="630"/>
                        </a:lnTo>
                        <a:lnTo>
                          <a:pt x="169" y="633"/>
                        </a:lnTo>
                        <a:lnTo>
                          <a:pt x="163" y="630"/>
                        </a:lnTo>
                        <a:lnTo>
                          <a:pt x="162" y="637"/>
                        </a:lnTo>
                        <a:lnTo>
                          <a:pt x="158" y="639"/>
                        </a:lnTo>
                        <a:lnTo>
                          <a:pt x="149" y="636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4124" name="Freeform 87"/>
                <p:cNvSpPr>
                  <a:spLocks/>
                </p:cNvSpPr>
                <p:nvPr/>
              </p:nvSpPr>
              <p:spPr bwMode="ltGray">
                <a:xfrm>
                  <a:off x="4727" y="551"/>
                  <a:ext cx="241" cy="407"/>
                </a:xfrm>
                <a:custGeom>
                  <a:avLst/>
                  <a:gdLst>
                    <a:gd name="T0" fmla="*/ 100 w 281"/>
                    <a:gd name="T1" fmla="*/ 136 h 476"/>
                    <a:gd name="T2" fmla="*/ 96 w 281"/>
                    <a:gd name="T3" fmla="*/ 153 h 476"/>
                    <a:gd name="T4" fmla="*/ 86 w 281"/>
                    <a:gd name="T5" fmla="*/ 164 h 476"/>
                    <a:gd name="T6" fmla="*/ 77 w 281"/>
                    <a:gd name="T7" fmla="*/ 171 h 476"/>
                    <a:gd name="T8" fmla="*/ 57 w 281"/>
                    <a:gd name="T9" fmla="*/ 176 h 476"/>
                    <a:gd name="T10" fmla="*/ 47 w 281"/>
                    <a:gd name="T11" fmla="*/ 180 h 476"/>
                    <a:gd name="T12" fmla="*/ 41 w 281"/>
                    <a:gd name="T13" fmla="*/ 184 h 476"/>
                    <a:gd name="T14" fmla="*/ 27 w 281"/>
                    <a:gd name="T15" fmla="*/ 184 h 476"/>
                    <a:gd name="T16" fmla="*/ 21 w 281"/>
                    <a:gd name="T17" fmla="*/ 169 h 476"/>
                    <a:gd name="T18" fmla="*/ 24 w 281"/>
                    <a:gd name="T19" fmla="*/ 164 h 476"/>
                    <a:gd name="T20" fmla="*/ 36 w 281"/>
                    <a:gd name="T21" fmla="*/ 142 h 476"/>
                    <a:gd name="T22" fmla="*/ 40 w 281"/>
                    <a:gd name="T23" fmla="*/ 126 h 476"/>
                    <a:gd name="T24" fmla="*/ 33 w 281"/>
                    <a:gd name="T25" fmla="*/ 118 h 476"/>
                    <a:gd name="T26" fmla="*/ 24 w 281"/>
                    <a:gd name="T27" fmla="*/ 123 h 476"/>
                    <a:gd name="T28" fmla="*/ 20 w 281"/>
                    <a:gd name="T29" fmla="*/ 128 h 476"/>
                    <a:gd name="T30" fmla="*/ 27 w 281"/>
                    <a:gd name="T31" fmla="*/ 110 h 476"/>
                    <a:gd name="T32" fmla="*/ 11 w 281"/>
                    <a:gd name="T33" fmla="*/ 146 h 476"/>
                    <a:gd name="T34" fmla="*/ 7 w 281"/>
                    <a:gd name="T35" fmla="*/ 153 h 476"/>
                    <a:gd name="T36" fmla="*/ 11 w 281"/>
                    <a:gd name="T37" fmla="*/ 132 h 476"/>
                    <a:gd name="T38" fmla="*/ 15 w 281"/>
                    <a:gd name="T39" fmla="*/ 118 h 476"/>
                    <a:gd name="T40" fmla="*/ 15 w 281"/>
                    <a:gd name="T41" fmla="*/ 104 h 476"/>
                    <a:gd name="T42" fmla="*/ 20 w 281"/>
                    <a:gd name="T43" fmla="*/ 97 h 476"/>
                    <a:gd name="T44" fmla="*/ 13 w 281"/>
                    <a:gd name="T45" fmla="*/ 98 h 476"/>
                    <a:gd name="T46" fmla="*/ 7 w 281"/>
                    <a:gd name="T47" fmla="*/ 92 h 476"/>
                    <a:gd name="T48" fmla="*/ 2 w 281"/>
                    <a:gd name="T49" fmla="*/ 85 h 476"/>
                    <a:gd name="T50" fmla="*/ 11 w 281"/>
                    <a:gd name="T51" fmla="*/ 83 h 476"/>
                    <a:gd name="T52" fmla="*/ 15 w 281"/>
                    <a:gd name="T53" fmla="*/ 76 h 476"/>
                    <a:gd name="T54" fmla="*/ 18 w 281"/>
                    <a:gd name="T55" fmla="*/ 73 h 476"/>
                    <a:gd name="T56" fmla="*/ 13 w 281"/>
                    <a:gd name="T57" fmla="*/ 68 h 476"/>
                    <a:gd name="T58" fmla="*/ 20 w 281"/>
                    <a:gd name="T59" fmla="*/ 63 h 476"/>
                    <a:gd name="T60" fmla="*/ 20 w 281"/>
                    <a:gd name="T61" fmla="*/ 58 h 476"/>
                    <a:gd name="T62" fmla="*/ 9 w 281"/>
                    <a:gd name="T63" fmla="*/ 49 h 476"/>
                    <a:gd name="T64" fmla="*/ 11 w 281"/>
                    <a:gd name="T65" fmla="*/ 44 h 476"/>
                    <a:gd name="T66" fmla="*/ 15 w 281"/>
                    <a:gd name="T67" fmla="*/ 32 h 476"/>
                    <a:gd name="T68" fmla="*/ 17 w 281"/>
                    <a:gd name="T69" fmla="*/ 32 h 476"/>
                    <a:gd name="T70" fmla="*/ 24 w 281"/>
                    <a:gd name="T71" fmla="*/ 37 h 476"/>
                    <a:gd name="T72" fmla="*/ 28 w 281"/>
                    <a:gd name="T73" fmla="*/ 32 h 476"/>
                    <a:gd name="T74" fmla="*/ 27 w 281"/>
                    <a:gd name="T75" fmla="*/ 23 h 476"/>
                    <a:gd name="T76" fmla="*/ 30 w 281"/>
                    <a:gd name="T77" fmla="*/ 6 h 476"/>
                    <a:gd name="T78" fmla="*/ 36 w 281"/>
                    <a:gd name="T79" fmla="*/ 0 h 476"/>
                    <a:gd name="T80" fmla="*/ 42 w 281"/>
                    <a:gd name="T81" fmla="*/ 9 h 476"/>
                    <a:gd name="T82" fmla="*/ 49 w 281"/>
                    <a:gd name="T83" fmla="*/ 7 h 476"/>
                    <a:gd name="T84" fmla="*/ 54 w 281"/>
                    <a:gd name="T85" fmla="*/ 6 h 476"/>
                    <a:gd name="T86" fmla="*/ 60 w 281"/>
                    <a:gd name="T87" fmla="*/ 4 h 476"/>
                    <a:gd name="T88" fmla="*/ 69 w 281"/>
                    <a:gd name="T89" fmla="*/ 3 h 476"/>
                    <a:gd name="T90" fmla="*/ 73 w 281"/>
                    <a:gd name="T91" fmla="*/ 0 h 476"/>
                    <a:gd name="T92" fmla="*/ 81 w 281"/>
                    <a:gd name="T93" fmla="*/ 3 h 476"/>
                    <a:gd name="T94" fmla="*/ 69 w 281"/>
                    <a:gd name="T95" fmla="*/ 23 h 476"/>
                    <a:gd name="T96" fmla="*/ 57 w 281"/>
                    <a:gd name="T97" fmla="*/ 37 h 476"/>
                    <a:gd name="T98" fmla="*/ 57 w 281"/>
                    <a:gd name="T99" fmla="*/ 38 h 476"/>
                    <a:gd name="T100" fmla="*/ 57 w 281"/>
                    <a:gd name="T101" fmla="*/ 46 h 476"/>
                    <a:gd name="T102" fmla="*/ 57 w 281"/>
                    <a:gd name="T103" fmla="*/ 46 h 476"/>
                    <a:gd name="T104" fmla="*/ 51 w 281"/>
                    <a:gd name="T105" fmla="*/ 54 h 476"/>
                    <a:gd name="T106" fmla="*/ 75 w 281"/>
                    <a:gd name="T107" fmla="*/ 43 h 476"/>
                    <a:gd name="T108" fmla="*/ 112 w 281"/>
                    <a:gd name="T109" fmla="*/ 51 h 476"/>
                    <a:gd name="T110" fmla="*/ 105 w 281"/>
                    <a:gd name="T111" fmla="*/ 74 h 476"/>
                    <a:gd name="T112" fmla="*/ 95 w 281"/>
                    <a:gd name="T113" fmla="*/ 91 h 476"/>
                    <a:gd name="T114" fmla="*/ 83 w 281"/>
                    <a:gd name="T115" fmla="*/ 103 h 476"/>
                    <a:gd name="T116" fmla="*/ 85 w 281"/>
                    <a:gd name="T117" fmla="*/ 109 h 476"/>
                    <a:gd name="T118" fmla="*/ 81 w 281"/>
                    <a:gd name="T119" fmla="*/ 116 h 476"/>
                    <a:gd name="T120" fmla="*/ 59 w 281"/>
                    <a:gd name="T121" fmla="*/ 120 h 476"/>
                    <a:gd name="T122" fmla="*/ 81 w 281"/>
                    <a:gd name="T123" fmla="*/ 127 h 476"/>
                    <a:gd name="T124" fmla="*/ 104 w 281"/>
                    <a:gd name="T125" fmla="*/ 131 h 47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81"/>
                    <a:gd name="T190" fmla="*/ 0 h 476"/>
                    <a:gd name="T191" fmla="*/ 281 w 281"/>
                    <a:gd name="T192" fmla="*/ 476 h 47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81" h="476">
                      <a:moveTo>
                        <a:pt x="263" y="342"/>
                      </a:moveTo>
                      <a:lnTo>
                        <a:pt x="258" y="349"/>
                      </a:lnTo>
                      <a:lnTo>
                        <a:pt x="251" y="349"/>
                      </a:lnTo>
                      <a:lnTo>
                        <a:pt x="247" y="353"/>
                      </a:lnTo>
                      <a:lnTo>
                        <a:pt x="249" y="383"/>
                      </a:lnTo>
                      <a:lnTo>
                        <a:pt x="242" y="390"/>
                      </a:lnTo>
                      <a:lnTo>
                        <a:pt x="233" y="390"/>
                      </a:lnTo>
                      <a:lnTo>
                        <a:pt x="224" y="397"/>
                      </a:lnTo>
                      <a:lnTo>
                        <a:pt x="217" y="419"/>
                      </a:lnTo>
                      <a:lnTo>
                        <a:pt x="201" y="433"/>
                      </a:lnTo>
                      <a:lnTo>
                        <a:pt x="195" y="433"/>
                      </a:lnTo>
                      <a:lnTo>
                        <a:pt x="194" y="437"/>
                      </a:lnTo>
                      <a:lnTo>
                        <a:pt x="160" y="433"/>
                      </a:lnTo>
                      <a:lnTo>
                        <a:pt x="160" y="451"/>
                      </a:lnTo>
                      <a:lnTo>
                        <a:pt x="144" y="451"/>
                      </a:lnTo>
                      <a:lnTo>
                        <a:pt x="124" y="462"/>
                      </a:lnTo>
                      <a:lnTo>
                        <a:pt x="124" y="451"/>
                      </a:lnTo>
                      <a:lnTo>
                        <a:pt x="120" y="462"/>
                      </a:lnTo>
                      <a:lnTo>
                        <a:pt x="115" y="451"/>
                      </a:lnTo>
                      <a:lnTo>
                        <a:pt x="104" y="440"/>
                      </a:lnTo>
                      <a:lnTo>
                        <a:pt x="104" y="473"/>
                      </a:lnTo>
                      <a:lnTo>
                        <a:pt x="74" y="448"/>
                      </a:lnTo>
                      <a:lnTo>
                        <a:pt x="72" y="476"/>
                      </a:lnTo>
                      <a:lnTo>
                        <a:pt x="67" y="473"/>
                      </a:lnTo>
                      <a:lnTo>
                        <a:pt x="67" y="462"/>
                      </a:lnTo>
                      <a:lnTo>
                        <a:pt x="63" y="458"/>
                      </a:lnTo>
                      <a:lnTo>
                        <a:pt x="51" y="433"/>
                      </a:lnTo>
                      <a:lnTo>
                        <a:pt x="58" y="430"/>
                      </a:lnTo>
                      <a:lnTo>
                        <a:pt x="63" y="440"/>
                      </a:lnTo>
                      <a:lnTo>
                        <a:pt x="63" y="421"/>
                      </a:lnTo>
                      <a:lnTo>
                        <a:pt x="83" y="381"/>
                      </a:lnTo>
                      <a:lnTo>
                        <a:pt x="92" y="378"/>
                      </a:lnTo>
                      <a:lnTo>
                        <a:pt x="90" y="363"/>
                      </a:lnTo>
                      <a:lnTo>
                        <a:pt x="76" y="347"/>
                      </a:lnTo>
                      <a:lnTo>
                        <a:pt x="79" y="322"/>
                      </a:lnTo>
                      <a:lnTo>
                        <a:pt x="102" y="322"/>
                      </a:lnTo>
                      <a:lnTo>
                        <a:pt x="85" y="312"/>
                      </a:lnTo>
                      <a:lnTo>
                        <a:pt x="85" y="294"/>
                      </a:lnTo>
                      <a:lnTo>
                        <a:pt x="81" y="301"/>
                      </a:lnTo>
                      <a:lnTo>
                        <a:pt x="72" y="326"/>
                      </a:lnTo>
                      <a:lnTo>
                        <a:pt x="67" y="329"/>
                      </a:lnTo>
                      <a:lnTo>
                        <a:pt x="59" y="315"/>
                      </a:lnTo>
                      <a:lnTo>
                        <a:pt x="67" y="344"/>
                      </a:lnTo>
                      <a:lnTo>
                        <a:pt x="59" y="333"/>
                      </a:lnTo>
                      <a:lnTo>
                        <a:pt x="49" y="329"/>
                      </a:lnTo>
                      <a:lnTo>
                        <a:pt x="52" y="304"/>
                      </a:lnTo>
                      <a:lnTo>
                        <a:pt x="79" y="279"/>
                      </a:lnTo>
                      <a:lnTo>
                        <a:pt x="67" y="283"/>
                      </a:lnTo>
                      <a:lnTo>
                        <a:pt x="43" y="308"/>
                      </a:lnTo>
                      <a:lnTo>
                        <a:pt x="45" y="340"/>
                      </a:lnTo>
                      <a:lnTo>
                        <a:pt x="27" y="374"/>
                      </a:lnTo>
                      <a:lnTo>
                        <a:pt x="33" y="378"/>
                      </a:lnTo>
                      <a:lnTo>
                        <a:pt x="33" y="381"/>
                      </a:lnTo>
                      <a:lnTo>
                        <a:pt x="18" y="392"/>
                      </a:lnTo>
                      <a:lnTo>
                        <a:pt x="18" y="363"/>
                      </a:lnTo>
                      <a:lnTo>
                        <a:pt x="40" y="333"/>
                      </a:lnTo>
                      <a:lnTo>
                        <a:pt x="27" y="337"/>
                      </a:lnTo>
                      <a:lnTo>
                        <a:pt x="31" y="312"/>
                      </a:lnTo>
                      <a:lnTo>
                        <a:pt x="25" y="312"/>
                      </a:lnTo>
                      <a:lnTo>
                        <a:pt x="36" y="301"/>
                      </a:lnTo>
                      <a:lnTo>
                        <a:pt x="36" y="274"/>
                      </a:lnTo>
                      <a:lnTo>
                        <a:pt x="42" y="274"/>
                      </a:lnTo>
                      <a:lnTo>
                        <a:pt x="40" y="267"/>
                      </a:lnTo>
                      <a:lnTo>
                        <a:pt x="45" y="253"/>
                      </a:lnTo>
                      <a:lnTo>
                        <a:pt x="56" y="249"/>
                      </a:lnTo>
                      <a:lnTo>
                        <a:pt x="49" y="249"/>
                      </a:lnTo>
                      <a:lnTo>
                        <a:pt x="59" y="231"/>
                      </a:lnTo>
                      <a:lnTo>
                        <a:pt x="65" y="213"/>
                      </a:lnTo>
                      <a:lnTo>
                        <a:pt x="31" y="253"/>
                      </a:lnTo>
                      <a:lnTo>
                        <a:pt x="20" y="247"/>
                      </a:lnTo>
                      <a:lnTo>
                        <a:pt x="11" y="231"/>
                      </a:lnTo>
                      <a:lnTo>
                        <a:pt x="18" y="235"/>
                      </a:lnTo>
                      <a:lnTo>
                        <a:pt x="20" y="227"/>
                      </a:lnTo>
                      <a:lnTo>
                        <a:pt x="0" y="224"/>
                      </a:lnTo>
                      <a:lnTo>
                        <a:pt x="2" y="217"/>
                      </a:lnTo>
                      <a:lnTo>
                        <a:pt x="24" y="217"/>
                      </a:lnTo>
                      <a:lnTo>
                        <a:pt x="24" y="213"/>
                      </a:lnTo>
                      <a:lnTo>
                        <a:pt x="27" y="211"/>
                      </a:lnTo>
                      <a:lnTo>
                        <a:pt x="18" y="208"/>
                      </a:lnTo>
                      <a:lnTo>
                        <a:pt x="24" y="190"/>
                      </a:lnTo>
                      <a:lnTo>
                        <a:pt x="40" y="195"/>
                      </a:lnTo>
                      <a:lnTo>
                        <a:pt x="25" y="186"/>
                      </a:lnTo>
                      <a:lnTo>
                        <a:pt x="33" y="179"/>
                      </a:lnTo>
                      <a:lnTo>
                        <a:pt x="45" y="186"/>
                      </a:lnTo>
                      <a:lnTo>
                        <a:pt x="52" y="179"/>
                      </a:lnTo>
                      <a:lnTo>
                        <a:pt x="45" y="179"/>
                      </a:lnTo>
                      <a:lnTo>
                        <a:pt x="34" y="172"/>
                      </a:lnTo>
                      <a:lnTo>
                        <a:pt x="42" y="161"/>
                      </a:lnTo>
                      <a:lnTo>
                        <a:pt x="49" y="168"/>
                      </a:lnTo>
                      <a:lnTo>
                        <a:pt x="49" y="161"/>
                      </a:lnTo>
                      <a:lnTo>
                        <a:pt x="34" y="158"/>
                      </a:lnTo>
                      <a:lnTo>
                        <a:pt x="33" y="154"/>
                      </a:lnTo>
                      <a:lnTo>
                        <a:pt x="49" y="149"/>
                      </a:lnTo>
                      <a:lnTo>
                        <a:pt x="40" y="143"/>
                      </a:lnTo>
                      <a:lnTo>
                        <a:pt x="25" y="149"/>
                      </a:lnTo>
                      <a:lnTo>
                        <a:pt x="25" y="124"/>
                      </a:lnTo>
                      <a:lnTo>
                        <a:pt x="45" y="131"/>
                      </a:lnTo>
                      <a:lnTo>
                        <a:pt x="49" y="127"/>
                      </a:lnTo>
                      <a:lnTo>
                        <a:pt x="27" y="113"/>
                      </a:lnTo>
                      <a:lnTo>
                        <a:pt x="34" y="106"/>
                      </a:lnTo>
                      <a:lnTo>
                        <a:pt x="31" y="102"/>
                      </a:lnTo>
                      <a:lnTo>
                        <a:pt x="36" y="84"/>
                      </a:lnTo>
                      <a:lnTo>
                        <a:pt x="43" y="99"/>
                      </a:lnTo>
                      <a:lnTo>
                        <a:pt x="42" y="84"/>
                      </a:lnTo>
                      <a:lnTo>
                        <a:pt x="43" y="81"/>
                      </a:lnTo>
                      <a:lnTo>
                        <a:pt x="51" y="92"/>
                      </a:lnTo>
                      <a:lnTo>
                        <a:pt x="56" y="88"/>
                      </a:lnTo>
                      <a:lnTo>
                        <a:pt x="63" y="92"/>
                      </a:lnTo>
                      <a:lnTo>
                        <a:pt x="63" y="84"/>
                      </a:lnTo>
                      <a:lnTo>
                        <a:pt x="74" y="95"/>
                      </a:lnTo>
                      <a:lnTo>
                        <a:pt x="72" y="81"/>
                      </a:lnTo>
                      <a:lnTo>
                        <a:pt x="56" y="61"/>
                      </a:lnTo>
                      <a:lnTo>
                        <a:pt x="65" y="65"/>
                      </a:lnTo>
                      <a:lnTo>
                        <a:pt x="67" y="58"/>
                      </a:lnTo>
                      <a:lnTo>
                        <a:pt x="63" y="43"/>
                      </a:lnTo>
                      <a:lnTo>
                        <a:pt x="79" y="43"/>
                      </a:lnTo>
                      <a:lnTo>
                        <a:pt x="76" y="15"/>
                      </a:lnTo>
                      <a:lnTo>
                        <a:pt x="79" y="11"/>
                      </a:lnTo>
                      <a:lnTo>
                        <a:pt x="76" y="0"/>
                      </a:lnTo>
                      <a:lnTo>
                        <a:pt x="90" y="0"/>
                      </a:lnTo>
                      <a:lnTo>
                        <a:pt x="106" y="7"/>
                      </a:lnTo>
                      <a:lnTo>
                        <a:pt x="108" y="11"/>
                      </a:lnTo>
                      <a:lnTo>
                        <a:pt x="106" y="22"/>
                      </a:lnTo>
                      <a:lnTo>
                        <a:pt x="113" y="7"/>
                      </a:lnTo>
                      <a:lnTo>
                        <a:pt x="122" y="11"/>
                      </a:lnTo>
                      <a:lnTo>
                        <a:pt x="122" y="18"/>
                      </a:lnTo>
                      <a:lnTo>
                        <a:pt x="124" y="15"/>
                      </a:lnTo>
                      <a:lnTo>
                        <a:pt x="131" y="15"/>
                      </a:lnTo>
                      <a:lnTo>
                        <a:pt x="135" y="15"/>
                      </a:lnTo>
                      <a:lnTo>
                        <a:pt x="136" y="11"/>
                      </a:lnTo>
                      <a:lnTo>
                        <a:pt x="153" y="7"/>
                      </a:lnTo>
                      <a:lnTo>
                        <a:pt x="153" y="11"/>
                      </a:lnTo>
                      <a:lnTo>
                        <a:pt x="161" y="7"/>
                      </a:lnTo>
                      <a:lnTo>
                        <a:pt x="169" y="4"/>
                      </a:lnTo>
                      <a:lnTo>
                        <a:pt x="176" y="4"/>
                      </a:lnTo>
                      <a:lnTo>
                        <a:pt x="176" y="7"/>
                      </a:lnTo>
                      <a:lnTo>
                        <a:pt x="183" y="7"/>
                      </a:lnTo>
                      <a:lnTo>
                        <a:pt x="183" y="0"/>
                      </a:lnTo>
                      <a:lnTo>
                        <a:pt x="185" y="0"/>
                      </a:lnTo>
                      <a:lnTo>
                        <a:pt x="190" y="4"/>
                      </a:lnTo>
                      <a:lnTo>
                        <a:pt x="206" y="4"/>
                      </a:lnTo>
                      <a:lnTo>
                        <a:pt x="199" y="40"/>
                      </a:lnTo>
                      <a:lnTo>
                        <a:pt x="183" y="47"/>
                      </a:lnTo>
                      <a:lnTo>
                        <a:pt x="174" y="61"/>
                      </a:lnTo>
                      <a:lnTo>
                        <a:pt x="147" y="84"/>
                      </a:lnTo>
                      <a:lnTo>
                        <a:pt x="142" y="81"/>
                      </a:lnTo>
                      <a:lnTo>
                        <a:pt x="145" y="92"/>
                      </a:lnTo>
                      <a:lnTo>
                        <a:pt x="138" y="95"/>
                      </a:lnTo>
                      <a:lnTo>
                        <a:pt x="124" y="92"/>
                      </a:lnTo>
                      <a:lnTo>
                        <a:pt x="142" y="99"/>
                      </a:lnTo>
                      <a:lnTo>
                        <a:pt x="145" y="95"/>
                      </a:lnTo>
                      <a:lnTo>
                        <a:pt x="156" y="95"/>
                      </a:lnTo>
                      <a:lnTo>
                        <a:pt x="145" y="117"/>
                      </a:lnTo>
                      <a:lnTo>
                        <a:pt x="144" y="109"/>
                      </a:lnTo>
                      <a:lnTo>
                        <a:pt x="117" y="124"/>
                      </a:lnTo>
                      <a:lnTo>
                        <a:pt x="144" y="117"/>
                      </a:lnTo>
                      <a:lnTo>
                        <a:pt x="129" y="134"/>
                      </a:lnTo>
                      <a:lnTo>
                        <a:pt x="115" y="140"/>
                      </a:lnTo>
                      <a:lnTo>
                        <a:pt x="129" y="138"/>
                      </a:lnTo>
                      <a:lnTo>
                        <a:pt x="142" y="127"/>
                      </a:lnTo>
                      <a:lnTo>
                        <a:pt x="153" y="127"/>
                      </a:lnTo>
                      <a:lnTo>
                        <a:pt x="190" y="109"/>
                      </a:lnTo>
                      <a:lnTo>
                        <a:pt x="201" y="120"/>
                      </a:lnTo>
                      <a:lnTo>
                        <a:pt x="271" y="120"/>
                      </a:lnTo>
                      <a:lnTo>
                        <a:pt x="281" y="131"/>
                      </a:lnTo>
                      <a:lnTo>
                        <a:pt x="281" y="143"/>
                      </a:lnTo>
                      <a:lnTo>
                        <a:pt x="271" y="161"/>
                      </a:lnTo>
                      <a:lnTo>
                        <a:pt x="263" y="190"/>
                      </a:lnTo>
                      <a:lnTo>
                        <a:pt x="255" y="204"/>
                      </a:lnTo>
                      <a:lnTo>
                        <a:pt x="255" y="213"/>
                      </a:lnTo>
                      <a:lnTo>
                        <a:pt x="238" y="231"/>
                      </a:lnTo>
                      <a:lnTo>
                        <a:pt x="233" y="249"/>
                      </a:lnTo>
                      <a:lnTo>
                        <a:pt x="219" y="263"/>
                      </a:lnTo>
                      <a:lnTo>
                        <a:pt x="210" y="263"/>
                      </a:lnTo>
                      <a:lnTo>
                        <a:pt x="183" y="278"/>
                      </a:lnTo>
                      <a:lnTo>
                        <a:pt x="213" y="267"/>
                      </a:lnTo>
                      <a:lnTo>
                        <a:pt x="213" y="278"/>
                      </a:lnTo>
                      <a:lnTo>
                        <a:pt x="231" y="283"/>
                      </a:lnTo>
                      <a:lnTo>
                        <a:pt x="217" y="297"/>
                      </a:lnTo>
                      <a:lnTo>
                        <a:pt x="206" y="297"/>
                      </a:lnTo>
                      <a:lnTo>
                        <a:pt x="192" y="312"/>
                      </a:lnTo>
                      <a:lnTo>
                        <a:pt x="167" y="315"/>
                      </a:lnTo>
                      <a:lnTo>
                        <a:pt x="151" y="308"/>
                      </a:lnTo>
                      <a:lnTo>
                        <a:pt x="156" y="319"/>
                      </a:lnTo>
                      <a:lnTo>
                        <a:pt x="181" y="319"/>
                      </a:lnTo>
                      <a:lnTo>
                        <a:pt x="206" y="326"/>
                      </a:lnTo>
                      <a:lnTo>
                        <a:pt x="215" y="312"/>
                      </a:lnTo>
                      <a:lnTo>
                        <a:pt x="238" y="326"/>
                      </a:lnTo>
                      <a:lnTo>
                        <a:pt x="260" y="333"/>
                      </a:lnTo>
                      <a:lnTo>
                        <a:pt x="263" y="342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12700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5" name="Freeform 88"/>
                <p:cNvSpPr>
                  <a:spLocks/>
                </p:cNvSpPr>
                <p:nvPr/>
              </p:nvSpPr>
              <p:spPr bwMode="ltGray">
                <a:xfrm>
                  <a:off x="4407" y="908"/>
                  <a:ext cx="277" cy="391"/>
                </a:xfrm>
                <a:custGeom>
                  <a:avLst/>
                  <a:gdLst>
                    <a:gd name="T0" fmla="*/ 80 w 324"/>
                    <a:gd name="T1" fmla="*/ 38 h 458"/>
                    <a:gd name="T2" fmla="*/ 86 w 324"/>
                    <a:gd name="T3" fmla="*/ 34 h 458"/>
                    <a:gd name="T4" fmla="*/ 83 w 324"/>
                    <a:gd name="T5" fmla="*/ 31 h 458"/>
                    <a:gd name="T6" fmla="*/ 90 w 324"/>
                    <a:gd name="T7" fmla="*/ 27 h 458"/>
                    <a:gd name="T8" fmla="*/ 99 w 324"/>
                    <a:gd name="T9" fmla="*/ 17 h 458"/>
                    <a:gd name="T10" fmla="*/ 100 w 324"/>
                    <a:gd name="T11" fmla="*/ 3 h 458"/>
                    <a:gd name="T12" fmla="*/ 88 w 324"/>
                    <a:gd name="T13" fmla="*/ 6 h 458"/>
                    <a:gd name="T14" fmla="*/ 83 w 324"/>
                    <a:gd name="T15" fmla="*/ 11 h 458"/>
                    <a:gd name="T16" fmla="*/ 74 w 324"/>
                    <a:gd name="T17" fmla="*/ 8 h 458"/>
                    <a:gd name="T18" fmla="*/ 71 w 324"/>
                    <a:gd name="T19" fmla="*/ 22 h 458"/>
                    <a:gd name="T20" fmla="*/ 58 w 324"/>
                    <a:gd name="T21" fmla="*/ 27 h 458"/>
                    <a:gd name="T22" fmla="*/ 59 w 324"/>
                    <a:gd name="T23" fmla="*/ 46 h 458"/>
                    <a:gd name="T24" fmla="*/ 62 w 324"/>
                    <a:gd name="T25" fmla="*/ 52 h 458"/>
                    <a:gd name="T26" fmla="*/ 30 w 324"/>
                    <a:gd name="T27" fmla="*/ 42 h 458"/>
                    <a:gd name="T28" fmla="*/ 32 w 324"/>
                    <a:gd name="T29" fmla="*/ 63 h 458"/>
                    <a:gd name="T30" fmla="*/ 20 w 324"/>
                    <a:gd name="T31" fmla="*/ 74 h 458"/>
                    <a:gd name="T32" fmla="*/ 17 w 324"/>
                    <a:gd name="T33" fmla="*/ 81 h 458"/>
                    <a:gd name="T34" fmla="*/ 21 w 324"/>
                    <a:gd name="T35" fmla="*/ 83 h 458"/>
                    <a:gd name="T36" fmla="*/ 27 w 324"/>
                    <a:gd name="T37" fmla="*/ 93 h 458"/>
                    <a:gd name="T38" fmla="*/ 37 w 324"/>
                    <a:gd name="T39" fmla="*/ 99 h 458"/>
                    <a:gd name="T40" fmla="*/ 17 w 324"/>
                    <a:gd name="T41" fmla="*/ 125 h 458"/>
                    <a:gd name="T42" fmla="*/ 44 w 324"/>
                    <a:gd name="T43" fmla="*/ 118 h 458"/>
                    <a:gd name="T44" fmla="*/ 23 w 324"/>
                    <a:gd name="T45" fmla="*/ 125 h 458"/>
                    <a:gd name="T46" fmla="*/ 13 w 324"/>
                    <a:gd name="T47" fmla="*/ 138 h 458"/>
                    <a:gd name="T48" fmla="*/ 0 w 324"/>
                    <a:gd name="T49" fmla="*/ 140 h 458"/>
                    <a:gd name="T50" fmla="*/ 6 w 324"/>
                    <a:gd name="T51" fmla="*/ 151 h 458"/>
                    <a:gd name="T52" fmla="*/ 7 w 324"/>
                    <a:gd name="T53" fmla="*/ 160 h 458"/>
                    <a:gd name="T54" fmla="*/ 9 w 324"/>
                    <a:gd name="T55" fmla="*/ 168 h 458"/>
                    <a:gd name="T56" fmla="*/ 21 w 324"/>
                    <a:gd name="T57" fmla="*/ 168 h 458"/>
                    <a:gd name="T58" fmla="*/ 27 w 324"/>
                    <a:gd name="T59" fmla="*/ 177 h 458"/>
                    <a:gd name="T60" fmla="*/ 42 w 324"/>
                    <a:gd name="T61" fmla="*/ 172 h 458"/>
                    <a:gd name="T62" fmla="*/ 50 w 324"/>
                    <a:gd name="T63" fmla="*/ 166 h 458"/>
                    <a:gd name="T64" fmla="*/ 61 w 324"/>
                    <a:gd name="T65" fmla="*/ 160 h 458"/>
                    <a:gd name="T66" fmla="*/ 71 w 324"/>
                    <a:gd name="T67" fmla="*/ 157 h 458"/>
                    <a:gd name="T68" fmla="*/ 97 w 324"/>
                    <a:gd name="T69" fmla="*/ 151 h 458"/>
                    <a:gd name="T70" fmla="*/ 113 w 324"/>
                    <a:gd name="T71" fmla="*/ 151 h 458"/>
                    <a:gd name="T72" fmla="*/ 114 w 324"/>
                    <a:gd name="T73" fmla="*/ 143 h 458"/>
                    <a:gd name="T74" fmla="*/ 121 w 324"/>
                    <a:gd name="T75" fmla="*/ 96 h 458"/>
                    <a:gd name="T76" fmla="*/ 123 w 324"/>
                    <a:gd name="T77" fmla="*/ 86 h 458"/>
                    <a:gd name="T78" fmla="*/ 119 w 324"/>
                    <a:gd name="T79" fmla="*/ 67 h 458"/>
                    <a:gd name="T80" fmla="*/ 117 w 324"/>
                    <a:gd name="T81" fmla="*/ 62 h 458"/>
                    <a:gd name="T82" fmla="*/ 114 w 324"/>
                    <a:gd name="T83" fmla="*/ 54 h 458"/>
                    <a:gd name="T84" fmla="*/ 106 w 324"/>
                    <a:gd name="T85" fmla="*/ 46 h 458"/>
                    <a:gd name="T86" fmla="*/ 103 w 324"/>
                    <a:gd name="T87" fmla="*/ 46 h 458"/>
                    <a:gd name="T88" fmla="*/ 100 w 324"/>
                    <a:gd name="T89" fmla="*/ 52 h 458"/>
                    <a:gd name="T90" fmla="*/ 93 w 324"/>
                    <a:gd name="T91" fmla="*/ 57 h 458"/>
                    <a:gd name="T92" fmla="*/ 85 w 324"/>
                    <a:gd name="T93" fmla="*/ 53 h 458"/>
                    <a:gd name="T94" fmla="*/ 77 w 324"/>
                    <a:gd name="T95" fmla="*/ 42 h 45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24"/>
                    <a:gd name="T145" fmla="*/ 0 h 458"/>
                    <a:gd name="T146" fmla="*/ 324 w 324"/>
                    <a:gd name="T147" fmla="*/ 458 h 45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24" h="458">
                      <a:moveTo>
                        <a:pt x="198" y="103"/>
                      </a:moveTo>
                      <a:lnTo>
                        <a:pt x="198" y="100"/>
                      </a:lnTo>
                      <a:lnTo>
                        <a:pt x="200" y="96"/>
                      </a:lnTo>
                      <a:lnTo>
                        <a:pt x="204" y="96"/>
                      </a:lnTo>
                      <a:lnTo>
                        <a:pt x="205" y="93"/>
                      </a:lnTo>
                      <a:lnTo>
                        <a:pt x="209" y="96"/>
                      </a:lnTo>
                      <a:lnTo>
                        <a:pt x="218" y="89"/>
                      </a:lnTo>
                      <a:lnTo>
                        <a:pt x="220" y="89"/>
                      </a:lnTo>
                      <a:lnTo>
                        <a:pt x="218" y="85"/>
                      </a:lnTo>
                      <a:lnTo>
                        <a:pt x="216" y="85"/>
                      </a:lnTo>
                      <a:lnTo>
                        <a:pt x="216" y="82"/>
                      </a:lnTo>
                      <a:lnTo>
                        <a:pt x="213" y="78"/>
                      </a:lnTo>
                      <a:lnTo>
                        <a:pt x="216" y="75"/>
                      </a:lnTo>
                      <a:lnTo>
                        <a:pt x="218" y="75"/>
                      </a:lnTo>
                      <a:lnTo>
                        <a:pt x="225" y="71"/>
                      </a:lnTo>
                      <a:lnTo>
                        <a:pt x="232" y="71"/>
                      </a:lnTo>
                      <a:lnTo>
                        <a:pt x="236" y="68"/>
                      </a:lnTo>
                      <a:lnTo>
                        <a:pt x="239" y="68"/>
                      </a:lnTo>
                      <a:lnTo>
                        <a:pt x="248" y="50"/>
                      </a:lnTo>
                      <a:lnTo>
                        <a:pt x="254" y="44"/>
                      </a:lnTo>
                      <a:lnTo>
                        <a:pt x="275" y="21"/>
                      </a:lnTo>
                      <a:lnTo>
                        <a:pt x="277" y="17"/>
                      </a:lnTo>
                      <a:lnTo>
                        <a:pt x="254" y="0"/>
                      </a:lnTo>
                      <a:lnTo>
                        <a:pt x="256" y="7"/>
                      </a:lnTo>
                      <a:lnTo>
                        <a:pt x="245" y="10"/>
                      </a:lnTo>
                      <a:lnTo>
                        <a:pt x="236" y="25"/>
                      </a:lnTo>
                      <a:lnTo>
                        <a:pt x="234" y="10"/>
                      </a:lnTo>
                      <a:lnTo>
                        <a:pt x="227" y="14"/>
                      </a:lnTo>
                      <a:lnTo>
                        <a:pt x="223" y="25"/>
                      </a:lnTo>
                      <a:lnTo>
                        <a:pt x="222" y="14"/>
                      </a:lnTo>
                      <a:lnTo>
                        <a:pt x="218" y="14"/>
                      </a:lnTo>
                      <a:lnTo>
                        <a:pt x="214" y="28"/>
                      </a:lnTo>
                      <a:lnTo>
                        <a:pt x="211" y="17"/>
                      </a:lnTo>
                      <a:lnTo>
                        <a:pt x="205" y="17"/>
                      </a:lnTo>
                      <a:lnTo>
                        <a:pt x="200" y="21"/>
                      </a:lnTo>
                      <a:lnTo>
                        <a:pt x="188" y="21"/>
                      </a:lnTo>
                      <a:lnTo>
                        <a:pt x="182" y="39"/>
                      </a:lnTo>
                      <a:lnTo>
                        <a:pt x="180" y="35"/>
                      </a:lnTo>
                      <a:lnTo>
                        <a:pt x="175" y="39"/>
                      </a:lnTo>
                      <a:lnTo>
                        <a:pt x="180" y="57"/>
                      </a:lnTo>
                      <a:lnTo>
                        <a:pt x="171" y="57"/>
                      </a:lnTo>
                      <a:lnTo>
                        <a:pt x="173" y="66"/>
                      </a:lnTo>
                      <a:lnTo>
                        <a:pt x="159" y="66"/>
                      </a:lnTo>
                      <a:lnTo>
                        <a:pt x="150" y="73"/>
                      </a:lnTo>
                      <a:lnTo>
                        <a:pt x="155" y="84"/>
                      </a:lnTo>
                      <a:lnTo>
                        <a:pt x="191" y="87"/>
                      </a:lnTo>
                      <a:lnTo>
                        <a:pt x="182" y="102"/>
                      </a:lnTo>
                      <a:lnTo>
                        <a:pt x="152" y="119"/>
                      </a:lnTo>
                      <a:lnTo>
                        <a:pt x="152" y="123"/>
                      </a:lnTo>
                      <a:lnTo>
                        <a:pt x="157" y="123"/>
                      </a:lnTo>
                      <a:lnTo>
                        <a:pt x="162" y="130"/>
                      </a:lnTo>
                      <a:lnTo>
                        <a:pt x="157" y="134"/>
                      </a:lnTo>
                      <a:lnTo>
                        <a:pt x="128" y="123"/>
                      </a:lnTo>
                      <a:lnTo>
                        <a:pt x="118" y="137"/>
                      </a:lnTo>
                      <a:lnTo>
                        <a:pt x="112" y="119"/>
                      </a:lnTo>
                      <a:lnTo>
                        <a:pt x="77" y="109"/>
                      </a:lnTo>
                      <a:lnTo>
                        <a:pt x="64" y="130"/>
                      </a:lnTo>
                      <a:lnTo>
                        <a:pt x="66" y="150"/>
                      </a:lnTo>
                      <a:lnTo>
                        <a:pt x="62" y="161"/>
                      </a:lnTo>
                      <a:lnTo>
                        <a:pt x="84" y="164"/>
                      </a:lnTo>
                      <a:lnTo>
                        <a:pt x="84" y="171"/>
                      </a:lnTo>
                      <a:lnTo>
                        <a:pt x="62" y="175"/>
                      </a:lnTo>
                      <a:lnTo>
                        <a:pt x="62" y="191"/>
                      </a:lnTo>
                      <a:lnTo>
                        <a:pt x="50" y="191"/>
                      </a:lnTo>
                      <a:lnTo>
                        <a:pt x="50" y="205"/>
                      </a:lnTo>
                      <a:lnTo>
                        <a:pt x="41" y="198"/>
                      </a:lnTo>
                      <a:lnTo>
                        <a:pt x="37" y="202"/>
                      </a:lnTo>
                      <a:lnTo>
                        <a:pt x="44" y="209"/>
                      </a:lnTo>
                      <a:lnTo>
                        <a:pt x="37" y="220"/>
                      </a:lnTo>
                      <a:lnTo>
                        <a:pt x="44" y="220"/>
                      </a:lnTo>
                      <a:lnTo>
                        <a:pt x="48" y="227"/>
                      </a:lnTo>
                      <a:lnTo>
                        <a:pt x="55" y="216"/>
                      </a:lnTo>
                      <a:lnTo>
                        <a:pt x="53" y="227"/>
                      </a:lnTo>
                      <a:lnTo>
                        <a:pt x="64" y="238"/>
                      </a:lnTo>
                      <a:lnTo>
                        <a:pt x="71" y="227"/>
                      </a:lnTo>
                      <a:lnTo>
                        <a:pt x="73" y="241"/>
                      </a:lnTo>
                      <a:lnTo>
                        <a:pt x="118" y="245"/>
                      </a:lnTo>
                      <a:lnTo>
                        <a:pt x="120" y="252"/>
                      </a:lnTo>
                      <a:lnTo>
                        <a:pt x="116" y="257"/>
                      </a:lnTo>
                      <a:lnTo>
                        <a:pt x="93" y="255"/>
                      </a:lnTo>
                      <a:lnTo>
                        <a:pt x="78" y="286"/>
                      </a:lnTo>
                      <a:lnTo>
                        <a:pt x="93" y="279"/>
                      </a:lnTo>
                      <a:lnTo>
                        <a:pt x="73" y="304"/>
                      </a:lnTo>
                      <a:lnTo>
                        <a:pt x="44" y="322"/>
                      </a:lnTo>
                      <a:lnTo>
                        <a:pt x="71" y="314"/>
                      </a:lnTo>
                      <a:lnTo>
                        <a:pt x="86" y="322"/>
                      </a:lnTo>
                      <a:lnTo>
                        <a:pt x="103" y="318"/>
                      </a:lnTo>
                      <a:lnTo>
                        <a:pt x="112" y="304"/>
                      </a:lnTo>
                      <a:lnTo>
                        <a:pt x="118" y="314"/>
                      </a:lnTo>
                      <a:lnTo>
                        <a:pt x="132" y="318"/>
                      </a:lnTo>
                      <a:lnTo>
                        <a:pt x="87" y="329"/>
                      </a:lnTo>
                      <a:lnTo>
                        <a:pt x="62" y="322"/>
                      </a:lnTo>
                      <a:lnTo>
                        <a:pt x="57" y="331"/>
                      </a:lnTo>
                      <a:lnTo>
                        <a:pt x="41" y="331"/>
                      </a:lnTo>
                      <a:lnTo>
                        <a:pt x="48" y="356"/>
                      </a:lnTo>
                      <a:lnTo>
                        <a:pt x="34" y="356"/>
                      </a:lnTo>
                      <a:lnTo>
                        <a:pt x="30" y="347"/>
                      </a:lnTo>
                      <a:lnTo>
                        <a:pt x="23" y="356"/>
                      </a:lnTo>
                      <a:lnTo>
                        <a:pt x="21" y="348"/>
                      </a:lnTo>
                      <a:lnTo>
                        <a:pt x="0" y="361"/>
                      </a:lnTo>
                      <a:lnTo>
                        <a:pt x="1" y="363"/>
                      </a:lnTo>
                      <a:lnTo>
                        <a:pt x="50" y="366"/>
                      </a:lnTo>
                      <a:lnTo>
                        <a:pt x="10" y="384"/>
                      </a:lnTo>
                      <a:lnTo>
                        <a:pt x="14" y="388"/>
                      </a:lnTo>
                      <a:lnTo>
                        <a:pt x="1" y="395"/>
                      </a:lnTo>
                      <a:lnTo>
                        <a:pt x="3" y="406"/>
                      </a:lnTo>
                      <a:lnTo>
                        <a:pt x="14" y="399"/>
                      </a:lnTo>
                      <a:lnTo>
                        <a:pt x="18" y="415"/>
                      </a:lnTo>
                      <a:lnTo>
                        <a:pt x="62" y="402"/>
                      </a:lnTo>
                      <a:lnTo>
                        <a:pt x="21" y="424"/>
                      </a:lnTo>
                      <a:lnTo>
                        <a:pt x="16" y="433"/>
                      </a:lnTo>
                      <a:lnTo>
                        <a:pt x="23" y="436"/>
                      </a:lnTo>
                      <a:lnTo>
                        <a:pt x="59" y="420"/>
                      </a:lnTo>
                      <a:lnTo>
                        <a:pt x="64" y="425"/>
                      </a:lnTo>
                      <a:lnTo>
                        <a:pt x="37" y="436"/>
                      </a:lnTo>
                      <a:lnTo>
                        <a:pt x="55" y="436"/>
                      </a:lnTo>
                      <a:lnTo>
                        <a:pt x="34" y="447"/>
                      </a:lnTo>
                      <a:lnTo>
                        <a:pt x="37" y="458"/>
                      </a:lnTo>
                      <a:lnTo>
                        <a:pt x="64" y="443"/>
                      </a:lnTo>
                      <a:lnTo>
                        <a:pt x="69" y="458"/>
                      </a:lnTo>
                      <a:lnTo>
                        <a:pt x="84" y="443"/>
                      </a:lnTo>
                      <a:lnTo>
                        <a:pt x="94" y="443"/>
                      </a:lnTo>
                      <a:lnTo>
                        <a:pt x="102" y="454"/>
                      </a:lnTo>
                      <a:lnTo>
                        <a:pt x="107" y="443"/>
                      </a:lnTo>
                      <a:lnTo>
                        <a:pt x="111" y="450"/>
                      </a:lnTo>
                      <a:lnTo>
                        <a:pt x="116" y="436"/>
                      </a:lnTo>
                      <a:lnTo>
                        <a:pt x="128" y="447"/>
                      </a:lnTo>
                      <a:lnTo>
                        <a:pt x="128" y="429"/>
                      </a:lnTo>
                      <a:lnTo>
                        <a:pt x="148" y="424"/>
                      </a:lnTo>
                      <a:lnTo>
                        <a:pt x="141" y="424"/>
                      </a:lnTo>
                      <a:lnTo>
                        <a:pt x="143" y="411"/>
                      </a:lnTo>
                      <a:lnTo>
                        <a:pt x="155" y="411"/>
                      </a:lnTo>
                      <a:lnTo>
                        <a:pt x="150" y="424"/>
                      </a:lnTo>
                      <a:lnTo>
                        <a:pt x="162" y="424"/>
                      </a:lnTo>
                      <a:lnTo>
                        <a:pt x="179" y="411"/>
                      </a:lnTo>
                      <a:lnTo>
                        <a:pt x="180" y="406"/>
                      </a:lnTo>
                      <a:lnTo>
                        <a:pt x="189" y="411"/>
                      </a:lnTo>
                      <a:lnTo>
                        <a:pt x="200" y="402"/>
                      </a:lnTo>
                      <a:lnTo>
                        <a:pt x="198" y="395"/>
                      </a:lnTo>
                      <a:lnTo>
                        <a:pt x="248" y="388"/>
                      </a:lnTo>
                      <a:lnTo>
                        <a:pt x="248" y="395"/>
                      </a:lnTo>
                      <a:lnTo>
                        <a:pt x="259" y="391"/>
                      </a:lnTo>
                      <a:lnTo>
                        <a:pt x="261" y="381"/>
                      </a:lnTo>
                      <a:lnTo>
                        <a:pt x="288" y="391"/>
                      </a:lnTo>
                      <a:lnTo>
                        <a:pt x="293" y="384"/>
                      </a:lnTo>
                      <a:lnTo>
                        <a:pt x="293" y="373"/>
                      </a:lnTo>
                      <a:lnTo>
                        <a:pt x="286" y="370"/>
                      </a:lnTo>
                      <a:lnTo>
                        <a:pt x="293" y="370"/>
                      </a:lnTo>
                      <a:lnTo>
                        <a:pt x="302" y="347"/>
                      </a:lnTo>
                      <a:lnTo>
                        <a:pt x="302" y="334"/>
                      </a:lnTo>
                      <a:lnTo>
                        <a:pt x="316" y="314"/>
                      </a:lnTo>
                      <a:lnTo>
                        <a:pt x="309" y="248"/>
                      </a:lnTo>
                      <a:lnTo>
                        <a:pt x="322" y="252"/>
                      </a:lnTo>
                      <a:lnTo>
                        <a:pt x="311" y="241"/>
                      </a:lnTo>
                      <a:lnTo>
                        <a:pt x="322" y="230"/>
                      </a:lnTo>
                      <a:lnTo>
                        <a:pt x="315" y="223"/>
                      </a:lnTo>
                      <a:lnTo>
                        <a:pt x="309" y="209"/>
                      </a:lnTo>
                      <a:lnTo>
                        <a:pt x="309" y="191"/>
                      </a:lnTo>
                      <a:lnTo>
                        <a:pt x="300" y="186"/>
                      </a:lnTo>
                      <a:lnTo>
                        <a:pt x="302" y="171"/>
                      </a:lnTo>
                      <a:lnTo>
                        <a:pt x="324" y="178"/>
                      </a:lnTo>
                      <a:lnTo>
                        <a:pt x="311" y="159"/>
                      </a:lnTo>
                      <a:lnTo>
                        <a:pt x="307" y="162"/>
                      </a:lnTo>
                      <a:lnTo>
                        <a:pt x="300" y="162"/>
                      </a:lnTo>
                      <a:lnTo>
                        <a:pt x="297" y="159"/>
                      </a:lnTo>
                      <a:lnTo>
                        <a:pt x="297" y="155"/>
                      </a:lnTo>
                      <a:lnTo>
                        <a:pt x="291" y="145"/>
                      </a:lnTo>
                      <a:lnTo>
                        <a:pt x="291" y="141"/>
                      </a:lnTo>
                      <a:lnTo>
                        <a:pt x="281" y="141"/>
                      </a:lnTo>
                      <a:lnTo>
                        <a:pt x="279" y="137"/>
                      </a:lnTo>
                      <a:lnTo>
                        <a:pt x="279" y="127"/>
                      </a:lnTo>
                      <a:lnTo>
                        <a:pt x="273" y="119"/>
                      </a:lnTo>
                      <a:lnTo>
                        <a:pt x="272" y="119"/>
                      </a:lnTo>
                      <a:lnTo>
                        <a:pt x="272" y="116"/>
                      </a:lnTo>
                      <a:lnTo>
                        <a:pt x="266" y="116"/>
                      </a:lnTo>
                      <a:lnTo>
                        <a:pt x="264" y="119"/>
                      </a:lnTo>
                      <a:lnTo>
                        <a:pt x="263" y="119"/>
                      </a:lnTo>
                      <a:lnTo>
                        <a:pt x="256" y="127"/>
                      </a:lnTo>
                      <a:lnTo>
                        <a:pt x="257" y="130"/>
                      </a:lnTo>
                      <a:lnTo>
                        <a:pt x="256" y="134"/>
                      </a:lnTo>
                      <a:lnTo>
                        <a:pt x="256" y="141"/>
                      </a:lnTo>
                      <a:lnTo>
                        <a:pt x="248" y="152"/>
                      </a:lnTo>
                      <a:lnTo>
                        <a:pt x="241" y="152"/>
                      </a:lnTo>
                      <a:lnTo>
                        <a:pt x="239" y="148"/>
                      </a:lnTo>
                      <a:lnTo>
                        <a:pt x="234" y="148"/>
                      </a:lnTo>
                      <a:lnTo>
                        <a:pt x="230" y="145"/>
                      </a:lnTo>
                      <a:lnTo>
                        <a:pt x="227" y="141"/>
                      </a:lnTo>
                      <a:lnTo>
                        <a:pt x="218" y="137"/>
                      </a:lnTo>
                      <a:lnTo>
                        <a:pt x="209" y="130"/>
                      </a:lnTo>
                      <a:lnTo>
                        <a:pt x="205" y="130"/>
                      </a:lnTo>
                      <a:lnTo>
                        <a:pt x="198" y="112"/>
                      </a:lnTo>
                      <a:lnTo>
                        <a:pt x="198" y="107"/>
                      </a:lnTo>
                      <a:lnTo>
                        <a:pt x="189" y="103"/>
                      </a:lnTo>
                      <a:lnTo>
                        <a:pt x="198" y="103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12700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6" name="Freeform 89"/>
                <p:cNvSpPr>
                  <a:spLocks/>
                </p:cNvSpPr>
                <p:nvPr/>
              </p:nvSpPr>
              <p:spPr bwMode="ltGray">
                <a:xfrm>
                  <a:off x="4669" y="883"/>
                  <a:ext cx="467" cy="589"/>
                </a:xfrm>
                <a:custGeom>
                  <a:avLst/>
                  <a:gdLst>
                    <a:gd name="T0" fmla="*/ 85 w 546"/>
                    <a:gd name="T1" fmla="*/ 125 h 689"/>
                    <a:gd name="T2" fmla="*/ 88 w 546"/>
                    <a:gd name="T3" fmla="*/ 131 h 689"/>
                    <a:gd name="T4" fmla="*/ 80 w 546"/>
                    <a:gd name="T5" fmla="*/ 133 h 689"/>
                    <a:gd name="T6" fmla="*/ 79 w 546"/>
                    <a:gd name="T7" fmla="*/ 138 h 689"/>
                    <a:gd name="T8" fmla="*/ 75 w 546"/>
                    <a:gd name="T9" fmla="*/ 155 h 689"/>
                    <a:gd name="T10" fmla="*/ 82 w 546"/>
                    <a:gd name="T11" fmla="*/ 165 h 689"/>
                    <a:gd name="T12" fmla="*/ 79 w 546"/>
                    <a:gd name="T13" fmla="*/ 168 h 689"/>
                    <a:gd name="T14" fmla="*/ 80 w 546"/>
                    <a:gd name="T15" fmla="*/ 176 h 689"/>
                    <a:gd name="T16" fmla="*/ 83 w 546"/>
                    <a:gd name="T17" fmla="*/ 181 h 689"/>
                    <a:gd name="T18" fmla="*/ 86 w 546"/>
                    <a:gd name="T19" fmla="*/ 183 h 689"/>
                    <a:gd name="T20" fmla="*/ 88 w 546"/>
                    <a:gd name="T21" fmla="*/ 185 h 689"/>
                    <a:gd name="T22" fmla="*/ 91 w 546"/>
                    <a:gd name="T23" fmla="*/ 194 h 689"/>
                    <a:gd name="T24" fmla="*/ 80 w 546"/>
                    <a:gd name="T25" fmla="*/ 214 h 689"/>
                    <a:gd name="T26" fmla="*/ 43 w 546"/>
                    <a:gd name="T27" fmla="*/ 221 h 689"/>
                    <a:gd name="T28" fmla="*/ 21 w 546"/>
                    <a:gd name="T29" fmla="*/ 241 h 689"/>
                    <a:gd name="T30" fmla="*/ 0 w 546"/>
                    <a:gd name="T31" fmla="*/ 259 h 689"/>
                    <a:gd name="T32" fmla="*/ 13 w 546"/>
                    <a:gd name="T33" fmla="*/ 263 h 689"/>
                    <a:gd name="T34" fmla="*/ 20 w 546"/>
                    <a:gd name="T35" fmla="*/ 255 h 689"/>
                    <a:gd name="T36" fmla="*/ 46 w 546"/>
                    <a:gd name="T37" fmla="*/ 252 h 689"/>
                    <a:gd name="T38" fmla="*/ 66 w 546"/>
                    <a:gd name="T39" fmla="*/ 250 h 689"/>
                    <a:gd name="T40" fmla="*/ 84 w 546"/>
                    <a:gd name="T41" fmla="*/ 234 h 689"/>
                    <a:gd name="T42" fmla="*/ 110 w 546"/>
                    <a:gd name="T43" fmla="*/ 241 h 689"/>
                    <a:gd name="T44" fmla="*/ 126 w 546"/>
                    <a:gd name="T45" fmla="*/ 233 h 689"/>
                    <a:gd name="T46" fmla="*/ 133 w 546"/>
                    <a:gd name="T47" fmla="*/ 234 h 689"/>
                    <a:gd name="T48" fmla="*/ 142 w 546"/>
                    <a:gd name="T49" fmla="*/ 232 h 689"/>
                    <a:gd name="T50" fmla="*/ 154 w 546"/>
                    <a:gd name="T51" fmla="*/ 233 h 689"/>
                    <a:gd name="T52" fmla="*/ 192 w 546"/>
                    <a:gd name="T53" fmla="*/ 227 h 689"/>
                    <a:gd name="T54" fmla="*/ 205 w 546"/>
                    <a:gd name="T55" fmla="*/ 204 h 689"/>
                    <a:gd name="T56" fmla="*/ 185 w 546"/>
                    <a:gd name="T57" fmla="*/ 204 h 689"/>
                    <a:gd name="T58" fmla="*/ 189 w 546"/>
                    <a:gd name="T59" fmla="*/ 199 h 689"/>
                    <a:gd name="T60" fmla="*/ 197 w 546"/>
                    <a:gd name="T61" fmla="*/ 190 h 689"/>
                    <a:gd name="T62" fmla="*/ 198 w 546"/>
                    <a:gd name="T63" fmla="*/ 179 h 689"/>
                    <a:gd name="T64" fmla="*/ 210 w 546"/>
                    <a:gd name="T65" fmla="*/ 174 h 689"/>
                    <a:gd name="T66" fmla="*/ 210 w 546"/>
                    <a:gd name="T67" fmla="*/ 139 h 689"/>
                    <a:gd name="T68" fmla="*/ 176 w 546"/>
                    <a:gd name="T69" fmla="*/ 140 h 689"/>
                    <a:gd name="T70" fmla="*/ 169 w 546"/>
                    <a:gd name="T71" fmla="*/ 109 h 689"/>
                    <a:gd name="T72" fmla="*/ 169 w 546"/>
                    <a:gd name="T73" fmla="*/ 104 h 689"/>
                    <a:gd name="T74" fmla="*/ 147 w 546"/>
                    <a:gd name="T75" fmla="*/ 62 h 689"/>
                    <a:gd name="T76" fmla="*/ 129 w 546"/>
                    <a:gd name="T77" fmla="*/ 38 h 689"/>
                    <a:gd name="T78" fmla="*/ 120 w 546"/>
                    <a:gd name="T79" fmla="*/ 11 h 689"/>
                    <a:gd name="T80" fmla="*/ 106 w 546"/>
                    <a:gd name="T81" fmla="*/ 4 h 689"/>
                    <a:gd name="T82" fmla="*/ 97 w 546"/>
                    <a:gd name="T83" fmla="*/ 21 h 689"/>
                    <a:gd name="T84" fmla="*/ 83 w 546"/>
                    <a:gd name="T85" fmla="*/ 39 h 689"/>
                    <a:gd name="T86" fmla="*/ 77 w 546"/>
                    <a:gd name="T87" fmla="*/ 74 h 689"/>
                    <a:gd name="T88" fmla="*/ 91 w 546"/>
                    <a:gd name="T89" fmla="*/ 73 h 689"/>
                    <a:gd name="T90" fmla="*/ 88 w 546"/>
                    <a:gd name="T91" fmla="*/ 82 h 689"/>
                    <a:gd name="T92" fmla="*/ 91 w 546"/>
                    <a:gd name="T93" fmla="*/ 93 h 689"/>
                    <a:gd name="T94" fmla="*/ 93 w 546"/>
                    <a:gd name="T95" fmla="*/ 114 h 689"/>
                    <a:gd name="T96" fmla="*/ 83 w 546"/>
                    <a:gd name="T97" fmla="*/ 118 h 68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46"/>
                    <a:gd name="T148" fmla="*/ 0 h 689"/>
                    <a:gd name="T149" fmla="*/ 546 w 546"/>
                    <a:gd name="T150" fmla="*/ 689 h 68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46" h="689">
                      <a:moveTo>
                        <a:pt x="211" y="306"/>
                      </a:moveTo>
                      <a:lnTo>
                        <a:pt x="215" y="313"/>
                      </a:lnTo>
                      <a:lnTo>
                        <a:pt x="215" y="317"/>
                      </a:lnTo>
                      <a:lnTo>
                        <a:pt x="218" y="320"/>
                      </a:lnTo>
                      <a:lnTo>
                        <a:pt x="220" y="324"/>
                      </a:lnTo>
                      <a:lnTo>
                        <a:pt x="224" y="327"/>
                      </a:lnTo>
                      <a:lnTo>
                        <a:pt x="225" y="331"/>
                      </a:lnTo>
                      <a:lnTo>
                        <a:pt x="224" y="334"/>
                      </a:lnTo>
                      <a:lnTo>
                        <a:pt x="220" y="338"/>
                      </a:lnTo>
                      <a:lnTo>
                        <a:pt x="216" y="342"/>
                      </a:lnTo>
                      <a:lnTo>
                        <a:pt x="209" y="342"/>
                      </a:lnTo>
                      <a:lnTo>
                        <a:pt x="206" y="342"/>
                      </a:lnTo>
                      <a:lnTo>
                        <a:pt x="202" y="345"/>
                      </a:lnTo>
                      <a:lnTo>
                        <a:pt x="200" y="352"/>
                      </a:lnTo>
                      <a:lnTo>
                        <a:pt x="200" y="356"/>
                      </a:lnTo>
                      <a:lnTo>
                        <a:pt x="209" y="361"/>
                      </a:lnTo>
                      <a:lnTo>
                        <a:pt x="200" y="386"/>
                      </a:lnTo>
                      <a:lnTo>
                        <a:pt x="202" y="390"/>
                      </a:lnTo>
                      <a:lnTo>
                        <a:pt x="193" y="397"/>
                      </a:lnTo>
                      <a:lnTo>
                        <a:pt x="195" y="401"/>
                      </a:lnTo>
                      <a:lnTo>
                        <a:pt x="206" y="408"/>
                      </a:lnTo>
                      <a:lnTo>
                        <a:pt x="209" y="419"/>
                      </a:lnTo>
                      <a:lnTo>
                        <a:pt x="209" y="422"/>
                      </a:lnTo>
                      <a:lnTo>
                        <a:pt x="208" y="426"/>
                      </a:lnTo>
                      <a:lnTo>
                        <a:pt x="206" y="426"/>
                      </a:lnTo>
                      <a:lnTo>
                        <a:pt x="202" y="429"/>
                      </a:lnTo>
                      <a:lnTo>
                        <a:pt x="200" y="433"/>
                      </a:lnTo>
                      <a:lnTo>
                        <a:pt x="200" y="436"/>
                      </a:lnTo>
                      <a:lnTo>
                        <a:pt x="202" y="444"/>
                      </a:lnTo>
                      <a:lnTo>
                        <a:pt x="202" y="447"/>
                      </a:lnTo>
                      <a:lnTo>
                        <a:pt x="206" y="451"/>
                      </a:lnTo>
                      <a:lnTo>
                        <a:pt x="206" y="453"/>
                      </a:lnTo>
                      <a:lnTo>
                        <a:pt x="204" y="454"/>
                      </a:lnTo>
                      <a:lnTo>
                        <a:pt x="208" y="462"/>
                      </a:lnTo>
                      <a:lnTo>
                        <a:pt x="211" y="463"/>
                      </a:lnTo>
                      <a:lnTo>
                        <a:pt x="213" y="465"/>
                      </a:lnTo>
                      <a:lnTo>
                        <a:pt x="215" y="467"/>
                      </a:lnTo>
                      <a:lnTo>
                        <a:pt x="218" y="467"/>
                      </a:lnTo>
                      <a:lnTo>
                        <a:pt x="220" y="469"/>
                      </a:lnTo>
                      <a:lnTo>
                        <a:pt x="222" y="470"/>
                      </a:lnTo>
                      <a:lnTo>
                        <a:pt x="225" y="474"/>
                      </a:lnTo>
                      <a:lnTo>
                        <a:pt x="227" y="474"/>
                      </a:lnTo>
                      <a:lnTo>
                        <a:pt x="229" y="474"/>
                      </a:lnTo>
                      <a:lnTo>
                        <a:pt x="231" y="474"/>
                      </a:lnTo>
                      <a:lnTo>
                        <a:pt x="231" y="497"/>
                      </a:lnTo>
                      <a:lnTo>
                        <a:pt x="254" y="479"/>
                      </a:lnTo>
                      <a:lnTo>
                        <a:pt x="229" y="513"/>
                      </a:lnTo>
                      <a:lnTo>
                        <a:pt x="206" y="531"/>
                      </a:lnTo>
                      <a:lnTo>
                        <a:pt x="204" y="549"/>
                      </a:lnTo>
                      <a:lnTo>
                        <a:pt x="152" y="538"/>
                      </a:lnTo>
                      <a:lnTo>
                        <a:pt x="120" y="546"/>
                      </a:lnTo>
                      <a:lnTo>
                        <a:pt x="127" y="556"/>
                      </a:lnTo>
                      <a:lnTo>
                        <a:pt x="109" y="567"/>
                      </a:lnTo>
                      <a:lnTo>
                        <a:pt x="97" y="563"/>
                      </a:lnTo>
                      <a:lnTo>
                        <a:pt x="84" y="594"/>
                      </a:lnTo>
                      <a:lnTo>
                        <a:pt x="61" y="619"/>
                      </a:lnTo>
                      <a:lnTo>
                        <a:pt x="55" y="619"/>
                      </a:lnTo>
                      <a:lnTo>
                        <a:pt x="48" y="633"/>
                      </a:lnTo>
                      <a:lnTo>
                        <a:pt x="23" y="656"/>
                      </a:lnTo>
                      <a:lnTo>
                        <a:pt x="18" y="653"/>
                      </a:lnTo>
                      <a:lnTo>
                        <a:pt x="0" y="664"/>
                      </a:lnTo>
                      <a:lnTo>
                        <a:pt x="0" y="678"/>
                      </a:lnTo>
                      <a:lnTo>
                        <a:pt x="11" y="674"/>
                      </a:lnTo>
                      <a:lnTo>
                        <a:pt x="16" y="667"/>
                      </a:lnTo>
                      <a:lnTo>
                        <a:pt x="32" y="674"/>
                      </a:lnTo>
                      <a:lnTo>
                        <a:pt x="38" y="689"/>
                      </a:lnTo>
                      <a:lnTo>
                        <a:pt x="45" y="678"/>
                      </a:lnTo>
                      <a:lnTo>
                        <a:pt x="41" y="671"/>
                      </a:lnTo>
                      <a:lnTo>
                        <a:pt x="50" y="653"/>
                      </a:lnTo>
                      <a:lnTo>
                        <a:pt x="55" y="667"/>
                      </a:lnTo>
                      <a:lnTo>
                        <a:pt x="72" y="653"/>
                      </a:lnTo>
                      <a:lnTo>
                        <a:pt x="95" y="644"/>
                      </a:lnTo>
                      <a:lnTo>
                        <a:pt x="118" y="644"/>
                      </a:lnTo>
                      <a:lnTo>
                        <a:pt x="141" y="656"/>
                      </a:lnTo>
                      <a:lnTo>
                        <a:pt x="154" y="660"/>
                      </a:lnTo>
                      <a:lnTo>
                        <a:pt x="157" y="653"/>
                      </a:lnTo>
                      <a:lnTo>
                        <a:pt x="168" y="640"/>
                      </a:lnTo>
                      <a:lnTo>
                        <a:pt x="165" y="637"/>
                      </a:lnTo>
                      <a:lnTo>
                        <a:pt x="168" y="630"/>
                      </a:lnTo>
                      <a:lnTo>
                        <a:pt x="165" y="623"/>
                      </a:lnTo>
                      <a:lnTo>
                        <a:pt x="215" y="601"/>
                      </a:lnTo>
                      <a:lnTo>
                        <a:pt x="242" y="623"/>
                      </a:lnTo>
                      <a:lnTo>
                        <a:pt x="247" y="615"/>
                      </a:lnTo>
                      <a:lnTo>
                        <a:pt x="268" y="615"/>
                      </a:lnTo>
                      <a:lnTo>
                        <a:pt x="283" y="619"/>
                      </a:lnTo>
                      <a:lnTo>
                        <a:pt x="283" y="612"/>
                      </a:lnTo>
                      <a:lnTo>
                        <a:pt x="276" y="608"/>
                      </a:lnTo>
                      <a:lnTo>
                        <a:pt x="304" y="605"/>
                      </a:lnTo>
                      <a:lnTo>
                        <a:pt x="322" y="597"/>
                      </a:lnTo>
                      <a:lnTo>
                        <a:pt x="326" y="597"/>
                      </a:lnTo>
                      <a:lnTo>
                        <a:pt x="317" y="583"/>
                      </a:lnTo>
                      <a:lnTo>
                        <a:pt x="327" y="587"/>
                      </a:lnTo>
                      <a:lnTo>
                        <a:pt x="340" y="601"/>
                      </a:lnTo>
                      <a:lnTo>
                        <a:pt x="342" y="590"/>
                      </a:lnTo>
                      <a:lnTo>
                        <a:pt x="347" y="597"/>
                      </a:lnTo>
                      <a:lnTo>
                        <a:pt x="351" y="590"/>
                      </a:lnTo>
                      <a:lnTo>
                        <a:pt x="363" y="594"/>
                      </a:lnTo>
                      <a:lnTo>
                        <a:pt x="356" y="601"/>
                      </a:lnTo>
                      <a:lnTo>
                        <a:pt x="365" y="608"/>
                      </a:lnTo>
                      <a:lnTo>
                        <a:pt x="381" y="597"/>
                      </a:lnTo>
                      <a:lnTo>
                        <a:pt x="394" y="597"/>
                      </a:lnTo>
                      <a:lnTo>
                        <a:pt x="410" y="590"/>
                      </a:lnTo>
                      <a:lnTo>
                        <a:pt x="438" y="605"/>
                      </a:lnTo>
                      <a:lnTo>
                        <a:pt x="453" y="590"/>
                      </a:lnTo>
                      <a:lnTo>
                        <a:pt x="492" y="583"/>
                      </a:lnTo>
                      <a:lnTo>
                        <a:pt x="497" y="567"/>
                      </a:lnTo>
                      <a:lnTo>
                        <a:pt x="524" y="556"/>
                      </a:lnTo>
                      <a:lnTo>
                        <a:pt x="522" y="535"/>
                      </a:lnTo>
                      <a:lnTo>
                        <a:pt x="524" y="524"/>
                      </a:lnTo>
                      <a:lnTo>
                        <a:pt x="488" y="531"/>
                      </a:lnTo>
                      <a:lnTo>
                        <a:pt x="490" y="528"/>
                      </a:lnTo>
                      <a:lnTo>
                        <a:pt x="481" y="521"/>
                      </a:lnTo>
                      <a:lnTo>
                        <a:pt x="474" y="524"/>
                      </a:lnTo>
                      <a:lnTo>
                        <a:pt x="476" y="517"/>
                      </a:lnTo>
                      <a:lnTo>
                        <a:pt x="451" y="521"/>
                      </a:lnTo>
                      <a:lnTo>
                        <a:pt x="458" y="510"/>
                      </a:lnTo>
                      <a:lnTo>
                        <a:pt x="483" y="510"/>
                      </a:lnTo>
                      <a:lnTo>
                        <a:pt x="488" y="501"/>
                      </a:lnTo>
                      <a:lnTo>
                        <a:pt x="485" y="487"/>
                      </a:lnTo>
                      <a:lnTo>
                        <a:pt x="490" y="476"/>
                      </a:lnTo>
                      <a:lnTo>
                        <a:pt x="503" y="487"/>
                      </a:lnTo>
                      <a:lnTo>
                        <a:pt x="512" y="469"/>
                      </a:lnTo>
                      <a:lnTo>
                        <a:pt x="512" y="462"/>
                      </a:lnTo>
                      <a:lnTo>
                        <a:pt x="497" y="462"/>
                      </a:lnTo>
                      <a:lnTo>
                        <a:pt x="508" y="458"/>
                      </a:lnTo>
                      <a:lnTo>
                        <a:pt x="505" y="447"/>
                      </a:lnTo>
                      <a:lnTo>
                        <a:pt x="513" y="462"/>
                      </a:lnTo>
                      <a:lnTo>
                        <a:pt x="528" y="447"/>
                      </a:lnTo>
                      <a:lnTo>
                        <a:pt x="535" y="447"/>
                      </a:lnTo>
                      <a:lnTo>
                        <a:pt x="546" y="410"/>
                      </a:lnTo>
                      <a:lnTo>
                        <a:pt x="544" y="388"/>
                      </a:lnTo>
                      <a:lnTo>
                        <a:pt x="544" y="370"/>
                      </a:lnTo>
                      <a:lnTo>
                        <a:pt x="537" y="358"/>
                      </a:lnTo>
                      <a:lnTo>
                        <a:pt x="524" y="351"/>
                      </a:lnTo>
                      <a:lnTo>
                        <a:pt x="467" y="336"/>
                      </a:lnTo>
                      <a:lnTo>
                        <a:pt x="458" y="340"/>
                      </a:lnTo>
                      <a:lnTo>
                        <a:pt x="451" y="360"/>
                      </a:lnTo>
                      <a:lnTo>
                        <a:pt x="422" y="351"/>
                      </a:lnTo>
                      <a:lnTo>
                        <a:pt x="422" y="343"/>
                      </a:lnTo>
                      <a:lnTo>
                        <a:pt x="449" y="322"/>
                      </a:lnTo>
                      <a:lnTo>
                        <a:pt x="431" y="277"/>
                      </a:lnTo>
                      <a:lnTo>
                        <a:pt x="397" y="252"/>
                      </a:lnTo>
                      <a:lnTo>
                        <a:pt x="381" y="256"/>
                      </a:lnTo>
                      <a:lnTo>
                        <a:pt x="399" y="247"/>
                      </a:lnTo>
                      <a:lnTo>
                        <a:pt x="431" y="267"/>
                      </a:lnTo>
                      <a:lnTo>
                        <a:pt x="406" y="211"/>
                      </a:lnTo>
                      <a:lnTo>
                        <a:pt x="413" y="204"/>
                      </a:lnTo>
                      <a:lnTo>
                        <a:pt x="403" y="197"/>
                      </a:lnTo>
                      <a:lnTo>
                        <a:pt x="377" y="159"/>
                      </a:lnTo>
                      <a:lnTo>
                        <a:pt x="347" y="141"/>
                      </a:lnTo>
                      <a:lnTo>
                        <a:pt x="335" y="152"/>
                      </a:lnTo>
                      <a:lnTo>
                        <a:pt x="342" y="134"/>
                      </a:lnTo>
                      <a:lnTo>
                        <a:pt x="331" y="98"/>
                      </a:lnTo>
                      <a:lnTo>
                        <a:pt x="326" y="95"/>
                      </a:lnTo>
                      <a:lnTo>
                        <a:pt x="322" y="79"/>
                      </a:lnTo>
                      <a:lnTo>
                        <a:pt x="315" y="27"/>
                      </a:lnTo>
                      <a:lnTo>
                        <a:pt x="308" y="27"/>
                      </a:lnTo>
                      <a:lnTo>
                        <a:pt x="286" y="0"/>
                      </a:lnTo>
                      <a:lnTo>
                        <a:pt x="281" y="7"/>
                      </a:lnTo>
                      <a:lnTo>
                        <a:pt x="274" y="7"/>
                      </a:lnTo>
                      <a:lnTo>
                        <a:pt x="270" y="11"/>
                      </a:lnTo>
                      <a:lnTo>
                        <a:pt x="272" y="43"/>
                      </a:lnTo>
                      <a:lnTo>
                        <a:pt x="265" y="50"/>
                      </a:lnTo>
                      <a:lnTo>
                        <a:pt x="256" y="50"/>
                      </a:lnTo>
                      <a:lnTo>
                        <a:pt x="247" y="55"/>
                      </a:lnTo>
                      <a:lnTo>
                        <a:pt x="240" y="77"/>
                      </a:lnTo>
                      <a:lnTo>
                        <a:pt x="224" y="91"/>
                      </a:lnTo>
                      <a:lnTo>
                        <a:pt x="215" y="106"/>
                      </a:lnTo>
                      <a:lnTo>
                        <a:pt x="211" y="102"/>
                      </a:lnTo>
                      <a:lnTo>
                        <a:pt x="193" y="113"/>
                      </a:lnTo>
                      <a:lnTo>
                        <a:pt x="174" y="150"/>
                      </a:lnTo>
                      <a:lnTo>
                        <a:pt x="190" y="172"/>
                      </a:lnTo>
                      <a:lnTo>
                        <a:pt x="197" y="191"/>
                      </a:lnTo>
                      <a:lnTo>
                        <a:pt x="202" y="181"/>
                      </a:lnTo>
                      <a:lnTo>
                        <a:pt x="199" y="191"/>
                      </a:lnTo>
                      <a:lnTo>
                        <a:pt x="204" y="202"/>
                      </a:lnTo>
                      <a:lnTo>
                        <a:pt x="231" y="186"/>
                      </a:lnTo>
                      <a:lnTo>
                        <a:pt x="229" y="191"/>
                      </a:lnTo>
                      <a:lnTo>
                        <a:pt x="231" y="202"/>
                      </a:lnTo>
                      <a:lnTo>
                        <a:pt x="227" y="202"/>
                      </a:lnTo>
                      <a:lnTo>
                        <a:pt x="224" y="209"/>
                      </a:lnTo>
                      <a:lnTo>
                        <a:pt x="227" y="220"/>
                      </a:lnTo>
                      <a:lnTo>
                        <a:pt x="215" y="220"/>
                      </a:lnTo>
                      <a:lnTo>
                        <a:pt x="213" y="245"/>
                      </a:lnTo>
                      <a:lnTo>
                        <a:pt x="231" y="241"/>
                      </a:lnTo>
                      <a:lnTo>
                        <a:pt x="209" y="261"/>
                      </a:lnTo>
                      <a:lnTo>
                        <a:pt x="220" y="290"/>
                      </a:lnTo>
                      <a:lnTo>
                        <a:pt x="229" y="293"/>
                      </a:lnTo>
                      <a:lnTo>
                        <a:pt x="236" y="290"/>
                      </a:lnTo>
                      <a:lnTo>
                        <a:pt x="224" y="297"/>
                      </a:lnTo>
                      <a:lnTo>
                        <a:pt x="209" y="283"/>
                      </a:lnTo>
                      <a:lnTo>
                        <a:pt x="202" y="286"/>
                      </a:lnTo>
                      <a:lnTo>
                        <a:pt x="211" y="304"/>
                      </a:lnTo>
                      <a:lnTo>
                        <a:pt x="211" y="306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12700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7" name="Freeform 90"/>
                <p:cNvSpPr>
                  <a:spLocks/>
                </p:cNvSpPr>
                <p:nvPr/>
              </p:nvSpPr>
              <p:spPr bwMode="ltGray">
                <a:xfrm>
                  <a:off x="4738" y="1120"/>
                  <a:ext cx="158" cy="198"/>
                </a:xfrm>
                <a:custGeom>
                  <a:avLst/>
                  <a:gdLst>
                    <a:gd name="T0" fmla="*/ 72 w 185"/>
                    <a:gd name="T1" fmla="*/ 73 h 231"/>
                    <a:gd name="T2" fmla="*/ 71 w 185"/>
                    <a:gd name="T3" fmla="*/ 73 h 231"/>
                    <a:gd name="T4" fmla="*/ 71 w 185"/>
                    <a:gd name="T5" fmla="*/ 73 h 231"/>
                    <a:gd name="T6" fmla="*/ 67 w 185"/>
                    <a:gd name="T7" fmla="*/ 73 h 231"/>
                    <a:gd name="T8" fmla="*/ 67 w 185"/>
                    <a:gd name="T9" fmla="*/ 69 h 231"/>
                    <a:gd name="T10" fmla="*/ 65 w 185"/>
                    <a:gd name="T11" fmla="*/ 69 h 231"/>
                    <a:gd name="T12" fmla="*/ 62 w 185"/>
                    <a:gd name="T13" fmla="*/ 69 h 231"/>
                    <a:gd name="T14" fmla="*/ 62 w 185"/>
                    <a:gd name="T15" fmla="*/ 64 h 231"/>
                    <a:gd name="T16" fmla="*/ 61 w 185"/>
                    <a:gd name="T17" fmla="*/ 63 h 231"/>
                    <a:gd name="T18" fmla="*/ 61 w 185"/>
                    <a:gd name="T19" fmla="*/ 58 h 231"/>
                    <a:gd name="T20" fmla="*/ 61 w 185"/>
                    <a:gd name="T21" fmla="*/ 55 h 231"/>
                    <a:gd name="T22" fmla="*/ 62 w 185"/>
                    <a:gd name="T23" fmla="*/ 54 h 231"/>
                    <a:gd name="T24" fmla="*/ 63 w 185"/>
                    <a:gd name="T25" fmla="*/ 51 h 231"/>
                    <a:gd name="T26" fmla="*/ 57 w 185"/>
                    <a:gd name="T27" fmla="*/ 44 h 231"/>
                    <a:gd name="T28" fmla="*/ 61 w 185"/>
                    <a:gd name="T29" fmla="*/ 40 h 231"/>
                    <a:gd name="T30" fmla="*/ 63 w 185"/>
                    <a:gd name="T31" fmla="*/ 28 h 231"/>
                    <a:gd name="T32" fmla="*/ 61 w 185"/>
                    <a:gd name="T33" fmla="*/ 27 h 231"/>
                    <a:gd name="T34" fmla="*/ 61 w 185"/>
                    <a:gd name="T35" fmla="*/ 21 h 231"/>
                    <a:gd name="T36" fmla="*/ 63 w 185"/>
                    <a:gd name="T37" fmla="*/ 21 h 231"/>
                    <a:gd name="T38" fmla="*/ 67 w 185"/>
                    <a:gd name="T39" fmla="*/ 19 h 231"/>
                    <a:gd name="T40" fmla="*/ 70 w 185"/>
                    <a:gd name="T41" fmla="*/ 16 h 231"/>
                    <a:gd name="T42" fmla="*/ 67 w 185"/>
                    <a:gd name="T43" fmla="*/ 13 h 231"/>
                    <a:gd name="T44" fmla="*/ 66 w 185"/>
                    <a:gd name="T45" fmla="*/ 11 h 231"/>
                    <a:gd name="T46" fmla="*/ 63 w 185"/>
                    <a:gd name="T47" fmla="*/ 7 h 231"/>
                    <a:gd name="T48" fmla="*/ 56 w 185"/>
                    <a:gd name="T49" fmla="*/ 0 h 231"/>
                    <a:gd name="T50" fmla="*/ 27 w 185"/>
                    <a:gd name="T51" fmla="*/ 11 h 231"/>
                    <a:gd name="T52" fmla="*/ 23 w 185"/>
                    <a:gd name="T53" fmla="*/ 17 h 231"/>
                    <a:gd name="T54" fmla="*/ 22 w 185"/>
                    <a:gd name="T55" fmla="*/ 25 h 231"/>
                    <a:gd name="T56" fmla="*/ 34 w 185"/>
                    <a:gd name="T57" fmla="*/ 21 h 231"/>
                    <a:gd name="T58" fmla="*/ 38 w 185"/>
                    <a:gd name="T59" fmla="*/ 28 h 231"/>
                    <a:gd name="T60" fmla="*/ 35 w 185"/>
                    <a:gd name="T61" fmla="*/ 38 h 231"/>
                    <a:gd name="T62" fmla="*/ 35 w 185"/>
                    <a:gd name="T63" fmla="*/ 39 h 231"/>
                    <a:gd name="T64" fmla="*/ 27 w 185"/>
                    <a:gd name="T65" fmla="*/ 51 h 231"/>
                    <a:gd name="T66" fmla="*/ 7 w 185"/>
                    <a:gd name="T67" fmla="*/ 61 h 231"/>
                    <a:gd name="T68" fmla="*/ 0 w 185"/>
                    <a:gd name="T69" fmla="*/ 66 h 231"/>
                    <a:gd name="T70" fmla="*/ 4 w 185"/>
                    <a:gd name="T71" fmla="*/ 69 h 231"/>
                    <a:gd name="T72" fmla="*/ 3 w 185"/>
                    <a:gd name="T73" fmla="*/ 76 h 231"/>
                    <a:gd name="T74" fmla="*/ 6 w 185"/>
                    <a:gd name="T75" fmla="*/ 78 h 231"/>
                    <a:gd name="T76" fmla="*/ 16 w 185"/>
                    <a:gd name="T77" fmla="*/ 80 h 231"/>
                    <a:gd name="T78" fmla="*/ 24 w 185"/>
                    <a:gd name="T79" fmla="*/ 74 h 231"/>
                    <a:gd name="T80" fmla="*/ 32 w 185"/>
                    <a:gd name="T81" fmla="*/ 78 h 231"/>
                    <a:gd name="T82" fmla="*/ 27 w 185"/>
                    <a:gd name="T83" fmla="*/ 84 h 231"/>
                    <a:gd name="T84" fmla="*/ 37 w 185"/>
                    <a:gd name="T85" fmla="*/ 81 h 231"/>
                    <a:gd name="T86" fmla="*/ 43 w 185"/>
                    <a:gd name="T87" fmla="*/ 87 h 231"/>
                    <a:gd name="T88" fmla="*/ 49 w 185"/>
                    <a:gd name="T89" fmla="*/ 92 h 231"/>
                    <a:gd name="T90" fmla="*/ 58 w 185"/>
                    <a:gd name="T91" fmla="*/ 90 h 231"/>
                    <a:gd name="T92" fmla="*/ 66 w 185"/>
                    <a:gd name="T93" fmla="*/ 86 h 23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85"/>
                    <a:gd name="T142" fmla="*/ 0 h 231"/>
                    <a:gd name="T143" fmla="*/ 185 w 185"/>
                    <a:gd name="T144" fmla="*/ 231 h 23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85" h="231">
                      <a:moveTo>
                        <a:pt x="185" y="207"/>
                      </a:moveTo>
                      <a:lnTo>
                        <a:pt x="185" y="184"/>
                      </a:lnTo>
                      <a:lnTo>
                        <a:pt x="183" y="184"/>
                      </a:lnTo>
                      <a:lnTo>
                        <a:pt x="181" y="184"/>
                      </a:lnTo>
                      <a:lnTo>
                        <a:pt x="179" y="184"/>
                      </a:lnTo>
                      <a:lnTo>
                        <a:pt x="176" y="182"/>
                      </a:lnTo>
                      <a:lnTo>
                        <a:pt x="174" y="179"/>
                      </a:lnTo>
                      <a:lnTo>
                        <a:pt x="172" y="177"/>
                      </a:lnTo>
                      <a:lnTo>
                        <a:pt x="169" y="177"/>
                      </a:lnTo>
                      <a:lnTo>
                        <a:pt x="167" y="175"/>
                      </a:lnTo>
                      <a:lnTo>
                        <a:pt x="165" y="173"/>
                      </a:lnTo>
                      <a:lnTo>
                        <a:pt x="162" y="172"/>
                      </a:lnTo>
                      <a:lnTo>
                        <a:pt x="158" y="164"/>
                      </a:lnTo>
                      <a:lnTo>
                        <a:pt x="160" y="163"/>
                      </a:lnTo>
                      <a:lnTo>
                        <a:pt x="160" y="161"/>
                      </a:lnTo>
                      <a:lnTo>
                        <a:pt x="156" y="157"/>
                      </a:lnTo>
                      <a:lnTo>
                        <a:pt x="156" y="154"/>
                      </a:lnTo>
                      <a:lnTo>
                        <a:pt x="154" y="146"/>
                      </a:lnTo>
                      <a:lnTo>
                        <a:pt x="154" y="143"/>
                      </a:lnTo>
                      <a:lnTo>
                        <a:pt x="156" y="139"/>
                      </a:lnTo>
                      <a:lnTo>
                        <a:pt x="160" y="136"/>
                      </a:lnTo>
                      <a:lnTo>
                        <a:pt x="162" y="136"/>
                      </a:lnTo>
                      <a:lnTo>
                        <a:pt x="163" y="132"/>
                      </a:lnTo>
                      <a:lnTo>
                        <a:pt x="163" y="129"/>
                      </a:lnTo>
                      <a:lnTo>
                        <a:pt x="160" y="118"/>
                      </a:lnTo>
                      <a:lnTo>
                        <a:pt x="149" y="111"/>
                      </a:lnTo>
                      <a:lnTo>
                        <a:pt x="147" y="107"/>
                      </a:lnTo>
                      <a:lnTo>
                        <a:pt x="156" y="102"/>
                      </a:lnTo>
                      <a:lnTo>
                        <a:pt x="154" y="96"/>
                      </a:lnTo>
                      <a:lnTo>
                        <a:pt x="163" y="73"/>
                      </a:lnTo>
                      <a:lnTo>
                        <a:pt x="154" y="66"/>
                      </a:lnTo>
                      <a:lnTo>
                        <a:pt x="154" y="62"/>
                      </a:lnTo>
                      <a:lnTo>
                        <a:pt x="156" y="55"/>
                      </a:lnTo>
                      <a:lnTo>
                        <a:pt x="160" y="52"/>
                      </a:lnTo>
                      <a:lnTo>
                        <a:pt x="163" y="52"/>
                      </a:lnTo>
                      <a:lnTo>
                        <a:pt x="170" y="52"/>
                      </a:lnTo>
                      <a:lnTo>
                        <a:pt x="174" y="48"/>
                      </a:lnTo>
                      <a:lnTo>
                        <a:pt x="178" y="44"/>
                      </a:lnTo>
                      <a:lnTo>
                        <a:pt x="179" y="41"/>
                      </a:lnTo>
                      <a:lnTo>
                        <a:pt x="178" y="37"/>
                      </a:lnTo>
                      <a:lnTo>
                        <a:pt x="174" y="34"/>
                      </a:lnTo>
                      <a:lnTo>
                        <a:pt x="172" y="30"/>
                      </a:lnTo>
                      <a:lnTo>
                        <a:pt x="169" y="27"/>
                      </a:lnTo>
                      <a:lnTo>
                        <a:pt x="169" y="23"/>
                      </a:lnTo>
                      <a:lnTo>
                        <a:pt x="165" y="16"/>
                      </a:lnTo>
                      <a:lnTo>
                        <a:pt x="165" y="14"/>
                      </a:lnTo>
                      <a:lnTo>
                        <a:pt x="144" y="0"/>
                      </a:lnTo>
                      <a:lnTo>
                        <a:pt x="113" y="3"/>
                      </a:lnTo>
                      <a:lnTo>
                        <a:pt x="72" y="28"/>
                      </a:lnTo>
                      <a:lnTo>
                        <a:pt x="72" y="36"/>
                      </a:lnTo>
                      <a:lnTo>
                        <a:pt x="60" y="43"/>
                      </a:lnTo>
                      <a:lnTo>
                        <a:pt x="42" y="64"/>
                      </a:lnTo>
                      <a:lnTo>
                        <a:pt x="56" y="64"/>
                      </a:lnTo>
                      <a:lnTo>
                        <a:pt x="63" y="57"/>
                      </a:lnTo>
                      <a:lnTo>
                        <a:pt x="88" y="53"/>
                      </a:lnTo>
                      <a:lnTo>
                        <a:pt x="88" y="70"/>
                      </a:lnTo>
                      <a:lnTo>
                        <a:pt x="97" y="70"/>
                      </a:lnTo>
                      <a:lnTo>
                        <a:pt x="88" y="80"/>
                      </a:lnTo>
                      <a:lnTo>
                        <a:pt x="90" y="95"/>
                      </a:lnTo>
                      <a:lnTo>
                        <a:pt x="97" y="95"/>
                      </a:lnTo>
                      <a:lnTo>
                        <a:pt x="90" y="98"/>
                      </a:lnTo>
                      <a:lnTo>
                        <a:pt x="77" y="130"/>
                      </a:lnTo>
                      <a:lnTo>
                        <a:pt x="70" y="130"/>
                      </a:lnTo>
                      <a:lnTo>
                        <a:pt x="26" y="157"/>
                      </a:lnTo>
                      <a:lnTo>
                        <a:pt x="18" y="154"/>
                      </a:lnTo>
                      <a:lnTo>
                        <a:pt x="15" y="161"/>
                      </a:lnTo>
                      <a:lnTo>
                        <a:pt x="0" y="168"/>
                      </a:lnTo>
                      <a:lnTo>
                        <a:pt x="0" y="172"/>
                      </a:lnTo>
                      <a:lnTo>
                        <a:pt x="11" y="175"/>
                      </a:lnTo>
                      <a:lnTo>
                        <a:pt x="2" y="189"/>
                      </a:lnTo>
                      <a:lnTo>
                        <a:pt x="9" y="193"/>
                      </a:lnTo>
                      <a:lnTo>
                        <a:pt x="27" y="189"/>
                      </a:lnTo>
                      <a:lnTo>
                        <a:pt x="15" y="197"/>
                      </a:lnTo>
                      <a:lnTo>
                        <a:pt x="20" y="204"/>
                      </a:lnTo>
                      <a:lnTo>
                        <a:pt x="42" y="200"/>
                      </a:lnTo>
                      <a:lnTo>
                        <a:pt x="47" y="189"/>
                      </a:lnTo>
                      <a:lnTo>
                        <a:pt x="63" y="186"/>
                      </a:lnTo>
                      <a:lnTo>
                        <a:pt x="67" y="197"/>
                      </a:lnTo>
                      <a:lnTo>
                        <a:pt x="86" y="197"/>
                      </a:lnTo>
                      <a:lnTo>
                        <a:pt x="74" y="204"/>
                      </a:lnTo>
                      <a:lnTo>
                        <a:pt x="70" y="211"/>
                      </a:lnTo>
                      <a:lnTo>
                        <a:pt x="85" y="211"/>
                      </a:lnTo>
                      <a:lnTo>
                        <a:pt x="95" y="207"/>
                      </a:lnTo>
                      <a:lnTo>
                        <a:pt x="104" y="207"/>
                      </a:lnTo>
                      <a:lnTo>
                        <a:pt x="111" y="220"/>
                      </a:lnTo>
                      <a:lnTo>
                        <a:pt x="117" y="220"/>
                      </a:lnTo>
                      <a:lnTo>
                        <a:pt x="124" y="231"/>
                      </a:lnTo>
                      <a:lnTo>
                        <a:pt x="151" y="231"/>
                      </a:lnTo>
                      <a:lnTo>
                        <a:pt x="151" y="227"/>
                      </a:lnTo>
                      <a:lnTo>
                        <a:pt x="165" y="213"/>
                      </a:lnTo>
                      <a:lnTo>
                        <a:pt x="169" y="218"/>
                      </a:lnTo>
                      <a:lnTo>
                        <a:pt x="185" y="207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12700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8" name="Oval 91"/>
                <p:cNvSpPr>
                  <a:spLocks noChangeArrowheads="1"/>
                </p:cNvSpPr>
                <p:nvPr/>
              </p:nvSpPr>
              <p:spPr bwMode="auto">
                <a:xfrm>
                  <a:off x="856" y="1055"/>
                  <a:ext cx="82" cy="8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9" name="Oval 92"/>
                <p:cNvSpPr>
                  <a:spLocks noChangeArrowheads="1"/>
                </p:cNvSpPr>
                <p:nvPr/>
              </p:nvSpPr>
              <p:spPr bwMode="auto">
                <a:xfrm>
                  <a:off x="835" y="1250"/>
                  <a:ext cx="82" cy="8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0" name="Oval 93"/>
                <p:cNvSpPr>
                  <a:spLocks noChangeArrowheads="1"/>
                </p:cNvSpPr>
                <p:nvPr/>
              </p:nvSpPr>
              <p:spPr bwMode="auto">
                <a:xfrm>
                  <a:off x="4417" y="2807"/>
                  <a:ext cx="82" cy="8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1" name="Oval 94"/>
                <p:cNvSpPr>
                  <a:spLocks noChangeArrowheads="1"/>
                </p:cNvSpPr>
                <p:nvPr/>
              </p:nvSpPr>
              <p:spPr bwMode="auto">
                <a:xfrm>
                  <a:off x="4781" y="1712"/>
                  <a:ext cx="82" cy="8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2" name="Oval 95"/>
                <p:cNvSpPr>
                  <a:spLocks noChangeArrowheads="1"/>
                </p:cNvSpPr>
                <p:nvPr/>
              </p:nvSpPr>
              <p:spPr bwMode="auto">
                <a:xfrm>
                  <a:off x="4990" y="1255"/>
                  <a:ext cx="82" cy="83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3" name="Rectangle 96"/>
                <p:cNvSpPr>
                  <a:spLocks noChangeArrowheads="1"/>
                </p:cNvSpPr>
                <p:nvPr/>
              </p:nvSpPr>
              <p:spPr bwMode="auto">
                <a:xfrm>
                  <a:off x="1897" y="759"/>
                  <a:ext cx="1700" cy="30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8425" tIns="49212" rIns="98425" bIns="49212">
                  <a:spAutoFit/>
                </a:bodyPr>
                <a:lstStyle/>
                <a:p>
                  <a:pPr algn="ctr" eaLnBrk="0" hangingPunct="0"/>
                  <a:r>
                    <a:rPr lang="en-US" sz="2000" b="1" dirty="0">
                      <a:solidFill>
                        <a:srgbClr val="000000"/>
                      </a:solidFill>
                    </a:rPr>
                    <a:t>2500 Employees</a:t>
                  </a:r>
                </a:p>
              </p:txBody>
            </p:sp>
            <p:sp>
              <p:nvSpPr>
                <p:cNvPr id="413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551" y="2213"/>
                  <a:ext cx="2061" cy="6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rgbClr val="FFFFFF"/>
                      </a:solidFill>
                    </a:rPr>
                    <a:t>Research Laboratories</a:t>
                  </a:r>
                </a:p>
                <a:p>
                  <a:pPr algn="ctr"/>
                  <a:r>
                    <a:rPr lang="en-US" b="1" dirty="0">
                      <a:solidFill>
                        <a:srgbClr val="FFFFFF"/>
                      </a:solidFill>
                    </a:rPr>
                    <a:t> of the </a:t>
                  </a:r>
                </a:p>
                <a:p>
                  <a:pPr algn="ctr"/>
                  <a:r>
                    <a:rPr lang="en-US" b="1" dirty="0">
                      <a:solidFill>
                        <a:srgbClr val="FFFFFF"/>
                      </a:solidFill>
                    </a:rPr>
                    <a:t>Corps of Engineers</a:t>
                  </a:r>
                </a:p>
              </p:txBody>
            </p:sp>
          </p:grpSp>
        </p:grpSp>
        <p:sp>
          <p:nvSpPr>
            <p:cNvPr id="4105" name="Line 111"/>
            <p:cNvSpPr>
              <a:spLocks noChangeShapeType="1"/>
            </p:cNvSpPr>
            <p:nvPr/>
          </p:nvSpPr>
          <p:spPr bwMode="auto">
            <a:xfrm flipV="1">
              <a:off x="3956050" y="4745038"/>
              <a:ext cx="1682750" cy="12071"/>
            </a:xfrm>
            <a:prstGeom prst="line">
              <a:avLst/>
            </a:prstGeom>
            <a:noFill/>
            <a:ln w="19050">
              <a:solidFill>
                <a:srgbClr val="435FB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6" name="Line 112"/>
            <p:cNvSpPr>
              <a:spLocks noChangeShapeType="1"/>
            </p:cNvSpPr>
            <p:nvPr/>
          </p:nvSpPr>
          <p:spPr bwMode="auto">
            <a:xfrm>
              <a:off x="4108450" y="3754107"/>
              <a:ext cx="2139950" cy="228931"/>
            </a:xfrm>
            <a:prstGeom prst="line">
              <a:avLst/>
            </a:prstGeom>
            <a:noFill/>
            <a:ln w="19050">
              <a:solidFill>
                <a:srgbClr val="435FB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7" name="Line 113"/>
            <p:cNvSpPr>
              <a:spLocks noChangeShapeType="1"/>
            </p:cNvSpPr>
            <p:nvPr/>
          </p:nvSpPr>
          <p:spPr bwMode="auto">
            <a:xfrm flipV="1">
              <a:off x="5403850" y="3373438"/>
              <a:ext cx="1149350" cy="316870"/>
            </a:xfrm>
            <a:prstGeom prst="line">
              <a:avLst/>
            </a:prstGeom>
            <a:noFill/>
            <a:ln w="19050">
              <a:solidFill>
                <a:srgbClr val="435FB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8" name="Line 114"/>
            <p:cNvSpPr>
              <a:spLocks noChangeShapeType="1"/>
            </p:cNvSpPr>
            <p:nvPr/>
          </p:nvSpPr>
          <p:spPr bwMode="auto">
            <a:xfrm flipV="1">
              <a:off x="5708650" y="2154238"/>
              <a:ext cx="844550" cy="642936"/>
            </a:xfrm>
            <a:prstGeom prst="line">
              <a:avLst/>
            </a:prstGeom>
            <a:noFill/>
            <a:ln w="19050">
              <a:solidFill>
                <a:srgbClr val="435FB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109" name="Rectangle 5"/>
            <p:cNvSpPr>
              <a:spLocks noChangeArrowheads="1"/>
            </p:cNvSpPr>
            <p:nvPr/>
          </p:nvSpPr>
          <p:spPr bwMode="auto">
            <a:xfrm>
              <a:off x="1835150" y="1646237"/>
              <a:ext cx="3295650" cy="6810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8425" tIns="49212" rIns="98425" bIns="49212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400" b="1" dirty="0">
                  <a:solidFill>
                    <a:srgbClr val="000000"/>
                  </a:solidFill>
                </a:rPr>
                <a:t>Over 1000 engineers and 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scientists, </a:t>
              </a:r>
              <a:r>
                <a:rPr lang="en-US" sz="1400" b="1" dirty="0">
                  <a:solidFill>
                    <a:srgbClr val="000000"/>
                  </a:solidFill>
                </a:rPr>
                <a:t>28% PhDs; 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43% </a:t>
              </a:r>
              <a:r>
                <a:rPr lang="en-US" sz="1400" b="1" dirty="0">
                  <a:solidFill>
                    <a:srgbClr val="000000"/>
                  </a:solidFill>
                </a:rPr>
                <a:t>MS 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degrees,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000000"/>
                  </a:solidFill>
                </a:rPr>
                <a:t>$1B annual budget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5715000" y="2949575"/>
              <a:ext cx="152400" cy="152400"/>
            </a:xfrm>
            <a:prstGeom prst="ellipse">
              <a:avLst/>
            </a:prstGeom>
            <a:solidFill>
              <a:srgbClr val="3C8C93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" name="Line 114"/>
            <p:cNvSpPr>
              <a:spLocks noChangeShapeType="1"/>
            </p:cNvSpPr>
            <p:nvPr/>
          </p:nvSpPr>
          <p:spPr bwMode="auto">
            <a:xfrm flipV="1">
              <a:off x="5943600" y="2818267"/>
              <a:ext cx="609600" cy="176063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6" name="Rectangle 4"/>
          <p:cNvSpPr>
            <a:spLocks noChangeArrowheads="1"/>
          </p:cNvSpPr>
          <p:nvPr/>
        </p:nvSpPr>
        <p:spPr bwMode="auto">
          <a:xfrm>
            <a:off x="6503987" y="2819400"/>
            <a:ext cx="2411413" cy="487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8425" tIns="49212" rIns="98425" bIns="49212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dirty="0" smtClean="0">
                <a:solidFill>
                  <a:srgbClr val="BBE0E3">
                    <a:lumMod val="50000"/>
                  </a:srgbClr>
                </a:solidFill>
              </a:rPr>
              <a:t>Risk &amp; </a:t>
            </a:r>
            <a:r>
              <a:rPr lang="en-US" sz="1400" b="1" dirty="0" smtClean="0">
                <a:solidFill>
                  <a:srgbClr val="3C8C93"/>
                </a:solidFill>
              </a:rPr>
              <a:t>Decision</a:t>
            </a:r>
            <a:r>
              <a:rPr lang="en-US" sz="1400" b="1" dirty="0" smtClean="0">
                <a:solidFill>
                  <a:srgbClr val="BBE0E3">
                    <a:lumMod val="50000"/>
                  </a:srgbClr>
                </a:solidFill>
              </a:rPr>
              <a:t> Science Team (Boston, MA)</a:t>
            </a:r>
            <a:endParaRPr lang="en-US" sz="1400" b="1" dirty="0">
              <a:solidFill>
                <a:srgbClr val="BBE0E3">
                  <a:lumMod val="50000"/>
                </a:srgbClr>
              </a:solidFill>
            </a:endParaRPr>
          </a:p>
        </p:txBody>
      </p:sp>
      <p:sp>
        <p:nvSpPr>
          <p:cNvPr id="107" name="Slide Number Placeholder 10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45313-CC83-4504-93DA-BBEC7E835DA0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for VoI &amp; </a:t>
            </a:r>
            <a:br>
              <a:rPr lang="en-US" dirty="0" smtClean="0"/>
            </a:br>
            <a:r>
              <a:rPr lang="en-US" dirty="0" smtClean="0"/>
              <a:t>Nano Informatics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419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700" dirty="0" smtClean="0"/>
              <a:t>Can we automatically characterize uncertainty based on data aggregated by nano informatics?</a:t>
            </a:r>
          </a:p>
          <a:p>
            <a:pPr>
              <a:spcBef>
                <a:spcPts val="1200"/>
              </a:spcBef>
            </a:pPr>
            <a:r>
              <a:rPr lang="en-US" sz="2700" dirty="0" smtClean="0"/>
              <a:t>Can we give researchers tools to link this uncertainty to their organizational missions and objectives, giving them a way to prioritize their research?  (Either automatically updated or user driven.)</a:t>
            </a:r>
          </a:p>
          <a:p>
            <a:pPr>
              <a:spcBef>
                <a:spcPts val="1200"/>
              </a:spcBef>
            </a:pPr>
            <a:r>
              <a:rPr lang="en-US" sz="2700" dirty="0" smtClean="0"/>
              <a:t>Can funding agencies use these types of tools to fund balanced &amp; goal oriented research portfolios?</a:t>
            </a:r>
          </a:p>
          <a:p>
            <a:pPr>
              <a:spcBef>
                <a:spcPts val="1200"/>
              </a:spcBef>
            </a:pPr>
            <a:r>
              <a:rPr lang="en-US" sz="2700" dirty="0" smtClean="0"/>
              <a:t>Can cost &amp; benefit uncertainties be included too?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259A0-B2B6-4A51-8281-FB7C9390777E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of Evidence to Make Sense of Conflicting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1752600"/>
          </a:xfrm>
        </p:spPr>
        <p:txBody>
          <a:bodyPr/>
          <a:lstStyle/>
          <a:p>
            <a:r>
              <a:rPr lang="en-US" sz="2400" dirty="0" smtClean="0"/>
              <a:t>Helpful when data do not converge.</a:t>
            </a:r>
          </a:p>
          <a:p>
            <a:r>
              <a:rPr lang="en-US" sz="2400" dirty="0" smtClean="0"/>
              <a:t>Interprets data in light of data quality, etc.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259A0-B2B6-4A51-8281-FB7C9390777E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572562"/>
            <a:ext cx="3962400" cy="3078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grpSp>
        <p:nvGrpSpPr>
          <p:cNvPr id="5" name="Group 5"/>
          <p:cNvGrpSpPr/>
          <p:nvPr/>
        </p:nvGrpSpPr>
        <p:grpSpPr>
          <a:xfrm>
            <a:off x="4876800" y="1676400"/>
            <a:ext cx="4190995" cy="3276600"/>
            <a:chOff x="2139609" y="1295400"/>
            <a:chExt cx="4688907" cy="3429000"/>
          </a:xfrm>
        </p:grpSpPr>
        <p:pic>
          <p:nvPicPr>
            <p:cNvPr id="6" name="Picture 5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7542" r="11380"/>
            <a:stretch/>
          </p:blipFill>
          <p:spPr bwMode="auto">
            <a:xfrm>
              <a:off x="2139609" y="1295400"/>
              <a:ext cx="3305298" cy="34124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/>
            <a:srcRect r="61357"/>
            <a:stretch/>
          </p:blipFill>
          <p:spPr>
            <a:xfrm>
              <a:off x="5410200" y="1295400"/>
              <a:ext cx="1418316" cy="34290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572000" y="5943600"/>
            <a:ext cx="2363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WoE</a:t>
            </a:r>
            <a:r>
              <a:rPr lang="en-US" sz="1400" dirty="0" smtClean="0"/>
              <a:t> Review – Linkov et. al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7350" y="2743200"/>
            <a:ext cx="71056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of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3886200"/>
          </a:xfrm>
        </p:spPr>
        <p:txBody>
          <a:bodyPr/>
          <a:lstStyle/>
          <a:p>
            <a:r>
              <a:rPr lang="en-US" dirty="0" smtClean="0"/>
              <a:t>Provides a way to fuse information that incorporates differences in data quality.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259A0-B2B6-4A51-8281-FB7C9390777E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6318" y="6033247"/>
            <a:ext cx="2789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Nano </a:t>
            </a:r>
            <a:r>
              <a:rPr lang="en-US" sz="1400" dirty="0" err="1" smtClean="0"/>
              <a:t>WoE</a:t>
            </a:r>
            <a:r>
              <a:rPr lang="en-US" sz="1400" dirty="0" smtClean="0"/>
              <a:t> - </a:t>
            </a:r>
            <a:r>
              <a:rPr lang="en-US" sz="1400" dirty="0" err="1" smtClean="0"/>
              <a:t>Hristozov</a:t>
            </a:r>
            <a:r>
              <a:rPr lang="en-US" sz="1400" dirty="0" smtClean="0"/>
              <a:t> et al 2013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for </a:t>
            </a:r>
            <a:r>
              <a:rPr lang="en-US" dirty="0" err="1" smtClean="0"/>
              <a:t>WoE</a:t>
            </a:r>
            <a:r>
              <a:rPr lang="en-US" dirty="0" smtClean="0"/>
              <a:t> &amp; </a:t>
            </a:r>
            <a:br>
              <a:rPr lang="en-US" dirty="0" smtClean="0"/>
            </a:br>
            <a:r>
              <a:rPr lang="en-US" dirty="0" smtClean="0"/>
              <a:t>Nano Informatics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419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700" dirty="0" smtClean="0"/>
              <a:t>Can nano informatics efforts &amp; databases also collect &amp; quantify study metadata (e.g., related to data quality, relevance, and resolution)?</a:t>
            </a:r>
          </a:p>
          <a:p>
            <a:pPr>
              <a:spcBef>
                <a:spcPts val="1200"/>
              </a:spcBef>
            </a:pPr>
            <a:r>
              <a:rPr lang="en-US" sz="2700" dirty="0" smtClean="0"/>
              <a:t>Can we give researchers tools to help synthesize information based on these </a:t>
            </a:r>
            <a:r>
              <a:rPr lang="en-US" sz="2700" dirty="0" err="1" smtClean="0"/>
              <a:t>WoE</a:t>
            </a:r>
            <a:r>
              <a:rPr lang="en-US" sz="2700" dirty="0" smtClean="0"/>
              <a:t> parameters?</a:t>
            </a:r>
          </a:p>
          <a:p>
            <a:pPr>
              <a:spcBef>
                <a:spcPts val="1200"/>
              </a:spcBef>
            </a:pPr>
            <a:r>
              <a:rPr lang="en-US" sz="2700" dirty="0" smtClean="0"/>
              <a:t>Can these tools be included in publicly available </a:t>
            </a:r>
            <a:r>
              <a:rPr lang="en-US" sz="2700" dirty="0" err="1" smtClean="0"/>
              <a:t>nanoinformatics</a:t>
            </a:r>
            <a:r>
              <a:rPr lang="en-US" sz="2700" dirty="0" smtClean="0"/>
              <a:t> efforts to help industry make informed interpretations of scientific knowledge (something many practitioners may struggle with)?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259A0-B2B6-4A51-8281-FB7C9390777E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876800"/>
            <a:ext cx="5867400" cy="1981200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Life Cycle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3886200"/>
          </a:xfrm>
        </p:spPr>
        <p:txBody>
          <a:bodyPr/>
          <a:lstStyle/>
          <a:p>
            <a:r>
              <a:rPr lang="en-US" sz="2400" dirty="0" smtClean="0"/>
              <a:t>LCA addresses potential health &amp; environmental impacts throughout a product's life cycle.</a:t>
            </a:r>
          </a:p>
          <a:p>
            <a:r>
              <a:rPr lang="en-US" sz="2400" dirty="0" smtClean="0"/>
              <a:t>From raw material acquisition through production, use, end-of-life treatment, recycling and final disposal.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09800" y="4800600"/>
            <a:ext cx="1981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Source: ISO 14040 (2006)</a:t>
            </a:r>
            <a:endParaRPr lang="en-US" sz="1100" dirty="0"/>
          </a:p>
        </p:txBody>
      </p:sp>
      <p:sp>
        <p:nvSpPr>
          <p:cNvPr id="9" name="Slide Number Placeholder 49"/>
          <p:cNvSpPr>
            <a:spLocks noGrp="1"/>
          </p:cNvSpPr>
          <p:nvPr>
            <p:ph type="sldNum" sz="quarter" idx="10"/>
          </p:nvPr>
        </p:nvSpPr>
        <p:spPr>
          <a:xfrm>
            <a:off x="8382000" y="6553200"/>
            <a:ext cx="762000" cy="304800"/>
          </a:xfrm>
        </p:spPr>
        <p:txBody>
          <a:bodyPr/>
          <a:lstStyle/>
          <a:p>
            <a:fld id="{B6FE404F-3CFE-4264-8317-24779780697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email"/>
          <a:srcRect t="47317" r="12722"/>
          <a:stretch>
            <a:fillRect/>
          </a:stretch>
        </p:blipFill>
        <p:spPr bwMode="auto">
          <a:xfrm>
            <a:off x="0" y="5206994"/>
            <a:ext cx="4191000" cy="165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email"/>
          <a:srcRect r="3031" b="54028"/>
          <a:stretch>
            <a:fillRect/>
          </a:stretch>
        </p:blipFill>
        <p:spPr bwMode="auto">
          <a:xfrm>
            <a:off x="4190575" y="5257800"/>
            <a:ext cx="5128479" cy="158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email"/>
          <a:srcRect l="92068" t="47317" r="3031"/>
          <a:stretch>
            <a:fillRect/>
          </a:stretch>
        </p:blipFill>
        <p:spPr bwMode="auto">
          <a:xfrm rot="5400000">
            <a:off x="850997" y="5778404"/>
            <a:ext cx="308303" cy="216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hape 50"/>
          <p:cNvSpPr>
            <a:spLocks noChangeArrowheads="1"/>
          </p:cNvSpPr>
          <p:nvPr/>
        </p:nvSpPr>
        <p:spPr bwMode="auto">
          <a:xfrm>
            <a:off x="4038600" y="2971800"/>
            <a:ext cx="4648200" cy="193357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801" y="2971800"/>
            <a:ext cx="3102799" cy="202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LCA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ts val="1200"/>
              </a:spcBef>
              <a:buSzTx/>
              <a:buFont typeface="Wingdings" pitchFamily="2" charset="2"/>
              <a:buChar char="§"/>
            </a:pPr>
            <a:r>
              <a:rPr lang="en-US" sz="2800" dirty="0" smtClean="0"/>
              <a:t>Evaluate DOD lumber treatment alternatives:</a:t>
            </a:r>
          </a:p>
          <a:p>
            <a:pPr lvl="1"/>
            <a:r>
              <a:rPr lang="en-US" dirty="0" smtClean="0"/>
              <a:t>Micronized copper quaternary (MCQ)*</a:t>
            </a:r>
          </a:p>
          <a:p>
            <a:pPr lvl="1"/>
            <a:r>
              <a:rPr lang="en-US" dirty="0" smtClean="0"/>
              <a:t>Alkaline copper quaternary (ACQ)</a:t>
            </a:r>
          </a:p>
          <a:p>
            <a:pPr lvl="1"/>
            <a:r>
              <a:rPr lang="en-US" dirty="0" smtClean="0"/>
              <a:t>Waterborne copper </a:t>
            </a:r>
            <a:r>
              <a:rPr lang="en-US" dirty="0" err="1" smtClean="0"/>
              <a:t>naphthenate</a:t>
            </a:r>
            <a:r>
              <a:rPr lang="en-US" dirty="0" smtClean="0"/>
              <a:t> (CN)</a:t>
            </a:r>
          </a:p>
          <a:p>
            <a:pPr lvl="1"/>
            <a:r>
              <a:rPr lang="en-US" dirty="0" smtClean="0"/>
              <a:t>Oil-borne copper </a:t>
            </a:r>
            <a:r>
              <a:rPr lang="en-US" dirty="0" err="1" smtClean="0"/>
              <a:t>naphthenate</a:t>
            </a:r>
            <a:r>
              <a:rPr lang="en-US" dirty="0" smtClean="0"/>
              <a:t> (</a:t>
            </a:r>
            <a:r>
              <a:rPr lang="en-US" dirty="0" err="1" smtClean="0"/>
              <a:t>CN</a:t>
            </a:r>
            <a:r>
              <a:rPr lang="en-US" baseline="-25000" dirty="0" err="1" smtClean="0"/>
              <a:t>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Water-borne copper </a:t>
            </a:r>
            <a:r>
              <a:rPr lang="en-US" dirty="0" err="1" smtClean="0"/>
              <a:t>quinolate</a:t>
            </a:r>
            <a:r>
              <a:rPr lang="en-US" dirty="0" smtClean="0"/>
              <a:t> (CQ) </a:t>
            </a:r>
          </a:p>
          <a:p>
            <a:pPr lvl="1"/>
            <a:r>
              <a:rPr lang="en-US" dirty="0" smtClean="0"/>
              <a:t>Waterborne zinc </a:t>
            </a:r>
            <a:r>
              <a:rPr lang="en-US" dirty="0" err="1" smtClean="0"/>
              <a:t>naphthenate</a:t>
            </a:r>
            <a:r>
              <a:rPr lang="en-US" dirty="0" smtClean="0"/>
              <a:t> (ZN)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0" y="2286000"/>
            <a:ext cx="2209800" cy="914400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chemeClr val="tx1"/>
                </a:solidFill>
              </a:rPr>
              <a:t>*Incorporates </a:t>
            </a:r>
            <a:r>
              <a:rPr lang="en-US" i="1" dirty="0" err="1" smtClean="0">
                <a:solidFill>
                  <a:schemeClr val="tx1"/>
                </a:solidFill>
              </a:rPr>
              <a:t>nanosized</a:t>
            </a:r>
            <a:r>
              <a:rPr lang="en-US" i="1" dirty="0" smtClean="0">
                <a:solidFill>
                  <a:schemeClr val="tx1"/>
                </a:solidFill>
              </a:rPr>
              <a:t> particles of copper salts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400800" y="2438400"/>
            <a:ext cx="457200" cy="0"/>
          </a:xfrm>
          <a:prstGeom prst="straightConnector1">
            <a:avLst/>
          </a:prstGeom>
          <a:ln w="19050">
            <a:solidFill>
              <a:schemeClr val="bg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8418" name="Picture 2" descr="http://www.timberlink.co.uk/images/category-pics/treatment/proc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943474"/>
            <a:ext cx="2000250" cy="17621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76282" y="6611779"/>
            <a:ext cx="26677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Calibri" pitchFamily="34" charset="0"/>
                <a:cs typeface="Calibri" pitchFamily="34" charset="0"/>
              </a:rPr>
              <a:t>Photo: http://www.timberlink.co.uk/treatment/</a:t>
            </a:r>
            <a:endParaRPr lang="en-US" sz="10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259A0-B2B6-4A51-8281-FB7C9390777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2" name="Picture 2" descr="http://www.eglin.af.mil/shared/media/photodb/web/110329-f-oc707-023.jpg"/>
          <p:cNvPicPr>
            <a:picLocks noChangeAspect="1" noChangeArrowheads="1"/>
          </p:cNvPicPr>
          <p:nvPr/>
        </p:nvPicPr>
        <p:blipFill>
          <a:blip r:embed="rId3"/>
          <a:srcRect l="2857"/>
          <a:stretch>
            <a:fillRect/>
          </a:stretch>
        </p:blipFill>
        <p:spPr bwMode="auto">
          <a:xfrm>
            <a:off x="6400800" y="4875680"/>
            <a:ext cx="2590800" cy="1906120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181600"/>
            <a:ext cx="3657600" cy="14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400" dirty="0" smtClean="0"/>
              <a:t>LCA Identifies Impacts Through All Steps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524000" cy="2743200"/>
          </a:xfrm>
        </p:spPr>
        <p:txBody>
          <a:bodyPr/>
          <a:lstStyle/>
          <a:p>
            <a:pPr marL="3175" indent="-3175" algn="ctr">
              <a:buNone/>
            </a:pPr>
            <a:r>
              <a:rPr lang="en-US" sz="2400" dirty="0" smtClean="0"/>
              <a:t>Process Flow Diagram for MCQ &amp; ACQ</a:t>
            </a:r>
            <a:endParaRPr lang="en-US" sz="2400" dirty="0"/>
          </a:p>
        </p:txBody>
      </p:sp>
      <p:pic>
        <p:nvPicPr>
          <p:cNvPr id="160769" name="Picture 1" descr="C:\Users\U4EPRMEB\AppData\Local\Microsoft\Windows\Temporary Internet Files\Content.Outlook\4CGEBX94\MCQ ACQ Flow Diagram.bmp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48650" y="1371600"/>
            <a:ext cx="7375474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259A0-B2B6-4A51-8281-FB7C9390777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78104"/>
            <a:ext cx="9144000" cy="1143000"/>
          </a:xfrm>
        </p:spPr>
        <p:txBody>
          <a:bodyPr/>
          <a:lstStyle/>
          <a:p>
            <a:r>
              <a:rPr lang="en-US" sz="2600" b="0" dirty="0" smtClean="0">
                <a:solidFill>
                  <a:schemeClr val="tx1"/>
                </a:solidFill>
              </a:rPr>
              <a:t>Normalized (unweighted) LCA Results</a:t>
            </a:r>
            <a:endParaRPr lang="en-US" sz="26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63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00213"/>
            <a:ext cx="8229599" cy="373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259A0-B2B6-4A51-8281-FB7C9390777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33C6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Typical LCA Impact Results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33C6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5838512"/>
            <a:ext cx="8305800" cy="4587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588" marR="0" lvl="0" indent="-1588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300" i="1" kern="0" dirty="0" smtClean="0">
                <a:solidFill>
                  <a:schemeClr val="tx1"/>
                </a:solidFill>
                <a:latin typeface="+mn-lt"/>
              </a:rPr>
              <a:t>How can we use informatics to make this nano specific?</a:t>
            </a:r>
            <a:endParaRPr kumimoji="0" lang="en-US" sz="230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533400"/>
          </a:xfrm>
        </p:spPr>
        <p:txBody>
          <a:bodyPr/>
          <a:lstStyle/>
          <a:p>
            <a:r>
              <a:rPr lang="en-US" sz="2600" b="0" dirty="0" smtClean="0">
                <a:solidFill>
                  <a:schemeClr val="tx1"/>
                </a:solidFill>
              </a:rPr>
              <a:t>Combined Risk/Benefit Results</a:t>
            </a:r>
            <a:endParaRPr lang="en-US" sz="2600" b="0" dirty="0">
              <a:solidFill>
                <a:schemeClr val="tx1"/>
              </a:solidFill>
            </a:endParaRPr>
          </a:p>
        </p:txBody>
      </p:sp>
      <p:pic>
        <p:nvPicPr>
          <p:cNvPr id="197633" name="Picture 1"/>
          <p:cNvPicPr>
            <a:picLocks noChangeAspect="1" noChangeArrowheads="1"/>
          </p:cNvPicPr>
          <p:nvPr/>
        </p:nvPicPr>
        <p:blipFill>
          <a:blip r:embed="rId2"/>
          <a:srcRect l="2459"/>
          <a:stretch>
            <a:fillRect/>
          </a:stretch>
        </p:blipFill>
        <p:spPr bwMode="auto">
          <a:xfrm>
            <a:off x="0" y="2133601"/>
            <a:ext cx="2936175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7056" y="2133600"/>
            <a:ext cx="3057139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123296" y="2133600"/>
            <a:ext cx="3005474" cy="259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5486400"/>
            <a:ext cx="47053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06455" y="4876800"/>
            <a:ext cx="8661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Balanced Weights	 Environmental Perspective             Military Perspective </a:t>
            </a:r>
            <a:endParaRPr lang="en-US" i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259A0-B2B6-4A51-8281-FB7C9390777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033C6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LCA Results in</a:t>
            </a:r>
            <a:r>
              <a:rPr kumimoji="0" lang="en-US" sz="3300" b="1" i="0" u="none" strike="noStrike" kern="0" cap="none" spc="0" normalizeH="0" noProof="0" dirty="0" smtClean="0">
                <a:ln>
                  <a:noFill/>
                </a:ln>
                <a:solidFill>
                  <a:srgbClr val="033C6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Context of MCDA Tradeoffs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srgbClr val="033C6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0085" y="5402943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for LCA &amp; </a:t>
            </a:r>
            <a:br>
              <a:rPr lang="en-US" dirty="0" smtClean="0"/>
            </a:br>
            <a:r>
              <a:rPr lang="en-US" dirty="0" smtClean="0"/>
              <a:t>Nano Informatics?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Can we combine LCA data with nano informatics for better life cycle risk assessment?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With sufficient data from nano informatics, can we add nano-specific risk modules to LCA?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Do we also need to develop new nano-specific LCA impact categories?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Can we use Anticipatory LCA to design better nanomaterials and nano products?</a:t>
            </a:r>
          </a:p>
          <a:p>
            <a:pPr>
              <a:spcBef>
                <a:spcPts val="18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259A0-B2B6-4A51-8281-FB7C9390777E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343" y="1175662"/>
            <a:ext cx="7913913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/>
              <a:t>Mission: </a:t>
            </a:r>
            <a:r>
              <a:rPr lang="en-US" sz="2600" dirty="0" smtClean="0"/>
              <a:t>to improve decision-making and stakeholder engagement through application and development of risk and decision science techniques. </a:t>
            </a:r>
            <a:r>
              <a:rPr lang="en-US" sz="2600" i="1" dirty="0"/>
              <a:t>	</a:t>
            </a:r>
          </a:p>
          <a:p>
            <a:endParaRPr lang="en-US" sz="1700" i="1" dirty="0"/>
          </a:p>
          <a:p>
            <a:r>
              <a:rPr lang="en-US" sz="2600" b="1" dirty="0" smtClean="0"/>
              <a:t>Execution: </a:t>
            </a:r>
            <a:r>
              <a:rPr lang="en-US" sz="2600" dirty="0" smtClean="0"/>
              <a:t> through risk assessment, technology-supported stakeholder engagement, decision modeling, portfolio optimization, life cycle assessment, and software development. </a:t>
            </a:r>
          </a:p>
          <a:p>
            <a:endParaRPr lang="en-US" sz="1700" dirty="0" smtClean="0"/>
          </a:p>
          <a:p>
            <a:r>
              <a:rPr lang="en-US" sz="2600" b="1" dirty="0" smtClean="0"/>
              <a:t>Results: </a:t>
            </a:r>
            <a:r>
              <a:rPr lang="en-US" sz="2600" dirty="0" smtClean="0"/>
              <a:t>help clients to describe relevant risks, identify and compare risk management alternatives, develop consensus among disparate stakeholder groups, and provide repeatable and transparent processes for future decisions. </a:t>
            </a:r>
            <a:r>
              <a:rPr lang="en-US" sz="2600" i="1" dirty="0"/>
              <a:t>	</a:t>
            </a:r>
            <a:endParaRPr lang="en-US" sz="26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76200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33C6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Risk and Decision Science Team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33C6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37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Conclusion – Integration of DA Tools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7500"/>
          <a:stretch>
            <a:fillRect/>
          </a:stretch>
        </p:blipFill>
        <p:spPr bwMode="auto">
          <a:xfrm>
            <a:off x="0" y="990600"/>
            <a:ext cx="914792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239000" y="4114800"/>
            <a:ext cx="1752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Seager &amp; Linkov, 2011</a:t>
            </a:r>
          </a:p>
        </p:txBody>
      </p:sp>
      <p:pic>
        <p:nvPicPr>
          <p:cNvPr id="1028" name="Picture 4" descr="https://encrypted-tbn0.gstatic.com/images?q=tbn:ANd9GcTNoQO7upURBAOlrWg76Rmw-iUrwFR16nsjCC2SSRHYFv6-9egH8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648200"/>
            <a:ext cx="2200275" cy="207645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2286000" y="4267200"/>
            <a:ext cx="1600200" cy="1143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sz="quarter" idx="1"/>
          </p:nvPr>
        </p:nvSpPr>
        <p:spPr>
          <a:xfrm>
            <a:off x="4020671" y="4876800"/>
            <a:ext cx="4800600" cy="1524000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 smtClean="0"/>
              <a:t>Nano Informatics will present opportunities to solve complex nano problems using a diverse decision analytic toolkit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259A0-B2B6-4A51-8281-FB7C9390777E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4114800"/>
            <a:ext cx="1143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VoI</a:t>
            </a:r>
            <a:endParaRPr lang="en-US" sz="36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86400" y="4114800"/>
            <a:ext cx="1371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4724400"/>
          </a:xfrm>
        </p:spPr>
        <p:txBody>
          <a:bodyPr/>
          <a:lstStyle/>
          <a:p>
            <a:pPr>
              <a:spcBef>
                <a:spcPts val="400"/>
              </a:spcBef>
              <a:buNone/>
            </a:pPr>
            <a:r>
              <a:rPr lang="en-US" sz="1200" dirty="0" smtClean="0"/>
              <a:t>Linkov, I., Bates, M.E., Canis, L.J., Seager, T.P., and Keisler J.M. (2011). A Decision-directed Approach for Prioritizing Research into the Impact of Nanomaterials on the Environment and Human Health. </a:t>
            </a:r>
            <a:r>
              <a:rPr lang="en-US" sz="1200" i="1" dirty="0" smtClean="0"/>
              <a:t>Nature Nanotechnology</a:t>
            </a:r>
            <a:r>
              <a:rPr lang="en-US" sz="1200" dirty="0" smtClean="0"/>
              <a:t> 6:784-787. </a:t>
            </a:r>
          </a:p>
          <a:p>
            <a:pPr>
              <a:spcBef>
                <a:spcPts val="400"/>
              </a:spcBef>
              <a:buNone/>
            </a:pPr>
            <a:r>
              <a:rPr lang="en-US" sz="1200" dirty="0" smtClean="0"/>
              <a:t>Linkov, I., Bates, M., Trump, B., Seager, TP,  Chappell, M., Keisler, J.  (2013). For Nanotechnology Decisions, Use Decision Analysis.  </a:t>
            </a:r>
            <a:r>
              <a:rPr lang="en-US" sz="1200" i="1" dirty="0" err="1" smtClean="0"/>
              <a:t>NanoToday</a:t>
            </a:r>
            <a:r>
              <a:rPr lang="en-US" sz="1200" i="1" dirty="0" smtClean="0"/>
              <a:t> </a:t>
            </a:r>
            <a:r>
              <a:rPr lang="en-US" sz="1200" dirty="0" smtClean="0"/>
              <a:t>8: 5-10.  </a:t>
            </a:r>
          </a:p>
          <a:p>
            <a:pPr>
              <a:spcBef>
                <a:spcPts val="400"/>
              </a:spcBef>
              <a:buNone/>
            </a:pPr>
            <a:r>
              <a:rPr lang="en-US" sz="1200" dirty="0" smtClean="0"/>
              <a:t>Mohan, M, Trump, B.D., Bates, M., Monica, J.,  and Linkov, I. (2012). Integrating Legal Liabilities in Nanomanufacturing Risk Management. </a:t>
            </a:r>
            <a:r>
              <a:rPr lang="en-US" sz="1200" i="1" dirty="0" smtClean="0"/>
              <a:t>Environmental Science and Technology</a:t>
            </a:r>
            <a:r>
              <a:rPr lang="en-US" sz="1200" dirty="0" smtClean="0"/>
              <a:t> 46:7955-62. </a:t>
            </a:r>
          </a:p>
          <a:p>
            <a:pPr>
              <a:spcBef>
                <a:spcPts val="400"/>
              </a:spcBef>
              <a:buNone/>
            </a:pPr>
            <a:r>
              <a:rPr lang="en-US" sz="1200" dirty="0" smtClean="0"/>
              <a:t>Linkov, I., Steevens, J. (2009).  </a:t>
            </a:r>
            <a:r>
              <a:rPr lang="en-US" sz="1200" i="1" dirty="0" smtClean="0"/>
              <a:t>Nanotechnology: Risks and Benefits. </a:t>
            </a:r>
            <a:r>
              <a:rPr lang="en-US" sz="1200" dirty="0" smtClean="0"/>
              <a:t>Springer, Amsterdam.  </a:t>
            </a:r>
          </a:p>
          <a:p>
            <a:pPr lvl="0">
              <a:spcBef>
                <a:spcPts val="400"/>
              </a:spcBef>
              <a:buNone/>
            </a:pPr>
            <a:r>
              <a:rPr lang="it-IT" sz="1200" dirty="0" smtClean="0"/>
              <a:t>Hristozov, D., Zabeo, A., Foran, C., Critto, A., Marcomini, A.,  Linkov, I. (2014). </a:t>
            </a:r>
            <a:r>
              <a:rPr lang="en-US" sz="1200" dirty="0" smtClean="0"/>
              <a:t>A weight of evidence approach for hazard screening of engineered </a:t>
            </a:r>
            <a:r>
              <a:rPr lang="en-US" sz="1200" dirty="0" err="1" smtClean="0"/>
              <a:t>nanomaterials</a:t>
            </a:r>
            <a:r>
              <a:rPr lang="en-US" sz="1200" dirty="0" smtClean="0"/>
              <a:t>. </a:t>
            </a:r>
            <a:r>
              <a:rPr lang="en-US" sz="1200" i="1" dirty="0" err="1" smtClean="0"/>
              <a:t>Nanotoxicology</a:t>
            </a:r>
            <a:r>
              <a:rPr lang="en-US" sz="1200" i="1" dirty="0" smtClean="0"/>
              <a:t> </a:t>
            </a:r>
            <a:r>
              <a:rPr lang="en-US" sz="1200" dirty="0" smtClean="0"/>
              <a:t>8:78-87. </a:t>
            </a:r>
          </a:p>
          <a:p>
            <a:pPr lvl="0">
              <a:spcBef>
                <a:spcPts val="400"/>
              </a:spcBef>
              <a:buNone/>
            </a:pPr>
            <a:r>
              <a:rPr lang="en-US" sz="1200" dirty="0" smtClean="0"/>
              <a:t>Linkov, I., Tkachuk, A., Canis, L.,  Mohan, M., Keisler, J. (2012) Risk Informed Decision Framework for Integrated Evaluation of Countermeasures against CBRN Threats.  </a:t>
            </a:r>
            <a:r>
              <a:rPr lang="en-US" sz="1200" i="1" dirty="0" smtClean="0"/>
              <a:t>Journal of Homeland Security and Emergency Management</a:t>
            </a:r>
            <a:r>
              <a:rPr lang="en-US" sz="1200" dirty="0" smtClean="0"/>
              <a:t>.</a:t>
            </a:r>
            <a:r>
              <a:rPr lang="en-US" sz="1200" i="1" dirty="0" smtClean="0"/>
              <a:t> </a:t>
            </a:r>
            <a:r>
              <a:rPr lang="en-US" sz="1200" dirty="0" smtClean="0"/>
              <a:t>9: 1547-7355. </a:t>
            </a:r>
          </a:p>
          <a:p>
            <a:pPr lvl="0">
              <a:spcBef>
                <a:spcPts val="400"/>
              </a:spcBef>
              <a:buNone/>
            </a:pPr>
            <a:r>
              <a:rPr lang="en-US" sz="1200" dirty="0" smtClean="0"/>
              <a:t>Grieger K.D., Linkov, I., Foss Hansen, S., </a:t>
            </a:r>
            <a:r>
              <a:rPr lang="en-US" sz="1200" dirty="0" err="1" smtClean="0"/>
              <a:t>Baun</a:t>
            </a:r>
            <a:r>
              <a:rPr lang="en-US" sz="1200" dirty="0" smtClean="0"/>
              <a:t>, A. (2012).  Environmental risk analysis for </a:t>
            </a:r>
            <a:r>
              <a:rPr lang="en-US" sz="1200" dirty="0" err="1" smtClean="0"/>
              <a:t>nanomaterials</a:t>
            </a:r>
            <a:r>
              <a:rPr lang="en-US" sz="1200" dirty="0" smtClean="0"/>
              <a:t>: Review and evaluation of frameworks.  </a:t>
            </a:r>
            <a:r>
              <a:rPr lang="en-US" sz="1200" i="1" dirty="0" err="1" smtClean="0"/>
              <a:t>Nanotoxicology</a:t>
            </a:r>
            <a:r>
              <a:rPr lang="en-US" sz="1200" i="1" dirty="0" smtClean="0"/>
              <a:t> </a:t>
            </a:r>
            <a:r>
              <a:rPr lang="en-US" sz="1200" dirty="0" smtClean="0"/>
              <a:t>6:196–212. </a:t>
            </a:r>
          </a:p>
          <a:p>
            <a:pPr lvl="0">
              <a:spcBef>
                <a:spcPts val="400"/>
              </a:spcBef>
              <a:buNone/>
            </a:pPr>
            <a:r>
              <a:rPr lang="it-IT" sz="1200" dirty="0" smtClean="0"/>
              <a:t>Valverde, J.L., Linkov, I. (2011). </a:t>
            </a:r>
            <a:r>
              <a:rPr lang="en-US" sz="1200" dirty="0" smtClean="0"/>
              <a:t>Nanotechnology: Risk Assessment And Risk Management Perspectives. </a:t>
            </a:r>
            <a:r>
              <a:rPr lang="en-US" sz="1200" i="1" dirty="0" smtClean="0"/>
              <a:t>Nanotechnology: Law and Business</a:t>
            </a:r>
            <a:r>
              <a:rPr lang="en-US" sz="1200" dirty="0" smtClean="0"/>
              <a:t> 8:25-47.  </a:t>
            </a:r>
          </a:p>
          <a:p>
            <a:pPr lvl="0">
              <a:spcBef>
                <a:spcPts val="400"/>
              </a:spcBef>
              <a:buNone/>
            </a:pPr>
            <a:r>
              <a:rPr lang="en-US" sz="1200" dirty="0" smtClean="0"/>
              <a:t>Linkov, I., Seager, T. (2011). Coupling Multi-Criteria Decision Analysis, Life Cycle Assessment and Risk Assessment for Emerging Threats. </a:t>
            </a:r>
            <a:r>
              <a:rPr lang="en-US" sz="1200" i="1" dirty="0" smtClean="0"/>
              <a:t>Environmental Science and Technology</a:t>
            </a:r>
            <a:r>
              <a:rPr lang="en-US" sz="1200" dirty="0" smtClean="0"/>
              <a:t> 45:5068–5074. </a:t>
            </a:r>
          </a:p>
          <a:p>
            <a:pPr lvl="0">
              <a:spcBef>
                <a:spcPts val="400"/>
              </a:spcBef>
              <a:buNone/>
            </a:pPr>
            <a:r>
              <a:rPr lang="en-US" sz="1200" dirty="0" smtClean="0"/>
              <a:t>Canis, L., Seager, T., and Linkov, I. (2010). Application of Stochastic </a:t>
            </a:r>
            <a:r>
              <a:rPr lang="en-US" sz="1200" dirty="0" err="1" smtClean="0"/>
              <a:t>Multiattribute</a:t>
            </a:r>
            <a:r>
              <a:rPr lang="en-US" sz="1200" dirty="0" smtClean="0"/>
              <a:t> Analysis to Assessment of Single Walled Carbon </a:t>
            </a:r>
            <a:r>
              <a:rPr lang="en-US" sz="1200" dirty="0" err="1" smtClean="0"/>
              <a:t>Nanotube</a:t>
            </a:r>
            <a:r>
              <a:rPr lang="en-US" sz="1200" dirty="0" smtClean="0"/>
              <a:t> Synthesis Processes.  </a:t>
            </a:r>
            <a:r>
              <a:rPr lang="en-US" sz="1200" i="1" dirty="0" smtClean="0"/>
              <a:t>Environmental Science and Technology</a:t>
            </a:r>
            <a:r>
              <a:rPr lang="en-US" sz="1200" dirty="0" smtClean="0"/>
              <a:t> 44: 8704–8711. </a:t>
            </a:r>
          </a:p>
          <a:p>
            <a:pPr lvl="0">
              <a:spcBef>
                <a:spcPts val="400"/>
              </a:spcBef>
              <a:buNone/>
            </a:pPr>
            <a:r>
              <a:rPr lang="en-US" sz="1200" dirty="0" smtClean="0"/>
              <a:t>Linkov, I., Satterstrom, F.K., Monica, J.C., Jr., Foss Hansen, S. and Davis, T.A. (2009).  Nano Risk Governance:  Current Developments and Future Perspectives. </a:t>
            </a:r>
            <a:r>
              <a:rPr lang="en-US" sz="1200" i="1" dirty="0" smtClean="0"/>
              <a:t>Nanotechnology: Law and Business </a:t>
            </a:r>
            <a:r>
              <a:rPr lang="en-US" sz="1200" dirty="0" smtClean="0"/>
              <a:t>6:203-220</a:t>
            </a:r>
            <a:r>
              <a:rPr lang="en-US" sz="1200" i="1" dirty="0" smtClean="0"/>
              <a:t>. </a:t>
            </a:r>
            <a:endParaRPr lang="en-US" sz="1200" dirty="0" smtClean="0"/>
          </a:p>
          <a:p>
            <a:pPr lvl="0">
              <a:spcBef>
                <a:spcPts val="400"/>
              </a:spcBef>
              <a:buNone/>
            </a:pPr>
            <a:r>
              <a:rPr lang="en-US" sz="1200" dirty="0" err="1" smtClean="0"/>
              <a:t>Tervonen</a:t>
            </a:r>
            <a:r>
              <a:rPr lang="en-US" sz="1200" dirty="0" smtClean="0"/>
              <a:t>, T., Linkov, I.  </a:t>
            </a:r>
            <a:r>
              <a:rPr lang="en-US" sz="1200" dirty="0" err="1" smtClean="0"/>
              <a:t>Figueira</a:t>
            </a:r>
            <a:r>
              <a:rPr lang="en-US" sz="1200" dirty="0" smtClean="0"/>
              <a:t>, J., Steevens, J., Chappell, M., </a:t>
            </a:r>
            <a:r>
              <a:rPr lang="en-US" sz="1200" dirty="0" err="1" smtClean="0"/>
              <a:t>Merad</a:t>
            </a:r>
            <a:r>
              <a:rPr lang="en-US" sz="1200" dirty="0" smtClean="0"/>
              <a:t>, M. (2009). Risk-based Classification System of Nanomaterials. </a:t>
            </a:r>
            <a:r>
              <a:rPr lang="en-US" sz="1200" i="1" dirty="0" smtClean="0"/>
              <a:t> J. of Nanoparticle Research </a:t>
            </a:r>
            <a:r>
              <a:rPr lang="en-US" sz="1200" dirty="0" smtClean="0"/>
              <a:t>11:757-766. </a:t>
            </a:r>
          </a:p>
          <a:p>
            <a:pPr lvl="0">
              <a:spcBef>
                <a:spcPts val="400"/>
              </a:spcBef>
              <a:buNone/>
            </a:pPr>
            <a:r>
              <a:rPr lang="en-US" sz="1200" dirty="0" smtClean="0"/>
              <a:t>Seager, T., Linkov, I. (2008). Coupling Multi-Criteria Decision Analysis and Life Cycle Assessment For Nanomaterials. </a:t>
            </a:r>
            <a:r>
              <a:rPr lang="en-US" sz="1200" i="1" dirty="0" smtClean="0"/>
              <a:t>J. of Industrial Ecology </a:t>
            </a:r>
            <a:r>
              <a:rPr lang="en-US" sz="1200" dirty="0" smtClean="0"/>
              <a:t>12:282-285</a:t>
            </a:r>
          </a:p>
          <a:p>
            <a:pPr lvl="0">
              <a:spcBef>
                <a:spcPts val="400"/>
              </a:spcBef>
              <a:buNone/>
            </a:pPr>
            <a:r>
              <a:rPr lang="da-DK" sz="1200" dirty="0" smtClean="0"/>
              <a:t>Rajagopalan, G.,  Bouchard, D, Gu, A., Linkov, I.,  Mackay, C., Sellers, K. (2008). Effects of Nanoparticles on the Wastewater Treatment Industry. </a:t>
            </a:r>
            <a:r>
              <a:rPr lang="da-DK" sz="1200" i="1" dirty="0" smtClean="0"/>
              <a:t>Technical Practice Update. </a:t>
            </a:r>
            <a:r>
              <a:rPr lang="da-DK" sz="1200" dirty="0" smtClean="0"/>
              <a:t> Water Environment Federation.    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259A0-B2B6-4A51-8281-FB7C9390777E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pPr algn="ctr"/>
            <a:r>
              <a:rPr lang="en-US" dirty="0" smtClean="0"/>
              <a:t>Risk and Decision Science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990600"/>
            <a:ext cx="4572000" cy="5029200"/>
          </a:xfrm>
        </p:spPr>
        <p:txBody>
          <a:bodyPr/>
          <a:lstStyle/>
          <a:p>
            <a:pPr>
              <a:buNone/>
            </a:pPr>
            <a:r>
              <a:rPr lang="en-US" sz="1600" b="1" dirty="0" smtClean="0">
                <a:cs typeface="Calibri" pitchFamily="34" charset="0"/>
              </a:rPr>
              <a:t>Capabilities</a:t>
            </a:r>
            <a:endParaRPr lang="en-US" sz="1600" dirty="0" smtClean="0">
              <a:cs typeface="Calibri" pitchFamily="34" charset="0"/>
            </a:endParaRPr>
          </a:p>
          <a:p>
            <a:r>
              <a:rPr lang="en-US" sz="1600" dirty="0" smtClean="0">
                <a:cs typeface="Calibri" pitchFamily="34" charset="0"/>
              </a:rPr>
              <a:t>Over 15 risk, decision and environmental scientists developing solutions that support decisions across a broad </a:t>
            </a:r>
            <a:r>
              <a:rPr lang="en-US" sz="1600" dirty="0" err="1" smtClean="0">
                <a:cs typeface="Calibri" pitchFamily="34" charset="0"/>
              </a:rPr>
              <a:t>govt</a:t>
            </a:r>
            <a:r>
              <a:rPr lang="en-US" sz="1600" dirty="0" smtClean="0">
                <a:cs typeface="Calibri" pitchFamily="34" charset="0"/>
              </a:rPr>
              <a:t> needs.</a:t>
            </a:r>
          </a:p>
          <a:p>
            <a:pPr>
              <a:spcBef>
                <a:spcPts val="800"/>
              </a:spcBef>
            </a:pPr>
            <a:r>
              <a:rPr lang="en-US" sz="1600" dirty="0" smtClean="0">
                <a:cs typeface="Calibri" pitchFamily="34" charset="0"/>
              </a:rPr>
              <a:t>State-of-the-science models and tools for structuring and conducting risk assessment, stakeholder engagement, resource prioritization, planning, and other emerging issues relevant to USACE, DoD, and Nation.</a:t>
            </a:r>
          </a:p>
          <a:p>
            <a:endParaRPr lang="en-US" sz="1600" dirty="0" smtClean="0">
              <a:cs typeface="Calibri" pitchFamily="34" charset="0"/>
            </a:endParaRPr>
          </a:p>
          <a:p>
            <a:pPr>
              <a:buNone/>
            </a:pPr>
            <a:r>
              <a:rPr lang="en-US" sz="1600" b="1" dirty="0" smtClean="0">
                <a:cs typeface="Calibri" pitchFamily="34" charset="0"/>
              </a:rPr>
              <a:t>Current Programs</a:t>
            </a:r>
          </a:p>
          <a:p>
            <a:r>
              <a:rPr lang="en-US" sz="1600" dirty="0" smtClean="0">
                <a:cs typeface="Calibri" pitchFamily="34" charset="0"/>
              </a:rPr>
              <a:t>Cutting edge R&amp;D for </a:t>
            </a:r>
            <a:r>
              <a:rPr lang="en-US" sz="1600" dirty="0" err="1" smtClean="0">
                <a:cs typeface="Calibri" pitchFamily="34" charset="0"/>
              </a:rPr>
              <a:t>DoD</a:t>
            </a:r>
            <a:r>
              <a:rPr lang="en-US" sz="1600" dirty="0" smtClean="0">
                <a:cs typeface="Calibri" pitchFamily="34" charset="0"/>
              </a:rPr>
              <a:t> as well as for DHS, DHHS, EPA, CPSC and others.</a:t>
            </a:r>
          </a:p>
          <a:p>
            <a:pPr>
              <a:spcBef>
                <a:spcPts val="800"/>
              </a:spcBef>
            </a:pPr>
            <a:r>
              <a:rPr lang="en-US" sz="1600" dirty="0" smtClean="0">
                <a:cs typeface="Calibri" pitchFamily="34" charset="0"/>
              </a:rPr>
              <a:t>Applying Decision-Analytic tools to evaluate alternatives, integrate stakeholder values in product development, and prioritize research for a variety of technologies &amp; industries.</a:t>
            </a:r>
            <a:endParaRPr lang="en-US" sz="1600" dirty="0">
              <a:cs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00600" y="1066800"/>
            <a:ext cx="4194175" cy="5638800"/>
          </a:xfrm>
          <a:solidFill>
            <a:srgbClr val="DDDDDD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r>
              <a:rPr lang="en-US" sz="1400" dirty="0" smtClean="0"/>
              <a:t>Connecting Information and Decisions is our goal.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lvl="0" indent="0">
              <a:buNone/>
            </a:pPr>
            <a:endParaRPr lang="en-US" sz="1400" dirty="0" smtClean="0"/>
          </a:p>
          <a:p>
            <a:pPr marL="0" lvl="0" indent="0">
              <a:buNone/>
            </a:pPr>
            <a:endParaRPr lang="en-US" sz="1400" dirty="0" smtClean="0"/>
          </a:p>
          <a:p>
            <a:pPr marL="0" lvl="0" indent="0">
              <a:buNone/>
            </a:pPr>
            <a:endParaRPr lang="en-US" sz="1400" dirty="0" smtClean="0"/>
          </a:p>
          <a:p>
            <a:pPr marL="0" lvl="0" indent="0">
              <a:buNone/>
            </a:pPr>
            <a:endParaRPr lang="en-US" sz="1400" dirty="0" smtClean="0"/>
          </a:p>
          <a:p>
            <a:pPr marL="0" lvl="0" indent="0">
              <a:buNone/>
            </a:pPr>
            <a:endParaRPr lang="en-US" sz="1400" dirty="0" smtClean="0"/>
          </a:p>
          <a:p>
            <a:pPr marL="0" lvl="0" indent="0">
              <a:buNone/>
            </a:pPr>
            <a:endParaRPr lang="en-US" sz="1400" dirty="0" smtClean="0"/>
          </a:p>
          <a:p>
            <a:pPr marL="0" lvl="0" indent="0">
              <a:buNone/>
            </a:pPr>
            <a:endParaRPr lang="en-US" sz="1400" dirty="0" smtClean="0"/>
          </a:p>
          <a:p>
            <a:pPr marL="0" indent="0" algn="ctr">
              <a:buNone/>
            </a:pPr>
            <a:r>
              <a:rPr lang="en-US" sz="1400" dirty="0" smtClean="0"/>
              <a:t>Integrating Risk Analysis, Life Cycle Assessment, and Multi-Criteria Decision Analysis models for the assessment of emerging materials &amp; risks.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6400" y="1219200"/>
            <a:ext cx="2895600" cy="215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3733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C:\Users\u4epril3\AppData\Local\Microsoft\Windows\Temporary Internet Files\Content.Outlook\BTJVQ4JO\photo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799" y="1219200"/>
            <a:ext cx="3360549" cy="2133599"/>
          </a:xfrm>
          <a:prstGeom prst="rect">
            <a:avLst/>
          </a:prstGeom>
          <a:noFill/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fld id="{3B8259A0-B2B6-4A51-8281-FB7C9390777E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t="8778" b="1981"/>
          <a:stretch>
            <a:fillRect/>
          </a:stretch>
        </p:blipFill>
        <p:spPr bwMode="auto">
          <a:xfrm>
            <a:off x="228600" y="990600"/>
            <a:ext cx="6705600" cy="464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6900863" y="1981200"/>
            <a:ext cx="1938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Decision Models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6934200" y="4608513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PBPK, </a:t>
            </a:r>
          </a:p>
          <a:p>
            <a:r>
              <a:rPr lang="en-US" dirty="0">
                <a:solidFill>
                  <a:srgbClr val="FF0000"/>
                </a:solidFill>
              </a:rPr>
              <a:t>Toxicity Models</a:t>
            </a: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6934200" y="3111500"/>
            <a:ext cx="1981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Data Mining </a:t>
            </a:r>
          </a:p>
          <a:p>
            <a:r>
              <a:rPr lang="en-US" dirty="0">
                <a:solidFill>
                  <a:srgbClr val="FF0000"/>
                </a:solidFill>
              </a:rPr>
              <a:t>QSAR, </a:t>
            </a:r>
          </a:p>
          <a:p>
            <a:r>
              <a:rPr lang="en-US" dirty="0">
                <a:solidFill>
                  <a:srgbClr val="FF0000"/>
                </a:solidFill>
              </a:rPr>
              <a:t>Exposure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pPr algn="ctr"/>
            <a:r>
              <a:rPr lang="en-US" dirty="0" smtClean="0"/>
              <a:t>Differences in Types of Modeling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780463" cy="5943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7"/>
          <p:cNvPicPr>
            <a:picLocks noChangeAspect="1" noChangeArrowheads="1"/>
          </p:cNvPicPr>
          <p:nvPr/>
        </p:nvPicPr>
        <p:blipFill>
          <a:blip r:embed="rId2"/>
          <a:srcRect l="4469" t="1325" r="559"/>
          <a:stretch>
            <a:fillRect/>
          </a:stretch>
        </p:blipFill>
        <p:spPr bwMode="auto">
          <a:xfrm>
            <a:off x="1219200" y="304800"/>
            <a:ext cx="6477000" cy="5676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438400" y="6029325"/>
            <a:ext cx="534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After Linkov, Anklam, Renn (2014)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" y="914400"/>
            <a:ext cx="7899400" cy="5029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6200"/>
            <a:ext cx="8229600" cy="8683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33C6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Information Integration Needs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33C6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MCDA Use in Environmental Science</a:t>
            </a:r>
          </a:p>
        </p:txBody>
      </p:sp>
      <p:pic>
        <p:nvPicPr>
          <p:cNvPr id="29699" name="Chart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5959475" y="6427788"/>
            <a:ext cx="31845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After Huang, Linkov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Title Master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itle Master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78935D8F5A52499ECBE1228EFFE2DF" ma:contentTypeVersion="0" ma:contentTypeDescription="Create a new document." ma:contentTypeScope="" ma:versionID="a30af94e9fff2661a1240c93a58f5709">
  <xsd:schema xmlns:xsd="http://www.w3.org/2001/XMLSchema" xmlns:p="http://schemas.microsoft.com/office/2006/metadata/properties" targetNamespace="http://schemas.microsoft.com/office/2006/metadata/properties" ma:root="true" ma:fieldsID="aaa183e94e5f7308538a43790d90a2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: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111903-88B2-4055-824A-249352DB2C7D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04F38FB-2188-4C83-A2F9-B622BBFAF1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C350F64-642B-42B3-B7AD-7FB7352999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9571</TotalTime>
  <Words>2004</Words>
  <Application>Microsoft Office PowerPoint</Application>
  <PresentationFormat>On-screen Show (4:3)</PresentationFormat>
  <Paragraphs>284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1_Title Master</vt:lpstr>
      <vt:lpstr>Slide Master</vt:lpstr>
      <vt:lpstr>1_Slide Master</vt:lpstr>
      <vt:lpstr>2_Title Master</vt:lpstr>
      <vt:lpstr>2_Slide Master</vt:lpstr>
      <vt:lpstr>So What Can We Do With  Nano Informatics? – Leveraging Decision Analytic Tools</vt:lpstr>
      <vt:lpstr>Slide 2</vt:lpstr>
      <vt:lpstr>Slide 3</vt:lpstr>
      <vt:lpstr>Risk and Decision Science Team</vt:lpstr>
      <vt:lpstr>Differences in Types of Modeling</vt:lpstr>
      <vt:lpstr>Slide 6</vt:lpstr>
      <vt:lpstr>Slide 7</vt:lpstr>
      <vt:lpstr>Slide 8</vt:lpstr>
      <vt:lpstr>MCDA Use in Environmental Science</vt:lpstr>
      <vt:lpstr>Overview: DA Tools for Nano Informatics</vt:lpstr>
      <vt:lpstr>Motivation</vt:lpstr>
      <vt:lpstr>Motivation</vt:lpstr>
      <vt:lpstr>Slide 13</vt:lpstr>
      <vt:lpstr>Which Decision Analytic Tools  Can Be Helpful With Nano Informatics?</vt:lpstr>
      <vt:lpstr>Decision Analysis for Risk Screening</vt:lpstr>
      <vt:lpstr>MCDA Risk Screening Example CB NanoTool 2.0 Hazard Banding</vt:lpstr>
      <vt:lpstr>Next Steps for MCDA &amp;  Nano Informatics?</vt:lpstr>
      <vt:lpstr>Value of Information to  Prioritize Research</vt:lpstr>
      <vt:lpstr>VoI with Multiple Types of Criteria</vt:lpstr>
      <vt:lpstr>Next Steps for VoI &amp;  Nano Informatics</vt:lpstr>
      <vt:lpstr>Weight of Evidence to Make Sense of Conflicting Information</vt:lpstr>
      <vt:lpstr>Weight of Evidence</vt:lpstr>
      <vt:lpstr>Next Steps for WoE &amp;  Nano Informatics</vt:lpstr>
      <vt:lpstr>Life Cycle Assessment</vt:lpstr>
      <vt:lpstr>Recent LCA Case Study</vt:lpstr>
      <vt:lpstr>LCA Identifies Impacts Through All Steps</vt:lpstr>
      <vt:lpstr>Normalized (unweighted) LCA Results</vt:lpstr>
      <vt:lpstr>Combined Risk/Benefit Results</vt:lpstr>
      <vt:lpstr>Next Steps for LCA &amp;  Nano Informatics?</vt:lpstr>
      <vt:lpstr>Conclusion – Integration of DA Tools</vt:lpstr>
      <vt:lpstr>References</vt:lpstr>
    </vt:vector>
  </TitlesOfParts>
  <Company>US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b6imemb6</dc:creator>
  <cp:lastModifiedBy>Matthew E Bates</cp:lastModifiedBy>
  <cp:revision>217</cp:revision>
  <dcterms:created xsi:type="dcterms:W3CDTF">2009-05-21T17:19:18Z</dcterms:created>
  <dcterms:modified xsi:type="dcterms:W3CDTF">2015-01-22T20:57:53Z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C3F847D0-7A03-4F3B-B9C4-73E1E885AE44</vt:lpwstr>
  </property>
  <property fmtid="{D5CDD505-2E9C-101B-9397-08002B2CF9AE}" pid="3" name="ArticulatePath">
    <vt:lpwstr>ERDC-PPT_Template</vt:lpwstr>
  </property>
</Properties>
</file>