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296" r:id="rId4"/>
    <p:sldId id="297" r:id="rId5"/>
    <p:sldId id="298" r:id="rId6"/>
    <p:sldId id="299" r:id="rId7"/>
    <p:sldId id="258" r:id="rId8"/>
    <p:sldId id="293" r:id="rId9"/>
    <p:sldId id="285" r:id="rId10"/>
    <p:sldId id="260" r:id="rId11"/>
    <p:sldId id="295" r:id="rId12"/>
    <p:sldId id="26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FFFF"/>
    <a:srgbClr val="BCB800"/>
    <a:srgbClr val="4782B7"/>
    <a:srgbClr val="6596C3"/>
    <a:srgbClr val="C0C0C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>
        <p:scale>
          <a:sx n="100" d="100"/>
          <a:sy n="100" d="100"/>
        </p:scale>
        <p:origin x="-1248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D3C4-AE4E-A64E-8486-87952D330B19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4C575-C860-5142-B203-98A33A9C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4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FEE6DF-C2D8-DF48-923C-DA677920A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3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eybt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hubzero2012-to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68300" y="384175"/>
            <a:ext cx="3899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5F5F5F"/>
                </a:solidFill>
                <a:latin typeface="ITC Kabel Std Medium" charset="0"/>
              </a:rPr>
              <a:t>HUBzero® Platform for Scientific Collaboration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C75960-7EE5-DD49-9EAE-8F2F96C9D4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6423025"/>
            <a:ext cx="13538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>Copyright © </a:t>
            </a:r>
            <a:r>
              <a:rPr lang="en-US" sz="800" dirty="0" smtClean="0">
                <a:solidFill>
                  <a:srgbClr val="5F5F5F"/>
                </a:solidFill>
                <a:latin typeface="Trebuchet MS" charset="0"/>
              </a:rPr>
              <a:t>2013</a:t>
            </a:r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/>
            </a:r>
            <a:br>
              <a:rPr lang="en-US" sz="800" dirty="0">
                <a:solidFill>
                  <a:srgbClr val="5F5F5F"/>
                </a:solidFill>
                <a:latin typeface="Trebuchet MS" charset="0"/>
              </a:rPr>
            </a:br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>HUBzero Foundation, LLC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Workshop on Knowledge Management, Purdue University, May 14,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ADD1A3-0B1F-6444-A4C0-5AA3B48847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Workshop on Knowledge Management, Purdue University, May 14,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F100FF-4BB0-BA43-9733-BB8E6D7D3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A70748-68B1-1742-8628-C5B14B262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CEA4F-9836-4147-9C33-9752BC7D7E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7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E79ED7-30AF-3642-9315-25C1D47B8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Workshop on Knowledge Management, Purdue University, May 14,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0D3E9-FB35-B843-8922-86B41B467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9BE54-086F-8142-9763-2292171B0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F1FB8-04C1-E048-BE3F-0FF945C4C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Workshop on Knowledge Management, Purdue University, May 14,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AFC1A7-E01E-7C4B-8591-61A83F3B9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1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Workshop on Knowledge Management, Purdue University, May 14,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2D9CC4-A648-044C-B40F-F0A35B217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5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eybtm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hubzero2012-top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3246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808080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53175"/>
            <a:ext cx="452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" tIns="45720" rIns="18288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F5F5F"/>
                </a:solidFill>
                <a:latin typeface="Trebuchet MS" charset="0"/>
              </a:defRPr>
            </a:lvl1pPr>
          </a:lstStyle>
          <a:p>
            <a:fld id="{93EC6D98-DC87-2B4A-AC86-16214BBB20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6423025"/>
            <a:ext cx="13538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>Copyright © </a:t>
            </a:r>
            <a:r>
              <a:rPr lang="en-US" sz="800" dirty="0" smtClean="0">
                <a:solidFill>
                  <a:srgbClr val="5F5F5F"/>
                </a:solidFill>
                <a:latin typeface="Trebuchet MS" charset="0"/>
              </a:rPr>
              <a:t>2013</a:t>
            </a:r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/>
            </a:r>
            <a:br>
              <a:rPr lang="en-US" sz="800" dirty="0">
                <a:solidFill>
                  <a:srgbClr val="5F5F5F"/>
                </a:solidFill>
                <a:latin typeface="Trebuchet MS" charset="0"/>
              </a:rPr>
            </a:br>
            <a:r>
              <a:rPr lang="en-US" sz="800" dirty="0">
                <a:solidFill>
                  <a:srgbClr val="5F5F5F"/>
                </a:solidFill>
                <a:latin typeface="Trebuchet MS" charset="0"/>
              </a:rPr>
              <a:t>HUBzero Foundation, LLC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Font typeface="Webdings" charset="0"/>
        <a:buChar char="4"/>
        <a:defRPr>
          <a:solidFill>
            <a:schemeClr val="tx1"/>
          </a:solidFill>
          <a:latin typeface="+mn-lt"/>
          <a:ea typeface="+mn-ea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ü"/>
        <a:defRPr>
          <a:solidFill>
            <a:schemeClr val="tx1"/>
          </a:solidFill>
          <a:latin typeface="+mn-lt"/>
          <a:ea typeface="+mn-ea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jpeg"/><Relationship Id="rId12" Type="http://schemas.openxmlformats.org/officeDocument/2006/relationships/image" Target="../media/image43.jpeg"/><Relationship Id="rId13" Type="http://schemas.openxmlformats.org/officeDocument/2006/relationships/image" Target="../media/image44.jpeg"/><Relationship Id="rId14" Type="http://schemas.openxmlformats.org/officeDocument/2006/relationships/image" Target="../media/image45.jpeg"/><Relationship Id="rId15" Type="http://schemas.openxmlformats.org/officeDocument/2006/relationships/oleObject" Target="../embeddings/oleObject4.bin"/><Relationship Id="rId16" Type="http://schemas.openxmlformats.org/officeDocument/2006/relationships/image" Target="../media/image22.png"/><Relationship Id="rId17" Type="http://schemas.openxmlformats.org/officeDocument/2006/relationships/image" Target="../media/image5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8.png"/><Relationship Id="rId4" Type="http://schemas.openxmlformats.org/officeDocument/2006/relationships/image" Target="../media/image53.pn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png"/><Relationship Id="rId8" Type="http://schemas.openxmlformats.org/officeDocument/2006/relationships/image" Target="../media/image39.jpeg"/><Relationship Id="rId9" Type="http://schemas.openxmlformats.org/officeDocument/2006/relationships/image" Target="../media/image40.jpeg"/><Relationship Id="rId10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file://localhost/Users/mmc/Desktop/HUBzero%20demo/Tools.mp4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file://localhost/Users/mmc/Desktop/HUBzero%20demo/db-demo.mp4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Users/mmc/Desktop/HUBzero%20demo/purr-projects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6" Type="http://schemas.openxmlformats.org/officeDocument/2006/relationships/image" Target="../media/image21.jpe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9.png"/><Relationship Id="rId9" Type="http://schemas.openxmlformats.org/officeDocument/2006/relationships/hyperlink" Target="file://localhost/Users/mmc/Desktop/HUBzero%20demo/nanoHUB-usage-20130201-20130207.mp4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20" Type="http://schemas.openxmlformats.org/officeDocument/2006/relationships/image" Target="../media/image40.jpeg"/><Relationship Id="rId21" Type="http://schemas.openxmlformats.org/officeDocument/2006/relationships/image" Target="../media/image41.jpeg"/><Relationship Id="rId22" Type="http://schemas.openxmlformats.org/officeDocument/2006/relationships/image" Target="../media/image42.jpeg"/><Relationship Id="rId23" Type="http://schemas.openxmlformats.org/officeDocument/2006/relationships/image" Target="../media/image43.jpeg"/><Relationship Id="rId24" Type="http://schemas.openxmlformats.org/officeDocument/2006/relationships/image" Target="../media/image44.jpeg"/><Relationship Id="rId25" Type="http://schemas.openxmlformats.org/officeDocument/2006/relationships/image" Target="../media/image45.jpeg"/><Relationship Id="rId26" Type="http://schemas.openxmlformats.org/officeDocument/2006/relationships/oleObject" Target="../embeddings/oleObject3.bin"/><Relationship Id="rId27" Type="http://schemas.openxmlformats.org/officeDocument/2006/relationships/image" Target="../media/image22.png"/><Relationship Id="rId28" Type="http://schemas.openxmlformats.org/officeDocument/2006/relationships/image" Target="../media/image46.png"/><Relationship Id="rId29" Type="http://schemas.openxmlformats.org/officeDocument/2006/relationships/image" Target="../media/image47.png"/><Relationship Id="rId30" Type="http://schemas.openxmlformats.org/officeDocument/2006/relationships/image" Target="../media/image48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jpeg"/><Relationship Id="rId17" Type="http://schemas.openxmlformats.org/officeDocument/2006/relationships/image" Target="../media/image37.jpeg"/><Relationship Id="rId18" Type="http://schemas.openxmlformats.org/officeDocument/2006/relationships/image" Target="../media/image38.png"/><Relationship Id="rId19" Type="http://schemas.openxmlformats.org/officeDocument/2006/relationships/image" Target="../media/image39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35.png"/><Relationship Id="rId13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5.png"/><Relationship Id="rId4" Type="http://schemas.openxmlformats.org/officeDocument/2006/relationships/image" Target="../media/image49.png"/><Relationship Id="rId5" Type="http://schemas.openxmlformats.org/officeDocument/2006/relationships/image" Target="../media/image28.png"/><Relationship Id="rId6" Type="http://schemas.openxmlformats.org/officeDocument/2006/relationships/image" Target="../media/image50.png"/><Relationship Id="rId7" Type="http://schemas.openxmlformats.org/officeDocument/2006/relationships/image" Target="../media/image27.png"/><Relationship Id="rId8" Type="http://schemas.openxmlformats.org/officeDocument/2006/relationships/image" Target="../media/image51.png"/><Relationship Id="rId9" Type="http://schemas.openxmlformats.org/officeDocument/2006/relationships/image" Target="../media/image24.png"/><Relationship Id="rId10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3D1AFAD-F667-C34F-8FCC-4C511E2A2960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The HUBzero Platform</a:t>
            </a:r>
            <a:br>
              <a:rPr lang="en-US" sz="4800" dirty="0" smtClean="0"/>
            </a:br>
            <a:r>
              <a:rPr lang="en-US" sz="4800" dirty="0" smtClean="0"/>
              <a:t>for Scientific Collaboration</a:t>
            </a: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620000" cy="1752600"/>
          </a:xfrm>
        </p:spPr>
        <p:txBody>
          <a:bodyPr/>
          <a:lstStyle/>
          <a:p>
            <a:r>
              <a:rPr lang="en-US" dirty="0" smtClean="0">
                <a:solidFill>
                  <a:srgbClr val="5F5F5F"/>
                </a:solidFill>
              </a:rPr>
              <a:t>Michael McLennan</a:t>
            </a:r>
            <a:br>
              <a:rPr lang="en-US" dirty="0" smtClean="0">
                <a:solidFill>
                  <a:srgbClr val="5F5F5F"/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Director, HUBzero® Platform for Scientific Collaboration</a:t>
            </a:r>
          </a:p>
          <a:p>
            <a:r>
              <a:rPr lang="en-US" dirty="0" smtClean="0">
                <a:solidFill>
                  <a:srgbClr val="5F5F5F"/>
                </a:solidFill>
              </a:rPr>
              <a:t>Purdue University</a:t>
            </a:r>
            <a:endParaRPr lang="en-US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13477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58A587-1DA9-8741-9207-A38EFAB53E6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Global community</a:t>
            </a:r>
          </a:p>
        </p:txBody>
      </p:sp>
      <p:pic>
        <p:nvPicPr>
          <p:cNvPr id="18437" name="Picture 5" descr="PUsig_go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724025"/>
            <a:ext cx="2057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43175" y="2305050"/>
            <a:ext cx="561975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1"/>
                </a:solidFill>
              </a:rPr>
              <a:t>27</a:t>
            </a:r>
          </a:p>
        </p:txBody>
      </p:sp>
      <p:pic>
        <p:nvPicPr>
          <p:cNvPr id="180228" name="Picture 4" descr="logo_i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328738"/>
            <a:ext cx="209073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9" name="Picture 5" descr="clemson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370013"/>
            <a:ext cx="13382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0" name="Picture 6" descr="uw-madison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295400"/>
            <a:ext cx="1143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82" name="Picture 26" descr="ANd9GcTPDbtMAd79KFF0ed9tDGBygGSaNSkE--ULd2xB4VFh7mku4uA&amp;t=1&amp;usg=__eNBdGORGDC5vlDiA9sAXUFOiVTo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79600"/>
            <a:ext cx="457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700" name="Picture 44" descr="ANd9GcTbVZspIrKm5ZMxtqVJ4PXy6kTgRM5UQ6cSl_ybbgF3GLUzWJHwZ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184785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ANd9GcTzMq-MEfmBznfny9xGbubwkIkhLUpsE5iHdz3UEnfBBnlX6Tpup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7526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ANd9GcRgPQzKxxFfZVGVfUSDkv15RazN3pEE-m4tSHYaub7xpWriG55rK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576513"/>
            <a:ext cx="8001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ANd9GcS5xpn7hRG4xs8nnDOtba4gLFd3w07_7zBMR12KTy38_wU3EU0J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68575"/>
            <a:ext cx="838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ANd9GcQ33CkphrCLrLiW7_0Hh0USrSIZCtKbARTNCopaZeNgl50iWNl0p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44763"/>
            <a:ext cx="914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suny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828800"/>
            <a:ext cx="1381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3190875" y="1866900"/>
          <a:ext cx="14478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Image" r:id="rId15" imgW="2895238" imgH="850794" progId="Photoshop.Image.10">
                  <p:embed/>
                </p:oleObj>
              </mc:Choice>
              <mc:Fallback>
                <p:oleObj name="Image" r:id="rId15" imgW="2895238" imgH="85079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1866900"/>
                        <a:ext cx="14478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819150" y="3438525"/>
            <a:ext cx="7772400" cy="2095500"/>
            <a:chOff x="516" y="2166"/>
            <a:chExt cx="4896" cy="1320"/>
          </a:xfrm>
        </p:grpSpPr>
        <p:sp>
          <p:nvSpPr>
            <p:cNvPr id="17428" name="AutoShape 20"/>
            <p:cNvSpPr>
              <a:spLocks/>
            </p:cNvSpPr>
            <p:nvPr/>
          </p:nvSpPr>
          <p:spPr bwMode="auto">
            <a:xfrm rot="5400000">
              <a:off x="2892" y="-210"/>
              <a:ext cx="144" cy="4896"/>
            </a:xfrm>
            <a:prstGeom prst="rightBracket">
              <a:avLst>
                <a:gd name="adj" fmla="val 2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8452" name="Picture 21" descr="hubzero-logo-201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2460"/>
              <a:ext cx="1626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738" y="2997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4782B7"/>
                  </a:solidFill>
                  <a:latin typeface="ITC Kabel Std Medium" charset="0"/>
                </a:rPr>
                <a:t>Foundation, LLC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2562" y="2388"/>
              <a:ext cx="2640" cy="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69863" indent="-1698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Non-profit organization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Independent owner of HUBzero code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Promotes dissemination and outreach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Sponsors HUBbub Conference</a:t>
              </a:r>
            </a:p>
            <a:p>
              <a:pPr>
                <a:lnSpc>
                  <a:spcPct val="120000"/>
                </a:lnSpc>
                <a:buClr>
                  <a:schemeClr val="bg2"/>
                </a:buClr>
                <a:buFont typeface="Wingdings" charset="0"/>
                <a:buChar char="§"/>
                <a:defRPr/>
              </a:pPr>
              <a:r>
                <a:rPr lang="en-US" smtClean="0"/>
                <a:t>Coordinates software contributions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03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19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HUBzero User Conference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468"/>
            <a:ext cx="9144000" cy="4178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726668"/>
            <a:ext cx="878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September 5-6, 2013</a:t>
            </a:r>
            <a:r>
              <a:rPr lang="en-US" i="1" dirty="0">
                <a:solidFill>
                  <a:srgbClr val="FF0000"/>
                </a:solidFill>
              </a:rPr>
              <a:t>, Sheraton Indianapolis City Centre </a:t>
            </a:r>
            <a:r>
              <a:rPr lang="en-US" i="1" dirty="0" smtClean="0">
                <a:solidFill>
                  <a:srgbClr val="FF0000"/>
                </a:solidFill>
              </a:rPr>
              <a:t>Hotel, Indianapolis, Indiana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550" y="1062335"/>
            <a:ext cx="830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30008"/>
                </a:solidFill>
              </a:rPr>
              <a:t>Plenary Talks  </a:t>
            </a:r>
            <a:r>
              <a:rPr lang="en-US" spc="400" baseline="25000" dirty="0" smtClean="0">
                <a:solidFill>
                  <a:srgbClr val="930008"/>
                </a:solidFill>
              </a:rPr>
              <a:t>◆</a:t>
            </a:r>
            <a:r>
              <a:rPr lang="en-US" sz="2400" dirty="0" smtClean="0">
                <a:solidFill>
                  <a:srgbClr val="930008"/>
                </a:solidFill>
              </a:rPr>
              <a:t> Hands-On </a:t>
            </a:r>
            <a:r>
              <a:rPr lang="en-US" sz="2400" dirty="0">
                <a:solidFill>
                  <a:srgbClr val="930008"/>
                </a:solidFill>
              </a:rPr>
              <a:t>Training  </a:t>
            </a:r>
            <a:r>
              <a:rPr lang="en-US" spc="400" baseline="25000" dirty="0" smtClean="0">
                <a:solidFill>
                  <a:srgbClr val="930008"/>
                </a:solidFill>
              </a:rPr>
              <a:t>◆</a:t>
            </a:r>
            <a:r>
              <a:rPr lang="en-US" sz="2400" dirty="0" smtClean="0">
                <a:solidFill>
                  <a:srgbClr val="930008"/>
                </a:solidFill>
              </a:rPr>
              <a:t> Hub Case Studies</a:t>
            </a:r>
            <a:endParaRPr lang="en-US" sz="2400" dirty="0">
              <a:solidFill>
                <a:srgbClr val="930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1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bzero-logo-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2222500" cy="1168400"/>
          </a:xfrm>
          <a:prstGeom prst="rect">
            <a:avLst/>
          </a:prstGeom>
        </p:spPr>
      </p:pic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-85725" y="3724275"/>
            <a:ext cx="9372600" cy="1981200"/>
          </a:xfrm>
          <a:prstGeom prst="rect">
            <a:avLst/>
          </a:prstGeom>
          <a:solidFill>
            <a:srgbClr val="DBE9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More information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044950" y="1590675"/>
            <a:ext cx="3148518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482B2"/>
                </a:solidFill>
                <a:latin typeface="Trebuchet MS" charset="0"/>
              </a:rPr>
              <a:t>Michael McLennan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Director, HUBzero® Project</a:t>
            </a:r>
          </a:p>
          <a:p>
            <a:pPr>
              <a:defRPr/>
            </a:pPr>
            <a:r>
              <a:rPr lang="en-US" dirty="0" err="1">
                <a:solidFill>
                  <a:schemeClr val="bg2"/>
                </a:solidFill>
              </a:rPr>
              <a:t>mmclennan@purdue.edu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/>
              <a:t>http://</a:t>
            </a:r>
            <a:r>
              <a:rPr lang="en-US" dirty="0" err="1"/>
              <a:t>hubzero.org</a:t>
            </a:r>
            <a:r>
              <a:rPr lang="en-US" dirty="0"/>
              <a:t>/pressroom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819400" y="3751263"/>
            <a:ext cx="4191000" cy="1924050"/>
          </a:xfrm>
          <a:prstGeom prst="rect">
            <a:avLst/>
          </a:prstGeom>
          <a:solidFill>
            <a:srgbClr val="DBE9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80" tIns="182880" rIns="182880" bIns="228600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§"/>
              <a:defRPr/>
            </a:pPr>
            <a:r>
              <a:rPr lang="en-US" dirty="0" smtClean="0"/>
              <a:t>Simulation/modeling tools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§"/>
              <a:defRPr/>
            </a:pPr>
            <a:r>
              <a:rPr lang="en-US" dirty="0" smtClean="0"/>
              <a:t>Data management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§"/>
              <a:defRPr/>
            </a:pPr>
            <a:r>
              <a:rPr lang="en-US" dirty="0" smtClean="0"/>
              <a:t>Collaboration and social networking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§"/>
              <a:defRPr/>
            </a:pPr>
            <a:r>
              <a:rPr lang="en-US" dirty="0" smtClean="0"/>
              <a:t>Analytics to measure impact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8D0E77-A8F0-014F-9555-1BF19F7FFD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D02FEC-1DF0-B14D-B117-4BB442CCB5C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717550" y="1543050"/>
            <a:ext cx="7778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200">
                <a:solidFill>
                  <a:schemeClr val="accent1"/>
                </a:solidFill>
              </a:rPr>
              <a:t>What is HUBzero?</a:t>
            </a:r>
          </a:p>
        </p:txBody>
      </p:sp>
      <p:pic>
        <p:nvPicPr>
          <p:cNvPr id="10243" name="Picture 6" descr="opensourc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24213"/>
            <a:ext cx="23622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4267200" y="3311525"/>
            <a:ext cx="3340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Open source software platform</a:t>
            </a:r>
          </a:p>
          <a:p>
            <a:pPr algn="ctr" eaLnBrk="1" hangingPunct="1"/>
            <a:r>
              <a:rPr lang="en-US" sz="1800"/>
              <a:t>used for building</a:t>
            </a:r>
          </a:p>
          <a:p>
            <a:pPr algn="ctr" eaLnBrk="1" hangingPunct="1">
              <a:spcBef>
                <a:spcPts val="800"/>
              </a:spcBef>
            </a:pPr>
            <a:r>
              <a:rPr lang="en-US" i="1">
                <a:solidFill>
                  <a:schemeClr val="accent1"/>
                </a:solidFill>
              </a:rPr>
              <a:t>“Science Gateways”</a:t>
            </a:r>
          </a:p>
          <a:p>
            <a:pPr algn="ctr" eaLnBrk="1" hangingPunct="1"/>
            <a:r>
              <a:rPr lang="en-US" i="1">
                <a:solidFill>
                  <a:schemeClr val="accent1"/>
                </a:solidFill>
              </a:rPr>
              <a:t>“</a:t>
            </a:r>
            <a:r>
              <a:rPr lang="en-US" altLang="ja-JP" i="1">
                <a:solidFill>
                  <a:schemeClr val="accent1"/>
                </a:solidFill>
              </a:rPr>
              <a:t>Collaboratories</a:t>
            </a:r>
            <a:r>
              <a:rPr lang="en-US" i="1">
                <a:solidFill>
                  <a:schemeClr val="accent1"/>
                </a:solidFill>
              </a:rPr>
              <a:t>”</a:t>
            </a:r>
            <a:endParaRPr lang="en-US" altLang="ja-JP" i="1">
              <a:solidFill>
                <a:schemeClr val="accent1"/>
              </a:solidFill>
            </a:endParaRPr>
          </a:p>
          <a:p>
            <a:pPr algn="ctr" eaLnBrk="1" hangingPunct="1"/>
            <a:r>
              <a:rPr lang="en-US" i="1">
                <a:solidFill>
                  <a:schemeClr val="accent1"/>
                </a:solidFill>
              </a:rPr>
              <a:t>“Hubs”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</p:spTree>
    <p:extLst>
      <p:ext uri="{BB962C8B-B14F-4D97-AF65-F5344CB8AC3E}">
        <p14:creationId xmlns:p14="http://schemas.microsoft.com/office/powerpoint/2010/main" val="276318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HUBzero: Simulation/Modeling Tools</a:t>
            </a:r>
            <a:endParaRPr lang="en-US" dirty="0">
              <a:cs typeface="+mj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AE798F-412C-A34A-B249-AAFCDBE6406A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003550" cy="2616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003550" cy="2616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003550" cy="2616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895475" y="4394200"/>
            <a:ext cx="53530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Powerful research codes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Uploaded by researchers in the community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Run on cloud/grid/cluster resources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Integrated visualization</a:t>
            </a:r>
          </a:p>
        </p:txBody>
      </p:sp>
      <p:sp>
        <p:nvSpPr>
          <p:cNvPr id="9" name="Action Button: Forward or Next 8">
            <a:hlinkClick r:id="rId5" action="ppaction://hlinkfile" highlightClick="1"/>
          </p:cNvPr>
          <p:cNvSpPr/>
          <p:nvPr/>
        </p:nvSpPr>
        <p:spPr>
          <a:xfrm>
            <a:off x="8001000" y="4038600"/>
            <a:ext cx="609600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</p:spTree>
    <p:extLst>
      <p:ext uri="{BB962C8B-B14F-4D97-AF65-F5344CB8AC3E}">
        <p14:creationId xmlns:p14="http://schemas.microsoft.com/office/powerpoint/2010/main" val="13893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HUBzero:  Databases and Digital Assets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F7CC4F-D02B-5746-8052-FB71F42F627A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003550" cy="2616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003550" cy="2616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1857375" y="4394200"/>
            <a:ext cx="54292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Databases and digital publications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Uploaded by researchers in the community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Digital Object Identifiers and license options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Data ↔ tools for analysis</a:t>
            </a:r>
          </a:p>
        </p:txBody>
      </p:sp>
      <p:pic>
        <p:nvPicPr>
          <p:cNvPr id="1229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18288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ction Button: Forward or Next 9">
            <a:hlinkClick r:id="rId5" action="ppaction://hlinkfile" highlightClick="1"/>
          </p:cNvPr>
          <p:cNvSpPr/>
          <p:nvPr/>
        </p:nvSpPr>
        <p:spPr>
          <a:xfrm>
            <a:off x="7962900" y="4000500"/>
            <a:ext cx="609600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</p:spTree>
    <p:extLst>
      <p:ext uri="{BB962C8B-B14F-4D97-AF65-F5344CB8AC3E}">
        <p14:creationId xmlns:p14="http://schemas.microsoft.com/office/powerpoint/2010/main" val="327978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HUBzero:  Group/Project Collaboration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32530C-7A01-DF4A-8B5B-038F84966BD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2087563" y="4394200"/>
            <a:ext cx="49688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Private groups/projects for collaboration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Messages, wikis, blogs, calendars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charset="0"/>
              <a:buChar char="ü"/>
            </a:pPr>
            <a:r>
              <a:rPr lang="en-US" sz="2000"/>
              <a:t>Data repository with versioning</a:t>
            </a:r>
          </a:p>
        </p:txBody>
      </p:sp>
      <p:sp>
        <p:nvSpPr>
          <p:cNvPr id="10" name="Action Button: Forward or Next 9">
            <a:hlinkClick r:id="rId2" action="ppaction://hlinkfile" highlightClick="1"/>
          </p:cNvPr>
          <p:cNvSpPr/>
          <p:nvPr/>
        </p:nvSpPr>
        <p:spPr>
          <a:xfrm>
            <a:off x="7543800" y="3810000"/>
            <a:ext cx="609600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7" name="Picture 3" descr="MCj04059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816100"/>
            <a:ext cx="1104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MCj040592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765300"/>
            <a:ext cx="11509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959350" y="2259013"/>
            <a:ext cx="955675" cy="4064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B2B2B2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320" name="Group 6"/>
          <p:cNvGrpSpPr>
            <a:grpSpLocks/>
          </p:cNvGrpSpPr>
          <p:nvPr/>
        </p:nvGrpSpPr>
        <p:grpSpPr bwMode="auto">
          <a:xfrm>
            <a:off x="5556250" y="1846263"/>
            <a:ext cx="1466850" cy="1476375"/>
            <a:chOff x="2409" y="1825"/>
            <a:chExt cx="621" cy="624"/>
          </a:xfrm>
        </p:grpSpPr>
        <p:pic>
          <p:nvPicPr>
            <p:cNvPr id="13347" name="Picture 7" descr="lapt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2020"/>
              <a:ext cx="35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8" name="Picture 8" descr="us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" y="1825"/>
              <a:ext cx="25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49" name="Group 9"/>
            <p:cNvGrpSpPr>
              <a:grpSpLocks/>
            </p:cNvGrpSpPr>
            <p:nvPr/>
          </p:nvGrpSpPr>
          <p:grpSpPr bwMode="auto">
            <a:xfrm>
              <a:off x="2409" y="2049"/>
              <a:ext cx="404" cy="400"/>
              <a:chOff x="1746" y="3450"/>
              <a:chExt cx="336" cy="333"/>
            </a:xfrm>
          </p:grpSpPr>
          <p:pic>
            <p:nvPicPr>
              <p:cNvPr id="13350" name="Picture 10" descr="pd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" y="3450"/>
                <a:ext cx="189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1" name="Picture 11" descr="use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504"/>
                <a:ext cx="21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2719388" y="2132013"/>
            <a:ext cx="1404937" cy="638175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B2B2B2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322" name="Group 13"/>
          <p:cNvGrpSpPr>
            <a:grpSpLocks/>
          </p:cNvGrpSpPr>
          <p:nvPr/>
        </p:nvGrpSpPr>
        <p:grpSpPr bwMode="auto">
          <a:xfrm>
            <a:off x="2062163" y="2387600"/>
            <a:ext cx="1055687" cy="815975"/>
            <a:chOff x="330" y="3504"/>
            <a:chExt cx="396" cy="307"/>
          </a:xfrm>
        </p:grpSpPr>
        <p:pic>
          <p:nvPicPr>
            <p:cNvPr id="13345" name="Picture 14" descr="lapt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504"/>
              <a:ext cx="2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6" name="Picture 15" descr="us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532"/>
              <a:ext cx="21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3" name="Picture 16" descr="u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657475"/>
            <a:ext cx="5603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7" descr="u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808288"/>
            <a:ext cx="558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4797425" y="2405063"/>
            <a:ext cx="128588" cy="7747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H="1">
            <a:off x="3371850" y="2405063"/>
            <a:ext cx="647700" cy="7747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>
            <a:off x="4278313" y="2405063"/>
            <a:ext cx="131762" cy="77470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3328" name="Picture 21" descr="ra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792413"/>
            <a:ext cx="70802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2" descr="u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68625"/>
            <a:ext cx="5651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3" descr="u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179763"/>
            <a:ext cx="5683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4" descr="ra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720975"/>
            <a:ext cx="711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5" descr="u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051175"/>
            <a:ext cx="568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3" name="Group 26"/>
          <p:cNvGrpSpPr>
            <a:grpSpLocks/>
          </p:cNvGrpSpPr>
          <p:nvPr/>
        </p:nvGrpSpPr>
        <p:grpSpPr bwMode="auto">
          <a:xfrm>
            <a:off x="3567113" y="2921000"/>
            <a:ext cx="989012" cy="917575"/>
            <a:chOff x="984" y="3648"/>
            <a:chExt cx="366" cy="339"/>
          </a:xfrm>
        </p:grpSpPr>
        <p:pic>
          <p:nvPicPr>
            <p:cNvPr id="13343" name="Picture 27" descr="lapt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48"/>
              <a:ext cx="2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4" name="Picture 28" descr="us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3708"/>
              <a:ext cx="21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4" name="Picture 29" descr="u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348038"/>
            <a:ext cx="566738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0" descr="u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803525"/>
            <a:ext cx="5937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189038" y="1365250"/>
            <a:ext cx="11731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Research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6777038" y="1365250"/>
            <a:ext cx="12112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808080"/>
                </a:solidFill>
              </a:rPr>
              <a:t>Education</a:t>
            </a:r>
          </a:p>
        </p:txBody>
      </p:sp>
      <p:pic>
        <p:nvPicPr>
          <p:cNvPr id="13338" name="Picture 33" descr="u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995613"/>
            <a:ext cx="566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reeform 34"/>
          <p:cNvSpPr>
            <a:spLocks/>
          </p:cNvSpPr>
          <p:nvPr/>
        </p:nvSpPr>
        <p:spPr bwMode="auto">
          <a:xfrm>
            <a:off x="862013" y="2332038"/>
            <a:ext cx="1987550" cy="1360487"/>
          </a:xfrm>
          <a:custGeom>
            <a:avLst/>
            <a:gdLst>
              <a:gd name="T0" fmla="*/ 19 w 912"/>
              <a:gd name="T1" fmla="*/ 181 h 624"/>
              <a:gd name="T2" fmla="*/ 0 w 912"/>
              <a:gd name="T3" fmla="*/ 432 h 624"/>
              <a:gd name="T4" fmla="*/ 240 w 912"/>
              <a:gd name="T5" fmla="*/ 576 h 624"/>
              <a:gd name="T6" fmla="*/ 432 w 912"/>
              <a:gd name="T7" fmla="*/ 624 h 624"/>
              <a:gd name="T8" fmla="*/ 624 w 912"/>
              <a:gd name="T9" fmla="*/ 528 h 624"/>
              <a:gd name="T10" fmla="*/ 816 w 912"/>
              <a:gd name="T11" fmla="*/ 432 h 624"/>
              <a:gd name="T12" fmla="*/ 912 w 912"/>
              <a:gd name="T13" fmla="*/ 192 h 624"/>
              <a:gd name="T14" fmla="*/ 768 w 912"/>
              <a:gd name="T15" fmla="*/ 0 h 624"/>
              <a:gd name="T16" fmla="*/ 528 w 912"/>
              <a:gd name="T17" fmla="*/ 48 h 624"/>
              <a:gd name="T18" fmla="*/ 370 w 912"/>
              <a:gd name="T19" fmla="*/ 124 h 624"/>
              <a:gd name="T20" fmla="*/ 192 w 912"/>
              <a:gd name="T21" fmla="*/ 57 h 624"/>
              <a:gd name="T22" fmla="*/ 19 w 912"/>
              <a:gd name="T23" fmla="*/ 181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2" h="624">
                <a:moveTo>
                  <a:pt x="19" y="181"/>
                </a:moveTo>
                <a:lnTo>
                  <a:pt x="0" y="432"/>
                </a:lnTo>
                <a:lnTo>
                  <a:pt x="240" y="576"/>
                </a:lnTo>
                <a:lnTo>
                  <a:pt x="432" y="624"/>
                </a:lnTo>
                <a:lnTo>
                  <a:pt x="624" y="528"/>
                </a:lnTo>
                <a:lnTo>
                  <a:pt x="816" y="432"/>
                </a:lnTo>
                <a:lnTo>
                  <a:pt x="912" y="192"/>
                </a:lnTo>
                <a:lnTo>
                  <a:pt x="768" y="0"/>
                </a:lnTo>
                <a:lnTo>
                  <a:pt x="528" y="48"/>
                </a:lnTo>
                <a:lnTo>
                  <a:pt x="370" y="124"/>
                </a:lnTo>
                <a:lnTo>
                  <a:pt x="192" y="57"/>
                </a:lnTo>
                <a:lnTo>
                  <a:pt x="19" y="18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Freeform 35"/>
          <p:cNvSpPr>
            <a:spLocks/>
          </p:cNvSpPr>
          <p:nvPr/>
        </p:nvSpPr>
        <p:spPr bwMode="auto">
          <a:xfrm>
            <a:off x="5778500" y="2278063"/>
            <a:ext cx="1673225" cy="1673225"/>
          </a:xfrm>
          <a:custGeom>
            <a:avLst/>
            <a:gdLst>
              <a:gd name="T0" fmla="*/ 240 w 768"/>
              <a:gd name="T1" fmla="*/ 0 h 768"/>
              <a:gd name="T2" fmla="*/ 48 w 768"/>
              <a:gd name="T3" fmla="*/ 96 h 768"/>
              <a:gd name="T4" fmla="*/ 0 w 768"/>
              <a:gd name="T5" fmla="*/ 288 h 768"/>
              <a:gd name="T6" fmla="*/ 48 w 768"/>
              <a:gd name="T7" fmla="*/ 480 h 768"/>
              <a:gd name="T8" fmla="*/ 192 w 768"/>
              <a:gd name="T9" fmla="*/ 528 h 768"/>
              <a:gd name="T10" fmla="*/ 240 w 768"/>
              <a:gd name="T11" fmla="*/ 720 h 768"/>
              <a:gd name="T12" fmla="*/ 480 w 768"/>
              <a:gd name="T13" fmla="*/ 768 h 768"/>
              <a:gd name="T14" fmla="*/ 672 w 768"/>
              <a:gd name="T15" fmla="*/ 720 h 768"/>
              <a:gd name="T16" fmla="*/ 768 w 768"/>
              <a:gd name="T17" fmla="*/ 576 h 768"/>
              <a:gd name="T18" fmla="*/ 768 w 768"/>
              <a:gd name="T19" fmla="*/ 384 h 768"/>
              <a:gd name="T20" fmla="*/ 672 w 768"/>
              <a:gd name="T21" fmla="*/ 192 h 768"/>
              <a:gd name="T22" fmla="*/ 480 w 768"/>
              <a:gd name="T23" fmla="*/ 192 h 768"/>
              <a:gd name="T24" fmla="*/ 336 w 768"/>
              <a:gd name="T25" fmla="*/ 192 h 768"/>
              <a:gd name="T26" fmla="*/ 240 w 768"/>
              <a:gd name="T27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8" h="768">
                <a:moveTo>
                  <a:pt x="240" y="0"/>
                </a:moveTo>
                <a:lnTo>
                  <a:pt x="48" y="96"/>
                </a:lnTo>
                <a:lnTo>
                  <a:pt x="0" y="288"/>
                </a:lnTo>
                <a:lnTo>
                  <a:pt x="48" y="480"/>
                </a:lnTo>
                <a:lnTo>
                  <a:pt x="192" y="528"/>
                </a:lnTo>
                <a:lnTo>
                  <a:pt x="240" y="720"/>
                </a:lnTo>
                <a:lnTo>
                  <a:pt x="480" y="768"/>
                </a:lnTo>
                <a:lnTo>
                  <a:pt x="672" y="720"/>
                </a:lnTo>
                <a:lnTo>
                  <a:pt x="768" y="576"/>
                </a:lnTo>
                <a:lnTo>
                  <a:pt x="768" y="384"/>
                </a:lnTo>
                <a:lnTo>
                  <a:pt x="672" y="192"/>
                </a:lnTo>
                <a:lnTo>
                  <a:pt x="480" y="192"/>
                </a:lnTo>
                <a:lnTo>
                  <a:pt x="336" y="192"/>
                </a:lnTo>
                <a:lnTo>
                  <a:pt x="240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288" y="1828800"/>
            <a:ext cx="1570037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Hub</a:t>
            </a: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</p:spTree>
    <p:extLst>
      <p:ext uri="{BB962C8B-B14F-4D97-AF65-F5344CB8AC3E}">
        <p14:creationId xmlns:p14="http://schemas.microsoft.com/office/powerpoint/2010/main" val="416345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" y="3530600"/>
            <a:ext cx="822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Platform for Scientific Collaboration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47A280-6AA8-094A-B81B-B19434CF81D6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71600"/>
            <a:ext cx="1501775" cy="1308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6413"/>
            <a:ext cx="1501775" cy="13081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179513"/>
            <a:ext cx="1501775" cy="13081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304800" y="3092450"/>
            <a:ext cx="2271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1"/>
                </a:solidFill>
              </a:rPr>
              <a:t>Computational Tools</a:t>
            </a:r>
          </a:p>
        </p:txBody>
      </p:sp>
      <p:pic>
        <p:nvPicPr>
          <p:cNvPr id="14344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179513"/>
            <a:ext cx="1501775" cy="13081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501775" cy="13081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79600"/>
            <a:ext cx="163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6037263" y="3090863"/>
            <a:ext cx="27257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1"/>
                </a:solidFill>
              </a:rPr>
              <a:t>Databases / Publications</a:t>
            </a:r>
          </a:p>
        </p:txBody>
      </p:sp>
      <p:sp>
        <p:nvSpPr>
          <p:cNvPr id="14348" name="TextBox 15"/>
          <p:cNvSpPr txBox="1">
            <a:spLocks noChangeArrowheads="1"/>
          </p:cNvSpPr>
          <p:nvPr/>
        </p:nvSpPr>
        <p:spPr bwMode="auto">
          <a:xfrm>
            <a:off x="3028950" y="5765800"/>
            <a:ext cx="303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1"/>
                </a:solidFill>
              </a:rPr>
              <a:t>Group/Project Collaboration</a:t>
            </a:r>
          </a:p>
        </p:txBody>
      </p:sp>
      <p:pic>
        <p:nvPicPr>
          <p:cNvPr id="14349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18000"/>
            <a:ext cx="391001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ooter Placeholder 5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  <p:pic>
        <p:nvPicPr>
          <p:cNvPr id="14351" name="Picture 4" descr="hubzero-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806700"/>
            <a:ext cx="2552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9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F1392-CD42-A744-ABFD-00E291CCE127}" type="slidenum">
              <a:rPr lang="en-US"/>
              <a:pPr/>
              <a:t>7</a:t>
            </a:fld>
            <a:endParaRPr lang="en-US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01725"/>
            <a:ext cx="3086100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Started with </a:t>
            </a:r>
            <a:r>
              <a:rPr lang="en-US" dirty="0" err="1"/>
              <a:t>nanoHUB.org</a:t>
            </a:r>
            <a:endParaRPr lang="en-US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971800" y="1752600"/>
          <a:ext cx="249555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Image" r:id="rId4" imgW="2328480" imgH="1923129" progId="Photoshop.Image.10">
                  <p:embed/>
                </p:oleObj>
              </mc:Choice>
              <mc:Fallback>
                <p:oleObj name="Image" r:id="rId4" imgW="2328480" imgH="1923129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52600"/>
                        <a:ext cx="2495550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4" name="Picture 6" descr="nsf4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45268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54825" y="2395538"/>
            <a:ext cx="13716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C0C0C0"/>
                </a:solidFill>
                <a:cs typeface="ＭＳ Ｐゴシック" charset="0"/>
              </a:rPr>
              <a:t>Awards</a:t>
            </a:r>
            <a:br>
              <a:rPr lang="en-US" sz="1400">
                <a:solidFill>
                  <a:srgbClr val="C0C0C0"/>
                </a:solidFill>
                <a:cs typeface="ＭＳ Ｐゴシック" charset="0"/>
              </a:rPr>
            </a:br>
            <a:r>
              <a:rPr lang="en-US" sz="1400">
                <a:solidFill>
                  <a:srgbClr val="C0C0C0"/>
                </a:solidFill>
                <a:cs typeface="ＭＳ Ｐゴシック" charset="0"/>
              </a:rPr>
              <a:t>EEC-0228390</a:t>
            </a:r>
            <a:br>
              <a:rPr lang="en-US" sz="1400">
                <a:solidFill>
                  <a:srgbClr val="C0C0C0"/>
                </a:solidFill>
                <a:cs typeface="ＭＳ Ｐゴシック" charset="0"/>
              </a:rPr>
            </a:br>
            <a:r>
              <a:rPr lang="en-US" sz="1400">
                <a:solidFill>
                  <a:srgbClr val="C0C0C0"/>
                </a:solidFill>
                <a:cs typeface="ＭＳ Ｐゴシック" charset="0"/>
              </a:rPr>
              <a:t>EEC-0634750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C0C0C0"/>
                </a:solidFill>
                <a:cs typeface="ＭＳ Ｐゴシック" charset="0"/>
              </a:rPr>
              <a:t>OCI-0438246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C0C0C0"/>
                </a:solidFill>
                <a:cs typeface="ＭＳ Ｐゴシック" charset="0"/>
              </a:rPr>
              <a:t>OCI-0721680</a:t>
            </a:r>
            <a:r>
              <a:rPr lang="en-US" sz="1400">
                <a:cs typeface="ＭＳ Ｐゴシック" charset="0"/>
              </a:rPr>
              <a:t> 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781675" y="1276350"/>
            <a:ext cx="18256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accent1"/>
                </a:solidFill>
                <a:latin typeface="Arial Narrow" charset="0"/>
                <a:cs typeface="ＭＳ Ｐゴシック" charset="0"/>
              </a:rPr>
              <a:t>Network for</a:t>
            </a:r>
            <a:br>
              <a:rPr lang="en-US">
                <a:solidFill>
                  <a:schemeClr val="accent1"/>
                </a:solidFill>
                <a:latin typeface="Arial Narrow" charset="0"/>
                <a:cs typeface="ＭＳ Ｐゴシック" charset="0"/>
              </a:rPr>
            </a:br>
            <a:r>
              <a:rPr lang="en-US">
                <a:solidFill>
                  <a:schemeClr val="accent1"/>
                </a:solidFill>
                <a:latin typeface="Arial Narrow" charset="0"/>
                <a:cs typeface="ＭＳ Ｐゴシック" charset="0"/>
              </a:rPr>
              <a:t>Computational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1"/>
                </a:solidFill>
                <a:latin typeface="Arial Narrow" charset="0"/>
                <a:cs typeface="ＭＳ Ｐゴシック" charset="0"/>
              </a:rPr>
              <a:t>Nanotechnology</a:t>
            </a:r>
          </a:p>
          <a:p>
            <a:r>
              <a:rPr lang="en-US">
                <a:solidFill>
                  <a:schemeClr val="bg2"/>
                </a:solidFill>
                <a:latin typeface="Arial Narrow" charset="0"/>
                <a:cs typeface="ＭＳ Ｐゴシック" charset="0"/>
              </a:rPr>
              <a:t>Established in 2002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65175" y="3868738"/>
            <a:ext cx="447382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1413" algn="r"/>
                <a:tab pos="1254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540,063</a:t>
            </a:r>
            <a:r>
              <a:rPr lang="en-US" dirty="0"/>
              <a:t>	</a:t>
            </a:r>
            <a:r>
              <a:rPr lang="en-US" sz="2000" dirty="0">
                <a:solidFill>
                  <a:srgbClr val="5F5F5F"/>
                </a:solidFill>
              </a:rPr>
              <a:t>Visitors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258,791</a:t>
            </a:r>
            <a:r>
              <a:rPr lang="en-US" dirty="0"/>
              <a:t>	</a:t>
            </a:r>
            <a:r>
              <a:rPr lang="en-US" sz="2000" dirty="0">
                <a:solidFill>
                  <a:srgbClr val="5F5F5F"/>
                </a:solidFill>
              </a:rPr>
              <a:t>Users</a:t>
            </a:r>
          </a:p>
          <a:p>
            <a:r>
              <a:rPr lang="en-US" dirty="0"/>
              <a:t>	</a:t>
            </a:r>
            <a:r>
              <a:rPr lang="en-US" sz="2000" dirty="0" smtClean="0"/>
              <a:t>276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5F5F5F"/>
                </a:solidFill>
              </a:rPr>
              <a:t>Simulation Tools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4,312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5F5F5F"/>
                </a:solidFill>
              </a:rPr>
              <a:t>Resources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1,032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5F5F5F"/>
                </a:solidFill>
              </a:rPr>
              <a:t>Citations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14,000</a:t>
            </a:r>
            <a:r>
              <a:rPr lang="en-US" sz="2000" dirty="0"/>
              <a:t>	</a:t>
            </a:r>
            <a:r>
              <a:rPr lang="en-US" sz="2000" dirty="0" smtClean="0">
                <a:solidFill>
                  <a:srgbClr val="5F5F5F"/>
                </a:solidFill>
              </a:rPr>
              <a:t>Students at 185 </a:t>
            </a:r>
            <a:r>
              <a:rPr lang="en-US" sz="2000" dirty="0" err="1">
                <a:solidFill>
                  <a:srgbClr val="5F5F5F"/>
                </a:solidFill>
              </a:rPr>
              <a:t>Insitutions</a:t>
            </a:r>
            <a:endParaRPr lang="en-US" sz="2000" dirty="0">
              <a:solidFill>
                <a:srgbClr val="5F5F5F"/>
              </a:solidFill>
            </a:endParaRPr>
          </a:p>
        </p:txBody>
      </p:sp>
      <p:graphicFrame>
        <p:nvGraphicFramePr>
          <p:cNvPr id="32789" name="Object 21"/>
          <p:cNvGraphicFramePr>
            <a:graphicFrameLocks noChangeAspect="1"/>
          </p:cNvGraphicFramePr>
          <p:nvPr/>
        </p:nvGraphicFramePr>
        <p:xfrm>
          <a:off x="5276850" y="3998913"/>
          <a:ext cx="269557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Image" r:id="rId7" imgW="5352381" imgH="3638095" progId="Photoshop.Image.10">
                  <p:embed/>
                </p:oleObj>
              </mc:Choice>
              <mc:Fallback>
                <p:oleObj name="Image" r:id="rId7" imgW="5352381" imgH="3638095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3998913"/>
                        <a:ext cx="269557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ction Button: Forward or Next 1">
            <a:hlinkClick r:id="rId9" action="ppaction://hlinkfile" highlightClick="1"/>
          </p:cNvPr>
          <p:cNvSpPr/>
          <p:nvPr/>
        </p:nvSpPr>
        <p:spPr>
          <a:xfrm>
            <a:off x="6324600" y="4572000"/>
            <a:ext cx="609600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6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Who’s Using HUBzero?</a:t>
            </a:r>
            <a:endParaRPr lang="en-US" dirty="0">
              <a:cs typeface="+mj-cs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36563" y="990600"/>
            <a:ext cx="6134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i="1" dirty="0"/>
              <a:t>Supporting Purdue</a:t>
            </a:r>
            <a:r>
              <a:rPr lang="ja-JP" altLang="en-US" sz="2200" i="1" dirty="0"/>
              <a:t>’</a:t>
            </a:r>
            <a:r>
              <a:rPr lang="en-US" sz="2200" i="1" dirty="0"/>
              <a:t>s largest research projects: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6" y="1905001"/>
            <a:ext cx="11890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266951"/>
            <a:ext cx="7588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1516063"/>
            <a:ext cx="1179512" cy="33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960563" y="1358900"/>
            <a:ext cx="5932033" cy="16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NEES: NSF $105M - earthquake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engr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data (Ramirez)</a:t>
            </a:r>
          </a:p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NCN: NSF $18M - nanotechnology 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Klimeck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Lundstrom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C3Bio: DoE EFRC $20M - biofuels (McCann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PRISM: DoE $17M -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mems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devices (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Murthy/Strachan)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46125" y="4564062"/>
            <a:ext cx="3825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606060"/>
                </a:solidFill>
              </a:rPr>
              <a:t>Supporting many other Purdue Projects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5711825" y="4564062"/>
            <a:ext cx="1978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606060"/>
                </a:solidFill>
              </a:rPr>
              <a:t>Outside Institutions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HUBzero Team Retreat, December 2012</a:t>
            </a: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463550" y="3124200"/>
            <a:ext cx="4330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i="1" dirty="0"/>
              <a:t>Supporting Purdue</a:t>
            </a:r>
            <a:r>
              <a:rPr lang="en-US" altLang="ja-JP" sz="2200" i="1" dirty="0"/>
              <a:t> infrastructure</a:t>
            </a:r>
            <a:endParaRPr lang="en-US" sz="2200" i="1" dirty="0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987550" y="3543300"/>
            <a:ext cx="64452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rgbClr val="606060"/>
                </a:solidFill>
              </a:rPr>
              <a:t>Purdue University Research Repository (PURR) – data </a:t>
            </a:r>
            <a:r>
              <a:rPr lang="en-US" dirty="0" err="1">
                <a:solidFill>
                  <a:srgbClr val="606060"/>
                </a:solidFill>
              </a:rPr>
              <a:t>mgmt</a:t>
            </a:r>
            <a:endParaRPr lang="en-US" dirty="0">
              <a:solidFill>
                <a:srgbClr val="606060"/>
              </a:solidFill>
            </a:endParaRPr>
          </a:p>
          <a:p>
            <a:pPr>
              <a:lnSpc>
                <a:spcPct val="140000"/>
              </a:lnSpc>
              <a:defRPr/>
            </a:pPr>
            <a:r>
              <a:rPr lang="en-US" dirty="0" err="1" smtClean="0">
                <a:solidFill>
                  <a:srgbClr val="606060"/>
                </a:solidFill>
              </a:rPr>
              <a:t>PurdueNExT</a:t>
            </a:r>
            <a:r>
              <a:rPr lang="en-US" dirty="0" smtClean="0">
                <a:solidFill>
                  <a:srgbClr val="606060"/>
                </a:solidFill>
              </a:rPr>
              <a:t> / </a:t>
            </a:r>
            <a:r>
              <a:rPr lang="en-US" dirty="0">
                <a:solidFill>
                  <a:srgbClr val="606060"/>
                </a:solidFill>
              </a:rPr>
              <a:t>nanoHUB-U – online education</a:t>
            </a:r>
          </a:p>
        </p:txBody>
      </p:sp>
      <p:pic>
        <p:nvPicPr>
          <p:cNvPr id="1742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619500"/>
            <a:ext cx="6207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30275" y="4954448"/>
            <a:ext cx="3492500" cy="1141552"/>
            <a:chOff x="698500" y="4765675"/>
            <a:chExt cx="3759200" cy="1228725"/>
          </a:xfrm>
        </p:grpSpPr>
        <p:pic>
          <p:nvPicPr>
            <p:cNvPr id="17416" name="Picture 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225" y="4776788"/>
              <a:ext cx="11969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1C0E7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300" y="5384800"/>
              <a:ext cx="70485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28" descr="manHUB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450" y="5146675"/>
              <a:ext cx="9906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4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725" y="5156200"/>
              <a:ext cx="1054100" cy="328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2009" name="Picture 2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550" y="4765675"/>
              <a:ext cx="1398588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2015" name="Picture 3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00" y="4775200"/>
              <a:ext cx="762000" cy="554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428" name="Picture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300" y="5537200"/>
              <a:ext cx="946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9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100" y="5588000"/>
              <a:ext cx="1541463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3" name="Picture 9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0" y="5156200"/>
              <a:ext cx="668338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432" name="Picture 4" descr="logo_iu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933639"/>
            <a:ext cx="1175185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5" descr="clemson-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18" y="4956839"/>
            <a:ext cx="752226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6" descr="uw-madison-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15" y="4914900"/>
            <a:ext cx="642471" cy="2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6" descr="ANd9GcTPDbtMAd79KFF0ed9tDGBygGSaNSkE--ULd2xB4VFh7mku4uA&amp;t=1&amp;usg=__eNBdGORGDC5vlDiA9sAXUFOiVTo=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40" y="5243274"/>
            <a:ext cx="256988" cy="22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44" descr="ANd9GcTbVZspIrKm5ZMxtqVJ4PXy6kTgRM5UQ6cSl_ybbgF3GLUzWJHwZw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77" y="5225427"/>
            <a:ext cx="197202" cy="2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12" descr="ANd9GcTzMq-MEfmBznfny9xGbubwkIkhLUpsE5iHdz3UEnfBBnlX6Tpup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17" y="5171888"/>
            <a:ext cx="364067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13" descr="ANd9GcRgPQzKxxFfZVGVfUSDkv15RazN3pEE-m4tSHYaub7xpWriG55rKw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38" y="5635003"/>
            <a:ext cx="449729" cy="3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15" descr="ANd9GcS5xpn7hRG4xs8nnDOtba4gLFd3w07_7zBMR12KTy38_wU3EU0J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89" y="5630541"/>
            <a:ext cx="471145" cy="31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16" descr="ANd9GcQ33CkphrCLrLiW7_0Hh0USrSIZCtKbARTNCopaZeNgl50iWNl0pw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36" y="5617156"/>
            <a:ext cx="513976" cy="33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18" descr="sunyLogo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82" y="5214720"/>
            <a:ext cx="776319" cy="30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43" name="Object 19"/>
          <p:cNvGraphicFramePr>
            <a:graphicFrameLocks noChangeAspect="1"/>
          </p:cNvGraphicFramePr>
          <p:nvPr/>
        </p:nvGraphicFramePr>
        <p:xfrm>
          <a:off x="5173942" y="5236135"/>
          <a:ext cx="813796" cy="239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Image" r:id="rId26" imgW="2895238" imgH="850794" progId="Photoshop.Image.10">
                  <p:embed/>
                </p:oleObj>
              </mc:Choice>
              <mc:Fallback>
                <p:oleObj name="Image" r:id="rId26" imgW="2895238" imgH="85079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942" y="5236135"/>
                        <a:ext cx="813796" cy="239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24" descr="MEMSHUB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628900"/>
            <a:ext cx="1096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96664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66800" y="4025900"/>
            <a:ext cx="914400" cy="4027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99" y="5499100"/>
            <a:ext cx="8053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45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9C0F3-1862-B74F-945D-295F2112903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5</a:t>
            </a:r>
            <a:r>
              <a:rPr lang="en-US" dirty="0" smtClean="0">
                <a:cs typeface="+mj-cs"/>
              </a:rPr>
              <a:t>0</a:t>
            </a:r>
            <a:r>
              <a:rPr lang="en-US" dirty="0">
                <a:cs typeface="+mj-cs"/>
              </a:rPr>
              <a:t>+ </a:t>
            </a:r>
            <a:r>
              <a:rPr lang="en-US" dirty="0" smtClean="0">
                <a:cs typeface="+mj-cs"/>
              </a:rPr>
              <a:t>Hubs for many disciplines</a:t>
            </a:r>
            <a:endParaRPr lang="en-US" dirty="0">
              <a:cs typeface="+mj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92450" y="1117600"/>
            <a:ext cx="615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554,223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266,292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nanoHUB.org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249,187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69,232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nees.org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58,690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28,972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GlobalHUB.org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36,660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23,143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pharmaHUB.org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35,807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12,380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vhub.org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44,478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3,539</a:t>
            </a:r>
            <a:r>
              <a:rPr lang="en-US" dirty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HABRIcentral.org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17,037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3,923</a:t>
            </a:r>
            <a:r>
              <a:rPr lang="en-US" dirty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cceHUB.org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16,211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5,523</a:t>
            </a:r>
            <a:r>
              <a:rPr lang="en-US" dirty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ciHUB.org</a:t>
            </a:r>
            <a:endParaRPr lang="en-US" dirty="0" smtClean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13,592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4,278</a:t>
            </a:r>
            <a:r>
              <a:rPr lang="en-US" dirty="0">
                <a:cs typeface="+mn-cs"/>
              </a:rPr>
              <a:t>	</a:t>
            </a:r>
            <a:r>
              <a:rPr lang="en-US" dirty="0" err="1" smtClean="0">
                <a:cs typeface="+mn-cs"/>
              </a:rPr>
              <a:t>StemEdHub.org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12,198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2,185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iemhub.org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14,184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2,129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C3Bio.org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7,501</a:t>
            </a:r>
            <a:r>
              <a:rPr lang="en-US" dirty="0">
                <a:cs typeface="+mn-cs"/>
              </a:rPr>
              <a:t>	</a:t>
            </a:r>
            <a:r>
              <a:rPr lang="en-US" dirty="0" smtClean="0">
                <a:cs typeface="+mn-cs"/>
              </a:rPr>
              <a:t>1,272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cleerHUB.org</a:t>
            </a:r>
            <a:endParaRPr lang="en-US" dirty="0">
              <a:cs typeface="+mn-cs"/>
            </a:endParaRPr>
          </a:p>
        </p:txBody>
      </p:sp>
      <p:pic>
        <p:nvPicPr>
          <p:cNvPr id="9302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241425"/>
            <a:ext cx="12557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3" name="Picture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654175"/>
            <a:ext cx="1246188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4" name="Picture 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066925"/>
            <a:ext cx="1465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7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479675"/>
            <a:ext cx="7445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6" name="Picture 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892425"/>
            <a:ext cx="5381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9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21100"/>
            <a:ext cx="12652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1C0E7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8" name="Picture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54588"/>
            <a:ext cx="7175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9" name="Picture 9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367338"/>
            <a:ext cx="8001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0" name="Picture 9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302000"/>
            <a:ext cx="15414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1" name="Picture 9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533900"/>
            <a:ext cx="447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2" name="Picture 9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140200"/>
            <a:ext cx="6683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3" name="Picture 9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784850"/>
            <a:ext cx="11144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4" name="Text Box 98"/>
          <p:cNvSpPr txBox="1">
            <a:spLocks noChangeArrowheads="1"/>
          </p:cNvSpPr>
          <p:nvPr/>
        </p:nvSpPr>
        <p:spPr bwMode="auto">
          <a:xfrm>
            <a:off x="3073400" y="957263"/>
            <a:ext cx="201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chemeClr val="accent1"/>
                </a:solidFill>
                <a:latin typeface="ITC Kabel Std Medium" charset="0"/>
                <a:cs typeface="+mn-cs"/>
              </a:rPr>
              <a:t>	visitors	users</a:t>
            </a:r>
          </a:p>
        </p:txBody>
      </p:sp>
      <p:grpSp>
        <p:nvGrpSpPr>
          <p:cNvPr id="15377" name="Group 102"/>
          <p:cNvGrpSpPr>
            <a:grpSpLocks/>
          </p:cNvGrpSpPr>
          <p:nvPr/>
        </p:nvGrpSpPr>
        <p:grpSpPr bwMode="auto">
          <a:xfrm>
            <a:off x="339725" y="1295400"/>
            <a:ext cx="2733675" cy="4800600"/>
            <a:chOff x="102" y="816"/>
            <a:chExt cx="1722" cy="3024"/>
          </a:xfrm>
        </p:grpSpPr>
        <p:sp>
          <p:nvSpPr>
            <p:cNvPr id="9316" name="Text Box 100"/>
            <p:cNvSpPr txBox="1">
              <a:spLocks noChangeArrowheads="1"/>
            </p:cNvSpPr>
            <p:nvPr/>
          </p:nvSpPr>
          <p:spPr bwMode="auto">
            <a:xfrm>
              <a:off x="102" y="2093"/>
              <a:ext cx="158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accent2"/>
                  </a:solidFill>
                  <a:latin typeface="ITC Kabel Std Medium" charset="0"/>
                  <a:cs typeface="+mn-cs"/>
                </a:rPr>
                <a:t>~1,000,000</a:t>
              </a:r>
              <a:r>
                <a:rPr lang="en-US" dirty="0">
                  <a:cs typeface="+mn-cs"/>
                </a:rPr>
                <a:t/>
              </a:r>
              <a:br>
                <a:rPr lang="en-US" dirty="0">
                  <a:cs typeface="+mn-cs"/>
                </a:rPr>
              </a:br>
              <a:r>
                <a:rPr lang="en-US" dirty="0">
                  <a:solidFill>
                    <a:schemeClr val="bg2"/>
                  </a:solidFill>
                  <a:cs typeface="+mn-cs"/>
                </a:rPr>
                <a:t>visitors total</a:t>
              </a:r>
            </a:p>
          </p:txBody>
        </p:sp>
        <p:sp>
          <p:nvSpPr>
            <p:cNvPr id="9317" name="AutoShape 101"/>
            <p:cNvSpPr>
              <a:spLocks/>
            </p:cNvSpPr>
            <p:nvPr/>
          </p:nvSpPr>
          <p:spPr bwMode="auto">
            <a:xfrm>
              <a:off x="1680" y="816"/>
              <a:ext cx="144" cy="3024"/>
            </a:xfrm>
            <a:prstGeom prst="leftBrace">
              <a:avLst>
                <a:gd name="adj1" fmla="val 53667"/>
                <a:gd name="adj2" fmla="val 489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HUBbub 2013, Sept 5-6, Indianapolis</a:t>
            </a:r>
          </a:p>
        </p:txBody>
      </p:sp>
    </p:spTree>
    <p:extLst>
      <p:ext uri="{BB962C8B-B14F-4D97-AF65-F5344CB8AC3E}">
        <p14:creationId xmlns:p14="http://schemas.microsoft.com/office/powerpoint/2010/main" val="398181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ubzero2012">
  <a:themeElements>
    <a:clrScheme name="hubzero-201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CC"/>
      </a:accent1>
      <a:accent2>
        <a:srgbClr val="FF66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5C00"/>
      </a:accent6>
      <a:hlink>
        <a:srgbClr val="3333FF"/>
      </a:hlink>
      <a:folHlink>
        <a:srgbClr val="0000CC"/>
      </a:folHlink>
    </a:clrScheme>
    <a:fontScheme name="hubzero-2012">
      <a:majorFont>
        <a:latin typeface="ITC Kabel Std Medium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ubzero-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CC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E75C00"/>
        </a:accent6>
        <a:hlink>
          <a:srgbClr val="3333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hubzero2012.potx</Template>
  <TotalTime>1190</TotalTime>
  <Words>376</Words>
  <Application>Microsoft Macintosh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hubzero2012</vt:lpstr>
      <vt:lpstr>Image</vt:lpstr>
      <vt:lpstr>The HUBzero Platform for Scientific Collaboration</vt:lpstr>
      <vt:lpstr>PowerPoint Presentation</vt:lpstr>
      <vt:lpstr>HUBzero: Simulation/Modeling Tools</vt:lpstr>
      <vt:lpstr>HUBzero:  Databases and Digital Assets</vt:lpstr>
      <vt:lpstr>HUBzero:  Group/Project Collaboration</vt:lpstr>
      <vt:lpstr>Platform for Scientific Collaboration</vt:lpstr>
      <vt:lpstr>Started with nanoHUB.org</vt:lpstr>
      <vt:lpstr>Who’s Using HUBzero?</vt:lpstr>
      <vt:lpstr>50+ Hubs for many disciplines</vt:lpstr>
      <vt:lpstr>Global community</vt:lpstr>
      <vt:lpstr>HUBzero User Conference</vt:lpstr>
      <vt:lpstr>More information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McLennan</dc:creator>
  <cp:lastModifiedBy>Michael McLennan</cp:lastModifiedBy>
  <cp:revision>44</cp:revision>
  <dcterms:created xsi:type="dcterms:W3CDTF">2012-09-22T15:45:17Z</dcterms:created>
  <dcterms:modified xsi:type="dcterms:W3CDTF">2013-12-16T22:37:52Z</dcterms:modified>
</cp:coreProperties>
</file>