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1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54372-8097-4429-BB42-887F7BE64806}" type="doc">
      <dgm:prSet loTypeId="urn:microsoft.com/office/officeart/2005/8/layout/hierarchy4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DD09F4B-F426-4687-BDA3-66C6A7A67E19}">
      <dgm:prSet/>
      <dgm:spPr/>
      <dgm:t>
        <a:bodyPr/>
        <a:lstStyle/>
        <a:p>
          <a:pPr rtl="0"/>
          <a:r>
            <a:rPr lang="en-US" b="1" dirty="0" smtClean="0"/>
            <a:t>TATA MEMORIAL CENTRE</a:t>
          </a:r>
          <a:endParaRPr lang="en-US" dirty="0"/>
        </a:p>
      </dgm:t>
    </dgm:pt>
    <dgm:pt modelId="{F153FCFB-3CB5-41CC-AB62-2010D29D8ED2}" type="parTrans" cxnId="{12A8466C-E133-443A-B0D6-D9C65E817259}">
      <dgm:prSet/>
      <dgm:spPr/>
      <dgm:t>
        <a:bodyPr/>
        <a:lstStyle/>
        <a:p>
          <a:endParaRPr lang="en-IN"/>
        </a:p>
      </dgm:t>
    </dgm:pt>
    <dgm:pt modelId="{437AEAD6-24AB-448B-81B0-C216F50E786D}" type="sibTrans" cxnId="{12A8466C-E133-443A-B0D6-D9C65E817259}">
      <dgm:prSet/>
      <dgm:spPr/>
      <dgm:t>
        <a:bodyPr/>
        <a:lstStyle/>
        <a:p>
          <a:endParaRPr lang="en-IN"/>
        </a:p>
      </dgm:t>
    </dgm:pt>
    <dgm:pt modelId="{82CB00E1-9E11-40D8-8E9C-404CB5E51699}">
      <dgm:prSet/>
      <dgm:spPr/>
      <dgm:t>
        <a:bodyPr/>
        <a:lstStyle/>
        <a:p>
          <a:pPr rtl="0"/>
          <a:r>
            <a:rPr lang="en-US" dirty="0" smtClean="0"/>
            <a:t>Tata Memorial Hospital (TMH)</a:t>
          </a:r>
          <a:endParaRPr lang="en-US" dirty="0"/>
        </a:p>
      </dgm:t>
    </dgm:pt>
    <dgm:pt modelId="{51CF7432-5848-408B-8384-88A99E5C3DF1}" type="parTrans" cxnId="{63716006-BF72-4861-A603-024C28F72BE6}">
      <dgm:prSet/>
      <dgm:spPr/>
      <dgm:t>
        <a:bodyPr/>
        <a:lstStyle/>
        <a:p>
          <a:endParaRPr lang="en-IN"/>
        </a:p>
      </dgm:t>
    </dgm:pt>
    <dgm:pt modelId="{AE9E211A-707D-4AB8-A6DC-EBC045D19CFF}" type="sibTrans" cxnId="{63716006-BF72-4861-A603-024C28F72BE6}">
      <dgm:prSet/>
      <dgm:spPr/>
      <dgm:t>
        <a:bodyPr/>
        <a:lstStyle/>
        <a:p>
          <a:endParaRPr lang="en-IN"/>
        </a:p>
      </dgm:t>
    </dgm:pt>
    <dgm:pt modelId="{C4718779-1DD0-4DD6-AA05-C3360F3083B9}">
      <dgm:prSet/>
      <dgm:spPr/>
      <dgm:t>
        <a:bodyPr/>
        <a:lstStyle/>
        <a:p>
          <a:pPr rtl="0"/>
          <a:r>
            <a:rPr lang="en-US" dirty="0" smtClean="0"/>
            <a:t>Advanced Centre for Treatment,  Research &amp; Education in Cancer (ACTREC)</a:t>
          </a:r>
          <a:endParaRPr lang="en-US" dirty="0"/>
        </a:p>
      </dgm:t>
    </dgm:pt>
    <dgm:pt modelId="{14F2D17B-E2D5-4827-A7B4-DB1B25EE957A}" type="parTrans" cxnId="{FD862402-F28E-4C5C-B2AA-2C03C4830BEC}">
      <dgm:prSet/>
      <dgm:spPr/>
      <dgm:t>
        <a:bodyPr/>
        <a:lstStyle/>
        <a:p>
          <a:endParaRPr lang="en-IN"/>
        </a:p>
      </dgm:t>
    </dgm:pt>
    <dgm:pt modelId="{39EEA082-9C22-411C-9D7F-AF1134266FDD}" type="sibTrans" cxnId="{FD862402-F28E-4C5C-B2AA-2C03C4830BEC}">
      <dgm:prSet/>
      <dgm:spPr/>
      <dgm:t>
        <a:bodyPr/>
        <a:lstStyle/>
        <a:p>
          <a:endParaRPr lang="en-IN"/>
        </a:p>
      </dgm:t>
    </dgm:pt>
    <dgm:pt modelId="{D65F1ACA-415B-4467-99DD-97C0727E6943}">
      <dgm:prSet/>
      <dgm:spPr/>
      <dgm:t>
        <a:bodyPr/>
        <a:lstStyle/>
        <a:p>
          <a:pPr rtl="0"/>
          <a:r>
            <a:rPr lang="en-US" dirty="0" smtClean="0"/>
            <a:t>Centre for Cancer Epidemiology</a:t>
          </a:r>
        </a:p>
        <a:p>
          <a:pPr rtl="0"/>
          <a:r>
            <a:rPr lang="en-US" dirty="0" smtClean="0"/>
            <a:t>(CCE)</a:t>
          </a:r>
          <a:endParaRPr lang="en-US" dirty="0"/>
        </a:p>
      </dgm:t>
    </dgm:pt>
    <dgm:pt modelId="{845D72EA-03B2-4888-9DE9-75DA1E215CE8}" type="parTrans" cxnId="{D286C27D-5702-401B-B45F-237EECF84B37}">
      <dgm:prSet/>
      <dgm:spPr/>
      <dgm:t>
        <a:bodyPr/>
        <a:lstStyle/>
        <a:p>
          <a:endParaRPr lang="en-IN"/>
        </a:p>
      </dgm:t>
    </dgm:pt>
    <dgm:pt modelId="{599C3EFA-F518-417C-87AA-259D95FA30E8}" type="sibTrans" cxnId="{D286C27D-5702-401B-B45F-237EECF84B37}">
      <dgm:prSet/>
      <dgm:spPr/>
      <dgm:t>
        <a:bodyPr/>
        <a:lstStyle/>
        <a:p>
          <a:endParaRPr lang="en-IN"/>
        </a:p>
      </dgm:t>
    </dgm:pt>
    <dgm:pt modelId="{C574C350-A028-4BC1-8ED3-F255C2F2F0BC}" type="pres">
      <dgm:prSet presAssocID="{E6154372-8097-4429-BB42-887F7BE648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D2498B0D-4275-4AAA-ACD4-29184E7DE842}" type="pres">
      <dgm:prSet presAssocID="{EDD09F4B-F426-4687-BDA3-66C6A7A67E19}" presName="vertOne" presStyleCnt="0"/>
      <dgm:spPr/>
    </dgm:pt>
    <dgm:pt modelId="{FC54A304-D91B-4778-BBF6-DC0CADC0D4BE}" type="pres">
      <dgm:prSet presAssocID="{EDD09F4B-F426-4687-BDA3-66C6A7A67E19}" presName="txOne" presStyleLbl="node0" presStyleIdx="0" presStyleCnt="1" custScaleX="100072" custLinFactNeighborX="527" custLinFactNeighborY="-5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29475D8-5A6A-445F-B31F-B7F09BC3E1A7}" type="pres">
      <dgm:prSet presAssocID="{EDD09F4B-F426-4687-BDA3-66C6A7A67E19}" presName="parTransOne" presStyleCnt="0"/>
      <dgm:spPr/>
    </dgm:pt>
    <dgm:pt modelId="{8FDB2713-A06E-4A3D-98C0-838ACE5E1FF3}" type="pres">
      <dgm:prSet presAssocID="{EDD09F4B-F426-4687-BDA3-66C6A7A67E19}" presName="horzOne" presStyleCnt="0"/>
      <dgm:spPr/>
    </dgm:pt>
    <dgm:pt modelId="{95EC4794-ED21-43CC-933E-745765E30133}" type="pres">
      <dgm:prSet presAssocID="{82CB00E1-9E11-40D8-8E9C-404CB5E51699}" presName="vertTwo" presStyleCnt="0"/>
      <dgm:spPr/>
    </dgm:pt>
    <dgm:pt modelId="{7D1CD80B-5CAD-4646-9FE2-3FD2FB11163B}" type="pres">
      <dgm:prSet presAssocID="{82CB00E1-9E11-40D8-8E9C-404CB5E51699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09AADEE-2854-4FE4-B09F-CE77587F84A5}" type="pres">
      <dgm:prSet presAssocID="{82CB00E1-9E11-40D8-8E9C-404CB5E51699}" presName="horzTwo" presStyleCnt="0"/>
      <dgm:spPr/>
    </dgm:pt>
    <dgm:pt modelId="{AF52B615-EB7F-401C-A5C4-653B740BFA76}" type="pres">
      <dgm:prSet presAssocID="{AE9E211A-707D-4AB8-A6DC-EBC045D19CFF}" presName="sibSpaceTwo" presStyleCnt="0"/>
      <dgm:spPr/>
    </dgm:pt>
    <dgm:pt modelId="{D9C63C96-6469-42C9-B49F-2C3463589944}" type="pres">
      <dgm:prSet presAssocID="{C4718779-1DD0-4DD6-AA05-C3360F3083B9}" presName="vertTwo" presStyleCnt="0"/>
      <dgm:spPr/>
    </dgm:pt>
    <dgm:pt modelId="{F4C2BD48-E013-460C-A6D8-D2AB63D05F7C}" type="pres">
      <dgm:prSet presAssocID="{C4718779-1DD0-4DD6-AA05-C3360F3083B9}" presName="txTwo" presStyleLbl="node2" presStyleIdx="1" presStyleCnt="3" custLinFactNeighborX="-907" custLinFactNeighborY="130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18A0F8F-8381-4EB2-8F32-3625D584DE9F}" type="pres">
      <dgm:prSet presAssocID="{C4718779-1DD0-4DD6-AA05-C3360F3083B9}" presName="horzTwo" presStyleCnt="0"/>
      <dgm:spPr/>
    </dgm:pt>
    <dgm:pt modelId="{FA02392A-4998-48F8-B456-E4B855DDC355}" type="pres">
      <dgm:prSet presAssocID="{39EEA082-9C22-411C-9D7F-AF1134266FDD}" presName="sibSpaceTwo" presStyleCnt="0"/>
      <dgm:spPr/>
    </dgm:pt>
    <dgm:pt modelId="{76516F61-E884-4D48-8B2E-9155C846CBD1}" type="pres">
      <dgm:prSet presAssocID="{D65F1ACA-415B-4467-99DD-97C0727E6943}" presName="vertTwo" presStyleCnt="0"/>
      <dgm:spPr/>
    </dgm:pt>
    <dgm:pt modelId="{10D8F2CB-AEB2-4E6B-AF5E-44D1BB7EFE45}" type="pres">
      <dgm:prSet presAssocID="{D65F1ACA-415B-4467-99DD-97C0727E6943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87CF9C1-E58F-47EC-8785-06ED844EC7D9}" type="pres">
      <dgm:prSet presAssocID="{D65F1ACA-415B-4467-99DD-97C0727E6943}" presName="horzTwo" presStyleCnt="0"/>
      <dgm:spPr/>
    </dgm:pt>
  </dgm:ptLst>
  <dgm:cxnLst>
    <dgm:cxn modelId="{D286C27D-5702-401B-B45F-237EECF84B37}" srcId="{EDD09F4B-F426-4687-BDA3-66C6A7A67E19}" destId="{D65F1ACA-415B-4467-99DD-97C0727E6943}" srcOrd="2" destOrd="0" parTransId="{845D72EA-03B2-4888-9DE9-75DA1E215CE8}" sibTransId="{599C3EFA-F518-417C-87AA-259D95FA30E8}"/>
    <dgm:cxn modelId="{33EA1A5F-6F74-4595-BE59-EA95356B2F71}" type="presOf" srcId="{82CB00E1-9E11-40D8-8E9C-404CB5E51699}" destId="{7D1CD80B-5CAD-4646-9FE2-3FD2FB11163B}" srcOrd="0" destOrd="0" presId="urn:microsoft.com/office/officeart/2005/8/layout/hierarchy4"/>
    <dgm:cxn modelId="{D849663F-C344-484B-9C9A-6F4269762CFF}" type="presOf" srcId="{E6154372-8097-4429-BB42-887F7BE64806}" destId="{C574C350-A028-4BC1-8ED3-F255C2F2F0BC}" srcOrd="0" destOrd="0" presId="urn:microsoft.com/office/officeart/2005/8/layout/hierarchy4"/>
    <dgm:cxn modelId="{12A8466C-E133-443A-B0D6-D9C65E817259}" srcId="{E6154372-8097-4429-BB42-887F7BE64806}" destId="{EDD09F4B-F426-4687-BDA3-66C6A7A67E19}" srcOrd="0" destOrd="0" parTransId="{F153FCFB-3CB5-41CC-AB62-2010D29D8ED2}" sibTransId="{437AEAD6-24AB-448B-81B0-C216F50E786D}"/>
    <dgm:cxn modelId="{D9BB1A77-1562-4678-A068-218A562DFD9F}" type="presOf" srcId="{C4718779-1DD0-4DD6-AA05-C3360F3083B9}" destId="{F4C2BD48-E013-460C-A6D8-D2AB63D05F7C}" srcOrd="0" destOrd="0" presId="urn:microsoft.com/office/officeart/2005/8/layout/hierarchy4"/>
    <dgm:cxn modelId="{63716006-BF72-4861-A603-024C28F72BE6}" srcId="{EDD09F4B-F426-4687-BDA3-66C6A7A67E19}" destId="{82CB00E1-9E11-40D8-8E9C-404CB5E51699}" srcOrd="0" destOrd="0" parTransId="{51CF7432-5848-408B-8384-88A99E5C3DF1}" sibTransId="{AE9E211A-707D-4AB8-A6DC-EBC045D19CFF}"/>
    <dgm:cxn modelId="{FD862402-F28E-4C5C-B2AA-2C03C4830BEC}" srcId="{EDD09F4B-F426-4687-BDA3-66C6A7A67E19}" destId="{C4718779-1DD0-4DD6-AA05-C3360F3083B9}" srcOrd="1" destOrd="0" parTransId="{14F2D17B-E2D5-4827-A7B4-DB1B25EE957A}" sibTransId="{39EEA082-9C22-411C-9D7F-AF1134266FDD}"/>
    <dgm:cxn modelId="{8B2BA003-CC68-40E2-B59A-145186899AEE}" type="presOf" srcId="{D65F1ACA-415B-4467-99DD-97C0727E6943}" destId="{10D8F2CB-AEB2-4E6B-AF5E-44D1BB7EFE45}" srcOrd="0" destOrd="0" presId="urn:microsoft.com/office/officeart/2005/8/layout/hierarchy4"/>
    <dgm:cxn modelId="{1038B4D4-F7E8-4167-AA1D-BB781612ACCC}" type="presOf" srcId="{EDD09F4B-F426-4687-BDA3-66C6A7A67E19}" destId="{FC54A304-D91B-4778-BBF6-DC0CADC0D4BE}" srcOrd="0" destOrd="0" presId="urn:microsoft.com/office/officeart/2005/8/layout/hierarchy4"/>
    <dgm:cxn modelId="{4484D176-36CD-4554-96DB-7E9EFBCBA38A}" type="presParOf" srcId="{C574C350-A028-4BC1-8ED3-F255C2F2F0BC}" destId="{D2498B0D-4275-4AAA-ACD4-29184E7DE842}" srcOrd="0" destOrd="0" presId="urn:microsoft.com/office/officeart/2005/8/layout/hierarchy4"/>
    <dgm:cxn modelId="{C6EDC4D4-34B9-450B-BDF3-8EAF28BE4F48}" type="presParOf" srcId="{D2498B0D-4275-4AAA-ACD4-29184E7DE842}" destId="{FC54A304-D91B-4778-BBF6-DC0CADC0D4BE}" srcOrd="0" destOrd="0" presId="urn:microsoft.com/office/officeart/2005/8/layout/hierarchy4"/>
    <dgm:cxn modelId="{3AD56BC5-9E4B-4FD5-A9B2-5BB82F1B2803}" type="presParOf" srcId="{D2498B0D-4275-4AAA-ACD4-29184E7DE842}" destId="{029475D8-5A6A-445F-B31F-B7F09BC3E1A7}" srcOrd="1" destOrd="0" presId="urn:microsoft.com/office/officeart/2005/8/layout/hierarchy4"/>
    <dgm:cxn modelId="{17E6D30A-E2A7-4B56-9A8F-1BB964081D79}" type="presParOf" srcId="{D2498B0D-4275-4AAA-ACD4-29184E7DE842}" destId="{8FDB2713-A06E-4A3D-98C0-838ACE5E1FF3}" srcOrd="2" destOrd="0" presId="urn:microsoft.com/office/officeart/2005/8/layout/hierarchy4"/>
    <dgm:cxn modelId="{F09E148A-5536-48C4-B697-781F132B57F2}" type="presParOf" srcId="{8FDB2713-A06E-4A3D-98C0-838ACE5E1FF3}" destId="{95EC4794-ED21-43CC-933E-745765E30133}" srcOrd="0" destOrd="0" presId="urn:microsoft.com/office/officeart/2005/8/layout/hierarchy4"/>
    <dgm:cxn modelId="{E83F9F7F-8AFE-4510-845B-A874566A93FD}" type="presParOf" srcId="{95EC4794-ED21-43CC-933E-745765E30133}" destId="{7D1CD80B-5CAD-4646-9FE2-3FD2FB11163B}" srcOrd="0" destOrd="0" presId="urn:microsoft.com/office/officeart/2005/8/layout/hierarchy4"/>
    <dgm:cxn modelId="{4FDF590C-8439-4C85-8913-FCC37C50BE33}" type="presParOf" srcId="{95EC4794-ED21-43CC-933E-745765E30133}" destId="{F09AADEE-2854-4FE4-B09F-CE77587F84A5}" srcOrd="1" destOrd="0" presId="urn:microsoft.com/office/officeart/2005/8/layout/hierarchy4"/>
    <dgm:cxn modelId="{9BC0B2AE-4D96-4AE7-9B89-951E77680067}" type="presParOf" srcId="{8FDB2713-A06E-4A3D-98C0-838ACE5E1FF3}" destId="{AF52B615-EB7F-401C-A5C4-653B740BFA76}" srcOrd="1" destOrd="0" presId="urn:microsoft.com/office/officeart/2005/8/layout/hierarchy4"/>
    <dgm:cxn modelId="{6E209079-9392-426A-BE2D-7E53E5A9F3F2}" type="presParOf" srcId="{8FDB2713-A06E-4A3D-98C0-838ACE5E1FF3}" destId="{D9C63C96-6469-42C9-B49F-2C3463589944}" srcOrd="2" destOrd="0" presId="urn:microsoft.com/office/officeart/2005/8/layout/hierarchy4"/>
    <dgm:cxn modelId="{4D77EA9E-6147-4ED0-8A5B-5A4EF9C95E02}" type="presParOf" srcId="{D9C63C96-6469-42C9-B49F-2C3463589944}" destId="{F4C2BD48-E013-460C-A6D8-D2AB63D05F7C}" srcOrd="0" destOrd="0" presId="urn:microsoft.com/office/officeart/2005/8/layout/hierarchy4"/>
    <dgm:cxn modelId="{C97AD133-C2EE-4463-95FA-6907269C53DC}" type="presParOf" srcId="{D9C63C96-6469-42C9-B49F-2C3463589944}" destId="{918A0F8F-8381-4EB2-8F32-3625D584DE9F}" srcOrd="1" destOrd="0" presId="urn:microsoft.com/office/officeart/2005/8/layout/hierarchy4"/>
    <dgm:cxn modelId="{6BB6FB7C-B103-44BF-AF37-50EDB1C74D3B}" type="presParOf" srcId="{8FDB2713-A06E-4A3D-98C0-838ACE5E1FF3}" destId="{FA02392A-4998-48F8-B456-E4B855DDC355}" srcOrd="3" destOrd="0" presId="urn:microsoft.com/office/officeart/2005/8/layout/hierarchy4"/>
    <dgm:cxn modelId="{33876B5F-510D-48C0-A48D-0FFB36410974}" type="presParOf" srcId="{8FDB2713-A06E-4A3D-98C0-838ACE5E1FF3}" destId="{76516F61-E884-4D48-8B2E-9155C846CBD1}" srcOrd="4" destOrd="0" presId="urn:microsoft.com/office/officeart/2005/8/layout/hierarchy4"/>
    <dgm:cxn modelId="{869A9410-FAD4-44F2-8191-2B23FFF921E0}" type="presParOf" srcId="{76516F61-E884-4D48-8B2E-9155C846CBD1}" destId="{10D8F2CB-AEB2-4E6B-AF5E-44D1BB7EFE45}" srcOrd="0" destOrd="0" presId="urn:microsoft.com/office/officeart/2005/8/layout/hierarchy4"/>
    <dgm:cxn modelId="{4DB95891-8467-4CB0-B529-0774FF9E4F65}" type="presParOf" srcId="{76516F61-E884-4D48-8B2E-9155C846CBD1}" destId="{087CF9C1-E58F-47EC-8785-06ED844EC7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BBB9A-032B-4D1B-8C15-19F58568269F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34B34730-A36B-4E1B-9D50-6743E183D046}">
      <dgm:prSet/>
      <dgm:spPr/>
      <dgm:t>
        <a:bodyPr/>
        <a:lstStyle/>
        <a:p>
          <a:pPr rtl="0"/>
          <a:r>
            <a:rPr lang="en-US" dirty="0" smtClean="0"/>
            <a:t>Mission </a:t>
          </a:r>
          <a:endParaRPr lang="en-IN" dirty="0"/>
        </a:p>
      </dgm:t>
    </dgm:pt>
    <dgm:pt modelId="{E53EE648-4786-402B-984B-F04083EAAD9E}" type="parTrans" cxnId="{170F0258-1368-44A9-9B3B-A83A25EBBA50}">
      <dgm:prSet/>
      <dgm:spPr/>
      <dgm:t>
        <a:bodyPr/>
        <a:lstStyle/>
        <a:p>
          <a:endParaRPr lang="en-IN"/>
        </a:p>
      </dgm:t>
    </dgm:pt>
    <dgm:pt modelId="{11F34675-06D5-4557-9955-DF76A966D201}" type="sibTrans" cxnId="{170F0258-1368-44A9-9B3B-A83A25EBBA50}">
      <dgm:prSet/>
      <dgm:spPr/>
      <dgm:t>
        <a:bodyPr/>
        <a:lstStyle/>
        <a:p>
          <a:endParaRPr lang="en-IN"/>
        </a:p>
      </dgm:t>
    </dgm:pt>
    <dgm:pt modelId="{3977FB5C-35CA-429D-AD13-5673B7A0348A}">
      <dgm:prSet/>
      <dgm:spPr/>
      <dgm:t>
        <a:bodyPr/>
        <a:lstStyle/>
        <a:p>
          <a:pPr rtl="0"/>
          <a:r>
            <a:rPr lang="en-US" dirty="0" smtClean="0"/>
            <a:t>The mission of the Tata Memorial Centre is to provide comprehensive cancer care to one and all through our motto of excellence in service, education and research.</a:t>
          </a:r>
          <a:endParaRPr lang="en-IN" dirty="0"/>
        </a:p>
      </dgm:t>
    </dgm:pt>
    <dgm:pt modelId="{8D0BDA79-BCEA-4CEF-8336-9F90610D3E13}" type="parTrans" cxnId="{28D0ACD3-C928-41FB-BE0C-025535B67658}">
      <dgm:prSet/>
      <dgm:spPr/>
      <dgm:t>
        <a:bodyPr/>
        <a:lstStyle/>
        <a:p>
          <a:endParaRPr lang="en-IN"/>
        </a:p>
      </dgm:t>
    </dgm:pt>
    <dgm:pt modelId="{360A0F5F-EF63-4358-BED6-5D6C3ABF8FCD}" type="sibTrans" cxnId="{28D0ACD3-C928-41FB-BE0C-025535B67658}">
      <dgm:prSet/>
      <dgm:spPr/>
      <dgm:t>
        <a:bodyPr/>
        <a:lstStyle/>
        <a:p>
          <a:endParaRPr lang="en-IN"/>
        </a:p>
      </dgm:t>
    </dgm:pt>
    <dgm:pt modelId="{10D16676-91CF-41CF-805F-D764064CDC20}">
      <dgm:prSet/>
      <dgm:spPr/>
      <dgm:t>
        <a:bodyPr/>
        <a:lstStyle/>
        <a:p>
          <a:pPr rtl="0"/>
          <a:r>
            <a:rPr lang="en-US" dirty="0" smtClean="0"/>
            <a:t>Vision</a:t>
          </a:r>
          <a:endParaRPr lang="en-IN" dirty="0"/>
        </a:p>
      </dgm:t>
    </dgm:pt>
    <dgm:pt modelId="{4EF8C763-6B70-4E18-A993-DCD3604D1CA4}" type="parTrans" cxnId="{A3DE556B-4716-4C55-A8BF-7A1282CCC1BE}">
      <dgm:prSet/>
      <dgm:spPr/>
      <dgm:t>
        <a:bodyPr/>
        <a:lstStyle/>
        <a:p>
          <a:endParaRPr lang="en-IN"/>
        </a:p>
      </dgm:t>
    </dgm:pt>
    <dgm:pt modelId="{BB7920F8-A412-4AEF-9AA3-28CD598DBB9B}" type="sibTrans" cxnId="{A3DE556B-4716-4C55-A8BF-7A1282CCC1BE}">
      <dgm:prSet/>
      <dgm:spPr/>
      <dgm:t>
        <a:bodyPr/>
        <a:lstStyle/>
        <a:p>
          <a:endParaRPr lang="en-IN"/>
        </a:p>
      </dgm:t>
    </dgm:pt>
    <dgm:pt modelId="{59D16DFB-FE65-464D-AC02-A68F39837ADD}">
      <dgm:prSet custT="1"/>
      <dgm:spPr/>
      <dgm:t>
        <a:bodyPr/>
        <a:lstStyle/>
        <a:p>
          <a:pPr rtl="0"/>
          <a:r>
            <a:rPr lang="en-US" sz="2000" dirty="0" smtClean="0"/>
            <a:t>As the premier cancer center in the country, we will provide leadership for guiding the national policy and strategy for cancer care by</a:t>
          </a:r>
          <a:endParaRPr lang="en-IN" sz="2000" dirty="0"/>
        </a:p>
      </dgm:t>
    </dgm:pt>
    <dgm:pt modelId="{230B8694-EE6C-40DC-A2DC-C11EE2C49967}" type="parTrans" cxnId="{E5CAE653-83B1-42DD-AE28-0F79344C0BF3}">
      <dgm:prSet/>
      <dgm:spPr/>
      <dgm:t>
        <a:bodyPr/>
        <a:lstStyle/>
        <a:p>
          <a:endParaRPr lang="en-IN"/>
        </a:p>
      </dgm:t>
    </dgm:pt>
    <dgm:pt modelId="{9EC8C818-D8E4-4DA6-95C9-EE2342A570C0}" type="sibTrans" cxnId="{E5CAE653-83B1-42DD-AE28-0F79344C0BF3}">
      <dgm:prSet/>
      <dgm:spPr/>
      <dgm:t>
        <a:bodyPr/>
        <a:lstStyle/>
        <a:p>
          <a:endParaRPr lang="en-IN"/>
        </a:p>
      </dgm:t>
    </dgm:pt>
    <dgm:pt modelId="{3D3CD836-3A25-42EE-B551-E2AEB1A22B40}">
      <dgm:prSet custT="1"/>
      <dgm:spPr/>
      <dgm:t>
        <a:bodyPr/>
        <a:lstStyle/>
        <a:p>
          <a:pPr rtl="0"/>
          <a:r>
            <a:rPr lang="en-US" sz="1200" dirty="0" smtClean="0"/>
            <a:t>Promoting outstanding </a:t>
          </a:r>
          <a:r>
            <a:rPr lang="en-US" sz="1200" b="1" dirty="0" smtClean="0"/>
            <a:t>service</a:t>
          </a:r>
          <a:r>
            <a:rPr lang="en-US" sz="1200" dirty="0" smtClean="0"/>
            <a:t> through evidence based practice of oncology</a:t>
          </a:r>
          <a:endParaRPr lang="en-IN" sz="1200" dirty="0"/>
        </a:p>
      </dgm:t>
    </dgm:pt>
    <dgm:pt modelId="{591A4311-D0BB-4B7F-BF01-099EEEB12837}" type="parTrans" cxnId="{82B7E688-2A86-42D8-869D-764FC525CC5E}">
      <dgm:prSet/>
      <dgm:spPr/>
      <dgm:t>
        <a:bodyPr/>
        <a:lstStyle/>
        <a:p>
          <a:endParaRPr lang="en-IN"/>
        </a:p>
      </dgm:t>
    </dgm:pt>
    <dgm:pt modelId="{2211E027-D9EF-4855-91D5-8B1CA05F5126}" type="sibTrans" cxnId="{82B7E688-2A86-42D8-869D-764FC525CC5E}">
      <dgm:prSet/>
      <dgm:spPr/>
      <dgm:t>
        <a:bodyPr/>
        <a:lstStyle/>
        <a:p>
          <a:endParaRPr lang="en-IN"/>
        </a:p>
      </dgm:t>
    </dgm:pt>
    <dgm:pt modelId="{94B46695-937D-4D63-9173-153BE0F33E63}">
      <dgm:prSet custT="1"/>
      <dgm:spPr/>
      <dgm:t>
        <a:bodyPr/>
        <a:lstStyle/>
        <a:p>
          <a:pPr rtl="0"/>
          <a:r>
            <a:rPr lang="en-US" sz="1200" dirty="0" smtClean="0"/>
            <a:t>Emphasis on </a:t>
          </a:r>
          <a:r>
            <a:rPr lang="en-US" sz="1200" b="1" dirty="0" smtClean="0"/>
            <a:t>research</a:t>
          </a:r>
          <a:r>
            <a:rPr lang="en-US" sz="1200" dirty="0" smtClean="0"/>
            <a:t> which is affordable, innovative and relevant to the needs of the country</a:t>
          </a:r>
          <a:endParaRPr lang="en-IN" sz="1200" dirty="0"/>
        </a:p>
      </dgm:t>
    </dgm:pt>
    <dgm:pt modelId="{ED80302C-6A28-4EF7-9577-C4405CAB3506}" type="parTrans" cxnId="{9EB8335F-CC2B-4730-8882-BADEED7F0808}">
      <dgm:prSet/>
      <dgm:spPr/>
      <dgm:t>
        <a:bodyPr/>
        <a:lstStyle/>
        <a:p>
          <a:endParaRPr lang="en-IN"/>
        </a:p>
      </dgm:t>
    </dgm:pt>
    <dgm:pt modelId="{007295B8-24EF-409B-A331-8C5850FCC89D}" type="sibTrans" cxnId="{9EB8335F-CC2B-4730-8882-BADEED7F0808}">
      <dgm:prSet/>
      <dgm:spPr/>
      <dgm:t>
        <a:bodyPr/>
        <a:lstStyle/>
        <a:p>
          <a:endParaRPr lang="en-IN"/>
        </a:p>
      </dgm:t>
    </dgm:pt>
    <dgm:pt modelId="{885E288B-B39F-4ADA-9335-F05E4E32D8C6}">
      <dgm:prSet custT="1"/>
      <dgm:spPr/>
      <dgm:t>
        <a:bodyPr/>
        <a:lstStyle/>
        <a:p>
          <a:pPr rtl="0"/>
          <a:r>
            <a:rPr lang="en-US" sz="1200" dirty="0" smtClean="0"/>
            <a:t>Committed to providing </a:t>
          </a:r>
          <a:r>
            <a:rPr lang="en-US" sz="1200" b="1" dirty="0" smtClean="0"/>
            <a:t>education</a:t>
          </a:r>
          <a:r>
            <a:rPr lang="en-US" sz="1200" dirty="0" smtClean="0"/>
            <a:t> in cancer for students, trainees, professionals, employees and the public.</a:t>
          </a:r>
          <a:endParaRPr lang="en-IN" sz="1200" dirty="0"/>
        </a:p>
      </dgm:t>
    </dgm:pt>
    <dgm:pt modelId="{A015D958-EFF8-49DF-8296-B216758BF901}" type="parTrans" cxnId="{8812639C-A5E6-4E41-9F67-658C8074A3A9}">
      <dgm:prSet/>
      <dgm:spPr/>
      <dgm:t>
        <a:bodyPr/>
        <a:lstStyle/>
        <a:p>
          <a:endParaRPr lang="en-IN"/>
        </a:p>
      </dgm:t>
    </dgm:pt>
    <dgm:pt modelId="{38B27A61-1944-4108-ACB7-0D47C606DAFA}" type="sibTrans" cxnId="{8812639C-A5E6-4E41-9F67-658C8074A3A9}">
      <dgm:prSet/>
      <dgm:spPr/>
      <dgm:t>
        <a:bodyPr/>
        <a:lstStyle/>
        <a:p>
          <a:endParaRPr lang="en-IN"/>
        </a:p>
      </dgm:t>
    </dgm:pt>
    <dgm:pt modelId="{E6E622E4-D9C7-4108-B96B-58F68C435924}" type="pres">
      <dgm:prSet presAssocID="{AAEBBB9A-032B-4D1B-8C15-19F58568269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B9C197D-9D98-4991-BD99-32B69D1CB54F}" type="pres">
      <dgm:prSet presAssocID="{34B34730-A36B-4E1B-9D50-6743E183D046}" presName="compNode" presStyleCnt="0"/>
      <dgm:spPr/>
      <dgm:t>
        <a:bodyPr/>
        <a:lstStyle/>
        <a:p>
          <a:endParaRPr lang="en-IN"/>
        </a:p>
      </dgm:t>
    </dgm:pt>
    <dgm:pt modelId="{5C6BA93C-FA10-4669-94C1-439496DA5ED9}" type="pres">
      <dgm:prSet presAssocID="{34B34730-A36B-4E1B-9D50-6743E183D046}" presName="aNode" presStyleLbl="bgShp" presStyleIdx="0" presStyleCnt="2" custScaleX="124335" custLinFactNeighborX="-12258"/>
      <dgm:spPr/>
      <dgm:t>
        <a:bodyPr/>
        <a:lstStyle/>
        <a:p>
          <a:endParaRPr lang="en-IN"/>
        </a:p>
      </dgm:t>
    </dgm:pt>
    <dgm:pt modelId="{F767AF9E-5ED8-4021-9BD5-5ED1738CDEDC}" type="pres">
      <dgm:prSet presAssocID="{34B34730-A36B-4E1B-9D50-6743E183D046}" presName="textNode" presStyleLbl="bgShp" presStyleIdx="0" presStyleCnt="2"/>
      <dgm:spPr/>
      <dgm:t>
        <a:bodyPr/>
        <a:lstStyle/>
        <a:p>
          <a:endParaRPr lang="en-IN"/>
        </a:p>
      </dgm:t>
    </dgm:pt>
    <dgm:pt modelId="{3FE6D3E3-7DDE-4161-A387-BE6AEE0A61DB}" type="pres">
      <dgm:prSet presAssocID="{34B34730-A36B-4E1B-9D50-6743E183D046}" presName="compChildNode" presStyleCnt="0"/>
      <dgm:spPr/>
      <dgm:t>
        <a:bodyPr/>
        <a:lstStyle/>
        <a:p>
          <a:endParaRPr lang="en-IN"/>
        </a:p>
      </dgm:t>
    </dgm:pt>
    <dgm:pt modelId="{879DB991-057B-441E-B93A-7FEDF4771210}" type="pres">
      <dgm:prSet presAssocID="{34B34730-A36B-4E1B-9D50-6743E183D046}" presName="theInnerList" presStyleCnt="0"/>
      <dgm:spPr/>
      <dgm:t>
        <a:bodyPr/>
        <a:lstStyle/>
        <a:p>
          <a:endParaRPr lang="en-IN"/>
        </a:p>
      </dgm:t>
    </dgm:pt>
    <dgm:pt modelId="{3F7E4383-C668-48B5-8BCA-8AB66624758F}" type="pres">
      <dgm:prSet presAssocID="{3977FB5C-35CA-429D-AD13-5673B7A0348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DF64C0-E817-4954-9D82-FD078C163766}" type="pres">
      <dgm:prSet presAssocID="{34B34730-A36B-4E1B-9D50-6743E183D046}" presName="aSpace" presStyleCnt="0"/>
      <dgm:spPr/>
      <dgm:t>
        <a:bodyPr/>
        <a:lstStyle/>
        <a:p>
          <a:endParaRPr lang="en-IN"/>
        </a:p>
      </dgm:t>
    </dgm:pt>
    <dgm:pt modelId="{5ECBDC99-9672-4F0F-A28C-63502D32CC26}" type="pres">
      <dgm:prSet presAssocID="{10D16676-91CF-41CF-805F-D764064CDC20}" presName="compNode" presStyleCnt="0"/>
      <dgm:spPr/>
      <dgm:t>
        <a:bodyPr/>
        <a:lstStyle/>
        <a:p>
          <a:endParaRPr lang="en-IN"/>
        </a:p>
      </dgm:t>
    </dgm:pt>
    <dgm:pt modelId="{1C9FD51A-3180-439C-8B79-F8483AA5CB20}" type="pres">
      <dgm:prSet presAssocID="{10D16676-91CF-41CF-805F-D764064CDC20}" presName="aNode" presStyleLbl="bgShp" presStyleIdx="1" presStyleCnt="2" custScaleX="130986"/>
      <dgm:spPr/>
      <dgm:t>
        <a:bodyPr/>
        <a:lstStyle/>
        <a:p>
          <a:endParaRPr lang="en-IN"/>
        </a:p>
      </dgm:t>
    </dgm:pt>
    <dgm:pt modelId="{ECD27F0D-DAFA-4E5A-A20F-DBA10CF2B7B8}" type="pres">
      <dgm:prSet presAssocID="{10D16676-91CF-41CF-805F-D764064CDC20}" presName="textNode" presStyleLbl="bgShp" presStyleIdx="1" presStyleCnt="2"/>
      <dgm:spPr/>
      <dgm:t>
        <a:bodyPr/>
        <a:lstStyle/>
        <a:p>
          <a:endParaRPr lang="en-IN"/>
        </a:p>
      </dgm:t>
    </dgm:pt>
    <dgm:pt modelId="{451F4AF8-16CA-41FF-9751-7A6D90176E31}" type="pres">
      <dgm:prSet presAssocID="{10D16676-91CF-41CF-805F-D764064CDC20}" presName="compChildNode" presStyleCnt="0"/>
      <dgm:spPr/>
      <dgm:t>
        <a:bodyPr/>
        <a:lstStyle/>
        <a:p>
          <a:endParaRPr lang="en-IN"/>
        </a:p>
      </dgm:t>
    </dgm:pt>
    <dgm:pt modelId="{D0479AD3-ABF4-42B1-8978-E6B8CADDB028}" type="pres">
      <dgm:prSet presAssocID="{10D16676-91CF-41CF-805F-D764064CDC20}" presName="theInnerList" presStyleCnt="0"/>
      <dgm:spPr/>
      <dgm:t>
        <a:bodyPr/>
        <a:lstStyle/>
        <a:p>
          <a:endParaRPr lang="en-IN"/>
        </a:p>
      </dgm:t>
    </dgm:pt>
    <dgm:pt modelId="{1A005626-434B-4B9A-AEAE-9FDB02078959}" type="pres">
      <dgm:prSet presAssocID="{59D16DFB-FE65-464D-AC02-A68F39837AD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13CA75A-2660-4D05-9EFE-1DB31032C5EC}" type="presOf" srcId="{10D16676-91CF-41CF-805F-D764064CDC20}" destId="{ECD27F0D-DAFA-4E5A-A20F-DBA10CF2B7B8}" srcOrd="1" destOrd="0" presId="urn:microsoft.com/office/officeart/2005/8/layout/lProcess2"/>
    <dgm:cxn modelId="{170F0258-1368-44A9-9B3B-A83A25EBBA50}" srcId="{AAEBBB9A-032B-4D1B-8C15-19F58568269F}" destId="{34B34730-A36B-4E1B-9D50-6743E183D046}" srcOrd="0" destOrd="0" parTransId="{E53EE648-4786-402B-984B-F04083EAAD9E}" sibTransId="{11F34675-06D5-4557-9955-DF76A966D201}"/>
    <dgm:cxn modelId="{E84AFBD8-3681-4E46-BF37-F92E70159565}" type="presOf" srcId="{10D16676-91CF-41CF-805F-D764064CDC20}" destId="{1C9FD51A-3180-439C-8B79-F8483AA5CB20}" srcOrd="0" destOrd="0" presId="urn:microsoft.com/office/officeart/2005/8/layout/lProcess2"/>
    <dgm:cxn modelId="{82B7E688-2A86-42D8-869D-764FC525CC5E}" srcId="{59D16DFB-FE65-464D-AC02-A68F39837ADD}" destId="{3D3CD836-3A25-42EE-B551-E2AEB1A22B40}" srcOrd="0" destOrd="0" parTransId="{591A4311-D0BB-4B7F-BF01-099EEEB12837}" sibTransId="{2211E027-D9EF-4855-91D5-8B1CA05F5126}"/>
    <dgm:cxn modelId="{8812639C-A5E6-4E41-9F67-658C8074A3A9}" srcId="{59D16DFB-FE65-464D-AC02-A68F39837ADD}" destId="{885E288B-B39F-4ADA-9335-F05E4E32D8C6}" srcOrd="2" destOrd="0" parTransId="{A015D958-EFF8-49DF-8296-B216758BF901}" sibTransId="{38B27A61-1944-4108-ACB7-0D47C606DAFA}"/>
    <dgm:cxn modelId="{E5CAE653-83B1-42DD-AE28-0F79344C0BF3}" srcId="{10D16676-91CF-41CF-805F-D764064CDC20}" destId="{59D16DFB-FE65-464D-AC02-A68F39837ADD}" srcOrd="0" destOrd="0" parTransId="{230B8694-EE6C-40DC-A2DC-C11EE2C49967}" sibTransId="{9EC8C818-D8E4-4DA6-95C9-EE2342A570C0}"/>
    <dgm:cxn modelId="{2EEB7548-EF66-48EF-9F58-9D483191EF5F}" type="presOf" srcId="{34B34730-A36B-4E1B-9D50-6743E183D046}" destId="{F767AF9E-5ED8-4021-9BD5-5ED1738CDEDC}" srcOrd="1" destOrd="0" presId="urn:microsoft.com/office/officeart/2005/8/layout/lProcess2"/>
    <dgm:cxn modelId="{AFEB5385-EED2-40BB-B22A-C7CB8F6419DC}" type="presOf" srcId="{59D16DFB-FE65-464D-AC02-A68F39837ADD}" destId="{1A005626-434B-4B9A-AEAE-9FDB02078959}" srcOrd="0" destOrd="0" presId="urn:microsoft.com/office/officeart/2005/8/layout/lProcess2"/>
    <dgm:cxn modelId="{00273AF1-3531-412E-A2B3-288EC0257FB2}" type="presOf" srcId="{3D3CD836-3A25-42EE-B551-E2AEB1A22B40}" destId="{1A005626-434B-4B9A-AEAE-9FDB02078959}" srcOrd="0" destOrd="1" presId="urn:microsoft.com/office/officeart/2005/8/layout/lProcess2"/>
    <dgm:cxn modelId="{9EB8335F-CC2B-4730-8882-BADEED7F0808}" srcId="{59D16DFB-FE65-464D-AC02-A68F39837ADD}" destId="{94B46695-937D-4D63-9173-153BE0F33E63}" srcOrd="1" destOrd="0" parTransId="{ED80302C-6A28-4EF7-9577-C4405CAB3506}" sibTransId="{007295B8-24EF-409B-A331-8C5850FCC89D}"/>
    <dgm:cxn modelId="{9BCE1DA3-14FC-4819-9DD2-048B51224CD5}" type="presOf" srcId="{885E288B-B39F-4ADA-9335-F05E4E32D8C6}" destId="{1A005626-434B-4B9A-AEAE-9FDB02078959}" srcOrd="0" destOrd="3" presId="urn:microsoft.com/office/officeart/2005/8/layout/lProcess2"/>
    <dgm:cxn modelId="{28D0ACD3-C928-41FB-BE0C-025535B67658}" srcId="{34B34730-A36B-4E1B-9D50-6743E183D046}" destId="{3977FB5C-35CA-429D-AD13-5673B7A0348A}" srcOrd="0" destOrd="0" parTransId="{8D0BDA79-BCEA-4CEF-8336-9F90610D3E13}" sibTransId="{360A0F5F-EF63-4358-BED6-5D6C3ABF8FCD}"/>
    <dgm:cxn modelId="{A91A5F0B-85D7-43FD-B5E9-7B712A965E59}" type="presOf" srcId="{AAEBBB9A-032B-4D1B-8C15-19F58568269F}" destId="{E6E622E4-D9C7-4108-B96B-58F68C435924}" srcOrd="0" destOrd="0" presId="urn:microsoft.com/office/officeart/2005/8/layout/lProcess2"/>
    <dgm:cxn modelId="{3346F6B8-373E-44EA-9D21-ABB55CDBE0AC}" type="presOf" srcId="{34B34730-A36B-4E1B-9D50-6743E183D046}" destId="{5C6BA93C-FA10-4669-94C1-439496DA5ED9}" srcOrd="0" destOrd="0" presId="urn:microsoft.com/office/officeart/2005/8/layout/lProcess2"/>
    <dgm:cxn modelId="{5627DABC-E2E5-4F59-8A51-9CA95D406470}" type="presOf" srcId="{3977FB5C-35CA-429D-AD13-5673B7A0348A}" destId="{3F7E4383-C668-48B5-8BCA-8AB66624758F}" srcOrd="0" destOrd="0" presId="urn:microsoft.com/office/officeart/2005/8/layout/lProcess2"/>
    <dgm:cxn modelId="{A3DE556B-4716-4C55-A8BF-7A1282CCC1BE}" srcId="{AAEBBB9A-032B-4D1B-8C15-19F58568269F}" destId="{10D16676-91CF-41CF-805F-D764064CDC20}" srcOrd="1" destOrd="0" parTransId="{4EF8C763-6B70-4E18-A993-DCD3604D1CA4}" sibTransId="{BB7920F8-A412-4AEF-9AA3-28CD598DBB9B}"/>
    <dgm:cxn modelId="{3EC08E0B-066F-4882-B359-077707FB2C51}" type="presOf" srcId="{94B46695-937D-4D63-9173-153BE0F33E63}" destId="{1A005626-434B-4B9A-AEAE-9FDB02078959}" srcOrd="0" destOrd="2" presId="urn:microsoft.com/office/officeart/2005/8/layout/lProcess2"/>
    <dgm:cxn modelId="{77FA7DD4-F698-4E80-8279-EF0173317AFF}" type="presParOf" srcId="{E6E622E4-D9C7-4108-B96B-58F68C435924}" destId="{AB9C197D-9D98-4991-BD99-32B69D1CB54F}" srcOrd="0" destOrd="0" presId="urn:microsoft.com/office/officeart/2005/8/layout/lProcess2"/>
    <dgm:cxn modelId="{DD88C5FF-D5DE-4BD1-BFA6-81E528504330}" type="presParOf" srcId="{AB9C197D-9D98-4991-BD99-32B69D1CB54F}" destId="{5C6BA93C-FA10-4669-94C1-439496DA5ED9}" srcOrd="0" destOrd="0" presId="urn:microsoft.com/office/officeart/2005/8/layout/lProcess2"/>
    <dgm:cxn modelId="{6EA9D12D-5019-4EBA-B01D-683C92495B20}" type="presParOf" srcId="{AB9C197D-9D98-4991-BD99-32B69D1CB54F}" destId="{F767AF9E-5ED8-4021-9BD5-5ED1738CDEDC}" srcOrd="1" destOrd="0" presId="urn:microsoft.com/office/officeart/2005/8/layout/lProcess2"/>
    <dgm:cxn modelId="{0A510C30-AB1F-4184-B43F-B49F716CB447}" type="presParOf" srcId="{AB9C197D-9D98-4991-BD99-32B69D1CB54F}" destId="{3FE6D3E3-7DDE-4161-A387-BE6AEE0A61DB}" srcOrd="2" destOrd="0" presId="urn:microsoft.com/office/officeart/2005/8/layout/lProcess2"/>
    <dgm:cxn modelId="{087F7B3A-F5C0-47F5-BB10-90C7AC79B15F}" type="presParOf" srcId="{3FE6D3E3-7DDE-4161-A387-BE6AEE0A61DB}" destId="{879DB991-057B-441E-B93A-7FEDF4771210}" srcOrd="0" destOrd="0" presId="urn:microsoft.com/office/officeart/2005/8/layout/lProcess2"/>
    <dgm:cxn modelId="{09D575CF-C45B-4118-9F9C-00A349A1B927}" type="presParOf" srcId="{879DB991-057B-441E-B93A-7FEDF4771210}" destId="{3F7E4383-C668-48B5-8BCA-8AB66624758F}" srcOrd="0" destOrd="0" presId="urn:microsoft.com/office/officeart/2005/8/layout/lProcess2"/>
    <dgm:cxn modelId="{C2DD65CE-9F93-4488-B87F-38255F230B6F}" type="presParOf" srcId="{E6E622E4-D9C7-4108-B96B-58F68C435924}" destId="{06DF64C0-E817-4954-9D82-FD078C163766}" srcOrd="1" destOrd="0" presId="urn:microsoft.com/office/officeart/2005/8/layout/lProcess2"/>
    <dgm:cxn modelId="{2673B5CA-906A-4A45-9033-481D5CDE5FDE}" type="presParOf" srcId="{E6E622E4-D9C7-4108-B96B-58F68C435924}" destId="{5ECBDC99-9672-4F0F-A28C-63502D32CC26}" srcOrd="2" destOrd="0" presId="urn:microsoft.com/office/officeart/2005/8/layout/lProcess2"/>
    <dgm:cxn modelId="{0F5BDF08-A332-49EF-B459-10153423317F}" type="presParOf" srcId="{5ECBDC99-9672-4F0F-A28C-63502D32CC26}" destId="{1C9FD51A-3180-439C-8B79-F8483AA5CB20}" srcOrd="0" destOrd="0" presId="urn:microsoft.com/office/officeart/2005/8/layout/lProcess2"/>
    <dgm:cxn modelId="{8309A782-2C24-49EC-956C-DA034589A8B3}" type="presParOf" srcId="{5ECBDC99-9672-4F0F-A28C-63502D32CC26}" destId="{ECD27F0D-DAFA-4E5A-A20F-DBA10CF2B7B8}" srcOrd="1" destOrd="0" presId="urn:microsoft.com/office/officeart/2005/8/layout/lProcess2"/>
    <dgm:cxn modelId="{80D03B40-E4EB-4C30-BD90-94AC33258207}" type="presParOf" srcId="{5ECBDC99-9672-4F0F-A28C-63502D32CC26}" destId="{451F4AF8-16CA-41FF-9751-7A6D90176E31}" srcOrd="2" destOrd="0" presId="urn:microsoft.com/office/officeart/2005/8/layout/lProcess2"/>
    <dgm:cxn modelId="{CEE4BDDA-E367-4B5E-9E1C-0DC5317EC400}" type="presParOf" srcId="{451F4AF8-16CA-41FF-9751-7A6D90176E31}" destId="{D0479AD3-ABF4-42B1-8978-E6B8CADDB028}" srcOrd="0" destOrd="0" presId="urn:microsoft.com/office/officeart/2005/8/layout/lProcess2"/>
    <dgm:cxn modelId="{1446A1B0-7071-4325-8600-2239F45D7175}" type="presParOf" srcId="{D0479AD3-ABF4-42B1-8978-E6B8CADDB028}" destId="{1A005626-434B-4B9A-AEAE-9FDB0207895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33DD2-BBCE-4BD0-8E9A-B9F68E279C7F}" type="doc">
      <dgm:prSet loTypeId="urn:microsoft.com/office/officeart/2005/8/layout/vList5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95ECAA48-F7FD-4D8E-90A5-FE7FDD06305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Total - 62162</a:t>
          </a:r>
        </a:p>
      </dgm:t>
    </dgm:pt>
    <dgm:pt modelId="{2B4D360D-4AEC-4739-8442-F07F0CC74D8D}" type="parTrans" cxnId="{0D5E5F40-DD62-4AE9-A768-CA134173C61C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0D59F3DD-6E5D-4DA4-9ADC-956776F2D840}" type="sibTrans" cxnId="{0D5E5F40-DD62-4AE9-A768-CA134173C61C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2EA20705-05E0-4832-A9AD-53467FDA21E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Preventive - 5739</a:t>
          </a:r>
          <a:endParaRPr lang="en-IN" sz="1400" b="1" dirty="0">
            <a:solidFill>
              <a:schemeClr val="tx1"/>
            </a:solidFill>
          </a:endParaRPr>
        </a:p>
      </dgm:t>
    </dgm:pt>
    <dgm:pt modelId="{EEAA980D-D1D6-489A-850D-A6BFE312EDA4}" type="parTrans" cxnId="{213EEEEF-BC2B-4136-910C-9CB2D565B0CA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34837D48-8F8A-45D6-85A6-8B2BFE646817}" type="sibTrans" cxnId="{213EEEEF-BC2B-4136-910C-9CB2D565B0CA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D5959C57-906A-4A12-920A-7FFE8C458837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Referals</a:t>
          </a:r>
          <a:r>
            <a:rPr lang="en-US" sz="1400" b="1" dirty="0" smtClean="0">
              <a:solidFill>
                <a:schemeClr val="tx1"/>
              </a:solidFill>
            </a:rPr>
            <a:t>- 16444</a:t>
          </a:r>
          <a:endParaRPr lang="en-IN" sz="1400" b="1" dirty="0">
            <a:solidFill>
              <a:schemeClr val="tx1"/>
            </a:solidFill>
          </a:endParaRPr>
        </a:p>
      </dgm:t>
    </dgm:pt>
    <dgm:pt modelId="{6ACE3EB6-7FDC-4749-B588-EB26CCD983F6}" type="parTrans" cxnId="{40A85196-50D1-4A2F-8E30-EABA6629CE20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685BC8E0-1D71-48F5-9A42-9D32CF4BB4EA}" type="sibTrans" cxnId="{40A85196-50D1-4A2F-8E30-EABA6629CE20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4A9DCE89-F7E9-409D-AA5C-1C1ACDD92D7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Patients - 35199</a:t>
          </a:r>
          <a:endParaRPr lang="en-IN" sz="1400" b="1" dirty="0">
            <a:solidFill>
              <a:schemeClr val="tx1"/>
            </a:solidFill>
          </a:endParaRPr>
        </a:p>
      </dgm:t>
    </dgm:pt>
    <dgm:pt modelId="{A618131A-16B0-4288-A861-3DDC36DA0FCA}" type="parTrans" cxnId="{07E5FE26-4417-4646-9D4E-00278D2BD829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9B1D04DD-D076-47D1-A912-E4953B2B19A6}" type="sibTrans" cxnId="{07E5FE26-4417-4646-9D4E-00278D2BD829}">
      <dgm:prSet/>
      <dgm:spPr/>
      <dgm:t>
        <a:bodyPr/>
        <a:lstStyle/>
        <a:p>
          <a:endParaRPr lang="en-IN" sz="1400" b="1">
            <a:solidFill>
              <a:schemeClr val="tx1"/>
            </a:solidFill>
          </a:endParaRPr>
        </a:p>
      </dgm:t>
    </dgm:pt>
    <dgm:pt modelId="{BF4ABF95-7A56-409B-9B90-1FBEF4CE6597}" type="pres">
      <dgm:prSet presAssocID="{BC833DD2-BBCE-4BD0-8E9A-B9F68E279C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D2ED5FB-8363-4640-8648-68322AE240B1}" type="pres">
      <dgm:prSet presAssocID="{95ECAA48-F7FD-4D8E-90A5-FE7FDD06305C}" presName="linNode" presStyleCnt="0"/>
      <dgm:spPr/>
    </dgm:pt>
    <dgm:pt modelId="{C44A221C-1B18-4E48-AA95-F43B7318BF77}" type="pres">
      <dgm:prSet presAssocID="{95ECAA48-F7FD-4D8E-90A5-FE7FDD06305C}" presName="parentText" presStyleLbl="node1" presStyleIdx="0" presStyleCnt="4" custScaleX="15304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D201FB-CE3F-4B18-B97A-F4CD06763CD4}" type="pres">
      <dgm:prSet presAssocID="{0D59F3DD-6E5D-4DA4-9ADC-956776F2D840}" presName="sp" presStyleCnt="0"/>
      <dgm:spPr/>
    </dgm:pt>
    <dgm:pt modelId="{30A4D993-CD36-4CD2-B0CD-9CFF29D4ADAA}" type="pres">
      <dgm:prSet presAssocID="{4A9DCE89-F7E9-409D-AA5C-1C1ACDD92D79}" presName="linNode" presStyleCnt="0"/>
      <dgm:spPr/>
    </dgm:pt>
    <dgm:pt modelId="{66084784-8DFC-40F7-8115-EEC788E2820B}" type="pres">
      <dgm:prSet presAssocID="{4A9DCE89-F7E9-409D-AA5C-1C1ACDD92D79}" presName="parentText" presStyleLbl="node1" presStyleIdx="1" presStyleCnt="4" custScaleX="15304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A8DA2E-62A3-424C-88AC-775E458B4188}" type="pres">
      <dgm:prSet presAssocID="{9B1D04DD-D076-47D1-A912-E4953B2B19A6}" presName="sp" presStyleCnt="0"/>
      <dgm:spPr/>
    </dgm:pt>
    <dgm:pt modelId="{9CB1F4F6-9176-4603-A21E-C0C877FD78D7}" type="pres">
      <dgm:prSet presAssocID="{2EA20705-05E0-4832-A9AD-53467FDA21EB}" presName="linNode" presStyleCnt="0"/>
      <dgm:spPr/>
    </dgm:pt>
    <dgm:pt modelId="{9B5F9151-0D7D-4A00-8B02-9F173FDFDAE8}" type="pres">
      <dgm:prSet presAssocID="{2EA20705-05E0-4832-A9AD-53467FDA21EB}" presName="parentText" presStyleLbl="node1" presStyleIdx="2" presStyleCnt="4" custScaleX="15278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D4476C-67F3-486E-97A1-7AA89A001F75}" type="pres">
      <dgm:prSet presAssocID="{34837D48-8F8A-45D6-85A6-8B2BFE646817}" presName="sp" presStyleCnt="0"/>
      <dgm:spPr/>
    </dgm:pt>
    <dgm:pt modelId="{5276A728-E710-4E5E-BC9D-1C604222DD0C}" type="pres">
      <dgm:prSet presAssocID="{D5959C57-906A-4A12-920A-7FFE8C458837}" presName="linNode" presStyleCnt="0"/>
      <dgm:spPr/>
    </dgm:pt>
    <dgm:pt modelId="{AFD234E3-BE6D-487A-A231-19F7BBF5C302}" type="pres">
      <dgm:prSet presAssocID="{D5959C57-906A-4A12-920A-7FFE8C458837}" presName="parentText" presStyleLbl="node1" presStyleIdx="3" presStyleCnt="4" custScaleX="15304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0F6DA23-3D4B-4104-A7E5-9B32272D81D0}" type="presOf" srcId="{95ECAA48-F7FD-4D8E-90A5-FE7FDD06305C}" destId="{C44A221C-1B18-4E48-AA95-F43B7318BF77}" srcOrd="0" destOrd="0" presId="urn:microsoft.com/office/officeart/2005/8/layout/vList5"/>
    <dgm:cxn modelId="{40A85196-50D1-4A2F-8E30-EABA6629CE20}" srcId="{BC833DD2-BBCE-4BD0-8E9A-B9F68E279C7F}" destId="{D5959C57-906A-4A12-920A-7FFE8C458837}" srcOrd="3" destOrd="0" parTransId="{6ACE3EB6-7FDC-4749-B588-EB26CCD983F6}" sibTransId="{685BC8E0-1D71-48F5-9A42-9D32CF4BB4EA}"/>
    <dgm:cxn modelId="{AF802FF5-3D24-478E-945F-00A17F990D0D}" type="presOf" srcId="{D5959C57-906A-4A12-920A-7FFE8C458837}" destId="{AFD234E3-BE6D-487A-A231-19F7BBF5C302}" srcOrd="0" destOrd="0" presId="urn:microsoft.com/office/officeart/2005/8/layout/vList5"/>
    <dgm:cxn modelId="{213EEEEF-BC2B-4136-910C-9CB2D565B0CA}" srcId="{BC833DD2-BBCE-4BD0-8E9A-B9F68E279C7F}" destId="{2EA20705-05E0-4832-A9AD-53467FDA21EB}" srcOrd="2" destOrd="0" parTransId="{EEAA980D-D1D6-489A-850D-A6BFE312EDA4}" sibTransId="{34837D48-8F8A-45D6-85A6-8B2BFE646817}"/>
    <dgm:cxn modelId="{65B39B40-724F-4804-8F1F-CFDEEF4B64AC}" type="presOf" srcId="{2EA20705-05E0-4832-A9AD-53467FDA21EB}" destId="{9B5F9151-0D7D-4A00-8B02-9F173FDFDAE8}" srcOrd="0" destOrd="0" presId="urn:microsoft.com/office/officeart/2005/8/layout/vList5"/>
    <dgm:cxn modelId="{71B4E261-B92F-49D2-86D1-7D3319379DC6}" type="presOf" srcId="{BC833DD2-BBCE-4BD0-8E9A-B9F68E279C7F}" destId="{BF4ABF95-7A56-409B-9B90-1FBEF4CE6597}" srcOrd="0" destOrd="0" presId="urn:microsoft.com/office/officeart/2005/8/layout/vList5"/>
    <dgm:cxn modelId="{B43EBD68-2513-478C-B03F-F8B8E3534969}" type="presOf" srcId="{4A9DCE89-F7E9-409D-AA5C-1C1ACDD92D79}" destId="{66084784-8DFC-40F7-8115-EEC788E2820B}" srcOrd="0" destOrd="0" presId="urn:microsoft.com/office/officeart/2005/8/layout/vList5"/>
    <dgm:cxn modelId="{07E5FE26-4417-4646-9D4E-00278D2BD829}" srcId="{BC833DD2-BBCE-4BD0-8E9A-B9F68E279C7F}" destId="{4A9DCE89-F7E9-409D-AA5C-1C1ACDD92D79}" srcOrd="1" destOrd="0" parTransId="{A618131A-16B0-4288-A861-3DDC36DA0FCA}" sibTransId="{9B1D04DD-D076-47D1-A912-E4953B2B19A6}"/>
    <dgm:cxn modelId="{0D5E5F40-DD62-4AE9-A768-CA134173C61C}" srcId="{BC833DD2-BBCE-4BD0-8E9A-B9F68E279C7F}" destId="{95ECAA48-F7FD-4D8E-90A5-FE7FDD06305C}" srcOrd="0" destOrd="0" parTransId="{2B4D360D-4AEC-4739-8442-F07F0CC74D8D}" sibTransId="{0D59F3DD-6E5D-4DA4-9ADC-956776F2D840}"/>
    <dgm:cxn modelId="{A922AD88-4843-4D24-9B30-42C202E20210}" type="presParOf" srcId="{BF4ABF95-7A56-409B-9B90-1FBEF4CE6597}" destId="{1D2ED5FB-8363-4640-8648-68322AE240B1}" srcOrd="0" destOrd="0" presId="urn:microsoft.com/office/officeart/2005/8/layout/vList5"/>
    <dgm:cxn modelId="{D4B82D60-F16F-411E-8E1D-202CF96063C7}" type="presParOf" srcId="{1D2ED5FB-8363-4640-8648-68322AE240B1}" destId="{C44A221C-1B18-4E48-AA95-F43B7318BF77}" srcOrd="0" destOrd="0" presId="urn:microsoft.com/office/officeart/2005/8/layout/vList5"/>
    <dgm:cxn modelId="{E4C4BA70-CA34-433E-BDC6-1D6EDE6E1BC4}" type="presParOf" srcId="{BF4ABF95-7A56-409B-9B90-1FBEF4CE6597}" destId="{F2D201FB-CE3F-4B18-B97A-F4CD06763CD4}" srcOrd="1" destOrd="0" presId="urn:microsoft.com/office/officeart/2005/8/layout/vList5"/>
    <dgm:cxn modelId="{7D4E83CF-A956-4992-9E2D-6686D60A6345}" type="presParOf" srcId="{BF4ABF95-7A56-409B-9B90-1FBEF4CE6597}" destId="{30A4D993-CD36-4CD2-B0CD-9CFF29D4ADAA}" srcOrd="2" destOrd="0" presId="urn:microsoft.com/office/officeart/2005/8/layout/vList5"/>
    <dgm:cxn modelId="{8F1BB869-BEF0-48EF-A8A1-190C602C8301}" type="presParOf" srcId="{30A4D993-CD36-4CD2-B0CD-9CFF29D4ADAA}" destId="{66084784-8DFC-40F7-8115-EEC788E2820B}" srcOrd="0" destOrd="0" presId="urn:microsoft.com/office/officeart/2005/8/layout/vList5"/>
    <dgm:cxn modelId="{88BAD4EA-37F8-4CF4-8242-7AAFBDB99C62}" type="presParOf" srcId="{BF4ABF95-7A56-409B-9B90-1FBEF4CE6597}" destId="{32A8DA2E-62A3-424C-88AC-775E458B4188}" srcOrd="3" destOrd="0" presId="urn:microsoft.com/office/officeart/2005/8/layout/vList5"/>
    <dgm:cxn modelId="{AC2D80E5-8D1C-45CA-A0BB-F944A01A1C4D}" type="presParOf" srcId="{BF4ABF95-7A56-409B-9B90-1FBEF4CE6597}" destId="{9CB1F4F6-9176-4603-A21E-C0C877FD78D7}" srcOrd="4" destOrd="0" presId="urn:microsoft.com/office/officeart/2005/8/layout/vList5"/>
    <dgm:cxn modelId="{E9DD4A9E-A92E-469F-B87C-5D5824635DCF}" type="presParOf" srcId="{9CB1F4F6-9176-4603-A21E-C0C877FD78D7}" destId="{9B5F9151-0D7D-4A00-8B02-9F173FDFDAE8}" srcOrd="0" destOrd="0" presId="urn:microsoft.com/office/officeart/2005/8/layout/vList5"/>
    <dgm:cxn modelId="{C54DCA13-C222-4CAF-A66F-DA85E5F666F7}" type="presParOf" srcId="{BF4ABF95-7A56-409B-9B90-1FBEF4CE6597}" destId="{EBD4476C-67F3-486E-97A1-7AA89A001F75}" srcOrd="5" destOrd="0" presId="urn:microsoft.com/office/officeart/2005/8/layout/vList5"/>
    <dgm:cxn modelId="{E564A0A2-BD8F-4C95-B956-AC362803EC30}" type="presParOf" srcId="{BF4ABF95-7A56-409B-9B90-1FBEF4CE6597}" destId="{5276A728-E710-4E5E-BC9D-1C604222DD0C}" srcOrd="6" destOrd="0" presId="urn:microsoft.com/office/officeart/2005/8/layout/vList5"/>
    <dgm:cxn modelId="{9A840209-D401-49EC-BE1A-C6BFA7838A91}" type="presParOf" srcId="{5276A728-E710-4E5E-BC9D-1C604222DD0C}" destId="{AFD234E3-BE6D-487A-A231-19F7BBF5C30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AE2C66-08D7-4159-9106-950464672737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46C51075-13C3-4DC2-B3A0-5D057A193B88}">
      <dgm:prSet/>
      <dgm:spPr/>
      <dgm:t>
        <a:bodyPr/>
        <a:lstStyle/>
        <a:p>
          <a:pPr rtl="0"/>
          <a:r>
            <a:rPr lang="en-US" dirty="0" smtClean="0"/>
            <a:t>New Registrations	62162</a:t>
          </a:r>
          <a:endParaRPr lang="en-US" dirty="0"/>
        </a:p>
      </dgm:t>
    </dgm:pt>
    <dgm:pt modelId="{99D8563E-F379-4FB0-BDDD-5D7E39A4059E}" type="parTrans" cxnId="{3DFEFCC7-2800-474B-BD37-06F5CE51141B}">
      <dgm:prSet/>
      <dgm:spPr/>
      <dgm:t>
        <a:bodyPr/>
        <a:lstStyle/>
        <a:p>
          <a:endParaRPr lang="en-IN"/>
        </a:p>
      </dgm:t>
    </dgm:pt>
    <dgm:pt modelId="{854BBE8A-4433-4A5B-884E-3AA6C597A909}" type="sibTrans" cxnId="{3DFEFCC7-2800-474B-BD37-06F5CE51141B}">
      <dgm:prSet/>
      <dgm:spPr/>
      <dgm:t>
        <a:bodyPr/>
        <a:lstStyle/>
        <a:p>
          <a:endParaRPr lang="en-IN"/>
        </a:p>
      </dgm:t>
    </dgm:pt>
    <dgm:pt modelId="{D7C10A19-D126-409D-A24F-0E3AE4F2AA4A}">
      <dgm:prSet/>
      <dgm:spPr/>
      <dgm:t>
        <a:bodyPr/>
        <a:lstStyle/>
        <a:p>
          <a:pPr rtl="0"/>
          <a:r>
            <a:rPr lang="en-US" dirty="0" smtClean="0"/>
            <a:t>Admissions (660)		23446</a:t>
          </a:r>
          <a:endParaRPr lang="en-US" dirty="0"/>
        </a:p>
      </dgm:t>
    </dgm:pt>
    <dgm:pt modelId="{723BD3E5-C3B6-4C81-9D24-B7A118D7594D}" type="parTrans" cxnId="{4A20D12D-AFA4-4E1C-AAD7-EE092494A66B}">
      <dgm:prSet/>
      <dgm:spPr/>
      <dgm:t>
        <a:bodyPr/>
        <a:lstStyle/>
        <a:p>
          <a:endParaRPr lang="en-IN"/>
        </a:p>
      </dgm:t>
    </dgm:pt>
    <dgm:pt modelId="{200EB455-3A1E-4CB8-A3A3-2D480688D1AB}" type="sibTrans" cxnId="{4A20D12D-AFA4-4E1C-AAD7-EE092494A66B}">
      <dgm:prSet/>
      <dgm:spPr/>
      <dgm:t>
        <a:bodyPr/>
        <a:lstStyle/>
        <a:p>
          <a:endParaRPr lang="en-IN"/>
        </a:p>
      </dgm:t>
    </dgm:pt>
    <dgm:pt modelId="{189C32F3-1FE2-4412-BFF1-6573D7FFC682}">
      <dgm:prSet/>
      <dgm:spPr/>
      <dgm:t>
        <a:bodyPr/>
        <a:lstStyle/>
        <a:p>
          <a:pPr algn="just" rtl="0"/>
          <a:r>
            <a:rPr lang="en-US" dirty="0" smtClean="0"/>
            <a:t>     Bed Occupancy	      91.3%</a:t>
          </a:r>
          <a:endParaRPr lang="en-IN" dirty="0"/>
        </a:p>
      </dgm:t>
    </dgm:pt>
    <dgm:pt modelId="{98EB7055-DD82-4F91-90B5-9AF72BA5DFE8}" type="parTrans" cxnId="{FE6646D3-9AE0-4987-BAC9-5458C273B71D}">
      <dgm:prSet/>
      <dgm:spPr/>
      <dgm:t>
        <a:bodyPr/>
        <a:lstStyle/>
        <a:p>
          <a:endParaRPr lang="en-IN"/>
        </a:p>
      </dgm:t>
    </dgm:pt>
    <dgm:pt modelId="{7EB35E6C-1AB3-4ADE-924D-938B7B0FDE20}" type="sibTrans" cxnId="{FE6646D3-9AE0-4987-BAC9-5458C273B71D}">
      <dgm:prSet/>
      <dgm:spPr/>
      <dgm:t>
        <a:bodyPr/>
        <a:lstStyle/>
        <a:p>
          <a:endParaRPr lang="en-IN"/>
        </a:p>
      </dgm:t>
    </dgm:pt>
    <dgm:pt modelId="{411F5CE8-4364-4A78-B08C-65CC82A38BA3}">
      <dgm:prSet/>
      <dgm:spPr/>
      <dgm:t>
        <a:bodyPr/>
        <a:lstStyle/>
        <a:p>
          <a:pPr rtl="0"/>
          <a:r>
            <a:rPr lang="en-US" dirty="0" smtClean="0"/>
            <a:t>   ALOS 			6.9 days</a:t>
          </a:r>
          <a:endParaRPr lang="en-IN" dirty="0"/>
        </a:p>
      </dgm:t>
    </dgm:pt>
    <dgm:pt modelId="{0E8CEC70-7159-49A0-A81F-C7891A303454}" type="parTrans" cxnId="{DDB12767-1EC5-4DAC-82E2-F5655B7ED2F8}">
      <dgm:prSet/>
      <dgm:spPr/>
      <dgm:t>
        <a:bodyPr/>
        <a:lstStyle/>
        <a:p>
          <a:endParaRPr lang="en-IN"/>
        </a:p>
      </dgm:t>
    </dgm:pt>
    <dgm:pt modelId="{0B0A0035-33C3-49C3-B471-0CC624D996AB}" type="sibTrans" cxnId="{DDB12767-1EC5-4DAC-82E2-F5655B7ED2F8}">
      <dgm:prSet/>
      <dgm:spPr/>
      <dgm:t>
        <a:bodyPr/>
        <a:lstStyle/>
        <a:p>
          <a:endParaRPr lang="en-IN"/>
        </a:p>
      </dgm:t>
    </dgm:pt>
    <dgm:pt modelId="{AF41277E-BC16-43EA-93CE-D10C9A151FCF}">
      <dgm:prSet/>
      <dgm:spPr/>
      <dgm:t>
        <a:bodyPr/>
        <a:lstStyle/>
        <a:p>
          <a:pPr rtl="0"/>
          <a:r>
            <a:rPr lang="en-US" dirty="0" smtClean="0"/>
            <a:t>Day Care		70081</a:t>
          </a:r>
          <a:endParaRPr lang="en-US" dirty="0"/>
        </a:p>
      </dgm:t>
    </dgm:pt>
    <dgm:pt modelId="{51A95D5E-6803-4506-8DE1-CA129068D8C3}" type="parTrans" cxnId="{F78907B7-B6EE-4A17-A8C6-BA43EDC71182}">
      <dgm:prSet/>
      <dgm:spPr/>
      <dgm:t>
        <a:bodyPr/>
        <a:lstStyle/>
        <a:p>
          <a:endParaRPr lang="en-IN"/>
        </a:p>
      </dgm:t>
    </dgm:pt>
    <dgm:pt modelId="{F7D5B8A8-6A2F-48D3-9F56-34865D203CEE}" type="sibTrans" cxnId="{F78907B7-B6EE-4A17-A8C6-BA43EDC71182}">
      <dgm:prSet/>
      <dgm:spPr/>
      <dgm:t>
        <a:bodyPr/>
        <a:lstStyle/>
        <a:p>
          <a:endParaRPr lang="en-IN"/>
        </a:p>
      </dgm:t>
    </dgm:pt>
    <dgm:pt modelId="{00D1E676-7532-472D-A7E4-3029C60AAB79}" type="pres">
      <dgm:prSet presAssocID="{9AAE2C66-08D7-4159-9106-9504646727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49B15E0-9F3C-4885-90A4-2BB94172A24E}" type="pres">
      <dgm:prSet presAssocID="{46C51075-13C3-4DC2-B3A0-5D057A193B88}" presName="linNode" presStyleCnt="0"/>
      <dgm:spPr/>
      <dgm:t>
        <a:bodyPr/>
        <a:lstStyle/>
        <a:p>
          <a:endParaRPr lang="en-IN"/>
        </a:p>
      </dgm:t>
    </dgm:pt>
    <dgm:pt modelId="{565CAB54-666B-4FCF-970D-002EF7A2B393}" type="pres">
      <dgm:prSet presAssocID="{46C51075-13C3-4DC2-B3A0-5D057A193B88}" presName="parentText" presStyleLbl="node1" presStyleIdx="0" presStyleCnt="5" custScaleX="15804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08B988-98EF-4254-BF7A-26ACD69D1097}" type="pres">
      <dgm:prSet presAssocID="{854BBE8A-4433-4A5B-884E-3AA6C597A909}" presName="sp" presStyleCnt="0"/>
      <dgm:spPr/>
      <dgm:t>
        <a:bodyPr/>
        <a:lstStyle/>
        <a:p>
          <a:endParaRPr lang="en-IN"/>
        </a:p>
      </dgm:t>
    </dgm:pt>
    <dgm:pt modelId="{2A109803-2854-475B-96AD-3B58C1E3BC4B}" type="pres">
      <dgm:prSet presAssocID="{D7C10A19-D126-409D-A24F-0E3AE4F2AA4A}" presName="linNode" presStyleCnt="0"/>
      <dgm:spPr/>
      <dgm:t>
        <a:bodyPr/>
        <a:lstStyle/>
        <a:p>
          <a:endParaRPr lang="en-IN"/>
        </a:p>
      </dgm:t>
    </dgm:pt>
    <dgm:pt modelId="{DAF37E5E-E8C4-4EB8-B362-8FCB3FE4B1FD}" type="pres">
      <dgm:prSet presAssocID="{D7C10A19-D126-409D-A24F-0E3AE4F2AA4A}" presName="parentText" presStyleLbl="node1" presStyleIdx="1" presStyleCnt="5" custScaleX="15804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24A249-D497-4914-830B-18BDB89F4118}" type="pres">
      <dgm:prSet presAssocID="{200EB455-3A1E-4CB8-A3A3-2D480688D1AB}" presName="sp" presStyleCnt="0"/>
      <dgm:spPr/>
      <dgm:t>
        <a:bodyPr/>
        <a:lstStyle/>
        <a:p>
          <a:endParaRPr lang="en-IN"/>
        </a:p>
      </dgm:t>
    </dgm:pt>
    <dgm:pt modelId="{1F246A5E-805B-4709-B91E-F5223148D355}" type="pres">
      <dgm:prSet presAssocID="{189C32F3-1FE2-4412-BFF1-6573D7FFC682}" presName="linNode" presStyleCnt="0"/>
      <dgm:spPr/>
      <dgm:t>
        <a:bodyPr/>
        <a:lstStyle/>
        <a:p>
          <a:endParaRPr lang="en-IN"/>
        </a:p>
      </dgm:t>
    </dgm:pt>
    <dgm:pt modelId="{A76DB21A-30A1-4157-950E-03ECDE9BCA8D}" type="pres">
      <dgm:prSet presAssocID="{189C32F3-1FE2-4412-BFF1-6573D7FFC682}" presName="parentText" presStyleLbl="node1" presStyleIdx="2" presStyleCnt="5" custScaleX="15804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309FC3-AE5F-4314-A794-960DABD7F71D}" type="pres">
      <dgm:prSet presAssocID="{7EB35E6C-1AB3-4ADE-924D-938B7B0FDE20}" presName="sp" presStyleCnt="0"/>
      <dgm:spPr/>
      <dgm:t>
        <a:bodyPr/>
        <a:lstStyle/>
        <a:p>
          <a:endParaRPr lang="en-IN"/>
        </a:p>
      </dgm:t>
    </dgm:pt>
    <dgm:pt modelId="{C372B2B9-423B-405C-B598-E88DF9C20656}" type="pres">
      <dgm:prSet presAssocID="{411F5CE8-4364-4A78-B08C-65CC82A38BA3}" presName="linNode" presStyleCnt="0"/>
      <dgm:spPr/>
      <dgm:t>
        <a:bodyPr/>
        <a:lstStyle/>
        <a:p>
          <a:endParaRPr lang="en-IN"/>
        </a:p>
      </dgm:t>
    </dgm:pt>
    <dgm:pt modelId="{9E83D573-5E8F-44F2-B539-CDABB9AA128F}" type="pres">
      <dgm:prSet presAssocID="{411F5CE8-4364-4A78-B08C-65CC82A38BA3}" presName="parentText" presStyleLbl="node1" presStyleIdx="3" presStyleCnt="5" custScaleX="15804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E1BDDE-E604-41EB-A83B-6F3FB8B5B4BC}" type="pres">
      <dgm:prSet presAssocID="{0B0A0035-33C3-49C3-B471-0CC624D996AB}" presName="sp" presStyleCnt="0"/>
      <dgm:spPr/>
      <dgm:t>
        <a:bodyPr/>
        <a:lstStyle/>
        <a:p>
          <a:endParaRPr lang="en-IN"/>
        </a:p>
      </dgm:t>
    </dgm:pt>
    <dgm:pt modelId="{E621D96F-B6D3-46DD-950A-E6F929DA103C}" type="pres">
      <dgm:prSet presAssocID="{AF41277E-BC16-43EA-93CE-D10C9A151FCF}" presName="linNode" presStyleCnt="0"/>
      <dgm:spPr/>
      <dgm:t>
        <a:bodyPr/>
        <a:lstStyle/>
        <a:p>
          <a:endParaRPr lang="en-IN"/>
        </a:p>
      </dgm:t>
    </dgm:pt>
    <dgm:pt modelId="{6E1090A2-407E-4B7E-93F3-642E6291A5AD}" type="pres">
      <dgm:prSet presAssocID="{AF41277E-BC16-43EA-93CE-D10C9A151FCF}" presName="parentText" presStyleLbl="node1" presStyleIdx="4" presStyleCnt="5" custScaleX="15804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DFEFCC7-2800-474B-BD37-06F5CE51141B}" srcId="{9AAE2C66-08D7-4159-9106-950464672737}" destId="{46C51075-13C3-4DC2-B3A0-5D057A193B88}" srcOrd="0" destOrd="0" parTransId="{99D8563E-F379-4FB0-BDDD-5D7E39A4059E}" sibTransId="{854BBE8A-4433-4A5B-884E-3AA6C597A909}"/>
    <dgm:cxn modelId="{4A20D12D-AFA4-4E1C-AAD7-EE092494A66B}" srcId="{9AAE2C66-08D7-4159-9106-950464672737}" destId="{D7C10A19-D126-409D-A24F-0E3AE4F2AA4A}" srcOrd="1" destOrd="0" parTransId="{723BD3E5-C3B6-4C81-9D24-B7A118D7594D}" sibTransId="{200EB455-3A1E-4CB8-A3A3-2D480688D1AB}"/>
    <dgm:cxn modelId="{C719AFEA-4C0C-4045-9499-2EC179E1C894}" type="presOf" srcId="{D7C10A19-D126-409D-A24F-0E3AE4F2AA4A}" destId="{DAF37E5E-E8C4-4EB8-B362-8FCB3FE4B1FD}" srcOrd="0" destOrd="0" presId="urn:microsoft.com/office/officeart/2005/8/layout/vList5"/>
    <dgm:cxn modelId="{4B6B3229-604D-44BC-8208-3ACE20C04065}" type="presOf" srcId="{9AAE2C66-08D7-4159-9106-950464672737}" destId="{00D1E676-7532-472D-A7E4-3029C60AAB79}" srcOrd="0" destOrd="0" presId="urn:microsoft.com/office/officeart/2005/8/layout/vList5"/>
    <dgm:cxn modelId="{5F9202D0-5318-487E-AA36-9B76F730FF12}" type="presOf" srcId="{189C32F3-1FE2-4412-BFF1-6573D7FFC682}" destId="{A76DB21A-30A1-4157-950E-03ECDE9BCA8D}" srcOrd="0" destOrd="0" presId="urn:microsoft.com/office/officeart/2005/8/layout/vList5"/>
    <dgm:cxn modelId="{F78907B7-B6EE-4A17-A8C6-BA43EDC71182}" srcId="{9AAE2C66-08D7-4159-9106-950464672737}" destId="{AF41277E-BC16-43EA-93CE-D10C9A151FCF}" srcOrd="4" destOrd="0" parTransId="{51A95D5E-6803-4506-8DE1-CA129068D8C3}" sibTransId="{F7D5B8A8-6A2F-48D3-9F56-34865D203CEE}"/>
    <dgm:cxn modelId="{8ECDF973-B978-486E-90BB-4FCC32A64EFC}" type="presOf" srcId="{411F5CE8-4364-4A78-B08C-65CC82A38BA3}" destId="{9E83D573-5E8F-44F2-B539-CDABB9AA128F}" srcOrd="0" destOrd="0" presId="urn:microsoft.com/office/officeart/2005/8/layout/vList5"/>
    <dgm:cxn modelId="{F3F5C86D-897A-4FE8-99DB-12AD6FE9873F}" type="presOf" srcId="{AF41277E-BC16-43EA-93CE-D10C9A151FCF}" destId="{6E1090A2-407E-4B7E-93F3-642E6291A5AD}" srcOrd="0" destOrd="0" presId="urn:microsoft.com/office/officeart/2005/8/layout/vList5"/>
    <dgm:cxn modelId="{FE6646D3-9AE0-4987-BAC9-5458C273B71D}" srcId="{9AAE2C66-08D7-4159-9106-950464672737}" destId="{189C32F3-1FE2-4412-BFF1-6573D7FFC682}" srcOrd="2" destOrd="0" parTransId="{98EB7055-DD82-4F91-90B5-9AF72BA5DFE8}" sibTransId="{7EB35E6C-1AB3-4ADE-924D-938B7B0FDE20}"/>
    <dgm:cxn modelId="{DE1A6EA8-E104-4DD2-AEA4-19DF9F01BD39}" type="presOf" srcId="{46C51075-13C3-4DC2-B3A0-5D057A193B88}" destId="{565CAB54-666B-4FCF-970D-002EF7A2B393}" srcOrd="0" destOrd="0" presId="urn:microsoft.com/office/officeart/2005/8/layout/vList5"/>
    <dgm:cxn modelId="{DDB12767-1EC5-4DAC-82E2-F5655B7ED2F8}" srcId="{9AAE2C66-08D7-4159-9106-950464672737}" destId="{411F5CE8-4364-4A78-B08C-65CC82A38BA3}" srcOrd="3" destOrd="0" parTransId="{0E8CEC70-7159-49A0-A81F-C7891A303454}" sibTransId="{0B0A0035-33C3-49C3-B471-0CC624D996AB}"/>
    <dgm:cxn modelId="{3CD3B5BE-D6EC-48F5-9123-D4AAD45E6BFC}" type="presParOf" srcId="{00D1E676-7532-472D-A7E4-3029C60AAB79}" destId="{D49B15E0-9F3C-4885-90A4-2BB94172A24E}" srcOrd="0" destOrd="0" presId="urn:microsoft.com/office/officeart/2005/8/layout/vList5"/>
    <dgm:cxn modelId="{1A37507E-42A7-4F16-84B0-0A001397B288}" type="presParOf" srcId="{D49B15E0-9F3C-4885-90A4-2BB94172A24E}" destId="{565CAB54-666B-4FCF-970D-002EF7A2B393}" srcOrd="0" destOrd="0" presId="urn:microsoft.com/office/officeart/2005/8/layout/vList5"/>
    <dgm:cxn modelId="{A30CD26D-58A8-4861-AA39-D4DAEEF14124}" type="presParOf" srcId="{00D1E676-7532-472D-A7E4-3029C60AAB79}" destId="{3508B988-98EF-4254-BF7A-26ACD69D1097}" srcOrd="1" destOrd="0" presId="urn:microsoft.com/office/officeart/2005/8/layout/vList5"/>
    <dgm:cxn modelId="{AB5DFA24-CA5C-4C48-BFFF-1512F6ACC70E}" type="presParOf" srcId="{00D1E676-7532-472D-A7E4-3029C60AAB79}" destId="{2A109803-2854-475B-96AD-3B58C1E3BC4B}" srcOrd="2" destOrd="0" presId="urn:microsoft.com/office/officeart/2005/8/layout/vList5"/>
    <dgm:cxn modelId="{38135B39-7B96-477E-803A-3C74EDB6AD95}" type="presParOf" srcId="{2A109803-2854-475B-96AD-3B58C1E3BC4B}" destId="{DAF37E5E-E8C4-4EB8-B362-8FCB3FE4B1FD}" srcOrd="0" destOrd="0" presId="urn:microsoft.com/office/officeart/2005/8/layout/vList5"/>
    <dgm:cxn modelId="{C1DB2918-6630-47A7-9C43-CCE6FB7783C3}" type="presParOf" srcId="{00D1E676-7532-472D-A7E4-3029C60AAB79}" destId="{3824A249-D497-4914-830B-18BDB89F4118}" srcOrd="3" destOrd="0" presId="urn:microsoft.com/office/officeart/2005/8/layout/vList5"/>
    <dgm:cxn modelId="{BE0DE1D8-5D79-45CF-A454-FBBDA4E877A2}" type="presParOf" srcId="{00D1E676-7532-472D-A7E4-3029C60AAB79}" destId="{1F246A5E-805B-4709-B91E-F5223148D355}" srcOrd="4" destOrd="0" presId="urn:microsoft.com/office/officeart/2005/8/layout/vList5"/>
    <dgm:cxn modelId="{0BAE05A4-96DD-4EE4-84A0-0CA11361DB6D}" type="presParOf" srcId="{1F246A5E-805B-4709-B91E-F5223148D355}" destId="{A76DB21A-30A1-4157-950E-03ECDE9BCA8D}" srcOrd="0" destOrd="0" presId="urn:microsoft.com/office/officeart/2005/8/layout/vList5"/>
    <dgm:cxn modelId="{C73A5D3B-26DE-497B-8318-898D19264328}" type="presParOf" srcId="{00D1E676-7532-472D-A7E4-3029C60AAB79}" destId="{D7309FC3-AE5F-4314-A794-960DABD7F71D}" srcOrd="5" destOrd="0" presId="urn:microsoft.com/office/officeart/2005/8/layout/vList5"/>
    <dgm:cxn modelId="{C999731C-8EAD-4133-A888-3B616CDD91AC}" type="presParOf" srcId="{00D1E676-7532-472D-A7E4-3029C60AAB79}" destId="{C372B2B9-423B-405C-B598-E88DF9C20656}" srcOrd="6" destOrd="0" presId="urn:microsoft.com/office/officeart/2005/8/layout/vList5"/>
    <dgm:cxn modelId="{1D770803-8109-4AFE-8E4A-AEBF80C73ECE}" type="presParOf" srcId="{C372B2B9-423B-405C-B598-E88DF9C20656}" destId="{9E83D573-5E8F-44F2-B539-CDABB9AA128F}" srcOrd="0" destOrd="0" presId="urn:microsoft.com/office/officeart/2005/8/layout/vList5"/>
    <dgm:cxn modelId="{240ACC10-089C-4BDA-B628-2C84F2C05B72}" type="presParOf" srcId="{00D1E676-7532-472D-A7E4-3029C60AAB79}" destId="{B8E1BDDE-E604-41EB-A83B-6F3FB8B5B4BC}" srcOrd="7" destOrd="0" presId="urn:microsoft.com/office/officeart/2005/8/layout/vList5"/>
    <dgm:cxn modelId="{859EAF06-7D54-4E3C-95A0-7BE6DBEF1195}" type="presParOf" srcId="{00D1E676-7532-472D-A7E4-3029C60AAB79}" destId="{E621D96F-B6D3-46DD-950A-E6F929DA103C}" srcOrd="8" destOrd="0" presId="urn:microsoft.com/office/officeart/2005/8/layout/vList5"/>
    <dgm:cxn modelId="{77E62F45-4D6E-49E6-9650-35856D1A4AE4}" type="presParOf" srcId="{E621D96F-B6D3-46DD-950A-E6F929DA103C}" destId="{6E1090A2-407E-4B7E-93F3-642E6291A5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4A304-D91B-4778-BBF6-DC0CADC0D4BE}">
      <dsp:nvSpPr>
        <dsp:cNvPr id="0" name=""/>
        <dsp:cNvSpPr/>
      </dsp:nvSpPr>
      <dsp:spPr>
        <a:xfrm>
          <a:off x="10846" y="0"/>
          <a:ext cx="6999553" cy="146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/>
            <a:t>TATA MEMORIAL CENTRE</a:t>
          </a:r>
          <a:endParaRPr lang="en-US" sz="4900" kern="1200" dirty="0"/>
        </a:p>
      </dsp:txBody>
      <dsp:txXfrm>
        <a:off x="53873" y="43027"/>
        <a:ext cx="6913499" cy="1382991"/>
      </dsp:txXfrm>
    </dsp:sp>
    <dsp:sp modelId="{7D1CD80B-5CAD-4646-9FE2-3FD2FB11163B}">
      <dsp:nvSpPr>
        <dsp:cNvPr id="0" name=""/>
        <dsp:cNvSpPr/>
      </dsp:nvSpPr>
      <dsp:spPr>
        <a:xfrm>
          <a:off x="7941" y="1654399"/>
          <a:ext cx="2207865" cy="146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Tata Memorial Hospital (TMH)</a:t>
          </a:r>
          <a:endParaRPr lang="en-US" sz="1800" kern="1200" dirty="0"/>
        </a:p>
      </dsp:txBody>
      <dsp:txXfrm>
        <a:off x="50968" y="1697426"/>
        <a:ext cx="2121811" cy="1382991"/>
      </dsp:txXfrm>
    </dsp:sp>
    <dsp:sp modelId="{F4C2BD48-E013-460C-A6D8-D2AB63D05F7C}">
      <dsp:nvSpPr>
        <dsp:cNvPr id="0" name=""/>
        <dsp:cNvSpPr/>
      </dsp:nvSpPr>
      <dsp:spPr>
        <a:xfrm>
          <a:off x="2381242" y="1655154"/>
          <a:ext cx="2207865" cy="146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Advanced Centre for Treatment,  Research &amp; Education in Cancer (ACTREC)</a:t>
          </a:r>
          <a:endParaRPr lang="en-US" sz="1800" kern="1200" dirty="0"/>
        </a:p>
      </dsp:txBody>
      <dsp:txXfrm>
        <a:off x="2424269" y="1698181"/>
        <a:ext cx="2121811" cy="1382991"/>
      </dsp:txXfrm>
    </dsp:sp>
    <dsp:sp modelId="{10D8F2CB-AEB2-4E6B-AF5E-44D1BB7EFE45}">
      <dsp:nvSpPr>
        <dsp:cNvPr id="0" name=""/>
        <dsp:cNvSpPr/>
      </dsp:nvSpPr>
      <dsp:spPr>
        <a:xfrm>
          <a:off x="4794593" y="1654399"/>
          <a:ext cx="2207865" cy="146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Centre for Cancer Epidemiology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(CCE)</a:t>
          </a:r>
          <a:endParaRPr lang="en-US" sz="1800" kern="1200" dirty="0"/>
        </a:p>
      </dsp:txBody>
      <dsp:txXfrm>
        <a:off x="4837620" y="1697426"/>
        <a:ext cx="2121811" cy="138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BA93C-FA10-4669-94C1-439496DA5ED9}">
      <dsp:nvSpPr>
        <dsp:cNvPr id="0" name=""/>
        <dsp:cNvSpPr/>
      </dsp:nvSpPr>
      <dsp:spPr>
        <a:xfrm>
          <a:off x="0" y="0"/>
          <a:ext cx="4252436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Mission </a:t>
          </a:r>
          <a:endParaRPr lang="en-IN" sz="6500" kern="1200" dirty="0"/>
        </a:p>
      </dsp:txBody>
      <dsp:txXfrm>
        <a:off x="0" y="0"/>
        <a:ext cx="4252436" cy="2057400"/>
      </dsp:txXfrm>
    </dsp:sp>
    <dsp:sp modelId="{3F7E4383-C668-48B5-8BCA-8AB66624758F}">
      <dsp:nvSpPr>
        <dsp:cNvPr id="0" name=""/>
        <dsp:cNvSpPr/>
      </dsp:nvSpPr>
      <dsp:spPr>
        <a:xfrm>
          <a:off x="759531" y="2057400"/>
          <a:ext cx="2736115" cy="445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mission of the Tata Memorial Centre is to provide comprehensive cancer care to one and all through our motto of excellence in service, education and research.</a:t>
          </a:r>
          <a:endParaRPr lang="en-IN" sz="2500" kern="1200" dirty="0"/>
        </a:p>
      </dsp:txBody>
      <dsp:txXfrm>
        <a:off x="839669" y="2137538"/>
        <a:ext cx="2575839" cy="4297424"/>
      </dsp:txXfrm>
    </dsp:sp>
    <dsp:sp modelId="{1C9FD51A-3180-439C-8B79-F8483AA5CB20}">
      <dsp:nvSpPr>
        <dsp:cNvPr id="0" name=""/>
        <dsp:cNvSpPr/>
      </dsp:nvSpPr>
      <dsp:spPr>
        <a:xfrm>
          <a:off x="4510318" y="0"/>
          <a:ext cx="447991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Vision</a:t>
          </a:r>
          <a:endParaRPr lang="en-IN" sz="6500" kern="1200" dirty="0"/>
        </a:p>
      </dsp:txBody>
      <dsp:txXfrm>
        <a:off x="4510318" y="0"/>
        <a:ext cx="4479910" cy="2057400"/>
      </dsp:txXfrm>
    </dsp:sp>
    <dsp:sp modelId="{1A005626-434B-4B9A-AEAE-9FDB02078959}">
      <dsp:nvSpPr>
        <dsp:cNvPr id="0" name=""/>
        <dsp:cNvSpPr/>
      </dsp:nvSpPr>
      <dsp:spPr>
        <a:xfrm>
          <a:off x="5382216" y="2057400"/>
          <a:ext cx="2736115" cy="445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47500"/>
                <a:satMod val="137000"/>
              </a:schemeClr>
            </a:gs>
            <a:gs pos="55000">
              <a:schemeClr val="accent4">
                <a:hueOff val="-4464770"/>
                <a:satOff val="26899"/>
                <a:lumOff val="2156"/>
                <a:alphaOff val="0"/>
                <a:shade val="69000"/>
                <a:satMod val="137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 the premier cancer center in the country, we will provide leadership for guiding the national policy and strategy for cancer care by</a:t>
          </a:r>
          <a:endParaRPr lang="en-IN" sz="20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Promoting outstanding </a:t>
          </a:r>
          <a:r>
            <a:rPr lang="en-US" sz="1200" b="1" kern="1200" dirty="0" smtClean="0"/>
            <a:t>service</a:t>
          </a:r>
          <a:r>
            <a:rPr lang="en-US" sz="1200" kern="1200" dirty="0" smtClean="0"/>
            <a:t> through evidence based practice of oncology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Emphasis on </a:t>
          </a:r>
          <a:r>
            <a:rPr lang="en-US" sz="1200" b="1" kern="1200" dirty="0" smtClean="0"/>
            <a:t>research</a:t>
          </a:r>
          <a:r>
            <a:rPr lang="en-US" sz="1200" kern="1200" dirty="0" smtClean="0"/>
            <a:t> which is affordable, innovative and relevant to the needs of the country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Committed to providing </a:t>
          </a:r>
          <a:r>
            <a:rPr lang="en-US" sz="1200" b="1" kern="1200" dirty="0" smtClean="0"/>
            <a:t>education</a:t>
          </a:r>
          <a:r>
            <a:rPr lang="en-US" sz="1200" kern="1200" dirty="0" smtClean="0"/>
            <a:t> in cancer for students, trainees, professionals, employees and the public.</a:t>
          </a:r>
          <a:endParaRPr lang="en-IN" sz="1200" kern="1200" dirty="0"/>
        </a:p>
      </dsp:txBody>
      <dsp:txXfrm>
        <a:off x="5462354" y="2137538"/>
        <a:ext cx="2575839" cy="4297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221C-1B18-4E48-AA95-F43B7318BF77}">
      <dsp:nvSpPr>
        <dsp:cNvPr id="0" name=""/>
        <dsp:cNvSpPr/>
      </dsp:nvSpPr>
      <dsp:spPr>
        <a:xfrm>
          <a:off x="677322" y="768"/>
          <a:ext cx="1662102" cy="3698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Total - 62162</a:t>
          </a:r>
        </a:p>
      </dsp:txBody>
      <dsp:txXfrm>
        <a:off x="695376" y="18822"/>
        <a:ext cx="1625994" cy="333736"/>
      </dsp:txXfrm>
    </dsp:sp>
    <dsp:sp modelId="{66084784-8DFC-40F7-8115-EEC788E2820B}">
      <dsp:nvSpPr>
        <dsp:cNvPr id="0" name=""/>
        <dsp:cNvSpPr/>
      </dsp:nvSpPr>
      <dsp:spPr>
        <a:xfrm>
          <a:off x="677322" y="389106"/>
          <a:ext cx="1662091" cy="3698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Patients - 35199</a:t>
          </a:r>
          <a:endParaRPr lang="en-IN" sz="1400" b="1" kern="1200" dirty="0">
            <a:solidFill>
              <a:schemeClr val="tx1"/>
            </a:solidFill>
          </a:endParaRPr>
        </a:p>
      </dsp:txBody>
      <dsp:txXfrm>
        <a:off x="695376" y="407160"/>
        <a:ext cx="1625983" cy="333736"/>
      </dsp:txXfrm>
    </dsp:sp>
    <dsp:sp modelId="{9B5F9151-0D7D-4A00-8B02-9F173FDFDAE8}">
      <dsp:nvSpPr>
        <dsp:cNvPr id="0" name=""/>
        <dsp:cNvSpPr/>
      </dsp:nvSpPr>
      <dsp:spPr>
        <a:xfrm>
          <a:off x="677322" y="777443"/>
          <a:ext cx="1659267" cy="3698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Preventive - 5739</a:t>
          </a:r>
          <a:endParaRPr lang="en-IN" sz="1400" b="1" kern="1200" dirty="0">
            <a:solidFill>
              <a:schemeClr val="tx1"/>
            </a:solidFill>
          </a:endParaRPr>
        </a:p>
      </dsp:txBody>
      <dsp:txXfrm>
        <a:off x="695376" y="795497"/>
        <a:ext cx="1623159" cy="333736"/>
      </dsp:txXfrm>
    </dsp:sp>
    <dsp:sp modelId="{AFD234E3-BE6D-487A-A231-19F7BBF5C302}">
      <dsp:nvSpPr>
        <dsp:cNvPr id="0" name=""/>
        <dsp:cNvSpPr/>
      </dsp:nvSpPr>
      <dsp:spPr>
        <a:xfrm>
          <a:off x="677322" y="1165780"/>
          <a:ext cx="1662091" cy="3698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</a:rPr>
            <a:t>Referals</a:t>
          </a:r>
          <a:r>
            <a:rPr lang="en-US" sz="1400" b="1" kern="1200" dirty="0" smtClean="0">
              <a:solidFill>
                <a:schemeClr val="tx1"/>
              </a:solidFill>
            </a:rPr>
            <a:t>- 16444</a:t>
          </a:r>
          <a:endParaRPr lang="en-IN" sz="1400" b="1" kern="1200" dirty="0">
            <a:solidFill>
              <a:schemeClr val="tx1"/>
            </a:solidFill>
          </a:endParaRPr>
        </a:p>
      </dsp:txBody>
      <dsp:txXfrm>
        <a:off x="695376" y="1183834"/>
        <a:ext cx="1625983" cy="333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CAB54-666B-4FCF-970D-002EF7A2B393}">
      <dsp:nvSpPr>
        <dsp:cNvPr id="0" name=""/>
        <dsp:cNvSpPr/>
      </dsp:nvSpPr>
      <dsp:spPr>
        <a:xfrm>
          <a:off x="1904983" y="1988"/>
          <a:ext cx="5029200" cy="86961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New Registrations	62162</a:t>
          </a:r>
          <a:endParaRPr lang="en-US" sz="2400" kern="1200" dirty="0"/>
        </a:p>
      </dsp:txBody>
      <dsp:txXfrm>
        <a:off x="1947434" y="44439"/>
        <a:ext cx="4944298" cy="784710"/>
      </dsp:txXfrm>
    </dsp:sp>
    <dsp:sp modelId="{DAF37E5E-E8C4-4EB8-B362-8FCB3FE4B1FD}">
      <dsp:nvSpPr>
        <dsp:cNvPr id="0" name=""/>
        <dsp:cNvSpPr/>
      </dsp:nvSpPr>
      <dsp:spPr>
        <a:xfrm>
          <a:off x="1904983" y="915082"/>
          <a:ext cx="5029232" cy="86961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Admissions (660)		23446</a:t>
          </a:r>
          <a:endParaRPr lang="en-US" sz="2400" kern="1200" dirty="0"/>
        </a:p>
      </dsp:txBody>
      <dsp:txXfrm>
        <a:off x="1947434" y="957533"/>
        <a:ext cx="4944330" cy="784710"/>
      </dsp:txXfrm>
    </dsp:sp>
    <dsp:sp modelId="{A76DB21A-30A1-4157-950E-03ECDE9BCA8D}">
      <dsp:nvSpPr>
        <dsp:cNvPr id="0" name=""/>
        <dsp:cNvSpPr/>
      </dsp:nvSpPr>
      <dsp:spPr>
        <a:xfrm>
          <a:off x="1904983" y="1828175"/>
          <a:ext cx="5029200" cy="86961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Bed Occupancy	      91.3%</a:t>
          </a:r>
          <a:endParaRPr lang="en-IN" sz="2400" kern="1200" dirty="0"/>
        </a:p>
      </dsp:txBody>
      <dsp:txXfrm>
        <a:off x="1947434" y="1870626"/>
        <a:ext cx="4944298" cy="784710"/>
      </dsp:txXfrm>
    </dsp:sp>
    <dsp:sp modelId="{9E83D573-5E8F-44F2-B539-CDABB9AA128F}">
      <dsp:nvSpPr>
        <dsp:cNvPr id="0" name=""/>
        <dsp:cNvSpPr/>
      </dsp:nvSpPr>
      <dsp:spPr>
        <a:xfrm>
          <a:off x="1904983" y="2741268"/>
          <a:ext cx="5029200" cy="86961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ALOS 			6.9 days</a:t>
          </a:r>
          <a:endParaRPr lang="en-IN" sz="2400" kern="1200" dirty="0"/>
        </a:p>
      </dsp:txBody>
      <dsp:txXfrm>
        <a:off x="1947434" y="2783719"/>
        <a:ext cx="4944298" cy="784710"/>
      </dsp:txXfrm>
    </dsp:sp>
    <dsp:sp modelId="{6E1090A2-407E-4B7E-93F3-642E6291A5AD}">
      <dsp:nvSpPr>
        <dsp:cNvPr id="0" name=""/>
        <dsp:cNvSpPr/>
      </dsp:nvSpPr>
      <dsp:spPr>
        <a:xfrm>
          <a:off x="1904983" y="3654361"/>
          <a:ext cx="5029200" cy="86961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Day Care		70081</a:t>
          </a:r>
          <a:endParaRPr lang="en-US" sz="2400" kern="1200" dirty="0"/>
        </a:p>
      </dsp:txBody>
      <dsp:txXfrm>
        <a:off x="1947434" y="3696812"/>
        <a:ext cx="4944298" cy="784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A020B-F88D-451C-AE52-5255589FDFF8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1CD4-598A-48D0-A2B8-22C4473DE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16A15B-ED4D-4EF9-BEEA-832F18F5829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19617-5929-4456-88BB-8BAACE0387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308D28-A56E-4698-9F1D-2A1081DA8FF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FA571-A1D6-4DBD-BD4A-1512543E6D0A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9288-90BA-434C-893B-F141FD3AD947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C207-7022-4B5B-B238-02D9FAC68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 noChangeAspect="1"/>
          </p:cNvGrpSpPr>
          <p:nvPr userDrawn="1"/>
        </p:nvGrpSpPr>
        <p:grpSpPr bwMode="auto">
          <a:xfrm>
            <a:off x="131763" y="158750"/>
            <a:ext cx="935037" cy="1008063"/>
            <a:chOff x="137" y="3654"/>
            <a:chExt cx="568" cy="612"/>
          </a:xfrm>
        </p:grpSpPr>
        <p:sp>
          <p:nvSpPr>
            <p:cNvPr id="5" name="AutoShape 90"/>
            <p:cNvSpPr>
              <a:spLocks noChangeAspect="1" noChangeArrowheads="1" noTextEdit="1"/>
            </p:cNvSpPr>
            <p:nvPr/>
          </p:nvSpPr>
          <p:spPr bwMode="auto">
            <a:xfrm>
              <a:off x="137" y="3654"/>
              <a:ext cx="56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91"/>
            <p:cNvSpPr>
              <a:spLocks noEditPoints="1"/>
            </p:cNvSpPr>
            <p:nvPr/>
          </p:nvSpPr>
          <p:spPr bwMode="auto">
            <a:xfrm>
              <a:off x="139" y="3656"/>
              <a:ext cx="562" cy="559"/>
            </a:xfrm>
            <a:custGeom>
              <a:avLst/>
              <a:gdLst/>
              <a:ahLst/>
              <a:cxnLst>
                <a:cxn ang="0">
                  <a:pos x="94" y="5"/>
                </a:cxn>
                <a:cxn ang="0">
                  <a:pos x="71" y="12"/>
                </a:cxn>
                <a:cxn ang="0">
                  <a:pos x="50" y="23"/>
                </a:cxn>
                <a:cxn ang="0">
                  <a:pos x="32" y="39"/>
                </a:cxn>
                <a:cxn ang="0">
                  <a:pos x="18" y="59"/>
                </a:cxn>
                <a:cxn ang="0">
                  <a:pos x="8" y="81"/>
                </a:cxn>
                <a:cxn ang="0">
                  <a:pos x="3" y="105"/>
                </a:cxn>
                <a:cxn ang="0">
                  <a:pos x="4" y="125"/>
                </a:cxn>
                <a:cxn ang="0">
                  <a:pos x="9" y="149"/>
                </a:cxn>
                <a:cxn ang="0">
                  <a:pos x="19" y="171"/>
                </a:cxn>
                <a:cxn ang="0">
                  <a:pos x="34" y="190"/>
                </a:cxn>
                <a:cxn ang="0">
                  <a:pos x="52" y="206"/>
                </a:cxn>
                <a:cxn ang="0">
                  <a:pos x="73" y="217"/>
                </a:cxn>
                <a:cxn ang="0">
                  <a:pos x="97" y="223"/>
                </a:cxn>
                <a:cxn ang="0">
                  <a:pos x="117" y="225"/>
                </a:cxn>
                <a:cxn ang="0">
                  <a:pos x="142" y="221"/>
                </a:cxn>
                <a:cxn ang="0">
                  <a:pos x="164" y="212"/>
                </a:cxn>
                <a:cxn ang="0">
                  <a:pos x="185" y="199"/>
                </a:cxn>
                <a:cxn ang="0">
                  <a:pos x="201" y="182"/>
                </a:cxn>
                <a:cxn ang="0">
                  <a:pos x="214" y="162"/>
                </a:cxn>
                <a:cxn ang="0">
                  <a:pos x="222" y="139"/>
                </a:cxn>
                <a:cxn ang="0">
                  <a:pos x="225" y="114"/>
                </a:cxn>
                <a:cxn ang="0">
                  <a:pos x="223" y="94"/>
                </a:cxn>
                <a:cxn ang="0">
                  <a:pos x="216" y="71"/>
                </a:cxn>
                <a:cxn ang="0">
                  <a:pos x="204" y="50"/>
                </a:cxn>
                <a:cxn ang="0">
                  <a:pos x="189" y="32"/>
                </a:cxn>
                <a:cxn ang="0">
                  <a:pos x="169" y="18"/>
                </a:cxn>
                <a:cxn ang="0">
                  <a:pos x="147" y="8"/>
                </a:cxn>
                <a:cxn ang="0">
                  <a:pos x="123" y="3"/>
                </a:cxn>
                <a:cxn ang="0">
                  <a:pos x="123" y="1"/>
                </a:cxn>
                <a:cxn ang="0">
                  <a:pos x="148" y="5"/>
                </a:cxn>
                <a:cxn ang="0">
                  <a:pos x="171" y="15"/>
                </a:cxn>
                <a:cxn ang="0">
                  <a:pos x="190" y="30"/>
                </a:cxn>
                <a:cxn ang="0">
                  <a:pos x="207" y="48"/>
                </a:cxn>
                <a:cxn ang="0">
                  <a:pos x="219" y="70"/>
                </a:cxn>
                <a:cxn ang="0">
                  <a:pos x="226" y="94"/>
                </a:cxn>
                <a:cxn ang="0">
                  <a:pos x="228" y="114"/>
                </a:cxn>
                <a:cxn ang="0">
                  <a:pos x="225" y="139"/>
                </a:cxn>
                <a:cxn ang="0">
                  <a:pos x="217" y="163"/>
                </a:cxn>
                <a:cxn ang="0">
                  <a:pos x="203" y="184"/>
                </a:cxn>
                <a:cxn ang="0">
                  <a:pos x="186" y="201"/>
                </a:cxn>
                <a:cxn ang="0">
                  <a:pos x="166" y="215"/>
                </a:cxn>
                <a:cxn ang="0">
                  <a:pos x="142" y="224"/>
                </a:cxn>
                <a:cxn ang="0">
                  <a:pos x="117" y="227"/>
                </a:cxn>
                <a:cxn ang="0">
                  <a:pos x="97" y="226"/>
                </a:cxn>
                <a:cxn ang="0">
                  <a:pos x="72" y="219"/>
                </a:cxn>
                <a:cxn ang="0">
                  <a:pos x="50" y="208"/>
                </a:cxn>
                <a:cxn ang="0">
                  <a:pos x="32" y="192"/>
                </a:cxn>
                <a:cxn ang="0">
                  <a:pos x="17" y="172"/>
                </a:cxn>
                <a:cxn ang="0">
                  <a:pos x="6" y="150"/>
                </a:cxn>
                <a:cxn ang="0">
                  <a:pos x="1" y="125"/>
                </a:cxn>
                <a:cxn ang="0">
                  <a:pos x="1" y="105"/>
                </a:cxn>
                <a:cxn ang="0">
                  <a:pos x="5" y="80"/>
                </a:cxn>
                <a:cxn ang="0">
                  <a:pos x="15" y="57"/>
                </a:cxn>
                <a:cxn ang="0">
                  <a:pos x="30" y="37"/>
                </a:cxn>
                <a:cxn ang="0">
                  <a:pos x="48" y="21"/>
                </a:cxn>
                <a:cxn ang="0">
                  <a:pos x="70" y="9"/>
                </a:cxn>
                <a:cxn ang="0">
                  <a:pos x="94" y="2"/>
                </a:cxn>
              </a:cxnLst>
              <a:rect l="0" t="0" r="r" b="b"/>
              <a:pathLst>
                <a:path w="228" h="227">
                  <a:moveTo>
                    <a:pt x="114" y="3"/>
                  </a:moveTo>
                  <a:lnTo>
                    <a:pt x="114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0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6"/>
                  </a:lnTo>
                  <a:lnTo>
                    <a:pt x="86" y="6"/>
                  </a:lnTo>
                  <a:lnTo>
                    <a:pt x="84" y="7"/>
                  </a:lnTo>
                  <a:lnTo>
                    <a:pt x="81" y="8"/>
                  </a:lnTo>
                  <a:lnTo>
                    <a:pt x="78" y="9"/>
                  </a:lnTo>
                  <a:lnTo>
                    <a:pt x="76" y="10"/>
                  </a:lnTo>
                  <a:lnTo>
                    <a:pt x="73" y="10"/>
                  </a:lnTo>
                  <a:lnTo>
                    <a:pt x="71" y="12"/>
                  </a:lnTo>
                  <a:lnTo>
                    <a:pt x="68" y="13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61" y="16"/>
                  </a:lnTo>
                  <a:lnTo>
                    <a:pt x="59" y="18"/>
                  </a:lnTo>
                  <a:lnTo>
                    <a:pt x="57" y="19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7" y="33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8" y="43"/>
                  </a:lnTo>
                  <a:lnTo>
                    <a:pt x="27" y="45"/>
                  </a:lnTo>
                  <a:lnTo>
                    <a:pt x="25" y="47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5" y="63"/>
                  </a:lnTo>
                  <a:lnTo>
                    <a:pt x="14" y="66"/>
                  </a:lnTo>
                  <a:lnTo>
                    <a:pt x="13" y="68"/>
                  </a:lnTo>
                  <a:lnTo>
                    <a:pt x="12" y="71"/>
                  </a:lnTo>
                  <a:lnTo>
                    <a:pt x="11" y="73"/>
                  </a:lnTo>
                  <a:lnTo>
                    <a:pt x="10" y="76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7" y="83"/>
                  </a:lnTo>
                  <a:lnTo>
                    <a:pt x="6" y="86"/>
                  </a:lnTo>
                  <a:lnTo>
                    <a:pt x="6" y="89"/>
                  </a:lnTo>
                  <a:lnTo>
                    <a:pt x="5" y="91"/>
                  </a:lnTo>
                  <a:lnTo>
                    <a:pt x="5" y="94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3" y="122"/>
                  </a:lnTo>
                  <a:lnTo>
                    <a:pt x="4" y="125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3"/>
                  </a:lnTo>
                  <a:lnTo>
                    <a:pt x="5" y="136"/>
                  </a:lnTo>
                  <a:lnTo>
                    <a:pt x="6" y="139"/>
                  </a:lnTo>
                  <a:lnTo>
                    <a:pt x="6" y="141"/>
                  </a:lnTo>
                  <a:lnTo>
                    <a:pt x="7" y="144"/>
                  </a:lnTo>
                  <a:lnTo>
                    <a:pt x="8" y="147"/>
                  </a:lnTo>
                  <a:lnTo>
                    <a:pt x="9" y="149"/>
                  </a:lnTo>
                  <a:lnTo>
                    <a:pt x="10" y="152"/>
                  </a:lnTo>
                  <a:lnTo>
                    <a:pt x="11" y="154"/>
                  </a:lnTo>
                  <a:lnTo>
                    <a:pt x="12" y="157"/>
                  </a:lnTo>
                  <a:lnTo>
                    <a:pt x="13" y="159"/>
                  </a:lnTo>
                  <a:lnTo>
                    <a:pt x="14" y="162"/>
                  </a:lnTo>
                  <a:lnTo>
                    <a:pt x="15" y="164"/>
                  </a:lnTo>
                  <a:lnTo>
                    <a:pt x="16" y="167"/>
                  </a:lnTo>
                  <a:lnTo>
                    <a:pt x="18" y="169"/>
                  </a:lnTo>
                  <a:lnTo>
                    <a:pt x="19" y="171"/>
                  </a:lnTo>
                  <a:lnTo>
                    <a:pt x="21" y="173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5" y="180"/>
                  </a:lnTo>
                  <a:lnTo>
                    <a:pt x="27" y="182"/>
                  </a:lnTo>
                  <a:lnTo>
                    <a:pt x="28" y="184"/>
                  </a:lnTo>
                  <a:lnTo>
                    <a:pt x="30" y="186"/>
                  </a:lnTo>
                  <a:lnTo>
                    <a:pt x="32" y="188"/>
                  </a:lnTo>
                  <a:lnTo>
                    <a:pt x="34" y="190"/>
                  </a:lnTo>
                  <a:lnTo>
                    <a:pt x="36" y="192"/>
                  </a:lnTo>
                  <a:lnTo>
                    <a:pt x="37" y="194"/>
                  </a:lnTo>
                  <a:lnTo>
                    <a:pt x="39" y="196"/>
                  </a:lnTo>
                  <a:lnTo>
                    <a:pt x="41" y="198"/>
                  </a:lnTo>
                  <a:lnTo>
                    <a:pt x="43" y="199"/>
                  </a:lnTo>
                  <a:lnTo>
                    <a:pt x="46" y="201"/>
                  </a:lnTo>
                  <a:lnTo>
                    <a:pt x="48" y="203"/>
                  </a:lnTo>
                  <a:lnTo>
                    <a:pt x="50" y="204"/>
                  </a:lnTo>
                  <a:lnTo>
                    <a:pt x="52" y="206"/>
                  </a:lnTo>
                  <a:lnTo>
                    <a:pt x="54" y="207"/>
                  </a:lnTo>
                  <a:lnTo>
                    <a:pt x="57" y="209"/>
                  </a:lnTo>
                  <a:lnTo>
                    <a:pt x="59" y="210"/>
                  </a:lnTo>
                  <a:lnTo>
                    <a:pt x="61" y="211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5"/>
                  </a:lnTo>
                  <a:lnTo>
                    <a:pt x="71" y="216"/>
                  </a:lnTo>
                  <a:lnTo>
                    <a:pt x="73" y="217"/>
                  </a:lnTo>
                  <a:lnTo>
                    <a:pt x="76" y="218"/>
                  </a:lnTo>
                  <a:lnTo>
                    <a:pt x="78" y="219"/>
                  </a:lnTo>
                  <a:lnTo>
                    <a:pt x="81" y="220"/>
                  </a:lnTo>
                  <a:lnTo>
                    <a:pt x="84" y="220"/>
                  </a:lnTo>
                  <a:lnTo>
                    <a:pt x="86" y="221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4" y="223"/>
                  </a:lnTo>
                  <a:lnTo>
                    <a:pt x="97" y="223"/>
                  </a:lnTo>
                  <a:lnTo>
                    <a:pt x="100" y="224"/>
                  </a:lnTo>
                  <a:lnTo>
                    <a:pt x="103" y="224"/>
                  </a:lnTo>
                  <a:lnTo>
                    <a:pt x="105" y="224"/>
                  </a:lnTo>
                  <a:lnTo>
                    <a:pt x="108" y="224"/>
                  </a:lnTo>
                  <a:lnTo>
                    <a:pt x="111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7" y="225"/>
                  </a:lnTo>
                  <a:lnTo>
                    <a:pt x="120" y="224"/>
                  </a:lnTo>
                  <a:lnTo>
                    <a:pt x="123" y="224"/>
                  </a:lnTo>
                  <a:lnTo>
                    <a:pt x="125" y="224"/>
                  </a:lnTo>
                  <a:lnTo>
                    <a:pt x="128" y="224"/>
                  </a:lnTo>
                  <a:lnTo>
                    <a:pt x="131" y="223"/>
                  </a:lnTo>
                  <a:lnTo>
                    <a:pt x="134" y="223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42" y="221"/>
                  </a:lnTo>
                  <a:lnTo>
                    <a:pt x="144" y="220"/>
                  </a:lnTo>
                  <a:lnTo>
                    <a:pt x="147" y="220"/>
                  </a:lnTo>
                  <a:lnTo>
                    <a:pt x="150" y="219"/>
                  </a:lnTo>
                  <a:lnTo>
                    <a:pt x="152" y="218"/>
                  </a:lnTo>
                  <a:lnTo>
                    <a:pt x="155" y="217"/>
                  </a:lnTo>
                  <a:lnTo>
                    <a:pt x="157" y="216"/>
                  </a:lnTo>
                  <a:lnTo>
                    <a:pt x="160" y="215"/>
                  </a:lnTo>
                  <a:lnTo>
                    <a:pt x="162" y="214"/>
                  </a:lnTo>
                  <a:lnTo>
                    <a:pt x="164" y="212"/>
                  </a:lnTo>
                  <a:lnTo>
                    <a:pt x="167" y="211"/>
                  </a:lnTo>
                  <a:lnTo>
                    <a:pt x="169" y="210"/>
                  </a:lnTo>
                  <a:lnTo>
                    <a:pt x="171" y="209"/>
                  </a:lnTo>
                  <a:lnTo>
                    <a:pt x="174" y="207"/>
                  </a:lnTo>
                  <a:lnTo>
                    <a:pt x="176" y="206"/>
                  </a:lnTo>
                  <a:lnTo>
                    <a:pt x="178" y="204"/>
                  </a:lnTo>
                  <a:lnTo>
                    <a:pt x="180" y="203"/>
                  </a:lnTo>
                  <a:lnTo>
                    <a:pt x="182" y="201"/>
                  </a:lnTo>
                  <a:lnTo>
                    <a:pt x="185" y="199"/>
                  </a:lnTo>
                  <a:lnTo>
                    <a:pt x="187" y="198"/>
                  </a:lnTo>
                  <a:lnTo>
                    <a:pt x="189" y="196"/>
                  </a:lnTo>
                  <a:lnTo>
                    <a:pt x="191" y="194"/>
                  </a:lnTo>
                  <a:lnTo>
                    <a:pt x="192" y="192"/>
                  </a:lnTo>
                  <a:lnTo>
                    <a:pt x="194" y="190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200" y="184"/>
                  </a:lnTo>
                  <a:lnTo>
                    <a:pt x="201" y="182"/>
                  </a:lnTo>
                  <a:lnTo>
                    <a:pt x="203" y="180"/>
                  </a:lnTo>
                  <a:lnTo>
                    <a:pt x="204" y="178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9" y="171"/>
                  </a:lnTo>
                  <a:lnTo>
                    <a:pt x="210" y="169"/>
                  </a:lnTo>
                  <a:lnTo>
                    <a:pt x="212" y="167"/>
                  </a:lnTo>
                  <a:lnTo>
                    <a:pt x="213" y="164"/>
                  </a:lnTo>
                  <a:lnTo>
                    <a:pt x="214" y="162"/>
                  </a:lnTo>
                  <a:lnTo>
                    <a:pt x="215" y="159"/>
                  </a:lnTo>
                  <a:lnTo>
                    <a:pt x="216" y="157"/>
                  </a:lnTo>
                  <a:lnTo>
                    <a:pt x="217" y="154"/>
                  </a:lnTo>
                  <a:lnTo>
                    <a:pt x="218" y="152"/>
                  </a:lnTo>
                  <a:lnTo>
                    <a:pt x="219" y="149"/>
                  </a:lnTo>
                  <a:lnTo>
                    <a:pt x="220" y="147"/>
                  </a:lnTo>
                  <a:lnTo>
                    <a:pt x="221" y="144"/>
                  </a:lnTo>
                  <a:lnTo>
                    <a:pt x="222" y="141"/>
                  </a:lnTo>
                  <a:lnTo>
                    <a:pt x="222" y="139"/>
                  </a:lnTo>
                  <a:lnTo>
                    <a:pt x="223" y="136"/>
                  </a:lnTo>
                  <a:lnTo>
                    <a:pt x="223" y="133"/>
                  </a:lnTo>
                  <a:lnTo>
                    <a:pt x="224" y="131"/>
                  </a:lnTo>
                  <a:lnTo>
                    <a:pt x="224" y="128"/>
                  </a:lnTo>
                  <a:lnTo>
                    <a:pt x="224" y="125"/>
                  </a:lnTo>
                  <a:lnTo>
                    <a:pt x="225" y="122"/>
                  </a:lnTo>
                  <a:lnTo>
                    <a:pt x="225" y="119"/>
                  </a:lnTo>
                  <a:lnTo>
                    <a:pt x="225" y="117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111"/>
                  </a:lnTo>
                  <a:lnTo>
                    <a:pt x="225" y="108"/>
                  </a:lnTo>
                  <a:lnTo>
                    <a:pt x="225" y="105"/>
                  </a:lnTo>
                  <a:lnTo>
                    <a:pt x="224" y="102"/>
                  </a:lnTo>
                  <a:lnTo>
                    <a:pt x="224" y="100"/>
                  </a:lnTo>
                  <a:lnTo>
                    <a:pt x="224" y="97"/>
                  </a:lnTo>
                  <a:lnTo>
                    <a:pt x="223" y="94"/>
                  </a:lnTo>
                  <a:lnTo>
                    <a:pt x="223" y="91"/>
                  </a:lnTo>
                  <a:lnTo>
                    <a:pt x="222" y="89"/>
                  </a:lnTo>
                  <a:lnTo>
                    <a:pt x="222" y="86"/>
                  </a:lnTo>
                  <a:lnTo>
                    <a:pt x="221" y="83"/>
                  </a:lnTo>
                  <a:lnTo>
                    <a:pt x="220" y="81"/>
                  </a:lnTo>
                  <a:lnTo>
                    <a:pt x="219" y="78"/>
                  </a:lnTo>
                  <a:lnTo>
                    <a:pt x="218" y="76"/>
                  </a:lnTo>
                  <a:lnTo>
                    <a:pt x="217" y="73"/>
                  </a:lnTo>
                  <a:lnTo>
                    <a:pt x="216" y="71"/>
                  </a:lnTo>
                  <a:lnTo>
                    <a:pt x="215" y="68"/>
                  </a:lnTo>
                  <a:lnTo>
                    <a:pt x="214" y="66"/>
                  </a:lnTo>
                  <a:lnTo>
                    <a:pt x="213" y="63"/>
                  </a:lnTo>
                  <a:lnTo>
                    <a:pt x="212" y="61"/>
                  </a:lnTo>
                  <a:lnTo>
                    <a:pt x="210" y="59"/>
                  </a:lnTo>
                  <a:lnTo>
                    <a:pt x="209" y="56"/>
                  </a:lnTo>
                  <a:lnTo>
                    <a:pt x="207" y="54"/>
                  </a:lnTo>
                  <a:lnTo>
                    <a:pt x="206" y="52"/>
                  </a:lnTo>
                  <a:lnTo>
                    <a:pt x="204" y="50"/>
                  </a:lnTo>
                  <a:lnTo>
                    <a:pt x="203" y="47"/>
                  </a:lnTo>
                  <a:lnTo>
                    <a:pt x="201" y="45"/>
                  </a:lnTo>
                  <a:lnTo>
                    <a:pt x="200" y="43"/>
                  </a:lnTo>
                  <a:lnTo>
                    <a:pt x="198" y="41"/>
                  </a:lnTo>
                  <a:lnTo>
                    <a:pt x="196" y="39"/>
                  </a:lnTo>
                  <a:lnTo>
                    <a:pt x="194" y="37"/>
                  </a:lnTo>
                  <a:lnTo>
                    <a:pt x="192" y="35"/>
                  </a:lnTo>
                  <a:lnTo>
                    <a:pt x="191" y="33"/>
                  </a:lnTo>
                  <a:lnTo>
                    <a:pt x="189" y="32"/>
                  </a:lnTo>
                  <a:lnTo>
                    <a:pt x="187" y="30"/>
                  </a:lnTo>
                  <a:lnTo>
                    <a:pt x="185" y="28"/>
                  </a:lnTo>
                  <a:lnTo>
                    <a:pt x="182" y="26"/>
                  </a:lnTo>
                  <a:lnTo>
                    <a:pt x="180" y="25"/>
                  </a:lnTo>
                  <a:lnTo>
                    <a:pt x="178" y="23"/>
                  </a:lnTo>
                  <a:lnTo>
                    <a:pt x="176" y="22"/>
                  </a:lnTo>
                  <a:lnTo>
                    <a:pt x="174" y="20"/>
                  </a:lnTo>
                  <a:lnTo>
                    <a:pt x="171" y="19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4" y="15"/>
                  </a:lnTo>
                  <a:lnTo>
                    <a:pt x="162" y="14"/>
                  </a:lnTo>
                  <a:lnTo>
                    <a:pt x="160" y="13"/>
                  </a:lnTo>
                  <a:lnTo>
                    <a:pt x="157" y="12"/>
                  </a:lnTo>
                  <a:lnTo>
                    <a:pt x="155" y="10"/>
                  </a:lnTo>
                  <a:lnTo>
                    <a:pt x="152" y="10"/>
                  </a:lnTo>
                  <a:lnTo>
                    <a:pt x="150" y="9"/>
                  </a:lnTo>
                  <a:lnTo>
                    <a:pt x="147" y="8"/>
                  </a:lnTo>
                  <a:lnTo>
                    <a:pt x="144" y="7"/>
                  </a:lnTo>
                  <a:lnTo>
                    <a:pt x="142" y="6"/>
                  </a:lnTo>
                  <a:lnTo>
                    <a:pt x="139" y="6"/>
                  </a:lnTo>
                  <a:lnTo>
                    <a:pt x="136" y="5"/>
                  </a:lnTo>
                  <a:lnTo>
                    <a:pt x="134" y="5"/>
                  </a:lnTo>
                  <a:lnTo>
                    <a:pt x="131" y="4"/>
                  </a:lnTo>
                  <a:lnTo>
                    <a:pt x="128" y="4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0" y="3"/>
                  </a:lnTo>
                  <a:lnTo>
                    <a:pt x="117" y="3"/>
                  </a:lnTo>
                  <a:lnTo>
                    <a:pt x="114" y="3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1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1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3"/>
                  </a:lnTo>
                  <a:lnTo>
                    <a:pt x="142" y="4"/>
                  </a:lnTo>
                  <a:lnTo>
                    <a:pt x="145" y="5"/>
                  </a:lnTo>
                  <a:lnTo>
                    <a:pt x="148" y="5"/>
                  </a:lnTo>
                  <a:lnTo>
                    <a:pt x="150" y="6"/>
                  </a:lnTo>
                  <a:lnTo>
                    <a:pt x="153" y="7"/>
                  </a:lnTo>
                  <a:lnTo>
                    <a:pt x="156" y="8"/>
                  </a:lnTo>
                  <a:lnTo>
                    <a:pt x="158" y="9"/>
                  </a:lnTo>
                  <a:lnTo>
                    <a:pt x="161" y="10"/>
                  </a:lnTo>
                  <a:lnTo>
                    <a:pt x="163" y="11"/>
                  </a:lnTo>
                  <a:lnTo>
                    <a:pt x="166" y="13"/>
                  </a:lnTo>
                  <a:lnTo>
                    <a:pt x="168" y="14"/>
                  </a:lnTo>
                  <a:lnTo>
                    <a:pt x="171" y="15"/>
                  </a:lnTo>
                  <a:lnTo>
                    <a:pt x="173" y="17"/>
                  </a:lnTo>
                  <a:lnTo>
                    <a:pt x="175" y="18"/>
                  </a:lnTo>
                  <a:lnTo>
                    <a:pt x="178" y="20"/>
                  </a:lnTo>
                  <a:lnTo>
                    <a:pt x="180" y="21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6" y="26"/>
                  </a:lnTo>
                  <a:lnTo>
                    <a:pt x="188" y="28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6" y="35"/>
                  </a:lnTo>
                  <a:lnTo>
                    <a:pt x="198" y="37"/>
                  </a:lnTo>
                  <a:lnTo>
                    <a:pt x="200" y="40"/>
                  </a:lnTo>
                  <a:lnTo>
                    <a:pt x="202" y="42"/>
                  </a:lnTo>
                  <a:lnTo>
                    <a:pt x="203" y="44"/>
                  </a:lnTo>
                  <a:lnTo>
                    <a:pt x="205" y="46"/>
                  </a:lnTo>
                  <a:lnTo>
                    <a:pt x="207" y="48"/>
                  </a:lnTo>
                  <a:lnTo>
                    <a:pt x="208" y="50"/>
                  </a:lnTo>
                  <a:lnTo>
                    <a:pt x="210" y="53"/>
                  </a:lnTo>
                  <a:lnTo>
                    <a:pt x="211" y="55"/>
                  </a:lnTo>
                  <a:lnTo>
                    <a:pt x="213" y="57"/>
                  </a:lnTo>
                  <a:lnTo>
                    <a:pt x="214" y="60"/>
                  </a:lnTo>
                  <a:lnTo>
                    <a:pt x="215" y="62"/>
                  </a:lnTo>
                  <a:lnTo>
                    <a:pt x="217" y="65"/>
                  </a:lnTo>
                  <a:lnTo>
                    <a:pt x="218" y="67"/>
                  </a:lnTo>
                  <a:lnTo>
                    <a:pt x="219" y="70"/>
                  </a:lnTo>
                  <a:lnTo>
                    <a:pt x="220" y="72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3" y="80"/>
                  </a:lnTo>
                  <a:lnTo>
                    <a:pt x="223" y="83"/>
                  </a:lnTo>
                  <a:lnTo>
                    <a:pt x="224" y="85"/>
                  </a:lnTo>
                  <a:lnTo>
                    <a:pt x="225" y="88"/>
                  </a:lnTo>
                  <a:lnTo>
                    <a:pt x="225" y="91"/>
                  </a:lnTo>
                  <a:lnTo>
                    <a:pt x="226" y="94"/>
                  </a:lnTo>
                  <a:lnTo>
                    <a:pt x="226" y="96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27" y="105"/>
                  </a:lnTo>
                  <a:lnTo>
                    <a:pt x="228" y="108"/>
                  </a:lnTo>
                  <a:lnTo>
                    <a:pt x="228" y="111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27" y="122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6" y="131"/>
                  </a:lnTo>
                  <a:lnTo>
                    <a:pt x="226" y="134"/>
                  </a:lnTo>
                  <a:lnTo>
                    <a:pt x="225" y="136"/>
                  </a:lnTo>
                  <a:lnTo>
                    <a:pt x="225" y="139"/>
                  </a:lnTo>
                  <a:lnTo>
                    <a:pt x="224" y="142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222" y="150"/>
                  </a:lnTo>
                  <a:lnTo>
                    <a:pt x="221" y="153"/>
                  </a:lnTo>
                  <a:lnTo>
                    <a:pt x="220" y="155"/>
                  </a:lnTo>
                  <a:lnTo>
                    <a:pt x="219" y="158"/>
                  </a:lnTo>
                  <a:lnTo>
                    <a:pt x="218" y="160"/>
                  </a:lnTo>
                  <a:lnTo>
                    <a:pt x="217" y="163"/>
                  </a:lnTo>
                  <a:lnTo>
                    <a:pt x="215" y="165"/>
                  </a:lnTo>
                  <a:lnTo>
                    <a:pt x="214" y="168"/>
                  </a:lnTo>
                  <a:lnTo>
                    <a:pt x="213" y="170"/>
                  </a:lnTo>
                  <a:lnTo>
                    <a:pt x="211" y="172"/>
                  </a:lnTo>
                  <a:lnTo>
                    <a:pt x="210" y="175"/>
                  </a:lnTo>
                  <a:lnTo>
                    <a:pt x="208" y="177"/>
                  </a:lnTo>
                  <a:lnTo>
                    <a:pt x="207" y="179"/>
                  </a:lnTo>
                  <a:lnTo>
                    <a:pt x="205" y="181"/>
                  </a:lnTo>
                  <a:lnTo>
                    <a:pt x="203" y="184"/>
                  </a:lnTo>
                  <a:lnTo>
                    <a:pt x="202" y="186"/>
                  </a:lnTo>
                  <a:lnTo>
                    <a:pt x="200" y="188"/>
                  </a:lnTo>
                  <a:lnTo>
                    <a:pt x="198" y="190"/>
                  </a:lnTo>
                  <a:lnTo>
                    <a:pt x="196" y="192"/>
                  </a:lnTo>
                  <a:lnTo>
                    <a:pt x="194" y="194"/>
                  </a:lnTo>
                  <a:lnTo>
                    <a:pt x="192" y="196"/>
                  </a:lnTo>
                  <a:lnTo>
                    <a:pt x="190" y="198"/>
                  </a:lnTo>
                  <a:lnTo>
                    <a:pt x="188" y="199"/>
                  </a:lnTo>
                  <a:lnTo>
                    <a:pt x="186" y="201"/>
                  </a:lnTo>
                  <a:lnTo>
                    <a:pt x="184" y="203"/>
                  </a:lnTo>
                  <a:lnTo>
                    <a:pt x="182" y="205"/>
                  </a:lnTo>
                  <a:lnTo>
                    <a:pt x="180" y="206"/>
                  </a:lnTo>
                  <a:lnTo>
                    <a:pt x="178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2"/>
                  </a:lnTo>
                  <a:lnTo>
                    <a:pt x="168" y="213"/>
                  </a:lnTo>
                  <a:lnTo>
                    <a:pt x="166" y="215"/>
                  </a:lnTo>
                  <a:lnTo>
                    <a:pt x="163" y="216"/>
                  </a:lnTo>
                  <a:lnTo>
                    <a:pt x="161" y="217"/>
                  </a:lnTo>
                  <a:lnTo>
                    <a:pt x="158" y="218"/>
                  </a:lnTo>
                  <a:lnTo>
                    <a:pt x="156" y="219"/>
                  </a:lnTo>
                  <a:lnTo>
                    <a:pt x="153" y="220"/>
                  </a:lnTo>
                  <a:lnTo>
                    <a:pt x="150" y="221"/>
                  </a:lnTo>
                  <a:lnTo>
                    <a:pt x="148" y="222"/>
                  </a:lnTo>
                  <a:lnTo>
                    <a:pt x="145" y="223"/>
                  </a:lnTo>
                  <a:lnTo>
                    <a:pt x="142" y="224"/>
                  </a:lnTo>
                  <a:lnTo>
                    <a:pt x="140" y="224"/>
                  </a:lnTo>
                  <a:lnTo>
                    <a:pt x="137" y="225"/>
                  </a:lnTo>
                  <a:lnTo>
                    <a:pt x="134" y="225"/>
                  </a:lnTo>
                  <a:lnTo>
                    <a:pt x="131" y="226"/>
                  </a:lnTo>
                  <a:lnTo>
                    <a:pt x="128" y="226"/>
                  </a:lnTo>
                  <a:lnTo>
                    <a:pt x="126" y="227"/>
                  </a:lnTo>
                  <a:lnTo>
                    <a:pt x="123" y="227"/>
                  </a:lnTo>
                  <a:lnTo>
                    <a:pt x="120" y="227"/>
                  </a:lnTo>
                  <a:lnTo>
                    <a:pt x="117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1" y="227"/>
                  </a:lnTo>
                  <a:lnTo>
                    <a:pt x="108" y="227"/>
                  </a:lnTo>
                  <a:lnTo>
                    <a:pt x="105" y="227"/>
                  </a:lnTo>
                  <a:lnTo>
                    <a:pt x="102" y="227"/>
                  </a:lnTo>
                  <a:lnTo>
                    <a:pt x="100" y="226"/>
                  </a:lnTo>
                  <a:lnTo>
                    <a:pt x="97" y="226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8" y="224"/>
                  </a:lnTo>
                  <a:lnTo>
                    <a:pt x="86" y="224"/>
                  </a:lnTo>
                  <a:lnTo>
                    <a:pt x="83" y="223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5" y="220"/>
                  </a:lnTo>
                  <a:lnTo>
                    <a:pt x="72" y="219"/>
                  </a:lnTo>
                  <a:lnTo>
                    <a:pt x="70" y="218"/>
                  </a:lnTo>
                  <a:lnTo>
                    <a:pt x="67" y="217"/>
                  </a:lnTo>
                  <a:lnTo>
                    <a:pt x="65" y="216"/>
                  </a:lnTo>
                  <a:lnTo>
                    <a:pt x="62" y="215"/>
                  </a:lnTo>
                  <a:lnTo>
                    <a:pt x="60" y="213"/>
                  </a:lnTo>
                  <a:lnTo>
                    <a:pt x="57" y="212"/>
                  </a:lnTo>
                  <a:lnTo>
                    <a:pt x="55" y="211"/>
                  </a:lnTo>
                  <a:lnTo>
                    <a:pt x="53" y="209"/>
                  </a:lnTo>
                  <a:lnTo>
                    <a:pt x="50" y="208"/>
                  </a:lnTo>
                  <a:lnTo>
                    <a:pt x="48" y="206"/>
                  </a:lnTo>
                  <a:lnTo>
                    <a:pt x="46" y="205"/>
                  </a:lnTo>
                  <a:lnTo>
                    <a:pt x="44" y="203"/>
                  </a:lnTo>
                  <a:lnTo>
                    <a:pt x="42" y="201"/>
                  </a:lnTo>
                  <a:lnTo>
                    <a:pt x="40" y="199"/>
                  </a:lnTo>
                  <a:lnTo>
                    <a:pt x="38" y="198"/>
                  </a:lnTo>
                  <a:lnTo>
                    <a:pt x="36" y="196"/>
                  </a:lnTo>
                  <a:lnTo>
                    <a:pt x="34" y="194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8" y="188"/>
                  </a:lnTo>
                  <a:lnTo>
                    <a:pt x="26" y="186"/>
                  </a:lnTo>
                  <a:lnTo>
                    <a:pt x="25" y="184"/>
                  </a:lnTo>
                  <a:lnTo>
                    <a:pt x="23" y="181"/>
                  </a:lnTo>
                  <a:lnTo>
                    <a:pt x="21" y="179"/>
                  </a:lnTo>
                  <a:lnTo>
                    <a:pt x="20" y="177"/>
                  </a:lnTo>
                  <a:lnTo>
                    <a:pt x="18" y="175"/>
                  </a:lnTo>
                  <a:lnTo>
                    <a:pt x="17" y="172"/>
                  </a:lnTo>
                  <a:lnTo>
                    <a:pt x="15" y="170"/>
                  </a:lnTo>
                  <a:lnTo>
                    <a:pt x="14" y="168"/>
                  </a:lnTo>
                  <a:lnTo>
                    <a:pt x="13" y="165"/>
                  </a:lnTo>
                  <a:lnTo>
                    <a:pt x="11" y="163"/>
                  </a:lnTo>
                  <a:lnTo>
                    <a:pt x="10" y="160"/>
                  </a:lnTo>
                  <a:lnTo>
                    <a:pt x="9" y="158"/>
                  </a:lnTo>
                  <a:lnTo>
                    <a:pt x="8" y="155"/>
                  </a:lnTo>
                  <a:lnTo>
                    <a:pt x="7" y="153"/>
                  </a:lnTo>
                  <a:lnTo>
                    <a:pt x="6" y="150"/>
                  </a:lnTo>
                  <a:lnTo>
                    <a:pt x="5" y="147"/>
                  </a:lnTo>
                  <a:lnTo>
                    <a:pt x="5" y="145"/>
                  </a:lnTo>
                  <a:lnTo>
                    <a:pt x="4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2" y="134"/>
                  </a:lnTo>
                  <a:lnTo>
                    <a:pt x="2" y="131"/>
                  </a:lnTo>
                  <a:lnTo>
                    <a:pt x="1" y="128"/>
                  </a:lnTo>
                  <a:lnTo>
                    <a:pt x="1" y="125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0"/>
                  </a:lnTo>
                  <a:lnTo>
                    <a:pt x="21" y="48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6" y="23"/>
                  </a:lnTo>
                  <a:lnTo>
                    <a:pt x="48" y="21"/>
                  </a:lnTo>
                  <a:lnTo>
                    <a:pt x="50" y="20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60" y="14"/>
                  </a:lnTo>
                  <a:lnTo>
                    <a:pt x="62" y="13"/>
                  </a:lnTo>
                  <a:lnTo>
                    <a:pt x="65" y="11"/>
                  </a:lnTo>
                  <a:lnTo>
                    <a:pt x="67" y="10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5" y="7"/>
                  </a:lnTo>
                  <a:lnTo>
                    <a:pt x="78" y="6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6" y="4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100" y="1"/>
                  </a:lnTo>
                  <a:lnTo>
                    <a:pt x="102" y="1"/>
                  </a:lnTo>
                  <a:lnTo>
                    <a:pt x="105" y="1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Rectangle 92"/>
            <p:cNvSpPr>
              <a:spLocks noChangeArrowheads="1"/>
            </p:cNvSpPr>
            <p:nvPr/>
          </p:nvSpPr>
          <p:spPr bwMode="auto">
            <a:xfrm>
              <a:off x="437" y="3676"/>
              <a:ext cx="8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93"/>
            <p:cNvSpPr>
              <a:spLocks/>
            </p:cNvSpPr>
            <p:nvPr/>
          </p:nvSpPr>
          <p:spPr bwMode="auto">
            <a:xfrm>
              <a:off x="452" y="3681"/>
              <a:ext cx="34" cy="4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3"/>
                </a:cxn>
                <a:cxn ang="0">
                  <a:pos x="4" y="14"/>
                </a:cxn>
                <a:cxn ang="0">
                  <a:pos x="5" y="11"/>
                </a:cxn>
                <a:cxn ang="0">
                  <a:pos x="11" y="13"/>
                </a:cxn>
                <a:cxn ang="0">
                  <a:pos x="11" y="16"/>
                </a:cxn>
                <a:cxn ang="0">
                  <a:pos x="14" y="17"/>
                </a:cxn>
                <a:cxn ang="0">
                  <a:pos x="13" y="4"/>
                </a:cxn>
                <a:cxn ang="0">
                  <a:pos x="10" y="3"/>
                </a:cxn>
                <a:cxn ang="0">
                  <a:pos x="10" y="10"/>
                </a:cxn>
                <a:cxn ang="0">
                  <a:pos x="7" y="9"/>
                </a:cxn>
                <a:cxn ang="0">
                  <a:pos x="10" y="3"/>
                </a:cxn>
                <a:cxn ang="0">
                  <a:pos x="13" y="4"/>
                </a:cxn>
                <a:cxn ang="0">
                  <a:pos x="13" y="1"/>
                </a:cxn>
                <a:cxn ang="0">
                  <a:pos x="9" y="0"/>
                </a:cxn>
              </a:cxnLst>
              <a:rect l="0" t="0" r="r" b="b"/>
              <a:pathLst>
                <a:path w="14" h="17">
                  <a:moveTo>
                    <a:pt x="9" y="0"/>
                  </a:moveTo>
                  <a:lnTo>
                    <a:pt x="0" y="13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4" y="17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10" y="10"/>
                  </a:lnTo>
                  <a:lnTo>
                    <a:pt x="7" y="9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94"/>
            <p:cNvSpPr>
              <a:spLocks/>
            </p:cNvSpPr>
            <p:nvPr/>
          </p:nvSpPr>
          <p:spPr bwMode="auto">
            <a:xfrm>
              <a:off x="496" y="3688"/>
              <a:ext cx="27" cy="4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" y="19"/>
                </a:cxn>
                <a:cxn ang="0">
                  <a:pos x="11" y="16"/>
                </a:cxn>
                <a:cxn ang="0">
                  <a:pos x="4" y="1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0" y="15"/>
                </a:cxn>
              </a:cxnLst>
              <a:rect l="0" t="0" r="r" b="b"/>
              <a:pathLst>
                <a:path w="11" h="19">
                  <a:moveTo>
                    <a:pt x="0" y="15"/>
                  </a:moveTo>
                  <a:lnTo>
                    <a:pt x="10" y="19"/>
                  </a:lnTo>
                  <a:lnTo>
                    <a:pt x="11" y="16"/>
                  </a:lnTo>
                  <a:lnTo>
                    <a:pt x="4" y="1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95"/>
            <p:cNvSpPr>
              <a:spLocks/>
            </p:cNvSpPr>
            <p:nvPr/>
          </p:nvSpPr>
          <p:spPr bwMode="auto">
            <a:xfrm>
              <a:off x="548" y="3725"/>
              <a:ext cx="41" cy="40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5" y="16"/>
                </a:cxn>
                <a:cxn ang="0">
                  <a:pos x="6" y="16"/>
                </a:cxn>
                <a:cxn ang="0">
                  <a:pos x="7" y="16"/>
                </a:cxn>
                <a:cxn ang="0">
                  <a:pos x="9" y="16"/>
                </a:cxn>
                <a:cxn ang="0">
                  <a:pos x="10" y="16"/>
                </a:cxn>
                <a:cxn ang="0">
                  <a:pos x="11" y="15"/>
                </a:cxn>
                <a:cxn ang="0">
                  <a:pos x="11" y="14"/>
                </a:cxn>
              </a:cxnLst>
              <a:rect l="0" t="0" r="r" b="b"/>
              <a:pathLst>
                <a:path w="16" h="16">
                  <a:moveTo>
                    <a:pt x="11" y="14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6"/>
            <p:cNvSpPr>
              <a:spLocks/>
            </p:cNvSpPr>
            <p:nvPr/>
          </p:nvSpPr>
          <p:spPr bwMode="auto">
            <a:xfrm>
              <a:off x="575" y="3750"/>
              <a:ext cx="47" cy="4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19"/>
                </a:cxn>
                <a:cxn ang="0">
                  <a:pos x="10" y="17"/>
                </a:cxn>
                <a:cxn ang="0">
                  <a:pos x="4" y="11"/>
                </a:cxn>
                <a:cxn ang="0">
                  <a:pos x="7" y="8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9" y="6"/>
                </a:cxn>
                <a:cxn ang="0">
                  <a:pos x="11" y="4"/>
                </a:cxn>
                <a:cxn ang="0">
                  <a:pos x="17" y="10"/>
                </a:cxn>
                <a:cxn ang="0">
                  <a:pos x="19" y="9"/>
                </a:cxn>
                <a:cxn ang="0">
                  <a:pos x="11" y="0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7" y="19"/>
                  </a:lnTo>
                  <a:lnTo>
                    <a:pt x="10" y="17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97"/>
            <p:cNvSpPr>
              <a:spLocks/>
            </p:cNvSpPr>
            <p:nvPr/>
          </p:nvSpPr>
          <p:spPr bwMode="auto">
            <a:xfrm>
              <a:off x="600" y="3784"/>
              <a:ext cx="49" cy="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0"/>
                </a:cxn>
                <a:cxn ang="0">
                  <a:pos x="11" y="5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20" y="10"/>
                </a:cxn>
                <a:cxn ang="0">
                  <a:pos x="18" y="8"/>
                </a:cxn>
                <a:cxn ang="0">
                  <a:pos x="9" y="13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8"/>
                </a:cxn>
              </a:cxnLst>
              <a:rect l="0" t="0" r="r" b="b"/>
              <a:pathLst>
                <a:path w="20" h="18">
                  <a:moveTo>
                    <a:pt x="0" y="8"/>
                  </a:moveTo>
                  <a:lnTo>
                    <a:pt x="2" y="10"/>
                  </a:lnTo>
                  <a:lnTo>
                    <a:pt x="11" y="5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9" y="13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98"/>
            <p:cNvSpPr>
              <a:spLocks/>
            </p:cNvSpPr>
            <p:nvPr/>
          </p:nvSpPr>
          <p:spPr bwMode="auto">
            <a:xfrm>
              <a:off x="624" y="3821"/>
              <a:ext cx="45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3"/>
                </a:cxn>
                <a:cxn ang="0">
                  <a:pos x="13" y="8"/>
                </a:cxn>
                <a:cxn ang="0">
                  <a:pos x="16" y="13"/>
                </a:cxn>
                <a:cxn ang="0">
                  <a:pos x="18" y="11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3" y="6"/>
                </a:cxn>
                <a:cxn ang="0">
                  <a:pos x="0" y="10"/>
                </a:cxn>
              </a:cxnLst>
              <a:rect l="0" t="0" r="r" b="b"/>
              <a:pathLst>
                <a:path w="18" h="13">
                  <a:moveTo>
                    <a:pt x="0" y="10"/>
                  </a:moveTo>
                  <a:lnTo>
                    <a:pt x="2" y="13"/>
                  </a:lnTo>
                  <a:lnTo>
                    <a:pt x="13" y="8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3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99"/>
            <p:cNvSpPr>
              <a:spLocks/>
            </p:cNvSpPr>
            <p:nvPr/>
          </p:nvSpPr>
          <p:spPr bwMode="auto">
            <a:xfrm>
              <a:off x="634" y="3863"/>
              <a:ext cx="42" cy="44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8" y="10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15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4" y="4"/>
                </a:cxn>
                <a:cxn ang="0">
                  <a:pos x="15" y="9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0" y="5"/>
                </a:cxn>
              </a:cxnLst>
              <a:rect l="0" t="0" r="r" b="b"/>
              <a:pathLst>
                <a:path w="17" h="18">
                  <a:moveTo>
                    <a:pt x="0" y="5"/>
                  </a:moveTo>
                  <a:lnTo>
                    <a:pt x="1" y="8"/>
                  </a:lnTo>
                  <a:lnTo>
                    <a:pt x="7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00"/>
            <p:cNvSpPr>
              <a:spLocks/>
            </p:cNvSpPr>
            <p:nvPr/>
          </p:nvSpPr>
          <p:spPr bwMode="auto">
            <a:xfrm>
              <a:off x="644" y="3912"/>
              <a:ext cx="39" cy="3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16" y="0"/>
                </a:cxn>
                <a:cxn ang="0">
                  <a:pos x="0" y="1"/>
                </a:cxn>
              </a:cxnLst>
              <a:rect l="0" t="0" r="r" b="b"/>
              <a:pathLst>
                <a:path w="16" h="13">
                  <a:moveTo>
                    <a:pt x="0" y="1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4"/>
                  </a:lnTo>
                  <a:lnTo>
                    <a:pt x="7" y="4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01"/>
            <p:cNvSpPr>
              <a:spLocks/>
            </p:cNvSpPr>
            <p:nvPr/>
          </p:nvSpPr>
          <p:spPr bwMode="auto">
            <a:xfrm>
              <a:off x="157" y="3912"/>
              <a:ext cx="41" cy="32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7" y="6"/>
                </a:cxn>
                <a:cxn ang="0">
                  <a:pos x="4" y="5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4" y="8"/>
                </a:cxn>
                <a:cxn ang="0">
                  <a:pos x="17" y="9"/>
                </a:cxn>
              </a:cxnLst>
              <a:rect l="0" t="0" r="r" b="b"/>
              <a:pathLst>
                <a:path w="17" h="13">
                  <a:moveTo>
                    <a:pt x="17" y="9"/>
                  </a:moveTo>
                  <a:lnTo>
                    <a:pt x="17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8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02"/>
            <p:cNvSpPr>
              <a:spLocks/>
            </p:cNvSpPr>
            <p:nvPr/>
          </p:nvSpPr>
          <p:spPr bwMode="auto">
            <a:xfrm>
              <a:off x="164" y="3880"/>
              <a:ext cx="39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14"/>
                </a:cxn>
                <a:cxn ang="0">
                  <a:pos x="14" y="11"/>
                </a:cxn>
                <a:cxn ang="0">
                  <a:pos x="11" y="9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10" y="4"/>
                </a:cxn>
                <a:cxn ang="0">
                  <a:pos x="9" y="9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16" h="14">
                  <a:moveTo>
                    <a:pt x="0" y="7"/>
                  </a:moveTo>
                  <a:lnTo>
                    <a:pt x="14" y="14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10" y="4"/>
                  </a:lnTo>
                  <a:lnTo>
                    <a:pt x="9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03"/>
            <p:cNvSpPr>
              <a:spLocks/>
            </p:cNvSpPr>
            <p:nvPr/>
          </p:nvSpPr>
          <p:spPr bwMode="auto">
            <a:xfrm>
              <a:off x="169" y="3838"/>
              <a:ext cx="42" cy="32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17" y="10"/>
                </a:cxn>
                <a:cxn ang="0">
                  <a:pos x="5" y="5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16" y="13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17" y="10"/>
                  </a:lnTo>
                  <a:lnTo>
                    <a:pt x="5" y="5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4" y="9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04"/>
            <p:cNvSpPr>
              <a:spLocks/>
            </p:cNvSpPr>
            <p:nvPr/>
          </p:nvSpPr>
          <p:spPr bwMode="auto">
            <a:xfrm>
              <a:off x="184" y="3816"/>
              <a:ext cx="41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15"/>
                </a:cxn>
                <a:cxn ang="0">
                  <a:pos x="13" y="12"/>
                </a:cxn>
                <a:cxn ang="0">
                  <a:pos x="11" y="9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9" y="8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18" h="15">
                  <a:moveTo>
                    <a:pt x="0" y="4"/>
                  </a:moveTo>
                  <a:lnTo>
                    <a:pt x="12" y="15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5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9" y="8"/>
                  </a:lnTo>
                  <a:lnTo>
                    <a:pt x="4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5"/>
            <p:cNvSpPr>
              <a:spLocks/>
            </p:cNvSpPr>
            <p:nvPr/>
          </p:nvSpPr>
          <p:spPr bwMode="auto">
            <a:xfrm>
              <a:off x="216" y="3745"/>
              <a:ext cx="54" cy="67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4" y="20"/>
                </a:cxn>
                <a:cxn ang="0">
                  <a:pos x="4" y="12"/>
                </a:cxn>
                <a:cxn ang="0">
                  <a:pos x="16" y="18"/>
                </a:cxn>
                <a:cxn ang="0">
                  <a:pos x="18" y="15"/>
                </a:cxn>
                <a:cxn ang="0">
                  <a:pos x="11" y="4"/>
                </a:cxn>
                <a:cxn ang="0">
                  <a:pos x="20" y="13"/>
                </a:cxn>
                <a:cxn ang="0">
                  <a:pos x="22" y="11"/>
                </a:cxn>
                <a:cxn ang="0">
                  <a:pos x="10" y="0"/>
                </a:cxn>
                <a:cxn ang="0">
                  <a:pos x="7" y="4"/>
                </a:cxn>
                <a:cxn ang="0">
                  <a:pos x="14" y="14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11" y="23"/>
                </a:cxn>
              </a:cxnLst>
              <a:rect l="0" t="0" r="r" b="b"/>
              <a:pathLst>
                <a:path w="22" h="23">
                  <a:moveTo>
                    <a:pt x="11" y="23"/>
                  </a:moveTo>
                  <a:lnTo>
                    <a:pt x="14" y="20"/>
                  </a:lnTo>
                  <a:lnTo>
                    <a:pt x="4" y="12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1" y="4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10" y="0"/>
                  </a:lnTo>
                  <a:lnTo>
                    <a:pt x="7" y="4"/>
                  </a:lnTo>
                  <a:lnTo>
                    <a:pt x="14" y="1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6"/>
            <p:cNvSpPr>
              <a:spLocks/>
            </p:cNvSpPr>
            <p:nvPr/>
          </p:nvSpPr>
          <p:spPr bwMode="auto">
            <a:xfrm>
              <a:off x="255" y="3718"/>
              <a:ext cx="44" cy="4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8" y="12"/>
                </a:cxn>
                <a:cxn ang="0">
                  <a:pos x="17" y="10"/>
                </a:cxn>
                <a:cxn ang="0">
                  <a:pos x="10" y="15"/>
                </a:cxn>
                <a:cxn ang="0">
                  <a:pos x="7" y="12"/>
                </a:cxn>
                <a:cxn ang="0">
                  <a:pos x="13" y="7"/>
                </a:cxn>
                <a:cxn ang="0">
                  <a:pos x="12" y="5"/>
                </a:cxn>
                <a:cxn ang="0">
                  <a:pos x="6" y="10"/>
                </a:cxn>
                <a:cxn ang="0">
                  <a:pos x="4" y="7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9" y="1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lnTo>
                    <a:pt x="18" y="12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13" y="7"/>
                  </a:lnTo>
                  <a:lnTo>
                    <a:pt x="12" y="5"/>
                  </a:lnTo>
                  <a:lnTo>
                    <a:pt x="6" y="10"/>
                  </a:lnTo>
                  <a:lnTo>
                    <a:pt x="4" y="7"/>
                  </a:lnTo>
                  <a:lnTo>
                    <a:pt x="10" y="2"/>
                  </a:lnTo>
                  <a:lnTo>
                    <a:pt x="9" y="0"/>
                  </a:lnTo>
                  <a:lnTo>
                    <a:pt x="0" y="7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7"/>
            <p:cNvSpPr>
              <a:spLocks/>
            </p:cNvSpPr>
            <p:nvPr/>
          </p:nvSpPr>
          <p:spPr bwMode="auto">
            <a:xfrm>
              <a:off x="292" y="3693"/>
              <a:ext cx="49" cy="50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9" y="19"/>
                </a:cxn>
                <a:cxn ang="0">
                  <a:pos x="4" y="8"/>
                </a:cxn>
                <a:cxn ang="0">
                  <a:pos x="12" y="18"/>
                </a:cxn>
                <a:cxn ang="0">
                  <a:pos x="15" y="16"/>
                </a:cxn>
                <a:cxn ang="0">
                  <a:pos x="12" y="3"/>
                </a:cxn>
                <a:cxn ang="0">
                  <a:pos x="17" y="15"/>
                </a:cxn>
                <a:cxn ang="0">
                  <a:pos x="20" y="13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12" y="14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7" y="20"/>
                </a:cxn>
              </a:cxnLst>
              <a:rect l="0" t="0" r="r" b="b"/>
              <a:pathLst>
                <a:path w="20" h="20">
                  <a:moveTo>
                    <a:pt x="7" y="20"/>
                  </a:moveTo>
                  <a:lnTo>
                    <a:pt x="9" y="19"/>
                  </a:lnTo>
                  <a:lnTo>
                    <a:pt x="4" y="8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2" y="3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14" y="0"/>
                  </a:lnTo>
                  <a:lnTo>
                    <a:pt x="9" y="2"/>
                  </a:lnTo>
                  <a:lnTo>
                    <a:pt x="12" y="14"/>
                  </a:lnTo>
                  <a:lnTo>
                    <a:pt x="4" y="4"/>
                  </a:lnTo>
                  <a:lnTo>
                    <a:pt x="0" y="6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8"/>
            <p:cNvSpPr>
              <a:spLocks/>
            </p:cNvSpPr>
            <p:nvPr/>
          </p:nvSpPr>
          <p:spPr bwMode="auto">
            <a:xfrm>
              <a:off x="344" y="3679"/>
              <a:ext cx="41" cy="4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8" y="17"/>
                </a:cxn>
                <a:cxn ang="0">
                  <a:pos x="10" y="17"/>
                </a:cxn>
                <a:cxn ang="0">
                  <a:pos x="11" y="17"/>
                </a:cxn>
                <a:cxn ang="0">
                  <a:pos x="13" y="16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1" y="14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</a:cxnLst>
              <a:rect l="0" t="0" r="r" b="b"/>
              <a:pathLst>
                <a:path w="17" h="17">
                  <a:moveTo>
                    <a:pt x="1" y="10"/>
                  </a:move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09"/>
            <p:cNvSpPr>
              <a:spLocks/>
            </p:cNvSpPr>
            <p:nvPr/>
          </p:nvSpPr>
          <p:spPr bwMode="auto">
            <a:xfrm>
              <a:off x="395" y="3676"/>
              <a:ext cx="32" cy="39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9" y="12"/>
                </a:cxn>
                <a:cxn ang="0">
                  <a:pos x="10" y="14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3" y="14"/>
                </a:cxn>
                <a:cxn ang="0">
                  <a:pos x="12" y="13"/>
                </a:cxn>
                <a:cxn ang="0">
                  <a:pos x="12" y="11"/>
                </a:cxn>
                <a:cxn ang="0">
                  <a:pos x="12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3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1" y="16"/>
                </a:cxn>
              </a:cxnLst>
              <a:rect l="0" t="0" r="r" b="b"/>
              <a:pathLst>
                <a:path w="13" h="16">
                  <a:moveTo>
                    <a:pt x="1" y="16"/>
                  </a:moveTo>
                  <a:lnTo>
                    <a:pt x="4" y="16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10"/>
            <p:cNvSpPr>
              <a:spLocks/>
            </p:cNvSpPr>
            <p:nvPr/>
          </p:nvSpPr>
          <p:spPr bwMode="auto">
            <a:xfrm>
              <a:off x="186" y="4013"/>
              <a:ext cx="52" cy="42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6" y="8"/>
                </a:cxn>
                <a:cxn ang="0">
                  <a:pos x="17" y="0"/>
                </a:cxn>
                <a:cxn ang="0">
                  <a:pos x="18" y="14"/>
                </a:cxn>
              </a:cxnLst>
              <a:rect l="0" t="0" r="r" b="b"/>
              <a:pathLst>
                <a:path w="21" h="17">
                  <a:moveTo>
                    <a:pt x="18" y="14"/>
                  </a:moveTo>
                  <a:lnTo>
                    <a:pt x="17" y="10"/>
                  </a:lnTo>
                  <a:lnTo>
                    <a:pt x="10" y="12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13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11"/>
            <p:cNvSpPr>
              <a:spLocks/>
            </p:cNvSpPr>
            <p:nvPr/>
          </p:nvSpPr>
          <p:spPr bwMode="auto">
            <a:xfrm>
              <a:off x="201" y="4047"/>
              <a:ext cx="49" cy="3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6" y="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7" y="0"/>
                </a:cxn>
                <a:cxn ang="0">
                  <a:pos x="20" y="7"/>
                </a:cxn>
                <a:cxn ang="0">
                  <a:pos x="17" y="8"/>
                </a:cxn>
              </a:cxnLst>
              <a:rect l="0" t="0" r="r" b="b"/>
              <a:pathLst>
                <a:path w="20" h="13">
                  <a:moveTo>
                    <a:pt x="17" y="8"/>
                  </a:moveTo>
                  <a:lnTo>
                    <a:pt x="16" y="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7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12"/>
            <p:cNvSpPr>
              <a:spLocks/>
            </p:cNvSpPr>
            <p:nvPr/>
          </p:nvSpPr>
          <p:spPr bwMode="auto">
            <a:xfrm>
              <a:off x="226" y="4070"/>
              <a:ext cx="49" cy="40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1" y="0"/>
                </a:cxn>
                <a:cxn ang="0">
                  <a:pos x="18" y="12"/>
                </a:cxn>
              </a:cxnLst>
              <a:rect l="0" t="0" r="r" b="b"/>
              <a:pathLst>
                <a:path w="20" h="18">
                  <a:moveTo>
                    <a:pt x="18" y="12"/>
                  </a:moveTo>
                  <a:lnTo>
                    <a:pt x="15" y="9"/>
                  </a:lnTo>
                  <a:lnTo>
                    <a:pt x="10" y="13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20" y="1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3"/>
            <p:cNvSpPr>
              <a:spLocks/>
            </p:cNvSpPr>
            <p:nvPr/>
          </p:nvSpPr>
          <p:spPr bwMode="auto">
            <a:xfrm>
              <a:off x="253" y="4097"/>
              <a:ext cx="41" cy="40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6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15" y="6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4"/>
            <p:cNvSpPr>
              <a:spLocks/>
            </p:cNvSpPr>
            <p:nvPr/>
          </p:nvSpPr>
          <p:spPr bwMode="auto">
            <a:xfrm>
              <a:off x="324" y="4129"/>
              <a:ext cx="32" cy="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7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8" y="11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5" y="20"/>
                </a:cxn>
                <a:cxn ang="0">
                  <a:pos x="3" y="20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5" y="9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3" h="21">
                  <a:moveTo>
                    <a:pt x="2" y="3"/>
                  </a:moveTo>
                  <a:lnTo>
                    <a:pt x="3" y="0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6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5"/>
            <p:cNvSpPr>
              <a:spLocks/>
            </p:cNvSpPr>
            <p:nvPr/>
          </p:nvSpPr>
          <p:spPr bwMode="auto">
            <a:xfrm>
              <a:off x="383" y="4141"/>
              <a:ext cx="22" cy="5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1" y="18"/>
                </a:cxn>
                <a:cxn ang="0">
                  <a:pos x="4" y="21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2" y="10"/>
                </a:cxn>
                <a:cxn ang="0">
                  <a:pos x="0" y="9"/>
                </a:cxn>
              </a:cxnLst>
              <a:rect l="0" t="0" r="r" b="b"/>
              <a:pathLst>
                <a:path w="9" h="21">
                  <a:moveTo>
                    <a:pt x="0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6" y="4"/>
                  </a:lnTo>
                  <a:lnTo>
                    <a:pt x="8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2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6"/>
            <p:cNvSpPr>
              <a:spLocks/>
            </p:cNvSpPr>
            <p:nvPr/>
          </p:nvSpPr>
          <p:spPr bwMode="auto">
            <a:xfrm>
              <a:off x="361" y="4138"/>
              <a:ext cx="20" cy="4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7" y="4"/>
                </a:cxn>
                <a:cxn ang="0">
                  <a:pos x="8" y="4"/>
                </a:cxn>
              </a:cxnLst>
              <a:rect l="0" t="0" r="r" b="b"/>
              <a:pathLst>
                <a:path w="8" h="14">
                  <a:moveTo>
                    <a:pt x="8" y="4"/>
                  </a:move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7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7"/>
            <p:cNvSpPr>
              <a:spLocks/>
            </p:cNvSpPr>
            <p:nvPr/>
          </p:nvSpPr>
          <p:spPr bwMode="auto">
            <a:xfrm>
              <a:off x="410" y="4146"/>
              <a:ext cx="20" cy="4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5" y="3"/>
                </a:cxn>
                <a:cxn ang="0">
                  <a:pos x="6" y="19"/>
                </a:cxn>
                <a:cxn ang="0">
                  <a:pos x="3" y="17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8" h="19">
                  <a:moveTo>
                    <a:pt x="8" y="3"/>
                  </a:moveTo>
                  <a:lnTo>
                    <a:pt x="5" y="3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8"/>
            <p:cNvSpPr>
              <a:spLocks/>
            </p:cNvSpPr>
            <p:nvPr/>
          </p:nvSpPr>
          <p:spPr bwMode="auto">
            <a:xfrm>
              <a:off x="435" y="4141"/>
              <a:ext cx="34" cy="49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1" y="8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9" y="12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1" y="17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9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0" y="18"/>
                </a:cxn>
                <a:cxn ang="0">
                  <a:pos x="9" y="17"/>
                </a:cxn>
                <a:cxn ang="0">
                  <a:pos x="8" y="16"/>
                </a:cxn>
                <a:cxn ang="0">
                  <a:pos x="7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6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11" y="0"/>
                </a:cxn>
                <a:cxn ang="0">
                  <a:pos x="11" y="3"/>
                </a:cxn>
              </a:cxnLst>
              <a:rect l="0" t="0" r="r" b="b"/>
              <a:pathLst>
                <a:path w="14" h="20">
                  <a:moveTo>
                    <a:pt x="11" y="3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7" y="9"/>
                  </a:lnTo>
                  <a:lnTo>
                    <a:pt x="6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19"/>
            <p:cNvSpPr>
              <a:spLocks/>
            </p:cNvSpPr>
            <p:nvPr/>
          </p:nvSpPr>
          <p:spPr bwMode="auto">
            <a:xfrm>
              <a:off x="469" y="4121"/>
              <a:ext cx="68" cy="5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3" y="10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5" y="13"/>
                </a:cxn>
                <a:cxn ang="0">
                  <a:pos x="26" y="14"/>
                </a:cxn>
                <a:cxn ang="0">
                  <a:pos x="26" y="16"/>
                </a:cxn>
                <a:cxn ang="0">
                  <a:pos x="22" y="16"/>
                </a:cxn>
                <a:cxn ang="0">
                  <a:pos x="22" y="15"/>
                </a:cxn>
                <a:cxn ang="0">
                  <a:pos x="23" y="14"/>
                </a:cxn>
                <a:cxn ang="0">
                  <a:pos x="23" y="12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20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8" y="13"/>
                </a:cxn>
                <a:cxn ang="0">
                  <a:pos x="21" y="21"/>
                </a:cxn>
                <a:cxn ang="0">
                  <a:pos x="14" y="17"/>
                </a:cxn>
                <a:cxn ang="0">
                  <a:pos x="14" y="18"/>
                </a:cxn>
                <a:cxn ang="0">
                  <a:pos x="13" y="19"/>
                </a:cxn>
                <a:cxn ang="0">
                  <a:pos x="11" y="20"/>
                </a:cxn>
                <a:cxn ang="0">
                  <a:pos x="10" y="20"/>
                </a:cxn>
                <a:cxn ang="0">
                  <a:pos x="8" y="19"/>
                </a:cxn>
                <a:cxn ang="0">
                  <a:pos x="7" y="1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12" y="12"/>
                </a:cxn>
                <a:cxn ang="0">
                  <a:pos x="10" y="13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6"/>
                </a:cxn>
                <a:cxn ang="0">
                  <a:pos x="7" y="17"/>
                </a:cxn>
                <a:cxn ang="0">
                  <a:pos x="8" y="18"/>
                </a:cxn>
                <a:cxn ang="0">
                  <a:pos x="9" y="17"/>
                </a:cxn>
                <a:cxn ang="0">
                  <a:pos x="10" y="17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3" y="14"/>
                </a:cxn>
                <a:cxn ang="0">
                  <a:pos x="1" y="10"/>
                </a:cxn>
                <a:cxn ang="0">
                  <a:pos x="22" y="2"/>
                </a:cxn>
              </a:cxnLst>
              <a:rect l="0" t="0" r="r" b="b"/>
              <a:pathLst>
                <a:path w="26" h="21">
                  <a:moveTo>
                    <a:pt x="22" y="2"/>
                  </a:moveTo>
                  <a:lnTo>
                    <a:pt x="14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21" y="21"/>
                  </a:lnTo>
                  <a:lnTo>
                    <a:pt x="16" y="20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0" y="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20"/>
            <p:cNvSpPr>
              <a:spLocks/>
            </p:cNvSpPr>
            <p:nvPr/>
          </p:nvSpPr>
          <p:spPr bwMode="auto">
            <a:xfrm>
              <a:off x="516" y="4116"/>
              <a:ext cx="12" cy="1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3" y="3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21"/>
            <p:cNvSpPr>
              <a:spLocks/>
            </p:cNvSpPr>
            <p:nvPr/>
          </p:nvSpPr>
          <p:spPr bwMode="auto">
            <a:xfrm>
              <a:off x="558" y="4055"/>
              <a:ext cx="66" cy="54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8" y="7"/>
                </a:cxn>
                <a:cxn ang="0">
                  <a:pos x="20" y="7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23" y="11"/>
                </a:cxn>
                <a:cxn ang="0">
                  <a:pos x="22" y="10"/>
                </a:cxn>
                <a:cxn ang="0">
                  <a:pos x="21" y="9"/>
                </a:cxn>
                <a:cxn ang="0">
                  <a:pos x="20" y="9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8" y="12"/>
                </a:cxn>
                <a:cxn ang="0">
                  <a:pos x="25" y="18"/>
                </a:cxn>
                <a:cxn ang="0">
                  <a:pos x="18" y="18"/>
                </a:cxn>
                <a:cxn ang="0">
                  <a:pos x="18" y="19"/>
                </a:cxn>
                <a:cxn ang="0">
                  <a:pos x="16" y="21"/>
                </a:cxn>
                <a:cxn ang="0">
                  <a:pos x="15" y="21"/>
                </a:cxn>
                <a:cxn ang="0">
                  <a:pos x="14" y="22"/>
                </a:cxn>
                <a:cxn ang="0">
                  <a:pos x="13" y="22"/>
                </a:cxn>
                <a:cxn ang="0">
                  <a:pos x="11" y="22"/>
                </a:cxn>
                <a:cxn ang="0">
                  <a:pos x="10" y="22"/>
                </a:cxn>
                <a:cxn ang="0">
                  <a:pos x="9" y="21"/>
                </a:cxn>
                <a:cxn ang="0">
                  <a:pos x="8" y="20"/>
                </a:cxn>
                <a:cxn ang="0">
                  <a:pos x="7" y="19"/>
                </a:cxn>
                <a:cxn ang="0">
                  <a:pos x="7" y="18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11" y="17"/>
                </a:cxn>
                <a:cxn ang="0">
                  <a:pos x="10" y="19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13" y="20"/>
                </a:cxn>
                <a:cxn ang="0">
                  <a:pos x="14" y="19"/>
                </a:cxn>
                <a:cxn ang="0">
                  <a:pos x="14" y="18"/>
                </a:cxn>
                <a:cxn ang="0">
                  <a:pos x="14" y="17"/>
                </a:cxn>
                <a:cxn ang="0">
                  <a:pos x="14" y="15"/>
                </a:cxn>
                <a:cxn ang="0">
                  <a:pos x="2" y="18"/>
                </a:cxn>
                <a:cxn ang="0">
                  <a:pos x="16" y="1"/>
                </a:cxn>
              </a:cxnLst>
              <a:rect l="0" t="0" r="r" b="b"/>
              <a:pathLst>
                <a:path w="27" h="22">
                  <a:moveTo>
                    <a:pt x="16" y="1"/>
                  </a:moveTo>
                  <a:lnTo>
                    <a:pt x="10" y="8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8" y="1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22"/>
            <p:cNvSpPr>
              <a:spLocks/>
            </p:cNvSpPr>
            <p:nvPr/>
          </p:nvSpPr>
          <p:spPr bwMode="auto">
            <a:xfrm>
              <a:off x="548" y="4065"/>
              <a:ext cx="32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12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3"/>
            <p:cNvSpPr>
              <a:spLocks/>
            </p:cNvSpPr>
            <p:nvPr/>
          </p:nvSpPr>
          <p:spPr bwMode="auto">
            <a:xfrm>
              <a:off x="585" y="4047"/>
              <a:ext cx="12" cy="1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3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4"/>
            <p:cNvSpPr>
              <a:spLocks/>
            </p:cNvSpPr>
            <p:nvPr/>
          </p:nvSpPr>
          <p:spPr bwMode="auto">
            <a:xfrm>
              <a:off x="592" y="4013"/>
              <a:ext cx="62" cy="4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1" y="1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8" y="11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6" y="7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20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1" y="10"/>
                </a:cxn>
                <a:cxn ang="0">
                  <a:pos x="21" y="11"/>
                </a:cxn>
                <a:cxn ang="0">
                  <a:pos x="20" y="12"/>
                </a:cxn>
                <a:cxn ang="0">
                  <a:pos x="20" y="13"/>
                </a:cxn>
                <a:cxn ang="0">
                  <a:pos x="19" y="13"/>
                </a:cxn>
                <a:cxn ang="0">
                  <a:pos x="19" y="14"/>
                </a:cxn>
                <a:cxn ang="0">
                  <a:pos x="18" y="14"/>
                </a:cxn>
                <a:cxn ang="0">
                  <a:pos x="17" y="15"/>
                </a:cxn>
                <a:cxn ang="0">
                  <a:pos x="16" y="15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8" y="1"/>
                </a:cxn>
              </a:cxnLst>
              <a:rect l="0" t="0" r="r" b="b"/>
              <a:pathLst>
                <a:path w="25" h="16">
                  <a:moveTo>
                    <a:pt x="8" y="1"/>
                  </a:moveTo>
                  <a:lnTo>
                    <a:pt x="7" y="4"/>
                  </a:lnTo>
                  <a:lnTo>
                    <a:pt x="13" y="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9" y="8"/>
                  </a:lnTo>
                  <a:lnTo>
                    <a:pt x="6" y="7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5"/>
            <p:cNvSpPr>
              <a:spLocks/>
            </p:cNvSpPr>
            <p:nvPr/>
          </p:nvSpPr>
          <p:spPr bwMode="auto">
            <a:xfrm>
              <a:off x="634" y="4028"/>
              <a:ext cx="15" cy="2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6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6"/>
            <p:cNvSpPr>
              <a:spLocks/>
            </p:cNvSpPr>
            <p:nvPr/>
          </p:nvSpPr>
          <p:spPr bwMode="auto">
            <a:xfrm>
              <a:off x="634" y="4028"/>
              <a:ext cx="15" cy="2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6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7"/>
            <p:cNvSpPr>
              <a:spLocks/>
            </p:cNvSpPr>
            <p:nvPr/>
          </p:nvSpPr>
          <p:spPr bwMode="auto">
            <a:xfrm>
              <a:off x="152" y="4102"/>
              <a:ext cx="14" cy="22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9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</a:cxnLst>
              <a:rect l="0" t="0" r="r" b="b"/>
              <a:pathLst>
                <a:path w="10" h="9">
                  <a:moveTo>
                    <a:pt x="2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128"/>
            <p:cNvSpPr>
              <a:spLocks/>
            </p:cNvSpPr>
            <p:nvPr/>
          </p:nvSpPr>
          <p:spPr bwMode="auto">
            <a:xfrm>
              <a:off x="162" y="4116"/>
              <a:ext cx="32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3" y="7"/>
                </a:cxn>
                <a:cxn ang="0">
                  <a:pos x="5" y="6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3" y="6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lnTo>
                    <a:pt x="5" y="13"/>
                  </a:lnTo>
                  <a:lnTo>
                    <a:pt x="7" y="12"/>
                  </a:lnTo>
                  <a:lnTo>
                    <a:pt x="3" y="7"/>
                  </a:lnTo>
                  <a:lnTo>
                    <a:pt x="5" y="6"/>
                  </a:lnTo>
                  <a:lnTo>
                    <a:pt x="8" y="9"/>
                  </a:lnTo>
                  <a:lnTo>
                    <a:pt x="9" y="8"/>
                  </a:lnTo>
                  <a:lnTo>
                    <a:pt x="7" y="4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29"/>
            <p:cNvSpPr>
              <a:spLocks/>
            </p:cNvSpPr>
            <p:nvPr/>
          </p:nvSpPr>
          <p:spPr bwMode="auto">
            <a:xfrm>
              <a:off x="179" y="4136"/>
              <a:ext cx="29" cy="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0" y="6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30"/>
            <p:cNvSpPr>
              <a:spLocks/>
            </p:cNvSpPr>
            <p:nvPr/>
          </p:nvSpPr>
          <p:spPr bwMode="auto">
            <a:xfrm>
              <a:off x="201" y="4151"/>
              <a:ext cx="27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1" y="6"/>
                </a:cxn>
                <a:cxn ang="0">
                  <a:pos x="9" y="5"/>
                </a:cxn>
                <a:cxn ang="0">
                  <a:pos x="2" y="8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1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2" y="8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31"/>
            <p:cNvSpPr>
              <a:spLocks/>
            </p:cNvSpPr>
            <p:nvPr/>
          </p:nvSpPr>
          <p:spPr bwMode="auto">
            <a:xfrm>
              <a:off x="213" y="4170"/>
              <a:ext cx="22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8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lnTo>
                    <a:pt x="2" y="8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32"/>
            <p:cNvSpPr>
              <a:spLocks/>
            </p:cNvSpPr>
            <p:nvPr/>
          </p:nvSpPr>
          <p:spPr bwMode="auto">
            <a:xfrm>
              <a:off x="226" y="4178"/>
              <a:ext cx="27" cy="27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7" y="10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3"/>
            <p:cNvSpPr>
              <a:spLocks/>
            </p:cNvSpPr>
            <p:nvPr/>
          </p:nvSpPr>
          <p:spPr bwMode="auto">
            <a:xfrm>
              <a:off x="245" y="4190"/>
              <a:ext cx="27" cy="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8"/>
                </a:cxn>
              </a:cxnLst>
              <a:rect l="0" t="0" r="r" b="b"/>
              <a:pathLst>
                <a:path w="11" h="13">
                  <a:moveTo>
                    <a:pt x="0" y="8"/>
                  </a:moveTo>
                  <a:lnTo>
                    <a:pt x="6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8" y="8"/>
                  </a:lnTo>
                  <a:lnTo>
                    <a:pt x="9" y="7"/>
                  </a:lnTo>
                  <a:lnTo>
                    <a:pt x="5" y="4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4"/>
            <p:cNvSpPr>
              <a:spLocks/>
            </p:cNvSpPr>
            <p:nvPr/>
          </p:nvSpPr>
          <p:spPr bwMode="auto">
            <a:xfrm>
              <a:off x="290" y="4210"/>
              <a:ext cx="27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6" y="3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1" h="13">
                  <a:moveTo>
                    <a:pt x="0" y="10"/>
                  </a:moveTo>
                  <a:lnTo>
                    <a:pt x="2" y="10"/>
                  </a:lnTo>
                  <a:lnTo>
                    <a:pt x="4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135"/>
            <p:cNvSpPr>
              <a:spLocks/>
            </p:cNvSpPr>
            <p:nvPr/>
          </p:nvSpPr>
          <p:spPr bwMode="auto">
            <a:xfrm>
              <a:off x="317" y="4222"/>
              <a:ext cx="24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9" y="3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9"/>
                </a:cxn>
              </a:cxnLst>
              <a:rect l="0" t="0" r="r" b="b"/>
              <a:pathLst>
                <a:path w="10" h="11">
                  <a:moveTo>
                    <a:pt x="0" y="9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2" y="8"/>
                  </a:lnTo>
                  <a:lnTo>
                    <a:pt x="3" y="5"/>
                  </a:lnTo>
                  <a:lnTo>
                    <a:pt x="7" y="7"/>
                  </a:lnTo>
                  <a:lnTo>
                    <a:pt x="8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9" y="3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136"/>
            <p:cNvSpPr>
              <a:spLocks/>
            </p:cNvSpPr>
            <p:nvPr/>
          </p:nvSpPr>
          <p:spPr bwMode="auto">
            <a:xfrm>
              <a:off x="339" y="4227"/>
              <a:ext cx="22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137"/>
            <p:cNvSpPr>
              <a:spLocks/>
            </p:cNvSpPr>
            <p:nvPr/>
          </p:nvSpPr>
          <p:spPr bwMode="auto">
            <a:xfrm>
              <a:off x="366" y="4232"/>
              <a:ext cx="20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8" y="3"/>
                </a:cxn>
                <a:cxn ang="0">
                  <a:pos x="8" y="1"/>
                </a:cxn>
                <a:cxn ang="0">
                  <a:pos x="1" y="0"/>
                </a:cxn>
                <a:cxn ang="0">
                  <a:pos x="0" y="10"/>
                </a:cxn>
              </a:cxnLst>
              <a:rect l="0" t="0" r="r" b="b"/>
              <a:pathLst>
                <a:path w="8" h="11">
                  <a:moveTo>
                    <a:pt x="0" y="10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7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3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138"/>
            <p:cNvSpPr>
              <a:spLocks/>
            </p:cNvSpPr>
            <p:nvPr/>
          </p:nvSpPr>
          <p:spPr bwMode="auto">
            <a:xfrm>
              <a:off x="388" y="4237"/>
              <a:ext cx="25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7" y="2"/>
                  </a:lnTo>
                  <a:lnTo>
                    <a:pt x="5" y="2"/>
                  </a:lnTo>
                  <a:lnTo>
                    <a:pt x="6" y="5"/>
                  </a:lnTo>
                  <a:lnTo>
                    <a:pt x="4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39"/>
            <p:cNvSpPr>
              <a:spLocks/>
            </p:cNvSpPr>
            <p:nvPr/>
          </p:nvSpPr>
          <p:spPr bwMode="auto">
            <a:xfrm>
              <a:off x="418" y="4237"/>
              <a:ext cx="22" cy="24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" y="10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lnTo>
                    <a:pt x="3" y="10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140"/>
            <p:cNvSpPr>
              <a:spLocks/>
            </p:cNvSpPr>
            <p:nvPr/>
          </p:nvSpPr>
          <p:spPr bwMode="auto">
            <a:xfrm>
              <a:off x="442" y="4234"/>
              <a:ext cx="25" cy="25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141"/>
            <p:cNvSpPr>
              <a:spLocks/>
            </p:cNvSpPr>
            <p:nvPr/>
          </p:nvSpPr>
          <p:spPr bwMode="auto">
            <a:xfrm>
              <a:off x="467" y="4229"/>
              <a:ext cx="27" cy="27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0"/>
                </a:cxn>
                <a:cxn ang="0">
                  <a:pos x="3" y="7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11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lnTo>
                    <a:pt x="4" y="10"/>
                  </a:lnTo>
                  <a:lnTo>
                    <a:pt x="3" y="7"/>
                  </a:lnTo>
                  <a:lnTo>
                    <a:pt x="8" y="6"/>
                  </a:lnTo>
                  <a:lnTo>
                    <a:pt x="8" y="9"/>
                  </a:lnTo>
                  <a:lnTo>
                    <a:pt x="11" y="9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142"/>
            <p:cNvSpPr>
              <a:spLocks/>
            </p:cNvSpPr>
            <p:nvPr/>
          </p:nvSpPr>
          <p:spPr bwMode="auto">
            <a:xfrm>
              <a:off x="516" y="4217"/>
              <a:ext cx="27" cy="3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5" y="10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2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lnTo>
                    <a:pt x="11" y="9"/>
                  </a:lnTo>
                  <a:lnTo>
                    <a:pt x="10" y="7"/>
                  </a:lnTo>
                  <a:lnTo>
                    <a:pt x="5" y="10"/>
                  </a:lnTo>
                  <a:lnTo>
                    <a:pt x="4" y="7"/>
                  </a:lnTo>
                  <a:lnTo>
                    <a:pt x="9" y="5"/>
                  </a:lnTo>
                  <a:lnTo>
                    <a:pt x="8" y="4"/>
                  </a:lnTo>
                  <a:lnTo>
                    <a:pt x="3" y="5"/>
                  </a:lnTo>
                  <a:lnTo>
                    <a:pt x="2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143"/>
            <p:cNvSpPr>
              <a:spLocks/>
            </p:cNvSpPr>
            <p:nvPr/>
          </p:nvSpPr>
          <p:spPr bwMode="auto">
            <a:xfrm>
              <a:off x="538" y="4210"/>
              <a:ext cx="25" cy="27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11"/>
                </a:cxn>
              </a:cxnLst>
              <a:rect l="0" t="0" r="r" b="b"/>
              <a:pathLst>
                <a:path w="10" h="11">
                  <a:moveTo>
                    <a:pt x="4" y="11"/>
                  </a:move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144"/>
            <p:cNvSpPr>
              <a:spLocks/>
            </p:cNvSpPr>
            <p:nvPr/>
          </p:nvSpPr>
          <p:spPr bwMode="auto">
            <a:xfrm>
              <a:off x="560" y="4195"/>
              <a:ext cx="27" cy="2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7" y="0"/>
                  </a:lnTo>
                  <a:lnTo>
                    <a:pt x="5" y="1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145"/>
            <p:cNvSpPr>
              <a:spLocks/>
            </p:cNvSpPr>
            <p:nvPr/>
          </p:nvSpPr>
          <p:spPr bwMode="auto">
            <a:xfrm>
              <a:off x="585" y="4183"/>
              <a:ext cx="29" cy="27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146"/>
            <p:cNvSpPr>
              <a:spLocks/>
            </p:cNvSpPr>
            <p:nvPr/>
          </p:nvSpPr>
          <p:spPr bwMode="auto">
            <a:xfrm>
              <a:off x="609" y="4170"/>
              <a:ext cx="28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2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8" y="5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4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8" y="5"/>
                  </a:lnTo>
                  <a:lnTo>
                    <a:pt x="9" y="7"/>
                  </a:lnTo>
                  <a:lnTo>
                    <a:pt x="11" y="5"/>
                  </a:lnTo>
                  <a:lnTo>
                    <a:pt x="3" y="1"/>
                  </a:lnTo>
                  <a:lnTo>
                    <a:pt x="2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147"/>
            <p:cNvSpPr>
              <a:spLocks/>
            </p:cNvSpPr>
            <p:nvPr/>
          </p:nvSpPr>
          <p:spPr bwMode="auto">
            <a:xfrm>
              <a:off x="619" y="4151"/>
              <a:ext cx="25" cy="27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0" y="9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9" y="11"/>
                </a:cxn>
              </a:cxnLst>
              <a:rect l="0" t="0" r="r" b="b"/>
              <a:pathLst>
                <a:path w="10" h="11">
                  <a:moveTo>
                    <a:pt x="9" y="11"/>
                  </a:moveTo>
                  <a:lnTo>
                    <a:pt x="10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5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48"/>
            <p:cNvSpPr>
              <a:spLocks/>
            </p:cNvSpPr>
            <p:nvPr/>
          </p:nvSpPr>
          <p:spPr bwMode="auto">
            <a:xfrm>
              <a:off x="637" y="4143"/>
              <a:ext cx="22" cy="23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9" y="7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8" y="9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lnTo>
                    <a:pt x="9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49"/>
            <p:cNvSpPr>
              <a:spLocks/>
            </p:cNvSpPr>
            <p:nvPr/>
          </p:nvSpPr>
          <p:spPr bwMode="auto">
            <a:xfrm>
              <a:off x="646" y="4129"/>
              <a:ext cx="27" cy="24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</a:cxnLst>
              <a:rect l="0" t="0" r="r" b="b"/>
              <a:pathLst>
                <a:path w="11" h="10">
                  <a:moveTo>
                    <a:pt x="2" y="8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150"/>
            <p:cNvSpPr>
              <a:spLocks/>
            </p:cNvSpPr>
            <p:nvPr/>
          </p:nvSpPr>
          <p:spPr bwMode="auto">
            <a:xfrm>
              <a:off x="659" y="4104"/>
              <a:ext cx="32" cy="30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0" y="10"/>
                </a:cxn>
                <a:cxn ang="0">
                  <a:pos x="4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10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9" y="12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lnTo>
                    <a:pt x="10" y="10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0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151"/>
            <p:cNvSpPr>
              <a:spLocks/>
            </p:cNvSpPr>
            <p:nvPr/>
          </p:nvSpPr>
          <p:spPr bwMode="auto">
            <a:xfrm>
              <a:off x="612" y="4057"/>
              <a:ext cx="14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152"/>
            <p:cNvSpPr>
              <a:spLocks/>
            </p:cNvSpPr>
            <p:nvPr/>
          </p:nvSpPr>
          <p:spPr bwMode="auto">
            <a:xfrm>
              <a:off x="612" y="4047"/>
              <a:ext cx="14" cy="1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6" y="1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lnTo>
                    <a:pt x="3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153"/>
            <p:cNvSpPr>
              <a:spLocks/>
            </p:cNvSpPr>
            <p:nvPr/>
          </p:nvSpPr>
          <p:spPr bwMode="auto">
            <a:xfrm>
              <a:off x="277" y="3806"/>
              <a:ext cx="286" cy="2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8" y="15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51" y="18"/>
                </a:cxn>
                <a:cxn ang="0">
                  <a:pos x="54" y="20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57" y="23"/>
                </a:cxn>
                <a:cxn ang="0">
                  <a:pos x="60" y="26"/>
                </a:cxn>
                <a:cxn ang="0">
                  <a:pos x="0" y="82"/>
                </a:cxn>
                <a:cxn ang="0">
                  <a:pos x="0" y="87"/>
                </a:cxn>
                <a:cxn ang="0">
                  <a:pos x="62" y="28"/>
                </a:cxn>
                <a:cxn ang="0">
                  <a:pos x="65" y="31"/>
                </a:cxn>
                <a:cxn ang="0">
                  <a:pos x="0" y="92"/>
                </a:cxn>
                <a:cxn ang="0">
                  <a:pos x="0" y="98"/>
                </a:cxn>
                <a:cxn ang="0">
                  <a:pos x="68" y="34"/>
                </a:cxn>
                <a:cxn ang="0">
                  <a:pos x="71" y="37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2" y="106"/>
                </a:cxn>
                <a:cxn ang="0">
                  <a:pos x="74" y="39"/>
                </a:cxn>
                <a:cxn ang="0">
                  <a:pos x="77" y="42"/>
                </a:cxn>
                <a:cxn ang="0">
                  <a:pos x="8" y="106"/>
                </a:cxn>
                <a:cxn ang="0">
                  <a:pos x="14" y="106"/>
                </a:cxn>
                <a:cxn ang="0">
                  <a:pos x="80" y="45"/>
                </a:cxn>
                <a:cxn ang="0">
                  <a:pos x="83" y="47"/>
                </a:cxn>
                <a:cxn ang="0">
                  <a:pos x="20" y="106"/>
                </a:cxn>
                <a:cxn ang="0">
                  <a:pos x="26" y="106"/>
                </a:cxn>
                <a:cxn ang="0">
                  <a:pos x="86" y="50"/>
                </a:cxn>
                <a:cxn ang="0">
                  <a:pos x="89" y="53"/>
                </a:cxn>
                <a:cxn ang="0">
                  <a:pos x="31" y="106"/>
                </a:cxn>
                <a:cxn ang="0">
                  <a:pos x="37" y="106"/>
                </a:cxn>
                <a:cxn ang="0">
                  <a:pos x="91" y="55"/>
                </a:cxn>
                <a:cxn ang="0">
                  <a:pos x="94" y="58"/>
                </a:cxn>
                <a:cxn ang="0">
                  <a:pos x="43" y="106"/>
                </a:cxn>
                <a:cxn ang="0">
                  <a:pos x="49" y="106"/>
                </a:cxn>
                <a:cxn ang="0">
                  <a:pos x="97" y="61"/>
                </a:cxn>
                <a:cxn ang="0">
                  <a:pos x="116" y="78"/>
                </a:cxn>
                <a:cxn ang="0">
                  <a:pos x="116" y="0"/>
                </a:cxn>
                <a:cxn ang="0">
                  <a:pos x="31" y="0"/>
                </a:cxn>
              </a:cxnLst>
              <a:rect l="0" t="0" r="r" b="b"/>
              <a:pathLst>
                <a:path w="116" h="106">
                  <a:moveTo>
                    <a:pt x="31" y="0"/>
                  </a:moveTo>
                  <a:lnTo>
                    <a:pt x="48" y="1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51" y="18"/>
                  </a:lnTo>
                  <a:lnTo>
                    <a:pt x="54" y="20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57" y="23"/>
                  </a:lnTo>
                  <a:lnTo>
                    <a:pt x="60" y="2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62" y="28"/>
                  </a:lnTo>
                  <a:lnTo>
                    <a:pt x="65" y="31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68" y="34"/>
                  </a:lnTo>
                  <a:lnTo>
                    <a:pt x="71" y="37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74" y="39"/>
                  </a:lnTo>
                  <a:lnTo>
                    <a:pt x="77" y="42"/>
                  </a:lnTo>
                  <a:lnTo>
                    <a:pt x="8" y="106"/>
                  </a:lnTo>
                  <a:lnTo>
                    <a:pt x="14" y="106"/>
                  </a:lnTo>
                  <a:lnTo>
                    <a:pt x="80" y="45"/>
                  </a:lnTo>
                  <a:lnTo>
                    <a:pt x="83" y="47"/>
                  </a:lnTo>
                  <a:lnTo>
                    <a:pt x="20" y="106"/>
                  </a:lnTo>
                  <a:lnTo>
                    <a:pt x="26" y="106"/>
                  </a:lnTo>
                  <a:lnTo>
                    <a:pt x="86" y="50"/>
                  </a:lnTo>
                  <a:lnTo>
                    <a:pt x="89" y="53"/>
                  </a:lnTo>
                  <a:lnTo>
                    <a:pt x="31" y="106"/>
                  </a:lnTo>
                  <a:lnTo>
                    <a:pt x="37" y="106"/>
                  </a:lnTo>
                  <a:lnTo>
                    <a:pt x="91" y="55"/>
                  </a:lnTo>
                  <a:lnTo>
                    <a:pt x="94" y="58"/>
                  </a:lnTo>
                  <a:lnTo>
                    <a:pt x="43" y="106"/>
                  </a:lnTo>
                  <a:lnTo>
                    <a:pt x="49" y="106"/>
                  </a:lnTo>
                  <a:lnTo>
                    <a:pt x="97" y="61"/>
                  </a:lnTo>
                  <a:lnTo>
                    <a:pt x="116" y="78"/>
                  </a:lnTo>
                  <a:lnTo>
                    <a:pt x="11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Rectangle 154"/>
            <p:cNvSpPr>
              <a:spLocks noChangeArrowheads="1"/>
            </p:cNvSpPr>
            <p:nvPr/>
          </p:nvSpPr>
          <p:spPr bwMode="auto">
            <a:xfrm>
              <a:off x="395" y="3843"/>
              <a:ext cx="64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Rectangle 155"/>
            <p:cNvSpPr>
              <a:spLocks noChangeArrowheads="1"/>
            </p:cNvSpPr>
            <p:nvPr/>
          </p:nvSpPr>
          <p:spPr bwMode="auto">
            <a:xfrm>
              <a:off x="344" y="3893"/>
              <a:ext cx="174" cy="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267E-012D-4373-AABA-B3746F75E824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7666-F7B6-47F2-AB18-E1CC1E156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473B-80C2-4A94-AB48-8496DDBC25DE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5AC3-E19C-48BB-A7B7-5A4E3C266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9"/>
          <p:cNvGrpSpPr>
            <a:grpSpLocks noChangeAspect="1"/>
          </p:cNvGrpSpPr>
          <p:nvPr userDrawn="1"/>
        </p:nvGrpSpPr>
        <p:grpSpPr bwMode="auto">
          <a:xfrm>
            <a:off x="131763" y="158750"/>
            <a:ext cx="935037" cy="1008063"/>
            <a:chOff x="137" y="3654"/>
            <a:chExt cx="568" cy="612"/>
          </a:xfrm>
        </p:grpSpPr>
        <p:sp>
          <p:nvSpPr>
            <p:cNvPr id="6" name="AutoShape 90"/>
            <p:cNvSpPr>
              <a:spLocks noChangeAspect="1" noChangeArrowheads="1" noTextEdit="1"/>
            </p:cNvSpPr>
            <p:nvPr/>
          </p:nvSpPr>
          <p:spPr bwMode="auto">
            <a:xfrm>
              <a:off x="137" y="3654"/>
              <a:ext cx="56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91"/>
            <p:cNvSpPr>
              <a:spLocks noEditPoints="1"/>
            </p:cNvSpPr>
            <p:nvPr/>
          </p:nvSpPr>
          <p:spPr bwMode="auto">
            <a:xfrm>
              <a:off x="139" y="3656"/>
              <a:ext cx="562" cy="559"/>
            </a:xfrm>
            <a:custGeom>
              <a:avLst/>
              <a:gdLst/>
              <a:ahLst/>
              <a:cxnLst>
                <a:cxn ang="0">
                  <a:pos x="94" y="5"/>
                </a:cxn>
                <a:cxn ang="0">
                  <a:pos x="71" y="12"/>
                </a:cxn>
                <a:cxn ang="0">
                  <a:pos x="50" y="23"/>
                </a:cxn>
                <a:cxn ang="0">
                  <a:pos x="32" y="39"/>
                </a:cxn>
                <a:cxn ang="0">
                  <a:pos x="18" y="59"/>
                </a:cxn>
                <a:cxn ang="0">
                  <a:pos x="8" y="81"/>
                </a:cxn>
                <a:cxn ang="0">
                  <a:pos x="3" y="105"/>
                </a:cxn>
                <a:cxn ang="0">
                  <a:pos x="4" y="125"/>
                </a:cxn>
                <a:cxn ang="0">
                  <a:pos x="9" y="149"/>
                </a:cxn>
                <a:cxn ang="0">
                  <a:pos x="19" y="171"/>
                </a:cxn>
                <a:cxn ang="0">
                  <a:pos x="34" y="190"/>
                </a:cxn>
                <a:cxn ang="0">
                  <a:pos x="52" y="206"/>
                </a:cxn>
                <a:cxn ang="0">
                  <a:pos x="73" y="217"/>
                </a:cxn>
                <a:cxn ang="0">
                  <a:pos x="97" y="223"/>
                </a:cxn>
                <a:cxn ang="0">
                  <a:pos x="117" y="225"/>
                </a:cxn>
                <a:cxn ang="0">
                  <a:pos x="142" y="221"/>
                </a:cxn>
                <a:cxn ang="0">
                  <a:pos x="164" y="212"/>
                </a:cxn>
                <a:cxn ang="0">
                  <a:pos x="185" y="199"/>
                </a:cxn>
                <a:cxn ang="0">
                  <a:pos x="201" y="182"/>
                </a:cxn>
                <a:cxn ang="0">
                  <a:pos x="214" y="162"/>
                </a:cxn>
                <a:cxn ang="0">
                  <a:pos x="222" y="139"/>
                </a:cxn>
                <a:cxn ang="0">
                  <a:pos x="225" y="114"/>
                </a:cxn>
                <a:cxn ang="0">
                  <a:pos x="223" y="94"/>
                </a:cxn>
                <a:cxn ang="0">
                  <a:pos x="216" y="71"/>
                </a:cxn>
                <a:cxn ang="0">
                  <a:pos x="204" y="50"/>
                </a:cxn>
                <a:cxn ang="0">
                  <a:pos x="189" y="32"/>
                </a:cxn>
                <a:cxn ang="0">
                  <a:pos x="169" y="18"/>
                </a:cxn>
                <a:cxn ang="0">
                  <a:pos x="147" y="8"/>
                </a:cxn>
                <a:cxn ang="0">
                  <a:pos x="123" y="3"/>
                </a:cxn>
                <a:cxn ang="0">
                  <a:pos x="123" y="1"/>
                </a:cxn>
                <a:cxn ang="0">
                  <a:pos x="148" y="5"/>
                </a:cxn>
                <a:cxn ang="0">
                  <a:pos x="171" y="15"/>
                </a:cxn>
                <a:cxn ang="0">
                  <a:pos x="190" y="30"/>
                </a:cxn>
                <a:cxn ang="0">
                  <a:pos x="207" y="48"/>
                </a:cxn>
                <a:cxn ang="0">
                  <a:pos x="219" y="70"/>
                </a:cxn>
                <a:cxn ang="0">
                  <a:pos x="226" y="94"/>
                </a:cxn>
                <a:cxn ang="0">
                  <a:pos x="228" y="114"/>
                </a:cxn>
                <a:cxn ang="0">
                  <a:pos x="225" y="139"/>
                </a:cxn>
                <a:cxn ang="0">
                  <a:pos x="217" y="163"/>
                </a:cxn>
                <a:cxn ang="0">
                  <a:pos x="203" y="184"/>
                </a:cxn>
                <a:cxn ang="0">
                  <a:pos x="186" y="201"/>
                </a:cxn>
                <a:cxn ang="0">
                  <a:pos x="166" y="215"/>
                </a:cxn>
                <a:cxn ang="0">
                  <a:pos x="142" y="224"/>
                </a:cxn>
                <a:cxn ang="0">
                  <a:pos x="117" y="227"/>
                </a:cxn>
                <a:cxn ang="0">
                  <a:pos x="97" y="226"/>
                </a:cxn>
                <a:cxn ang="0">
                  <a:pos x="72" y="219"/>
                </a:cxn>
                <a:cxn ang="0">
                  <a:pos x="50" y="208"/>
                </a:cxn>
                <a:cxn ang="0">
                  <a:pos x="32" y="192"/>
                </a:cxn>
                <a:cxn ang="0">
                  <a:pos x="17" y="172"/>
                </a:cxn>
                <a:cxn ang="0">
                  <a:pos x="6" y="150"/>
                </a:cxn>
                <a:cxn ang="0">
                  <a:pos x="1" y="125"/>
                </a:cxn>
                <a:cxn ang="0">
                  <a:pos x="1" y="105"/>
                </a:cxn>
                <a:cxn ang="0">
                  <a:pos x="5" y="80"/>
                </a:cxn>
                <a:cxn ang="0">
                  <a:pos x="15" y="57"/>
                </a:cxn>
                <a:cxn ang="0">
                  <a:pos x="30" y="37"/>
                </a:cxn>
                <a:cxn ang="0">
                  <a:pos x="48" y="21"/>
                </a:cxn>
                <a:cxn ang="0">
                  <a:pos x="70" y="9"/>
                </a:cxn>
                <a:cxn ang="0">
                  <a:pos x="94" y="2"/>
                </a:cxn>
              </a:cxnLst>
              <a:rect l="0" t="0" r="r" b="b"/>
              <a:pathLst>
                <a:path w="228" h="227">
                  <a:moveTo>
                    <a:pt x="114" y="3"/>
                  </a:moveTo>
                  <a:lnTo>
                    <a:pt x="114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0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6"/>
                  </a:lnTo>
                  <a:lnTo>
                    <a:pt x="86" y="6"/>
                  </a:lnTo>
                  <a:lnTo>
                    <a:pt x="84" y="7"/>
                  </a:lnTo>
                  <a:lnTo>
                    <a:pt x="81" y="8"/>
                  </a:lnTo>
                  <a:lnTo>
                    <a:pt x="78" y="9"/>
                  </a:lnTo>
                  <a:lnTo>
                    <a:pt x="76" y="10"/>
                  </a:lnTo>
                  <a:lnTo>
                    <a:pt x="73" y="10"/>
                  </a:lnTo>
                  <a:lnTo>
                    <a:pt x="71" y="12"/>
                  </a:lnTo>
                  <a:lnTo>
                    <a:pt x="68" y="13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61" y="16"/>
                  </a:lnTo>
                  <a:lnTo>
                    <a:pt x="59" y="18"/>
                  </a:lnTo>
                  <a:lnTo>
                    <a:pt x="57" y="19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7" y="33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8" y="43"/>
                  </a:lnTo>
                  <a:lnTo>
                    <a:pt x="27" y="45"/>
                  </a:lnTo>
                  <a:lnTo>
                    <a:pt x="25" y="47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5" y="63"/>
                  </a:lnTo>
                  <a:lnTo>
                    <a:pt x="14" y="66"/>
                  </a:lnTo>
                  <a:lnTo>
                    <a:pt x="13" y="68"/>
                  </a:lnTo>
                  <a:lnTo>
                    <a:pt x="12" y="71"/>
                  </a:lnTo>
                  <a:lnTo>
                    <a:pt x="11" y="73"/>
                  </a:lnTo>
                  <a:lnTo>
                    <a:pt x="10" y="76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7" y="83"/>
                  </a:lnTo>
                  <a:lnTo>
                    <a:pt x="6" y="86"/>
                  </a:lnTo>
                  <a:lnTo>
                    <a:pt x="6" y="89"/>
                  </a:lnTo>
                  <a:lnTo>
                    <a:pt x="5" y="91"/>
                  </a:lnTo>
                  <a:lnTo>
                    <a:pt x="5" y="94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3" y="122"/>
                  </a:lnTo>
                  <a:lnTo>
                    <a:pt x="4" y="125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3"/>
                  </a:lnTo>
                  <a:lnTo>
                    <a:pt x="5" y="136"/>
                  </a:lnTo>
                  <a:lnTo>
                    <a:pt x="6" y="139"/>
                  </a:lnTo>
                  <a:lnTo>
                    <a:pt x="6" y="141"/>
                  </a:lnTo>
                  <a:lnTo>
                    <a:pt x="7" y="144"/>
                  </a:lnTo>
                  <a:lnTo>
                    <a:pt x="8" y="147"/>
                  </a:lnTo>
                  <a:lnTo>
                    <a:pt x="9" y="149"/>
                  </a:lnTo>
                  <a:lnTo>
                    <a:pt x="10" y="152"/>
                  </a:lnTo>
                  <a:lnTo>
                    <a:pt x="11" y="154"/>
                  </a:lnTo>
                  <a:lnTo>
                    <a:pt x="12" y="157"/>
                  </a:lnTo>
                  <a:lnTo>
                    <a:pt x="13" y="159"/>
                  </a:lnTo>
                  <a:lnTo>
                    <a:pt x="14" y="162"/>
                  </a:lnTo>
                  <a:lnTo>
                    <a:pt x="15" y="164"/>
                  </a:lnTo>
                  <a:lnTo>
                    <a:pt x="16" y="167"/>
                  </a:lnTo>
                  <a:lnTo>
                    <a:pt x="18" y="169"/>
                  </a:lnTo>
                  <a:lnTo>
                    <a:pt x="19" y="171"/>
                  </a:lnTo>
                  <a:lnTo>
                    <a:pt x="21" y="173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5" y="180"/>
                  </a:lnTo>
                  <a:lnTo>
                    <a:pt x="27" y="182"/>
                  </a:lnTo>
                  <a:lnTo>
                    <a:pt x="28" y="184"/>
                  </a:lnTo>
                  <a:lnTo>
                    <a:pt x="30" y="186"/>
                  </a:lnTo>
                  <a:lnTo>
                    <a:pt x="32" y="188"/>
                  </a:lnTo>
                  <a:lnTo>
                    <a:pt x="34" y="190"/>
                  </a:lnTo>
                  <a:lnTo>
                    <a:pt x="36" y="192"/>
                  </a:lnTo>
                  <a:lnTo>
                    <a:pt x="37" y="194"/>
                  </a:lnTo>
                  <a:lnTo>
                    <a:pt x="39" y="196"/>
                  </a:lnTo>
                  <a:lnTo>
                    <a:pt x="41" y="198"/>
                  </a:lnTo>
                  <a:lnTo>
                    <a:pt x="43" y="199"/>
                  </a:lnTo>
                  <a:lnTo>
                    <a:pt x="46" y="201"/>
                  </a:lnTo>
                  <a:lnTo>
                    <a:pt x="48" y="203"/>
                  </a:lnTo>
                  <a:lnTo>
                    <a:pt x="50" y="204"/>
                  </a:lnTo>
                  <a:lnTo>
                    <a:pt x="52" y="206"/>
                  </a:lnTo>
                  <a:lnTo>
                    <a:pt x="54" y="207"/>
                  </a:lnTo>
                  <a:lnTo>
                    <a:pt x="57" y="209"/>
                  </a:lnTo>
                  <a:lnTo>
                    <a:pt x="59" y="210"/>
                  </a:lnTo>
                  <a:lnTo>
                    <a:pt x="61" y="211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5"/>
                  </a:lnTo>
                  <a:lnTo>
                    <a:pt x="71" y="216"/>
                  </a:lnTo>
                  <a:lnTo>
                    <a:pt x="73" y="217"/>
                  </a:lnTo>
                  <a:lnTo>
                    <a:pt x="76" y="218"/>
                  </a:lnTo>
                  <a:lnTo>
                    <a:pt x="78" y="219"/>
                  </a:lnTo>
                  <a:lnTo>
                    <a:pt x="81" y="220"/>
                  </a:lnTo>
                  <a:lnTo>
                    <a:pt x="84" y="220"/>
                  </a:lnTo>
                  <a:lnTo>
                    <a:pt x="86" y="221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4" y="223"/>
                  </a:lnTo>
                  <a:lnTo>
                    <a:pt x="97" y="223"/>
                  </a:lnTo>
                  <a:lnTo>
                    <a:pt x="100" y="224"/>
                  </a:lnTo>
                  <a:lnTo>
                    <a:pt x="103" y="224"/>
                  </a:lnTo>
                  <a:lnTo>
                    <a:pt x="105" y="224"/>
                  </a:lnTo>
                  <a:lnTo>
                    <a:pt x="108" y="224"/>
                  </a:lnTo>
                  <a:lnTo>
                    <a:pt x="111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7" y="225"/>
                  </a:lnTo>
                  <a:lnTo>
                    <a:pt x="120" y="224"/>
                  </a:lnTo>
                  <a:lnTo>
                    <a:pt x="123" y="224"/>
                  </a:lnTo>
                  <a:lnTo>
                    <a:pt x="125" y="224"/>
                  </a:lnTo>
                  <a:lnTo>
                    <a:pt x="128" y="224"/>
                  </a:lnTo>
                  <a:lnTo>
                    <a:pt x="131" y="223"/>
                  </a:lnTo>
                  <a:lnTo>
                    <a:pt x="134" y="223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42" y="221"/>
                  </a:lnTo>
                  <a:lnTo>
                    <a:pt x="144" y="220"/>
                  </a:lnTo>
                  <a:lnTo>
                    <a:pt x="147" y="220"/>
                  </a:lnTo>
                  <a:lnTo>
                    <a:pt x="150" y="219"/>
                  </a:lnTo>
                  <a:lnTo>
                    <a:pt x="152" y="218"/>
                  </a:lnTo>
                  <a:lnTo>
                    <a:pt x="155" y="217"/>
                  </a:lnTo>
                  <a:lnTo>
                    <a:pt x="157" y="216"/>
                  </a:lnTo>
                  <a:lnTo>
                    <a:pt x="160" y="215"/>
                  </a:lnTo>
                  <a:lnTo>
                    <a:pt x="162" y="214"/>
                  </a:lnTo>
                  <a:lnTo>
                    <a:pt x="164" y="212"/>
                  </a:lnTo>
                  <a:lnTo>
                    <a:pt x="167" y="211"/>
                  </a:lnTo>
                  <a:lnTo>
                    <a:pt x="169" y="210"/>
                  </a:lnTo>
                  <a:lnTo>
                    <a:pt x="171" y="209"/>
                  </a:lnTo>
                  <a:lnTo>
                    <a:pt x="174" y="207"/>
                  </a:lnTo>
                  <a:lnTo>
                    <a:pt x="176" y="206"/>
                  </a:lnTo>
                  <a:lnTo>
                    <a:pt x="178" y="204"/>
                  </a:lnTo>
                  <a:lnTo>
                    <a:pt x="180" y="203"/>
                  </a:lnTo>
                  <a:lnTo>
                    <a:pt x="182" y="201"/>
                  </a:lnTo>
                  <a:lnTo>
                    <a:pt x="185" y="199"/>
                  </a:lnTo>
                  <a:lnTo>
                    <a:pt x="187" y="198"/>
                  </a:lnTo>
                  <a:lnTo>
                    <a:pt x="189" y="196"/>
                  </a:lnTo>
                  <a:lnTo>
                    <a:pt x="191" y="194"/>
                  </a:lnTo>
                  <a:lnTo>
                    <a:pt x="192" y="192"/>
                  </a:lnTo>
                  <a:lnTo>
                    <a:pt x="194" y="190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200" y="184"/>
                  </a:lnTo>
                  <a:lnTo>
                    <a:pt x="201" y="182"/>
                  </a:lnTo>
                  <a:lnTo>
                    <a:pt x="203" y="180"/>
                  </a:lnTo>
                  <a:lnTo>
                    <a:pt x="204" y="178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9" y="171"/>
                  </a:lnTo>
                  <a:lnTo>
                    <a:pt x="210" y="169"/>
                  </a:lnTo>
                  <a:lnTo>
                    <a:pt x="212" y="167"/>
                  </a:lnTo>
                  <a:lnTo>
                    <a:pt x="213" y="164"/>
                  </a:lnTo>
                  <a:lnTo>
                    <a:pt x="214" y="162"/>
                  </a:lnTo>
                  <a:lnTo>
                    <a:pt x="215" y="159"/>
                  </a:lnTo>
                  <a:lnTo>
                    <a:pt x="216" y="157"/>
                  </a:lnTo>
                  <a:lnTo>
                    <a:pt x="217" y="154"/>
                  </a:lnTo>
                  <a:lnTo>
                    <a:pt x="218" y="152"/>
                  </a:lnTo>
                  <a:lnTo>
                    <a:pt x="219" y="149"/>
                  </a:lnTo>
                  <a:lnTo>
                    <a:pt x="220" y="147"/>
                  </a:lnTo>
                  <a:lnTo>
                    <a:pt x="221" y="144"/>
                  </a:lnTo>
                  <a:lnTo>
                    <a:pt x="222" y="141"/>
                  </a:lnTo>
                  <a:lnTo>
                    <a:pt x="222" y="139"/>
                  </a:lnTo>
                  <a:lnTo>
                    <a:pt x="223" y="136"/>
                  </a:lnTo>
                  <a:lnTo>
                    <a:pt x="223" y="133"/>
                  </a:lnTo>
                  <a:lnTo>
                    <a:pt x="224" y="131"/>
                  </a:lnTo>
                  <a:lnTo>
                    <a:pt x="224" y="128"/>
                  </a:lnTo>
                  <a:lnTo>
                    <a:pt x="224" y="125"/>
                  </a:lnTo>
                  <a:lnTo>
                    <a:pt x="225" y="122"/>
                  </a:lnTo>
                  <a:lnTo>
                    <a:pt x="225" y="119"/>
                  </a:lnTo>
                  <a:lnTo>
                    <a:pt x="225" y="117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111"/>
                  </a:lnTo>
                  <a:lnTo>
                    <a:pt x="225" y="108"/>
                  </a:lnTo>
                  <a:lnTo>
                    <a:pt x="225" y="105"/>
                  </a:lnTo>
                  <a:lnTo>
                    <a:pt x="224" y="102"/>
                  </a:lnTo>
                  <a:lnTo>
                    <a:pt x="224" y="100"/>
                  </a:lnTo>
                  <a:lnTo>
                    <a:pt x="224" y="97"/>
                  </a:lnTo>
                  <a:lnTo>
                    <a:pt x="223" y="94"/>
                  </a:lnTo>
                  <a:lnTo>
                    <a:pt x="223" y="91"/>
                  </a:lnTo>
                  <a:lnTo>
                    <a:pt x="222" y="89"/>
                  </a:lnTo>
                  <a:lnTo>
                    <a:pt x="222" y="86"/>
                  </a:lnTo>
                  <a:lnTo>
                    <a:pt x="221" y="83"/>
                  </a:lnTo>
                  <a:lnTo>
                    <a:pt x="220" y="81"/>
                  </a:lnTo>
                  <a:lnTo>
                    <a:pt x="219" y="78"/>
                  </a:lnTo>
                  <a:lnTo>
                    <a:pt x="218" y="76"/>
                  </a:lnTo>
                  <a:lnTo>
                    <a:pt x="217" y="73"/>
                  </a:lnTo>
                  <a:lnTo>
                    <a:pt x="216" y="71"/>
                  </a:lnTo>
                  <a:lnTo>
                    <a:pt x="215" y="68"/>
                  </a:lnTo>
                  <a:lnTo>
                    <a:pt x="214" y="66"/>
                  </a:lnTo>
                  <a:lnTo>
                    <a:pt x="213" y="63"/>
                  </a:lnTo>
                  <a:lnTo>
                    <a:pt x="212" y="61"/>
                  </a:lnTo>
                  <a:lnTo>
                    <a:pt x="210" y="59"/>
                  </a:lnTo>
                  <a:lnTo>
                    <a:pt x="209" y="56"/>
                  </a:lnTo>
                  <a:lnTo>
                    <a:pt x="207" y="54"/>
                  </a:lnTo>
                  <a:lnTo>
                    <a:pt x="206" y="52"/>
                  </a:lnTo>
                  <a:lnTo>
                    <a:pt x="204" y="50"/>
                  </a:lnTo>
                  <a:lnTo>
                    <a:pt x="203" y="47"/>
                  </a:lnTo>
                  <a:lnTo>
                    <a:pt x="201" y="45"/>
                  </a:lnTo>
                  <a:lnTo>
                    <a:pt x="200" y="43"/>
                  </a:lnTo>
                  <a:lnTo>
                    <a:pt x="198" y="41"/>
                  </a:lnTo>
                  <a:lnTo>
                    <a:pt x="196" y="39"/>
                  </a:lnTo>
                  <a:lnTo>
                    <a:pt x="194" y="37"/>
                  </a:lnTo>
                  <a:lnTo>
                    <a:pt x="192" y="35"/>
                  </a:lnTo>
                  <a:lnTo>
                    <a:pt x="191" y="33"/>
                  </a:lnTo>
                  <a:lnTo>
                    <a:pt x="189" y="32"/>
                  </a:lnTo>
                  <a:lnTo>
                    <a:pt x="187" y="30"/>
                  </a:lnTo>
                  <a:lnTo>
                    <a:pt x="185" y="28"/>
                  </a:lnTo>
                  <a:lnTo>
                    <a:pt x="182" y="26"/>
                  </a:lnTo>
                  <a:lnTo>
                    <a:pt x="180" y="25"/>
                  </a:lnTo>
                  <a:lnTo>
                    <a:pt x="178" y="23"/>
                  </a:lnTo>
                  <a:lnTo>
                    <a:pt x="176" y="22"/>
                  </a:lnTo>
                  <a:lnTo>
                    <a:pt x="174" y="20"/>
                  </a:lnTo>
                  <a:lnTo>
                    <a:pt x="171" y="19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4" y="15"/>
                  </a:lnTo>
                  <a:lnTo>
                    <a:pt x="162" y="14"/>
                  </a:lnTo>
                  <a:lnTo>
                    <a:pt x="160" y="13"/>
                  </a:lnTo>
                  <a:lnTo>
                    <a:pt x="157" y="12"/>
                  </a:lnTo>
                  <a:lnTo>
                    <a:pt x="155" y="10"/>
                  </a:lnTo>
                  <a:lnTo>
                    <a:pt x="152" y="10"/>
                  </a:lnTo>
                  <a:lnTo>
                    <a:pt x="150" y="9"/>
                  </a:lnTo>
                  <a:lnTo>
                    <a:pt x="147" y="8"/>
                  </a:lnTo>
                  <a:lnTo>
                    <a:pt x="144" y="7"/>
                  </a:lnTo>
                  <a:lnTo>
                    <a:pt x="142" y="6"/>
                  </a:lnTo>
                  <a:lnTo>
                    <a:pt x="139" y="6"/>
                  </a:lnTo>
                  <a:lnTo>
                    <a:pt x="136" y="5"/>
                  </a:lnTo>
                  <a:lnTo>
                    <a:pt x="134" y="5"/>
                  </a:lnTo>
                  <a:lnTo>
                    <a:pt x="131" y="4"/>
                  </a:lnTo>
                  <a:lnTo>
                    <a:pt x="128" y="4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0" y="3"/>
                  </a:lnTo>
                  <a:lnTo>
                    <a:pt x="117" y="3"/>
                  </a:lnTo>
                  <a:lnTo>
                    <a:pt x="114" y="3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1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1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3"/>
                  </a:lnTo>
                  <a:lnTo>
                    <a:pt x="142" y="4"/>
                  </a:lnTo>
                  <a:lnTo>
                    <a:pt x="145" y="5"/>
                  </a:lnTo>
                  <a:lnTo>
                    <a:pt x="148" y="5"/>
                  </a:lnTo>
                  <a:lnTo>
                    <a:pt x="150" y="6"/>
                  </a:lnTo>
                  <a:lnTo>
                    <a:pt x="153" y="7"/>
                  </a:lnTo>
                  <a:lnTo>
                    <a:pt x="156" y="8"/>
                  </a:lnTo>
                  <a:lnTo>
                    <a:pt x="158" y="9"/>
                  </a:lnTo>
                  <a:lnTo>
                    <a:pt x="161" y="10"/>
                  </a:lnTo>
                  <a:lnTo>
                    <a:pt x="163" y="11"/>
                  </a:lnTo>
                  <a:lnTo>
                    <a:pt x="166" y="13"/>
                  </a:lnTo>
                  <a:lnTo>
                    <a:pt x="168" y="14"/>
                  </a:lnTo>
                  <a:lnTo>
                    <a:pt x="171" y="15"/>
                  </a:lnTo>
                  <a:lnTo>
                    <a:pt x="173" y="17"/>
                  </a:lnTo>
                  <a:lnTo>
                    <a:pt x="175" y="18"/>
                  </a:lnTo>
                  <a:lnTo>
                    <a:pt x="178" y="20"/>
                  </a:lnTo>
                  <a:lnTo>
                    <a:pt x="180" y="21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6" y="26"/>
                  </a:lnTo>
                  <a:lnTo>
                    <a:pt x="188" y="28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6" y="35"/>
                  </a:lnTo>
                  <a:lnTo>
                    <a:pt x="198" y="37"/>
                  </a:lnTo>
                  <a:lnTo>
                    <a:pt x="200" y="40"/>
                  </a:lnTo>
                  <a:lnTo>
                    <a:pt x="202" y="42"/>
                  </a:lnTo>
                  <a:lnTo>
                    <a:pt x="203" y="44"/>
                  </a:lnTo>
                  <a:lnTo>
                    <a:pt x="205" y="46"/>
                  </a:lnTo>
                  <a:lnTo>
                    <a:pt x="207" y="48"/>
                  </a:lnTo>
                  <a:lnTo>
                    <a:pt x="208" y="50"/>
                  </a:lnTo>
                  <a:lnTo>
                    <a:pt x="210" y="53"/>
                  </a:lnTo>
                  <a:lnTo>
                    <a:pt x="211" y="55"/>
                  </a:lnTo>
                  <a:lnTo>
                    <a:pt x="213" y="57"/>
                  </a:lnTo>
                  <a:lnTo>
                    <a:pt x="214" y="60"/>
                  </a:lnTo>
                  <a:lnTo>
                    <a:pt x="215" y="62"/>
                  </a:lnTo>
                  <a:lnTo>
                    <a:pt x="217" y="65"/>
                  </a:lnTo>
                  <a:lnTo>
                    <a:pt x="218" y="67"/>
                  </a:lnTo>
                  <a:lnTo>
                    <a:pt x="219" y="70"/>
                  </a:lnTo>
                  <a:lnTo>
                    <a:pt x="220" y="72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3" y="80"/>
                  </a:lnTo>
                  <a:lnTo>
                    <a:pt x="223" y="83"/>
                  </a:lnTo>
                  <a:lnTo>
                    <a:pt x="224" y="85"/>
                  </a:lnTo>
                  <a:lnTo>
                    <a:pt x="225" y="88"/>
                  </a:lnTo>
                  <a:lnTo>
                    <a:pt x="225" y="91"/>
                  </a:lnTo>
                  <a:lnTo>
                    <a:pt x="226" y="94"/>
                  </a:lnTo>
                  <a:lnTo>
                    <a:pt x="226" y="96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27" y="105"/>
                  </a:lnTo>
                  <a:lnTo>
                    <a:pt x="228" y="108"/>
                  </a:lnTo>
                  <a:lnTo>
                    <a:pt x="228" y="111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27" y="122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6" y="131"/>
                  </a:lnTo>
                  <a:lnTo>
                    <a:pt x="226" y="134"/>
                  </a:lnTo>
                  <a:lnTo>
                    <a:pt x="225" y="136"/>
                  </a:lnTo>
                  <a:lnTo>
                    <a:pt x="225" y="139"/>
                  </a:lnTo>
                  <a:lnTo>
                    <a:pt x="224" y="142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222" y="150"/>
                  </a:lnTo>
                  <a:lnTo>
                    <a:pt x="221" y="153"/>
                  </a:lnTo>
                  <a:lnTo>
                    <a:pt x="220" y="155"/>
                  </a:lnTo>
                  <a:lnTo>
                    <a:pt x="219" y="158"/>
                  </a:lnTo>
                  <a:lnTo>
                    <a:pt x="218" y="160"/>
                  </a:lnTo>
                  <a:lnTo>
                    <a:pt x="217" y="163"/>
                  </a:lnTo>
                  <a:lnTo>
                    <a:pt x="215" y="165"/>
                  </a:lnTo>
                  <a:lnTo>
                    <a:pt x="214" y="168"/>
                  </a:lnTo>
                  <a:lnTo>
                    <a:pt x="213" y="170"/>
                  </a:lnTo>
                  <a:lnTo>
                    <a:pt x="211" y="172"/>
                  </a:lnTo>
                  <a:lnTo>
                    <a:pt x="210" y="175"/>
                  </a:lnTo>
                  <a:lnTo>
                    <a:pt x="208" y="177"/>
                  </a:lnTo>
                  <a:lnTo>
                    <a:pt x="207" y="179"/>
                  </a:lnTo>
                  <a:lnTo>
                    <a:pt x="205" y="181"/>
                  </a:lnTo>
                  <a:lnTo>
                    <a:pt x="203" y="184"/>
                  </a:lnTo>
                  <a:lnTo>
                    <a:pt x="202" y="186"/>
                  </a:lnTo>
                  <a:lnTo>
                    <a:pt x="200" y="188"/>
                  </a:lnTo>
                  <a:lnTo>
                    <a:pt x="198" y="190"/>
                  </a:lnTo>
                  <a:lnTo>
                    <a:pt x="196" y="192"/>
                  </a:lnTo>
                  <a:lnTo>
                    <a:pt x="194" y="194"/>
                  </a:lnTo>
                  <a:lnTo>
                    <a:pt x="192" y="196"/>
                  </a:lnTo>
                  <a:lnTo>
                    <a:pt x="190" y="198"/>
                  </a:lnTo>
                  <a:lnTo>
                    <a:pt x="188" y="199"/>
                  </a:lnTo>
                  <a:lnTo>
                    <a:pt x="186" y="201"/>
                  </a:lnTo>
                  <a:lnTo>
                    <a:pt x="184" y="203"/>
                  </a:lnTo>
                  <a:lnTo>
                    <a:pt x="182" y="205"/>
                  </a:lnTo>
                  <a:lnTo>
                    <a:pt x="180" y="206"/>
                  </a:lnTo>
                  <a:lnTo>
                    <a:pt x="178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2"/>
                  </a:lnTo>
                  <a:lnTo>
                    <a:pt x="168" y="213"/>
                  </a:lnTo>
                  <a:lnTo>
                    <a:pt x="166" y="215"/>
                  </a:lnTo>
                  <a:lnTo>
                    <a:pt x="163" y="216"/>
                  </a:lnTo>
                  <a:lnTo>
                    <a:pt x="161" y="217"/>
                  </a:lnTo>
                  <a:lnTo>
                    <a:pt x="158" y="218"/>
                  </a:lnTo>
                  <a:lnTo>
                    <a:pt x="156" y="219"/>
                  </a:lnTo>
                  <a:lnTo>
                    <a:pt x="153" y="220"/>
                  </a:lnTo>
                  <a:lnTo>
                    <a:pt x="150" y="221"/>
                  </a:lnTo>
                  <a:lnTo>
                    <a:pt x="148" y="222"/>
                  </a:lnTo>
                  <a:lnTo>
                    <a:pt x="145" y="223"/>
                  </a:lnTo>
                  <a:lnTo>
                    <a:pt x="142" y="224"/>
                  </a:lnTo>
                  <a:lnTo>
                    <a:pt x="140" y="224"/>
                  </a:lnTo>
                  <a:lnTo>
                    <a:pt x="137" y="225"/>
                  </a:lnTo>
                  <a:lnTo>
                    <a:pt x="134" y="225"/>
                  </a:lnTo>
                  <a:lnTo>
                    <a:pt x="131" y="226"/>
                  </a:lnTo>
                  <a:lnTo>
                    <a:pt x="128" y="226"/>
                  </a:lnTo>
                  <a:lnTo>
                    <a:pt x="126" y="227"/>
                  </a:lnTo>
                  <a:lnTo>
                    <a:pt x="123" y="227"/>
                  </a:lnTo>
                  <a:lnTo>
                    <a:pt x="120" y="227"/>
                  </a:lnTo>
                  <a:lnTo>
                    <a:pt x="117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1" y="227"/>
                  </a:lnTo>
                  <a:lnTo>
                    <a:pt x="108" y="227"/>
                  </a:lnTo>
                  <a:lnTo>
                    <a:pt x="105" y="227"/>
                  </a:lnTo>
                  <a:lnTo>
                    <a:pt x="102" y="227"/>
                  </a:lnTo>
                  <a:lnTo>
                    <a:pt x="100" y="226"/>
                  </a:lnTo>
                  <a:lnTo>
                    <a:pt x="97" y="226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8" y="224"/>
                  </a:lnTo>
                  <a:lnTo>
                    <a:pt x="86" y="224"/>
                  </a:lnTo>
                  <a:lnTo>
                    <a:pt x="83" y="223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5" y="220"/>
                  </a:lnTo>
                  <a:lnTo>
                    <a:pt x="72" y="219"/>
                  </a:lnTo>
                  <a:lnTo>
                    <a:pt x="70" y="218"/>
                  </a:lnTo>
                  <a:lnTo>
                    <a:pt x="67" y="217"/>
                  </a:lnTo>
                  <a:lnTo>
                    <a:pt x="65" y="216"/>
                  </a:lnTo>
                  <a:lnTo>
                    <a:pt x="62" y="215"/>
                  </a:lnTo>
                  <a:lnTo>
                    <a:pt x="60" y="213"/>
                  </a:lnTo>
                  <a:lnTo>
                    <a:pt x="57" y="212"/>
                  </a:lnTo>
                  <a:lnTo>
                    <a:pt x="55" y="211"/>
                  </a:lnTo>
                  <a:lnTo>
                    <a:pt x="53" y="209"/>
                  </a:lnTo>
                  <a:lnTo>
                    <a:pt x="50" y="208"/>
                  </a:lnTo>
                  <a:lnTo>
                    <a:pt x="48" y="206"/>
                  </a:lnTo>
                  <a:lnTo>
                    <a:pt x="46" y="205"/>
                  </a:lnTo>
                  <a:lnTo>
                    <a:pt x="44" y="203"/>
                  </a:lnTo>
                  <a:lnTo>
                    <a:pt x="42" y="201"/>
                  </a:lnTo>
                  <a:lnTo>
                    <a:pt x="40" y="199"/>
                  </a:lnTo>
                  <a:lnTo>
                    <a:pt x="38" y="198"/>
                  </a:lnTo>
                  <a:lnTo>
                    <a:pt x="36" y="196"/>
                  </a:lnTo>
                  <a:lnTo>
                    <a:pt x="34" y="194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8" y="188"/>
                  </a:lnTo>
                  <a:lnTo>
                    <a:pt x="26" y="186"/>
                  </a:lnTo>
                  <a:lnTo>
                    <a:pt x="25" y="184"/>
                  </a:lnTo>
                  <a:lnTo>
                    <a:pt x="23" y="181"/>
                  </a:lnTo>
                  <a:lnTo>
                    <a:pt x="21" y="179"/>
                  </a:lnTo>
                  <a:lnTo>
                    <a:pt x="20" y="177"/>
                  </a:lnTo>
                  <a:lnTo>
                    <a:pt x="18" y="175"/>
                  </a:lnTo>
                  <a:lnTo>
                    <a:pt x="17" y="172"/>
                  </a:lnTo>
                  <a:lnTo>
                    <a:pt x="15" y="170"/>
                  </a:lnTo>
                  <a:lnTo>
                    <a:pt x="14" y="168"/>
                  </a:lnTo>
                  <a:lnTo>
                    <a:pt x="13" y="165"/>
                  </a:lnTo>
                  <a:lnTo>
                    <a:pt x="11" y="163"/>
                  </a:lnTo>
                  <a:lnTo>
                    <a:pt x="10" y="160"/>
                  </a:lnTo>
                  <a:lnTo>
                    <a:pt x="9" y="158"/>
                  </a:lnTo>
                  <a:lnTo>
                    <a:pt x="8" y="155"/>
                  </a:lnTo>
                  <a:lnTo>
                    <a:pt x="7" y="153"/>
                  </a:lnTo>
                  <a:lnTo>
                    <a:pt x="6" y="150"/>
                  </a:lnTo>
                  <a:lnTo>
                    <a:pt x="5" y="147"/>
                  </a:lnTo>
                  <a:lnTo>
                    <a:pt x="5" y="145"/>
                  </a:lnTo>
                  <a:lnTo>
                    <a:pt x="4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2" y="134"/>
                  </a:lnTo>
                  <a:lnTo>
                    <a:pt x="2" y="131"/>
                  </a:lnTo>
                  <a:lnTo>
                    <a:pt x="1" y="128"/>
                  </a:lnTo>
                  <a:lnTo>
                    <a:pt x="1" y="125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0"/>
                  </a:lnTo>
                  <a:lnTo>
                    <a:pt x="21" y="48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6" y="23"/>
                  </a:lnTo>
                  <a:lnTo>
                    <a:pt x="48" y="21"/>
                  </a:lnTo>
                  <a:lnTo>
                    <a:pt x="50" y="20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60" y="14"/>
                  </a:lnTo>
                  <a:lnTo>
                    <a:pt x="62" y="13"/>
                  </a:lnTo>
                  <a:lnTo>
                    <a:pt x="65" y="11"/>
                  </a:lnTo>
                  <a:lnTo>
                    <a:pt x="67" y="10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5" y="7"/>
                  </a:lnTo>
                  <a:lnTo>
                    <a:pt x="78" y="6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6" y="4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100" y="1"/>
                  </a:lnTo>
                  <a:lnTo>
                    <a:pt x="102" y="1"/>
                  </a:lnTo>
                  <a:lnTo>
                    <a:pt x="105" y="1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Rectangle 92"/>
            <p:cNvSpPr>
              <a:spLocks noChangeArrowheads="1"/>
            </p:cNvSpPr>
            <p:nvPr/>
          </p:nvSpPr>
          <p:spPr bwMode="auto">
            <a:xfrm>
              <a:off x="437" y="3676"/>
              <a:ext cx="8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93"/>
            <p:cNvSpPr>
              <a:spLocks/>
            </p:cNvSpPr>
            <p:nvPr/>
          </p:nvSpPr>
          <p:spPr bwMode="auto">
            <a:xfrm>
              <a:off x="452" y="3681"/>
              <a:ext cx="34" cy="4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3"/>
                </a:cxn>
                <a:cxn ang="0">
                  <a:pos x="4" y="14"/>
                </a:cxn>
                <a:cxn ang="0">
                  <a:pos x="5" y="11"/>
                </a:cxn>
                <a:cxn ang="0">
                  <a:pos x="11" y="13"/>
                </a:cxn>
                <a:cxn ang="0">
                  <a:pos x="11" y="16"/>
                </a:cxn>
                <a:cxn ang="0">
                  <a:pos x="14" y="17"/>
                </a:cxn>
                <a:cxn ang="0">
                  <a:pos x="13" y="4"/>
                </a:cxn>
                <a:cxn ang="0">
                  <a:pos x="10" y="3"/>
                </a:cxn>
                <a:cxn ang="0">
                  <a:pos x="10" y="10"/>
                </a:cxn>
                <a:cxn ang="0">
                  <a:pos x="7" y="9"/>
                </a:cxn>
                <a:cxn ang="0">
                  <a:pos x="10" y="3"/>
                </a:cxn>
                <a:cxn ang="0">
                  <a:pos x="13" y="4"/>
                </a:cxn>
                <a:cxn ang="0">
                  <a:pos x="13" y="1"/>
                </a:cxn>
                <a:cxn ang="0">
                  <a:pos x="9" y="0"/>
                </a:cxn>
              </a:cxnLst>
              <a:rect l="0" t="0" r="r" b="b"/>
              <a:pathLst>
                <a:path w="14" h="17">
                  <a:moveTo>
                    <a:pt x="9" y="0"/>
                  </a:moveTo>
                  <a:lnTo>
                    <a:pt x="0" y="13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4" y="17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10" y="10"/>
                  </a:lnTo>
                  <a:lnTo>
                    <a:pt x="7" y="9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94"/>
            <p:cNvSpPr>
              <a:spLocks/>
            </p:cNvSpPr>
            <p:nvPr/>
          </p:nvSpPr>
          <p:spPr bwMode="auto">
            <a:xfrm>
              <a:off x="496" y="3688"/>
              <a:ext cx="27" cy="4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" y="19"/>
                </a:cxn>
                <a:cxn ang="0">
                  <a:pos x="11" y="16"/>
                </a:cxn>
                <a:cxn ang="0">
                  <a:pos x="4" y="1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0" y="15"/>
                </a:cxn>
              </a:cxnLst>
              <a:rect l="0" t="0" r="r" b="b"/>
              <a:pathLst>
                <a:path w="11" h="19">
                  <a:moveTo>
                    <a:pt x="0" y="15"/>
                  </a:moveTo>
                  <a:lnTo>
                    <a:pt x="10" y="19"/>
                  </a:lnTo>
                  <a:lnTo>
                    <a:pt x="11" y="16"/>
                  </a:lnTo>
                  <a:lnTo>
                    <a:pt x="4" y="1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5"/>
            <p:cNvSpPr>
              <a:spLocks/>
            </p:cNvSpPr>
            <p:nvPr/>
          </p:nvSpPr>
          <p:spPr bwMode="auto">
            <a:xfrm>
              <a:off x="548" y="3725"/>
              <a:ext cx="41" cy="40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5" y="16"/>
                </a:cxn>
                <a:cxn ang="0">
                  <a:pos x="6" y="16"/>
                </a:cxn>
                <a:cxn ang="0">
                  <a:pos x="7" y="16"/>
                </a:cxn>
                <a:cxn ang="0">
                  <a:pos x="9" y="16"/>
                </a:cxn>
                <a:cxn ang="0">
                  <a:pos x="10" y="16"/>
                </a:cxn>
                <a:cxn ang="0">
                  <a:pos x="11" y="15"/>
                </a:cxn>
                <a:cxn ang="0">
                  <a:pos x="11" y="14"/>
                </a:cxn>
              </a:cxnLst>
              <a:rect l="0" t="0" r="r" b="b"/>
              <a:pathLst>
                <a:path w="16" h="16">
                  <a:moveTo>
                    <a:pt x="11" y="14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96"/>
            <p:cNvSpPr>
              <a:spLocks/>
            </p:cNvSpPr>
            <p:nvPr/>
          </p:nvSpPr>
          <p:spPr bwMode="auto">
            <a:xfrm>
              <a:off x="575" y="3750"/>
              <a:ext cx="47" cy="4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19"/>
                </a:cxn>
                <a:cxn ang="0">
                  <a:pos x="10" y="17"/>
                </a:cxn>
                <a:cxn ang="0">
                  <a:pos x="4" y="11"/>
                </a:cxn>
                <a:cxn ang="0">
                  <a:pos x="7" y="8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9" y="6"/>
                </a:cxn>
                <a:cxn ang="0">
                  <a:pos x="11" y="4"/>
                </a:cxn>
                <a:cxn ang="0">
                  <a:pos x="17" y="10"/>
                </a:cxn>
                <a:cxn ang="0">
                  <a:pos x="19" y="9"/>
                </a:cxn>
                <a:cxn ang="0">
                  <a:pos x="11" y="0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7" y="19"/>
                  </a:lnTo>
                  <a:lnTo>
                    <a:pt x="10" y="17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97"/>
            <p:cNvSpPr>
              <a:spLocks/>
            </p:cNvSpPr>
            <p:nvPr/>
          </p:nvSpPr>
          <p:spPr bwMode="auto">
            <a:xfrm>
              <a:off x="600" y="3784"/>
              <a:ext cx="49" cy="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0"/>
                </a:cxn>
                <a:cxn ang="0">
                  <a:pos x="11" y="5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20" y="10"/>
                </a:cxn>
                <a:cxn ang="0">
                  <a:pos x="18" y="8"/>
                </a:cxn>
                <a:cxn ang="0">
                  <a:pos x="9" y="13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8"/>
                </a:cxn>
              </a:cxnLst>
              <a:rect l="0" t="0" r="r" b="b"/>
              <a:pathLst>
                <a:path w="20" h="18">
                  <a:moveTo>
                    <a:pt x="0" y="8"/>
                  </a:moveTo>
                  <a:lnTo>
                    <a:pt x="2" y="10"/>
                  </a:lnTo>
                  <a:lnTo>
                    <a:pt x="11" y="5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9" y="13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98"/>
            <p:cNvSpPr>
              <a:spLocks/>
            </p:cNvSpPr>
            <p:nvPr/>
          </p:nvSpPr>
          <p:spPr bwMode="auto">
            <a:xfrm>
              <a:off x="624" y="3821"/>
              <a:ext cx="45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3"/>
                </a:cxn>
                <a:cxn ang="0">
                  <a:pos x="13" y="8"/>
                </a:cxn>
                <a:cxn ang="0">
                  <a:pos x="16" y="13"/>
                </a:cxn>
                <a:cxn ang="0">
                  <a:pos x="18" y="11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3" y="6"/>
                </a:cxn>
                <a:cxn ang="0">
                  <a:pos x="0" y="10"/>
                </a:cxn>
              </a:cxnLst>
              <a:rect l="0" t="0" r="r" b="b"/>
              <a:pathLst>
                <a:path w="18" h="13">
                  <a:moveTo>
                    <a:pt x="0" y="10"/>
                  </a:moveTo>
                  <a:lnTo>
                    <a:pt x="2" y="13"/>
                  </a:lnTo>
                  <a:lnTo>
                    <a:pt x="13" y="8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3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99"/>
            <p:cNvSpPr>
              <a:spLocks/>
            </p:cNvSpPr>
            <p:nvPr/>
          </p:nvSpPr>
          <p:spPr bwMode="auto">
            <a:xfrm>
              <a:off x="634" y="3863"/>
              <a:ext cx="42" cy="44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8" y="10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15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4" y="4"/>
                </a:cxn>
                <a:cxn ang="0">
                  <a:pos x="15" y="9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0" y="5"/>
                </a:cxn>
              </a:cxnLst>
              <a:rect l="0" t="0" r="r" b="b"/>
              <a:pathLst>
                <a:path w="17" h="18">
                  <a:moveTo>
                    <a:pt x="0" y="5"/>
                  </a:moveTo>
                  <a:lnTo>
                    <a:pt x="1" y="8"/>
                  </a:lnTo>
                  <a:lnTo>
                    <a:pt x="7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00"/>
            <p:cNvSpPr>
              <a:spLocks/>
            </p:cNvSpPr>
            <p:nvPr/>
          </p:nvSpPr>
          <p:spPr bwMode="auto">
            <a:xfrm>
              <a:off x="644" y="3912"/>
              <a:ext cx="39" cy="3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16" y="0"/>
                </a:cxn>
                <a:cxn ang="0">
                  <a:pos x="0" y="1"/>
                </a:cxn>
              </a:cxnLst>
              <a:rect l="0" t="0" r="r" b="b"/>
              <a:pathLst>
                <a:path w="16" h="13">
                  <a:moveTo>
                    <a:pt x="0" y="1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4"/>
                  </a:lnTo>
                  <a:lnTo>
                    <a:pt x="7" y="4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01"/>
            <p:cNvSpPr>
              <a:spLocks/>
            </p:cNvSpPr>
            <p:nvPr/>
          </p:nvSpPr>
          <p:spPr bwMode="auto">
            <a:xfrm>
              <a:off x="157" y="3912"/>
              <a:ext cx="41" cy="32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7" y="6"/>
                </a:cxn>
                <a:cxn ang="0">
                  <a:pos x="4" y="5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4" y="8"/>
                </a:cxn>
                <a:cxn ang="0">
                  <a:pos x="17" y="9"/>
                </a:cxn>
              </a:cxnLst>
              <a:rect l="0" t="0" r="r" b="b"/>
              <a:pathLst>
                <a:path w="17" h="13">
                  <a:moveTo>
                    <a:pt x="17" y="9"/>
                  </a:moveTo>
                  <a:lnTo>
                    <a:pt x="17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8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02"/>
            <p:cNvSpPr>
              <a:spLocks/>
            </p:cNvSpPr>
            <p:nvPr/>
          </p:nvSpPr>
          <p:spPr bwMode="auto">
            <a:xfrm>
              <a:off x="164" y="3880"/>
              <a:ext cx="39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14"/>
                </a:cxn>
                <a:cxn ang="0">
                  <a:pos x="14" y="11"/>
                </a:cxn>
                <a:cxn ang="0">
                  <a:pos x="11" y="9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10" y="4"/>
                </a:cxn>
                <a:cxn ang="0">
                  <a:pos x="9" y="9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16" h="14">
                  <a:moveTo>
                    <a:pt x="0" y="7"/>
                  </a:moveTo>
                  <a:lnTo>
                    <a:pt x="14" y="14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10" y="4"/>
                  </a:lnTo>
                  <a:lnTo>
                    <a:pt x="9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auto">
            <a:xfrm>
              <a:off x="169" y="3838"/>
              <a:ext cx="42" cy="32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17" y="10"/>
                </a:cxn>
                <a:cxn ang="0">
                  <a:pos x="5" y="5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16" y="13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17" y="10"/>
                  </a:lnTo>
                  <a:lnTo>
                    <a:pt x="5" y="5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4" y="9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auto">
            <a:xfrm>
              <a:off x="184" y="3816"/>
              <a:ext cx="41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15"/>
                </a:cxn>
                <a:cxn ang="0">
                  <a:pos x="13" y="12"/>
                </a:cxn>
                <a:cxn ang="0">
                  <a:pos x="11" y="9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9" y="8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18" h="15">
                  <a:moveTo>
                    <a:pt x="0" y="4"/>
                  </a:moveTo>
                  <a:lnTo>
                    <a:pt x="12" y="15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5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9" y="8"/>
                  </a:lnTo>
                  <a:lnTo>
                    <a:pt x="4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auto">
            <a:xfrm>
              <a:off x="216" y="3745"/>
              <a:ext cx="54" cy="67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4" y="20"/>
                </a:cxn>
                <a:cxn ang="0">
                  <a:pos x="4" y="12"/>
                </a:cxn>
                <a:cxn ang="0">
                  <a:pos x="16" y="18"/>
                </a:cxn>
                <a:cxn ang="0">
                  <a:pos x="18" y="15"/>
                </a:cxn>
                <a:cxn ang="0">
                  <a:pos x="11" y="4"/>
                </a:cxn>
                <a:cxn ang="0">
                  <a:pos x="20" y="13"/>
                </a:cxn>
                <a:cxn ang="0">
                  <a:pos x="22" y="11"/>
                </a:cxn>
                <a:cxn ang="0">
                  <a:pos x="10" y="0"/>
                </a:cxn>
                <a:cxn ang="0">
                  <a:pos x="7" y="4"/>
                </a:cxn>
                <a:cxn ang="0">
                  <a:pos x="14" y="14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11" y="23"/>
                </a:cxn>
              </a:cxnLst>
              <a:rect l="0" t="0" r="r" b="b"/>
              <a:pathLst>
                <a:path w="22" h="23">
                  <a:moveTo>
                    <a:pt x="11" y="23"/>
                  </a:moveTo>
                  <a:lnTo>
                    <a:pt x="14" y="20"/>
                  </a:lnTo>
                  <a:lnTo>
                    <a:pt x="4" y="12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1" y="4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10" y="0"/>
                  </a:lnTo>
                  <a:lnTo>
                    <a:pt x="7" y="4"/>
                  </a:lnTo>
                  <a:lnTo>
                    <a:pt x="14" y="1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auto">
            <a:xfrm>
              <a:off x="255" y="3718"/>
              <a:ext cx="44" cy="4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8" y="12"/>
                </a:cxn>
                <a:cxn ang="0">
                  <a:pos x="17" y="10"/>
                </a:cxn>
                <a:cxn ang="0">
                  <a:pos x="10" y="15"/>
                </a:cxn>
                <a:cxn ang="0">
                  <a:pos x="7" y="12"/>
                </a:cxn>
                <a:cxn ang="0">
                  <a:pos x="13" y="7"/>
                </a:cxn>
                <a:cxn ang="0">
                  <a:pos x="12" y="5"/>
                </a:cxn>
                <a:cxn ang="0">
                  <a:pos x="6" y="10"/>
                </a:cxn>
                <a:cxn ang="0">
                  <a:pos x="4" y="7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9" y="1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lnTo>
                    <a:pt x="18" y="12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13" y="7"/>
                  </a:lnTo>
                  <a:lnTo>
                    <a:pt x="12" y="5"/>
                  </a:lnTo>
                  <a:lnTo>
                    <a:pt x="6" y="10"/>
                  </a:lnTo>
                  <a:lnTo>
                    <a:pt x="4" y="7"/>
                  </a:lnTo>
                  <a:lnTo>
                    <a:pt x="10" y="2"/>
                  </a:lnTo>
                  <a:lnTo>
                    <a:pt x="9" y="0"/>
                  </a:lnTo>
                  <a:lnTo>
                    <a:pt x="0" y="7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7"/>
            <p:cNvSpPr>
              <a:spLocks/>
            </p:cNvSpPr>
            <p:nvPr/>
          </p:nvSpPr>
          <p:spPr bwMode="auto">
            <a:xfrm>
              <a:off x="292" y="3693"/>
              <a:ext cx="49" cy="50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9" y="19"/>
                </a:cxn>
                <a:cxn ang="0">
                  <a:pos x="4" y="8"/>
                </a:cxn>
                <a:cxn ang="0">
                  <a:pos x="12" y="18"/>
                </a:cxn>
                <a:cxn ang="0">
                  <a:pos x="15" y="16"/>
                </a:cxn>
                <a:cxn ang="0">
                  <a:pos x="12" y="3"/>
                </a:cxn>
                <a:cxn ang="0">
                  <a:pos x="17" y="15"/>
                </a:cxn>
                <a:cxn ang="0">
                  <a:pos x="20" y="13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12" y="14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7" y="20"/>
                </a:cxn>
              </a:cxnLst>
              <a:rect l="0" t="0" r="r" b="b"/>
              <a:pathLst>
                <a:path w="20" h="20">
                  <a:moveTo>
                    <a:pt x="7" y="20"/>
                  </a:moveTo>
                  <a:lnTo>
                    <a:pt x="9" y="19"/>
                  </a:lnTo>
                  <a:lnTo>
                    <a:pt x="4" y="8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2" y="3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14" y="0"/>
                  </a:lnTo>
                  <a:lnTo>
                    <a:pt x="9" y="2"/>
                  </a:lnTo>
                  <a:lnTo>
                    <a:pt x="12" y="14"/>
                  </a:lnTo>
                  <a:lnTo>
                    <a:pt x="4" y="4"/>
                  </a:lnTo>
                  <a:lnTo>
                    <a:pt x="0" y="6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08"/>
            <p:cNvSpPr>
              <a:spLocks/>
            </p:cNvSpPr>
            <p:nvPr/>
          </p:nvSpPr>
          <p:spPr bwMode="auto">
            <a:xfrm>
              <a:off x="344" y="3679"/>
              <a:ext cx="41" cy="4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8" y="17"/>
                </a:cxn>
                <a:cxn ang="0">
                  <a:pos x="10" y="17"/>
                </a:cxn>
                <a:cxn ang="0">
                  <a:pos x="11" y="17"/>
                </a:cxn>
                <a:cxn ang="0">
                  <a:pos x="13" y="16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1" y="14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</a:cxnLst>
              <a:rect l="0" t="0" r="r" b="b"/>
              <a:pathLst>
                <a:path w="17" h="17">
                  <a:moveTo>
                    <a:pt x="1" y="10"/>
                  </a:move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09"/>
            <p:cNvSpPr>
              <a:spLocks/>
            </p:cNvSpPr>
            <p:nvPr/>
          </p:nvSpPr>
          <p:spPr bwMode="auto">
            <a:xfrm>
              <a:off x="395" y="3676"/>
              <a:ext cx="32" cy="39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9" y="12"/>
                </a:cxn>
                <a:cxn ang="0">
                  <a:pos x="10" y="14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3" y="14"/>
                </a:cxn>
                <a:cxn ang="0">
                  <a:pos x="12" y="13"/>
                </a:cxn>
                <a:cxn ang="0">
                  <a:pos x="12" y="11"/>
                </a:cxn>
                <a:cxn ang="0">
                  <a:pos x="12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3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1" y="16"/>
                </a:cxn>
              </a:cxnLst>
              <a:rect l="0" t="0" r="r" b="b"/>
              <a:pathLst>
                <a:path w="13" h="16">
                  <a:moveTo>
                    <a:pt x="1" y="16"/>
                  </a:moveTo>
                  <a:lnTo>
                    <a:pt x="4" y="16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10"/>
            <p:cNvSpPr>
              <a:spLocks/>
            </p:cNvSpPr>
            <p:nvPr/>
          </p:nvSpPr>
          <p:spPr bwMode="auto">
            <a:xfrm>
              <a:off x="186" y="4013"/>
              <a:ext cx="52" cy="42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6" y="8"/>
                </a:cxn>
                <a:cxn ang="0">
                  <a:pos x="17" y="0"/>
                </a:cxn>
                <a:cxn ang="0">
                  <a:pos x="18" y="14"/>
                </a:cxn>
              </a:cxnLst>
              <a:rect l="0" t="0" r="r" b="b"/>
              <a:pathLst>
                <a:path w="21" h="17">
                  <a:moveTo>
                    <a:pt x="18" y="14"/>
                  </a:moveTo>
                  <a:lnTo>
                    <a:pt x="17" y="10"/>
                  </a:lnTo>
                  <a:lnTo>
                    <a:pt x="10" y="12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13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11"/>
            <p:cNvSpPr>
              <a:spLocks/>
            </p:cNvSpPr>
            <p:nvPr/>
          </p:nvSpPr>
          <p:spPr bwMode="auto">
            <a:xfrm>
              <a:off x="201" y="4047"/>
              <a:ext cx="49" cy="3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6" y="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7" y="0"/>
                </a:cxn>
                <a:cxn ang="0">
                  <a:pos x="20" y="7"/>
                </a:cxn>
                <a:cxn ang="0">
                  <a:pos x="17" y="8"/>
                </a:cxn>
              </a:cxnLst>
              <a:rect l="0" t="0" r="r" b="b"/>
              <a:pathLst>
                <a:path w="20" h="13">
                  <a:moveTo>
                    <a:pt x="17" y="8"/>
                  </a:moveTo>
                  <a:lnTo>
                    <a:pt x="16" y="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7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2"/>
            <p:cNvSpPr>
              <a:spLocks/>
            </p:cNvSpPr>
            <p:nvPr/>
          </p:nvSpPr>
          <p:spPr bwMode="auto">
            <a:xfrm>
              <a:off x="226" y="4070"/>
              <a:ext cx="49" cy="40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1" y="0"/>
                </a:cxn>
                <a:cxn ang="0">
                  <a:pos x="18" y="12"/>
                </a:cxn>
              </a:cxnLst>
              <a:rect l="0" t="0" r="r" b="b"/>
              <a:pathLst>
                <a:path w="20" h="18">
                  <a:moveTo>
                    <a:pt x="18" y="12"/>
                  </a:moveTo>
                  <a:lnTo>
                    <a:pt x="15" y="9"/>
                  </a:lnTo>
                  <a:lnTo>
                    <a:pt x="10" y="13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20" y="1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3"/>
            <p:cNvSpPr>
              <a:spLocks/>
            </p:cNvSpPr>
            <p:nvPr/>
          </p:nvSpPr>
          <p:spPr bwMode="auto">
            <a:xfrm>
              <a:off x="253" y="4097"/>
              <a:ext cx="41" cy="40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6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15" y="6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4"/>
            <p:cNvSpPr>
              <a:spLocks/>
            </p:cNvSpPr>
            <p:nvPr/>
          </p:nvSpPr>
          <p:spPr bwMode="auto">
            <a:xfrm>
              <a:off x="324" y="4129"/>
              <a:ext cx="32" cy="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7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8" y="11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5" y="20"/>
                </a:cxn>
                <a:cxn ang="0">
                  <a:pos x="3" y="20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5" y="9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3" h="21">
                  <a:moveTo>
                    <a:pt x="2" y="3"/>
                  </a:moveTo>
                  <a:lnTo>
                    <a:pt x="3" y="0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6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5"/>
            <p:cNvSpPr>
              <a:spLocks/>
            </p:cNvSpPr>
            <p:nvPr/>
          </p:nvSpPr>
          <p:spPr bwMode="auto">
            <a:xfrm>
              <a:off x="383" y="4141"/>
              <a:ext cx="22" cy="5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1" y="18"/>
                </a:cxn>
                <a:cxn ang="0">
                  <a:pos x="4" y="21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2" y="10"/>
                </a:cxn>
                <a:cxn ang="0">
                  <a:pos x="0" y="9"/>
                </a:cxn>
              </a:cxnLst>
              <a:rect l="0" t="0" r="r" b="b"/>
              <a:pathLst>
                <a:path w="9" h="21">
                  <a:moveTo>
                    <a:pt x="0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6" y="4"/>
                  </a:lnTo>
                  <a:lnTo>
                    <a:pt x="8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2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6"/>
            <p:cNvSpPr>
              <a:spLocks/>
            </p:cNvSpPr>
            <p:nvPr/>
          </p:nvSpPr>
          <p:spPr bwMode="auto">
            <a:xfrm>
              <a:off x="361" y="4138"/>
              <a:ext cx="20" cy="4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7" y="4"/>
                </a:cxn>
                <a:cxn ang="0">
                  <a:pos x="8" y="4"/>
                </a:cxn>
              </a:cxnLst>
              <a:rect l="0" t="0" r="r" b="b"/>
              <a:pathLst>
                <a:path w="8" h="14">
                  <a:moveTo>
                    <a:pt x="8" y="4"/>
                  </a:move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7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7"/>
            <p:cNvSpPr>
              <a:spLocks/>
            </p:cNvSpPr>
            <p:nvPr/>
          </p:nvSpPr>
          <p:spPr bwMode="auto">
            <a:xfrm>
              <a:off x="410" y="4146"/>
              <a:ext cx="20" cy="4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5" y="3"/>
                </a:cxn>
                <a:cxn ang="0">
                  <a:pos x="6" y="19"/>
                </a:cxn>
                <a:cxn ang="0">
                  <a:pos x="3" y="17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8" h="19">
                  <a:moveTo>
                    <a:pt x="8" y="3"/>
                  </a:moveTo>
                  <a:lnTo>
                    <a:pt x="5" y="3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18"/>
            <p:cNvSpPr>
              <a:spLocks/>
            </p:cNvSpPr>
            <p:nvPr/>
          </p:nvSpPr>
          <p:spPr bwMode="auto">
            <a:xfrm>
              <a:off x="435" y="4141"/>
              <a:ext cx="34" cy="49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1" y="8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9" y="12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1" y="17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9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0" y="18"/>
                </a:cxn>
                <a:cxn ang="0">
                  <a:pos x="9" y="17"/>
                </a:cxn>
                <a:cxn ang="0">
                  <a:pos x="8" y="16"/>
                </a:cxn>
                <a:cxn ang="0">
                  <a:pos x="7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6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11" y="0"/>
                </a:cxn>
                <a:cxn ang="0">
                  <a:pos x="11" y="3"/>
                </a:cxn>
              </a:cxnLst>
              <a:rect l="0" t="0" r="r" b="b"/>
              <a:pathLst>
                <a:path w="14" h="20">
                  <a:moveTo>
                    <a:pt x="11" y="3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7" y="9"/>
                  </a:lnTo>
                  <a:lnTo>
                    <a:pt x="6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19"/>
            <p:cNvSpPr>
              <a:spLocks/>
            </p:cNvSpPr>
            <p:nvPr/>
          </p:nvSpPr>
          <p:spPr bwMode="auto">
            <a:xfrm>
              <a:off x="469" y="4121"/>
              <a:ext cx="68" cy="5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3" y="10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5" y="13"/>
                </a:cxn>
                <a:cxn ang="0">
                  <a:pos x="26" y="14"/>
                </a:cxn>
                <a:cxn ang="0">
                  <a:pos x="26" y="16"/>
                </a:cxn>
                <a:cxn ang="0">
                  <a:pos x="22" y="16"/>
                </a:cxn>
                <a:cxn ang="0">
                  <a:pos x="22" y="15"/>
                </a:cxn>
                <a:cxn ang="0">
                  <a:pos x="23" y="14"/>
                </a:cxn>
                <a:cxn ang="0">
                  <a:pos x="23" y="12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20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8" y="13"/>
                </a:cxn>
                <a:cxn ang="0">
                  <a:pos x="21" y="21"/>
                </a:cxn>
                <a:cxn ang="0">
                  <a:pos x="14" y="17"/>
                </a:cxn>
                <a:cxn ang="0">
                  <a:pos x="14" y="18"/>
                </a:cxn>
                <a:cxn ang="0">
                  <a:pos x="13" y="19"/>
                </a:cxn>
                <a:cxn ang="0">
                  <a:pos x="11" y="20"/>
                </a:cxn>
                <a:cxn ang="0">
                  <a:pos x="10" y="20"/>
                </a:cxn>
                <a:cxn ang="0">
                  <a:pos x="8" y="19"/>
                </a:cxn>
                <a:cxn ang="0">
                  <a:pos x="7" y="1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12" y="12"/>
                </a:cxn>
                <a:cxn ang="0">
                  <a:pos x="10" y="13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6"/>
                </a:cxn>
                <a:cxn ang="0">
                  <a:pos x="7" y="17"/>
                </a:cxn>
                <a:cxn ang="0">
                  <a:pos x="8" y="18"/>
                </a:cxn>
                <a:cxn ang="0">
                  <a:pos x="9" y="17"/>
                </a:cxn>
                <a:cxn ang="0">
                  <a:pos x="10" y="17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3" y="14"/>
                </a:cxn>
                <a:cxn ang="0">
                  <a:pos x="1" y="10"/>
                </a:cxn>
                <a:cxn ang="0">
                  <a:pos x="22" y="2"/>
                </a:cxn>
              </a:cxnLst>
              <a:rect l="0" t="0" r="r" b="b"/>
              <a:pathLst>
                <a:path w="26" h="21">
                  <a:moveTo>
                    <a:pt x="22" y="2"/>
                  </a:moveTo>
                  <a:lnTo>
                    <a:pt x="14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21" y="21"/>
                  </a:lnTo>
                  <a:lnTo>
                    <a:pt x="16" y="20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0" y="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20"/>
            <p:cNvSpPr>
              <a:spLocks/>
            </p:cNvSpPr>
            <p:nvPr/>
          </p:nvSpPr>
          <p:spPr bwMode="auto">
            <a:xfrm>
              <a:off x="516" y="4116"/>
              <a:ext cx="12" cy="1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3" y="3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21"/>
            <p:cNvSpPr>
              <a:spLocks/>
            </p:cNvSpPr>
            <p:nvPr/>
          </p:nvSpPr>
          <p:spPr bwMode="auto">
            <a:xfrm>
              <a:off x="558" y="4055"/>
              <a:ext cx="66" cy="54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8" y="7"/>
                </a:cxn>
                <a:cxn ang="0">
                  <a:pos x="20" y="7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23" y="11"/>
                </a:cxn>
                <a:cxn ang="0">
                  <a:pos x="22" y="10"/>
                </a:cxn>
                <a:cxn ang="0">
                  <a:pos x="21" y="9"/>
                </a:cxn>
                <a:cxn ang="0">
                  <a:pos x="20" y="9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8" y="12"/>
                </a:cxn>
                <a:cxn ang="0">
                  <a:pos x="25" y="18"/>
                </a:cxn>
                <a:cxn ang="0">
                  <a:pos x="18" y="18"/>
                </a:cxn>
                <a:cxn ang="0">
                  <a:pos x="18" y="19"/>
                </a:cxn>
                <a:cxn ang="0">
                  <a:pos x="16" y="21"/>
                </a:cxn>
                <a:cxn ang="0">
                  <a:pos x="15" y="21"/>
                </a:cxn>
                <a:cxn ang="0">
                  <a:pos x="14" y="22"/>
                </a:cxn>
                <a:cxn ang="0">
                  <a:pos x="13" y="22"/>
                </a:cxn>
                <a:cxn ang="0">
                  <a:pos x="11" y="22"/>
                </a:cxn>
                <a:cxn ang="0">
                  <a:pos x="10" y="22"/>
                </a:cxn>
                <a:cxn ang="0">
                  <a:pos x="9" y="21"/>
                </a:cxn>
                <a:cxn ang="0">
                  <a:pos x="8" y="20"/>
                </a:cxn>
                <a:cxn ang="0">
                  <a:pos x="7" y="19"/>
                </a:cxn>
                <a:cxn ang="0">
                  <a:pos x="7" y="18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11" y="17"/>
                </a:cxn>
                <a:cxn ang="0">
                  <a:pos x="10" y="19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13" y="20"/>
                </a:cxn>
                <a:cxn ang="0">
                  <a:pos x="14" y="19"/>
                </a:cxn>
                <a:cxn ang="0">
                  <a:pos x="14" y="18"/>
                </a:cxn>
                <a:cxn ang="0">
                  <a:pos x="14" y="17"/>
                </a:cxn>
                <a:cxn ang="0">
                  <a:pos x="14" y="15"/>
                </a:cxn>
                <a:cxn ang="0">
                  <a:pos x="2" y="18"/>
                </a:cxn>
                <a:cxn ang="0">
                  <a:pos x="16" y="1"/>
                </a:cxn>
              </a:cxnLst>
              <a:rect l="0" t="0" r="r" b="b"/>
              <a:pathLst>
                <a:path w="27" h="22">
                  <a:moveTo>
                    <a:pt x="16" y="1"/>
                  </a:moveTo>
                  <a:lnTo>
                    <a:pt x="10" y="8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8" y="1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2"/>
            <p:cNvSpPr>
              <a:spLocks/>
            </p:cNvSpPr>
            <p:nvPr/>
          </p:nvSpPr>
          <p:spPr bwMode="auto">
            <a:xfrm>
              <a:off x="548" y="4065"/>
              <a:ext cx="32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12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3"/>
            <p:cNvSpPr>
              <a:spLocks/>
            </p:cNvSpPr>
            <p:nvPr/>
          </p:nvSpPr>
          <p:spPr bwMode="auto">
            <a:xfrm>
              <a:off x="585" y="4047"/>
              <a:ext cx="12" cy="1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3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4"/>
            <p:cNvSpPr>
              <a:spLocks/>
            </p:cNvSpPr>
            <p:nvPr/>
          </p:nvSpPr>
          <p:spPr bwMode="auto">
            <a:xfrm>
              <a:off x="592" y="4013"/>
              <a:ext cx="62" cy="4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1" y="1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8" y="11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6" y="7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20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1" y="10"/>
                </a:cxn>
                <a:cxn ang="0">
                  <a:pos x="21" y="11"/>
                </a:cxn>
                <a:cxn ang="0">
                  <a:pos x="20" y="12"/>
                </a:cxn>
                <a:cxn ang="0">
                  <a:pos x="20" y="13"/>
                </a:cxn>
                <a:cxn ang="0">
                  <a:pos x="19" y="13"/>
                </a:cxn>
                <a:cxn ang="0">
                  <a:pos x="19" y="14"/>
                </a:cxn>
                <a:cxn ang="0">
                  <a:pos x="18" y="14"/>
                </a:cxn>
                <a:cxn ang="0">
                  <a:pos x="17" y="15"/>
                </a:cxn>
                <a:cxn ang="0">
                  <a:pos x="16" y="15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8" y="1"/>
                </a:cxn>
              </a:cxnLst>
              <a:rect l="0" t="0" r="r" b="b"/>
              <a:pathLst>
                <a:path w="25" h="16">
                  <a:moveTo>
                    <a:pt x="8" y="1"/>
                  </a:moveTo>
                  <a:lnTo>
                    <a:pt x="7" y="4"/>
                  </a:lnTo>
                  <a:lnTo>
                    <a:pt x="13" y="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9" y="8"/>
                  </a:lnTo>
                  <a:lnTo>
                    <a:pt x="6" y="7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5"/>
            <p:cNvSpPr>
              <a:spLocks/>
            </p:cNvSpPr>
            <p:nvPr/>
          </p:nvSpPr>
          <p:spPr bwMode="auto">
            <a:xfrm>
              <a:off x="634" y="4028"/>
              <a:ext cx="15" cy="2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6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6"/>
            <p:cNvSpPr>
              <a:spLocks/>
            </p:cNvSpPr>
            <p:nvPr/>
          </p:nvSpPr>
          <p:spPr bwMode="auto">
            <a:xfrm>
              <a:off x="634" y="4028"/>
              <a:ext cx="15" cy="2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6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127"/>
            <p:cNvSpPr>
              <a:spLocks/>
            </p:cNvSpPr>
            <p:nvPr/>
          </p:nvSpPr>
          <p:spPr bwMode="auto">
            <a:xfrm>
              <a:off x="152" y="4102"/>
              <a:ext cx="14" cy="22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9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</a:cxnLst>
              <a:rect l="0" t="0" r="r" b="b"/>
              <a:pathLst>
                <a:path w="10" h="9">
                  <a:moveTo>
                    <a:pt x="2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28"/>
            <p:cNvSpPr>
              <a:spLocks/>
            </p:cNvSpPr>
            <p:nvPr/>
          </p:nvSpPr>
          <p:spPr bwMode="auto">
            <a:xfrm>
              <a:off x="162" y="4116"/>
              <a:ext cx="32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3" y="7"/>
                </a:cxn>
                <a:cxn ang="0">
                  <a:pos x="5" y="6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3" y="6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lnTo>
                    <a:pt x="5" y="13"/>
                  </a:lnTo>
                  <a:lnTo>
                    <a:pt x="7" y="12"/>
                  </a:lnTo>
                  <a:lnTo>
                    <a:pt x="3" y="7"/>
                  </a:lnTo>
                  <a:lnTo>
                    <a:pt x="5" y="6"/>
                  </a:lnTo>
                  <a:lnTo>
                    <a:pt x="8" y="9"/>
                  </a:lnTo>
                  <a:lnTo>
                    <a:pt x="9" y="8"/>
                  </a:lnTo>
                  <a:lnTo>
                    <a:pt x="7" y="4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29"/>
            <p:cNvSpPr>
              <a:spLocks/>
            </p:cNvSpPr>
            <p:nvPr/>
          </p:nvSpPr>
          <p:spPr bwMode="auto">
            <a:xfrm>
              <a:off x="179" y="4136"/>
              <a:ext cx="29" cy="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0" y="6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30"/>
            <p:cNvSpPr>
              <a:spLocks/>
            </p:cNvSpPr>
            <p:nvPr/>
          </p:nvSpPr>
          <p:spPr bwMode="auto">
            <a:xfrm>
              <a:off x="201" y="4151"/>
              <a:ext cx="27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1" y="6"/>
                </a:cxn>
                <a:cxn ang="0">
                  <a:pos x="9" y="5"/>
                </a:cxn>
                <a:cxn ang="0">
                  <a:pos x="2" y="8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1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2" y="8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31"/>
            <p:cNvSpPr>
              <a:spLocks/>
            </p:cNvSpPr>
            <p:nvPr/>
          </p:nvSpPr>
          <p:spPr bwMode="auto">
            <a:xfrm>
              <a:off x="213" y="4170"/>
              <a:ext cx="22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8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lnTo>
                    <a:pt x="2" y="8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2"/>
            <p:cNvSpPr>
              <a:spLocks/>
            </p:cNvSpPr>
            <p:nvPr/>
          </p:nvSpPr>
          <p:spPr bwMode="auto">
            <a:xfrm>
              <a:off x="226" y="4178"/>
              <a:ext cx="27" cy="27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7" y="10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3"/>
            <p:cNvSpPr>
              <a:spLocks/>
            </p:cNvSpPr>
            <p:nvPr/>
          </p:nvSpPr>
          <p:spPr bwMode="auto">
            <a:xfrm>
              <a:off x="245" y="4190"/>
              <a:ext cx="27" cy="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8"/>
                </a:cxn>
              </a:cxnLst>
              <a:rect l="0" t="0" r="r" b="b"/>
              <a:pathLst>
                <a:path w="11" h="13">
                  <a:moveTo>
                    <a:pt x="0" y="8"/>
                  </a:moveTo>
                  <a:lnTo>
                    <a:pt x="6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8" y="8"/>
                  </a:lnTo>
                  <a:lnTo>
                    <a:pt x="9" y="7"/>
                  </a:lnTo>
                  <a:lnTo>
                    <a:pt x="5" y="4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134"/>
            <p:cNvSpPr>
              <a:spLocks/>
            </p:cNvSpPr>
            <p:nvPr/>
          </p:nvSpPr>
          <p:spPr bwMode="auto">
            <a:xfrm>
              <a:off x="290" y="4210"/>
              <a:ext cx="27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6" y="3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1" h="13">
                  <a:moveTo>
                    <a:pt x="0" y="10"/>
                  </a:moveTo>
                  <a:lnTo>
                    <a:pt x="2" y="10"/>
                  </a:lnTo>
                  <a:lnTo>
                    <a:pt x="4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135"/>
            <p:cNvSpPr>
              <a:spLocks/>
            </p:cNvSpPr>
            <p:nvPr/>
          </p:nvSpPr>
          <p:spPr bwMode="auto">
            <a:xfrm>
              <a:off x="317" y="4222"/>
              <a:ext cx="24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9" y="3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9"/>
                </a:cxn>
              </a:cxnLst>
              <a:rect l="0" t="0" r="r" b="b"/>
              <a:pathLst>
                <a:path w="10" h="11">
                  <a:moveTo>
                    <a:pt x="0" y="9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2" y="8"/>
                  </a:lnTo>
                  <a:lnTo>
                    <a:pt x="3" y="5"/>
                  </a:lnTo>
                  <a:lnTo>
                    <a:pt x="7" y="7"/>
                  </a:lnTo>
                  <a:lnTo>
                    <a:pt x="8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9" y="3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136"/>
            <p:cNvSpPr>
              <a:spLocks/>
            </p:cNvSpPr>
            <p:nvPr/>
          </p:nvSpPr>
          <p:spPr bwMode="auto">
            <a:xfrm>
              <a:off x="339" y="4227"/>
              <a:ext cx="22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137"/>
            <p:cNvSpPr>
              <a:spLocks/>
            </p:cNvSpPr>
            <p:nvPr/>
          </p:nvSpPr>
          <p:spPr bwMode="auto">
            <a:xfrm>
              <a:off x="366" y="4232"/>
              <a:ext cx="20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8" y="3"/>
                </a:cxn>
                <a:cxn ang="0">
                  <a:pos x="8" y="1"/>
                </a:cxn>
                <a:cxn ang="0">
                  <a:pos x="1" y="0"/>
                </a:cxn>
                <a:cxn ang="0">
                  <a:pos x="0" y="10"/>
                </a:cxn>
              </a:cxnLst>
              <a:rect l="0" t="0" r="r" b="b"/>
              <a:pathLst>
                <a:path w="8" h="11">
                  <a:moveTo>
                    <a:pt x="0" y="10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7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3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38"/>
            <p:cNvSpPr>
              <a:spLocks/>
            </p:cNvSpPr>
            <p:nvPr/>
          </p:nvSpPr>
          <p:spPr bwMode="auto">
            <a:xfrm>
              <a:off x="388" y="4237"/>
              <a:ext cx="25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7" y="2"/>
                  </a:lnTo>
                  <a:lnTo>
                    <a:pt x="5" y="2"/>
                  </a:lnTo>
                  <a:lnTo>
                    <a:pt x="6" y="5"/>
                  </a:lnTo>
                  <a:lnTo>
                    <a:pt x="4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139"/>
            <p:cNvSpPr>
              <a:spLocks/>
            </p:cNvSpPr>
            <p:nvPr/>
          </p:nvSpPr>
          <p:spPr bwMode="auto">
            <a:xfrm>
              <a:off x="418" y="4237"/>
              <a:ext cx="22" cy="24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" y="10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lnTo>
                    <a:pt x="3" y="10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140"/>
            <p:cNvSpPr>
              <a:spLocks/>
            </p:cNvSpPr>
            <p:nvPr/>
          </p:nvSpPr>
          <p:spPr bwMode="auto">
            <a:xfrm>
              <a:off x="442" y="4234"/>
              <a:ext cx="25" cy="25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141"/>
            <p:cNvSpPr>
              <a:spLocks/>
            </p:cNvSpPr>
            <p:nvPr/>
          </p:nvSpPr>
          <p:spPr bwMode="auto">
            <a:xfrm>
              <a:off x="467" y="4229"/>
              <a:ext cx="27" cy="27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0"/>
                </a:cxn>
                <a:cxn ang="0">
                  <a:pos x="3" y="7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11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lnTo>
                    <a:pt x="4" y="10"/>
                  </a:lnTo>
                  <a:lnTo>
                    <a:pt x="3" y="7"/>
                  </a:lnTo>
                  <a:lnTo>
                    <a:pt x="8" y="6"/>
                  </a:lnTo>
                  <a:lnTo>
                    <a:pt x="8" y="9"/>
                  </a:lnTo>
                  <a:lnTo>
                    <a:pt x="11" y="9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142"/>
            <p:cNvSpPr>
              <a:spLocks/>
            </p:cNvSpPr>
            <p:nvPr/>
          </p:nvSpPr>
          <p:spPr bwMode="auto">
            <a:xfrm>
              <a:off x="516" y="4217"/>
              <a:ext cx="27" cy="3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5" y="10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2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lnTo>
                    <a:pt x="11" y="9"/>
                  </a:lnTo>
                  <a:lnTo>
                    <a:pt x="10" y="7"/>
                  </a:lnTo>
                  <a:lnTo>
                    <a:pt x="5" y="10"/>
                  </a:lnTo>
                  <a:lnTo>
                    <a:pt x="4" y="7"/>
                  </a:lnTo>
                  <a:lnTo>
                    <a:pt x="9" y="5"/>
                  </a:lnTo>
                  <a:lnTo>
                    <a:pt x="8" y="4"/>
                  </a:lnTo>
                  <a:lnTo>
                    <a:pt x="3" y="5"/>
                  </a:lnTo>
                  <a:lnTo>
                    <a:pt x="2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143"/>
            <p:cNvSpPr>
              <a:spLocks/>
            </p:cNvSpPr>
            <p:nvPr/>
          </p:nvSpPr>
          <p:spPr bwMode="auto">
            <a:xfrm>
              <a:off x="538" y="4210"/>
              <a:ext cx="25" cy="27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11"/>
                </a:cxn>
              </a:cxnLst>
              <a:rect l="0" t="0" r="r" b="b"/>
              <a:pathLst>
                <a:path w="10" h="11">
                  <a:moveTo>
                    <a:pt x="4" y="11"/>
                  </a:move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144"/>
            <p:cNvSpPr>
              <a:spLocks/>
            </p:cNvSpPr>
            <p:nvPr/>
          </p:nvSpPr>
          <p:spPr bwMode="auto">
            <a:xfrm>
              <a:off x="560" y="4195"/>
              <a:ext cx="27" cy="2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7" y="0"/>
                  </a:lnTo>
                  <a:lnTo>
                    <a:pt x="5" y="1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145"/>
            <p:cNvSpPr>
              <a:spLocks/>
            </p:cNvSpPr>
            <p:nvPr/>
          </p:nvSpPr>
          <p:spPr bwMode="auto">
            <a:xfrm>
              <a:off x="585" y="4183"/>
              <a:ext cx="29" cy="27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146"/>
            <p:cNvSpPr>
              <a:spLocks/>
            </p:cNvSpPr>
            <p:nvPr/>
          </p:nvSpPr>
          <p:spPr bwMode="auto">
            <a:xfrm>
              <a:off x="609" y="4170"/>
              <a:ext cx="28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2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8" y="5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4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8" y="5"/>
                  </a:lnTo>
                  <a:lnTo>
                    <a:pt x="9" y="7"/>
                  </a:lnTo>
                  <a:lnTo>
                    <a:pt x="11" y="5"/>
                  </a:lnTo>
                  <a:lnTo>
                    <a:pt x="3" y="1"/>
                  </a:lnTo>
                  <a:lnTo>
                    <a:pt x="2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47"/>
            <p:cNvSpPr>
              <a:spLocks/>
            </p:cNvSpPr>
            <p:nvPr/>
          </p:nvSpPr>
          <p:spPr bwMode="auto">
            <a:xfrm>
              <a:off x="619" y="4151"/>
              <a:ext cx="25" cy="27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0" y="9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9" y="11"/>
                </a:cxn>
              </a:cxnLst>
              <a:rect l="0" t="0" r="r" b="b"/>
              <a:pathLst>
                <a:path w="10" h="11">
                  <a:moveTo>
                    <a:pt x="9" y="11"/>
                  </a:moveTo>
                  <a:lnTo>
                    <a:pt x="10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5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48"/>
            <p:cNvSpPr>
              <a:spLocks/>
            </p:cNvSpPr>
            <p:nvPr/>
          </p:nvSpPr>
          <p:spPr bwMode="auto">
            <a:xfrm>
              <a:off x="637" y="4143"/>
              <a:ext cx="22" cy="23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9" y="7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8" y="9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lnTo>
                    <a:pt x="9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149"/>
            <p:cNvSpPr>
              <a:spLocks/>
            </p:cNvSpPr>
            <p:nvPr/>
          </p:nvSpPr>
          <p:spPr bwMode="auto">
            <a:xfrm>
              <a:off x="646" y="4129"/>
              <a:ext cx="27" cy="24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</a:cxnLst>
              <a:rect l="0" t="0" r="r" b="b"/>
              <a:pathLst>
                <a:path w="11" h="10">
                  <a:moveTo>
                    <a:pt x="2" y="8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150"/>
            <p:cNvSpPr>
              <a:spLocks/>
            </p:cNvSpPr>
            <p:nvPr/>
          </p:nvSpPr>
          <p:spPr bwMode="auto">
            <a:xfrm>
              <a:off x="659" y="4104"/>
              <a:ext cx="32" cy="30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0" y="10"/>
                </a:cxn>
                <a:cxn ang="0">
                  <a:pos x="4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10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9" y="12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lnTo>
                    <a:pt x="10" y="10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0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151"/>
            <p:cNvSpPr>
              <a:spLocks/>
            </p:cNvSpPr>
            <p:nvPr/>
          </p:nvSpPr>
          <p:spPr bwMode="auto">
            <a:xfrm>
              <a:off x="612" y="4057"/>
              <a:ext cx="14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152"/>
            <p:cNvSpPr>
              <a:spLocks/>
            </p:cNvSpPr>
            <p:nvPr/>
          </p:nvSpPr>
          <p:spPr bwMode="auto">
            <a:xfrm>
              <a:off x="612" y="4047"/>
              <a:ext cx="14" cy="1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6" y="1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lnTo>
                    <a:pt x="3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153"/>
            <p:cNvSpPr>
              <a:spLocks/>
            </p:cNvSpPr>
            <p:nvPr/>
          </p:nvSpPr>
          <p:spPr bwMode="auto">
            <a:xfrm>
              <a:off x="277" y="3806"/>
              <a:ext cx="286" cy="2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8" y="15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51" y="18"/>
                </a:cxn>
                <a:cxn ang="0">
                  <a:pos x="54" y="20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57" y="23"/>
                </a:cxn>
                <a:cxn ang="0">
                  <a:pos x="60" y="26"/>
                </a:cxn>
                <a:cxn ang="0">
                  <a:pos x="0" y="82"/>
                </a:cxn>
                <a:cxn ang="0">
                  <a:pos x="0" y="87"/>
                </a:cxn>
                <a:cxn ang="0">
                  <a:pos x="62" y="28"/>
                </a:cxn>
                <a:cxn ang="0">
                  <a:pos x="65" y="31"/>
                </a:cxn>
                <a:cxn ang="0">
                  <a:pos x="0" y="92"/>
                </a:cxn>
                <a:cxn ang="0">
                  <a:pos x="0" y="98"/>
                </a:cxn>
                <a:cxn ang="0">
                  <a:pos x="68" y="34"/>
                </a:cxn>
                <a:cxn ang="0">
                  <a:pos x="71" y="37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2" y="106"/>
                </a:cxn>
                <a:cxn ang="0">
                  <a:pos x="74" y="39"/>
                </a:cxn>
                <a:cxn ang="0">
                  <a:pos x="77" y="42"/>
                </a:cxn>
                <a:cxn ang="0">
                  <a:pos x="8" y="106"/>
                </a:cxn>
                <a:cxn ang="0">
                  <a:pos x="14" y="106"/>
                </a:cxn>
                <a:cxn ang="0">
                  <a:pos x="80" y="45"/>
                </a:cxn>
                <a:cxn ang="0">
                  <a:pos x="83" y="47"/>
                </a:cxn>
                <a:cxn ang="0">
                  <a:pos x="20" y="106"/>
                </a:cxn>
                <a:cxn ang="0">
                  <a:pos x="26" y="106"/>
                </a:cxn>
                <a:cxn ang="0">
                  <a:pos x="86" y="50"/>
                </a:cxn>
                <a:cxn ang="0">
                  <a:pos x="89" y="53"/>
                </a:cxn>
                <a:cxn ang="0">
                  <a:pos x="31" y="106"/>
                </a:cxn>
                <a:cxn ang="0">
                  <a:pos x="37" y="106"/>
                </a:cxn>
                <a:cxn ang="0">
                  <a:pos x="91" y="55"/>
                </a:cxn>
                <a:cxn ang="0">
                  <a:pos x="94" y="58"/>
                </a:cxn>
                <a:cxn ang="0">
                  <a:pos x="43" y="106"/>
                </a:cxn>
                <a:cxn ang="0">
                  <a:pos x="49" y="106"/>
                </a:cxn>
                <a:cxn ang="0">
                  <a:pos x="97" y="61"/>
                </a:cxn>
                <a:cxn ang="0">
                  <a:pos x="116" y="78"/>
                </a:cxn>
                <a:cxn ang="0">
                  <a:pos x="116" y="0"/>
                </a:cxn>
                <a:cxn ang="0">
                  <a:pos x="31" y="0"/>
                </a:cxn>
              </a:cxnLst>
              <a:rect l="0" t="0" r="r" b="b"/>
              <a:pathLst>
                <a:path w="116" h="106">
                  <a:moveTo>
                    <a:pt x="31" y="0"/>
                  </a:moveTo>
                  <a:lnTo>
                    <a:pt x="48" y="1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51" y="18"/>
                  </a:lnTo>
                  <a:lnTo>
                    <a:pt x="54" y="20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57" y="23"/>
                  </a:lnTo>
                  <a:lnTo>
                    <a:pt x="60" y="2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62" y="28"/>
                  </a:lnTo>
                  <a:lnTo>
                    <a:pt x="65" y="31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68" y="34"/>
                  </a:lnTo>
                  <a:lnTo>
                    <a:pt x="71" y="37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74" y="39"/>
                  </a:lnTo>
                  <a:lnTo>
                    <a:pt x="77" y="42"/>
                  </a:lnTo>
                  <a:lnTo>
                    <a:pt x="8" y="106"/>
                  </a:lnTo>
                  <a:lnTo>
                    <a:pt x="14" y="106"/>
                  </a:lnTo>
                  <a:lnTo>
                    <a:pt x="80" y="45"/>
                  </a:lnTo>
                  <a:lnTo>
                    <a:pt x="83" y="47"/>
                  </a:lnTo>
                  <a:lnTo>
                    <a:pt x="20" y="106"/>
                  </a:lnTo>
                  <a:lnTo>
                    <a:pt x="26" y="106"/>
                  </a:lnTo>
                  <a:lnTo>
                    <a:pt x="86" y="50"/>
                  </a:lnTo>
                  <a:lnTo>
                    <a:pt x="89" y="53"/>
                  </a:lnTo>
                  <a:lnTo>
                    <a:pt x="31" y="106"/>
                  </a:lnTo>
                  <a:lnTo>
                    <a:pt x="37" y="106"/>
                  </a:lnTo>
                  <a:lnTo>
                    <a:pt x="91" y="55"/>
                  </a:lnTo>
                  <a:lnTo>
                    <a:pt x="94" y="58"/>
                  </a:lnTo>
                  <a:lnTo>
                    <a:pt x="43" y="106"/>
                  </a:lnTo>
                  <a:lnTo>
                    <a:pt x="49" y="106"/>
                  </a:lnTo>
                  <a:lnTo>
                    <a:pt x="97" y="61"/>
                  </a:lnTo>
                  <a:lnTo>
                    <a:pt x="116" y="78"/>
                  </a:lnTo>
                  <a:lnTo>
                    <a:pt x="11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Rectangle 154"/>
            <p:cNvSpPr>
              <a:spLocks noChangeArrowheads="1"/>
            </p:cNvSpPr>
            <p:nvPr/>
          </p:nvSpPr>
          <p:spPr bwMode="auto">
            <a:xfrm>
              <a:off x="395" y="3843"/>
              <a:ext cx="64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Rectangle 155"/>
            <p:cNvSpPr>
              <a:spLocks noChangeArrowheads="1"/>
            </p:cNvSpPr>
            <p:nvPr/>
          </p:nvSpPr>
          <p:spPr bwMode="auto">
            <a:xfrm>
              <a:off x="344" y="3893"/>
              <a:ext cx="174" cy="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76A1-ABEE-45A6-A25C-9B6440BEFE1C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B08C-FE13-46D0-8901-748BEC382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9"/>
          <p:cNvGrpSpPr>
            <a:grpSpLocks noChangeAspect="1"/>
          </p:cNvGrpSpPr>
          <p:nvPr userDrawn="1"/>
        </p:nvGrpSpPr>
        <p:grpSpPr bwMode="auto">
          <a:xfrm>
            <a:off x="131763" y="158750"/>
            <a:ext cx="935037" cy="1008063"/>
            <a:chOff x="137" y="3654"/>
            <a:chExt cx="568" cy="612"/>
          </a:xfrm>
        </p:grpSpPr>
        <p:sp>
          <p:nvSpPr>
            <p:cNvPr id="8" name="AutoShape 90"/>
            <p:cNvSpPr>
              <a:spLocks noChangeAspect="1" noChangeArrowheads="1" noTextEdit="1"/>
            </p:cNvSpPr>
            <p:nvPr/>
          </p:nvSpPr>
          <p:spPr bwMode="auto">
            <a:xfrm>
              <a:off x="137" y="3654"/>
              <a:ext cx="56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91"/>
            <p:cNvSpPr>
              <a:spLocks noEditPoints="1"/>
            </p:cNvSpPr>
            <p:nvPr/>
          </p:nvSpPr>
          <p:spPr bwMode="auto">
            <a:xfrm>
              <a:off x="139" y="3656"/>
              <a:ext cx="562" cy="559"/>
            </a:xfrm>
            <a:custGeom>
              <a:avLst/>
              <a:gdLst/>
              <a:ahLst/>
              <a:cxnLst>
                <a:cxn ang="0">
                  <a:pos x="94" y="5"/>
                </a:cxn>
                <a:cxn ang="0">
                  <a:pos x="71" y="12"/>
                </a:cxn>
                <a:cxn ang="0">
                  <a:pos x="50" y="23"/>
                </a:cxn>
                <a:cxn ang="0">
                  <a:pos x="32" y="39"/>
                </a:cxn>
                <a:cxn ang="0">
                  <a:pos x="18" y="59"/>
                </a:cxn>
                <a:cxn ang="0">
                  <a:pos x="8" y="81"/>
                </a:cxn>
                <a:cxn ang="0">
                  <a:pos x="3" y="105"/>
                </a:cxn>
                <a:cxn ang="0">
                  <a:pos x="4" y="125"/>
                </a:cxn>
                <a:cxn ang="0">
                  <a:pos x="9" y="149"/>
                </a:cxn>
                <a:cxn ang="0">
                  <a:pos x="19" y="171"/>
                </a:cxn>
                <a:cxn ang="0">
                  <a:pos x="34" y="190"/>
                </a:cxn>
                <a:cxn ang="0">
                  <a:pos x="52" y="206"/>
                </a:cxn>
                <a:cxn ang="0">
                  <a:pos x="73" y="217"/>
                </a:cxn>
                <a:cxn ang="0">
                  <a:pos x="97" y="223"/>
                </a:cxn>
                <a:cxn ang="0">
                  <a:pos x="117" y="225"/>
                </a:cxn>
                <a:cxn ang="0">
                  <a:pos x="142" y="221"/>
                </a:cxn>
                <a:cxn ang="0">
                  <a:pos x="164" y="212"/>
                </a:cxn>
                <a:cxn ang="0">
                  <a:pos x="185" y="199"/>
                </a:cxn>
                <a:cxn ang="0">
                  <a:pos x="201" y="182"/>
                </a:cxn>
                <a:cxn ang="0">
                  <a:pos x="214" y="162"/>
                </a:cxn>
                <a:cxn ang="0">
                  <a:pos x="222" y="139"/>
                </a:cxn>
                <a:cxn ang="0">
                  <a:pos x="225" y="114"/>
                </a:cxn>
                <a:cxn ang="0">
                  <a:pos x="223" y="94"/>
                </a:cxn>
                <a:cxn ang="0">
                  <a:pos x="216" y="71"/>
                </a:cxn>
                <a:cxn ang="0">
                  <a:pos x="204" y="50"/>
                </a:cxn>
                <a:cxn ang="0">
                  <a:pos x="189" y="32"/>
                </a:cxn>
                <a:cxn ang="0">
                  <a:pos x="169" y="18"/>
                </a:cxn>
                <a:cxn ang="0">
                  <a:pos x="147" y="8"/>
                </a:cxn>
                <a:cxn ang="0">
                  <a:pos x="123" y="3"/>
                </a:cxn>
                <a:cxn ang="0">
                  <a:pos x="123" y="1"/>
                </a:cxn>
                <a:cxn ang="0">
                  <a:pos x="148" y="5"/>
                </a:cxn>
                <a:cxn ang="0">
                  <a:pos x="171" y="15"/>
                </a:cxn>
                <a:cxn ang="0">
                  <a:pos x="190" y="30"/>
                </a:cxn>
                <a:cxn ang="0">
                  <a:pos x="207" y="48"/>
                </a:cxn>
                <a:cxn ang="0">
                  <a:pos x="219" y="70"/>
                </a:cxn>
                <a:cxn ang="0">
                  <a:pos x="226" y="94"/>
                </a:cxn>
                <a:cxn ang="0">
                  <a:pos x="228" y="114"/>
                </a:cxn>
                <a:cxn ang="0">
                  <a:pos x="225" y="139"/>
                </a:cxn>
                <a:cxn ang="0">
                  <a:pos x="217" y="163"/>
                </a:cxn>
                <a:cxn ang="0">
                  <a:pos x="203" y="184"/>
                </a:cxn>
                <a:cxn ang="0">
                  <a:pos x="186" y="201"/>
                </a:cxn>
                <a:cxn ang="0">
                  <a:pos x="166" y="215"/>
                </a:cxn>
                <a:cxn ang="0">
                  <a:pos x="142" y="224"/>
                </a:cxn>
                <a:cxn ang="0">
                  <a:pos x="117" y="227"/>
                </a:cxn>
                <a:cxn ang="0">
                  <a:pos x="97" y="226"/>
                </a:cxn>
                <a:cxn ang="0">
                  <a:pos x="72" y="219"/>
                </a:cxn>
                <a:cxn ang="0">
                  <a:pos x="50" y="208"/>
                </a:cxn>
                <a:cxn ang="0">
                  <a:pos x="32" y="192"/>
                </a:cxn>
                <a:cxn ang="0">
                  <a:pos x="17" y="172"/>
                </a:cxn>
                <a:cxn ang="0">
                  <a:pos x="6" y="150"/>
                </a:cxn>
                <a:cxn ang="0">
                  <a:pos x="1" y="125"/>
                </a:cxn>
                <a:cxn ang="0">
                  <a:pos x="1" y="105"/>
                </a:cxn>
                <a:cxn ang="0">
                  <a:pos x="5" y="80"/>
                </a:cxn>
                <a:cxn ang="0">
                  <a:pos x="15" y="57"/>
                </a:cxn>
                <a:cxn ang="0">
                  <a:pos x="30" y="37"/>
                </a:cxn>
                <a:cxn ang="0">
                  <a:pos x="48" y="21"/>
                </a:cxn>
                <a:cxn ang="0">
                  <a:pos x="70" y="9"/>
                </a:cxn>
                <a:cxn ang="0">
                  <a:pos x="94" y="2"/>
                </a:cxn>
              </a:cxnLst>
              <a:rect l="0" t="0" r="r" b="b"/>
              <a:pathLst>
                <a:path w="228" h="227">
                  <a:moveTo>
                    <a:pt x="114" y="3"/>
                  </a:moveTo>
                  <a:lnTo>
                    <a:pt x="114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0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6"/>
                  </a:lnTo>
                  <a:lnTo>
                    <a:pt x="86" y="6"/>
                  </a:lnTo>
                  <a:lnTo>
                    <a:pt x="84" y="7"/>
                  </a:lnTo>
                  <a:lnTo>
                    <a:pt x="81" y="8"/>
                  </a:lnTo>
                  <a:lnTo>
                    <a:pt x="78" y="9"/>
                  </a:lnTo>
                  <a:lnTo>
                    <a:pt x="76" y="10"/>
                  </a:lnTo>
                  <a:lnTo>
                    <a:pt x="73" y="10"/>
                  </a:lnTo>
                  <a:lnTo>
                    <a:pt x="71" y="12"/>
                  </a:lnTo>
                  <a:lnTo>
                    <a:pt x="68" y="13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61" y="16"/>
                  </a:lnTo>
                  <a:lnTo>
                    <a:pt x="59" y="18"/>
                  </a:lnTo>
                  <a:lnTo>
                    <a:pt x="57" y="19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7" y="33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8" y="43"/>
                  </a:lnTo>
                  <a:lnTo>
                    <a:pt x="27" y="45"/>
                  </a:lnTo>
                  <a:lnTo>
                    <a:pt x="25" y="47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5" y="63"/>
                  </a:lnTo>
                  <a:lnTo>
                    <a:pt x="14" y="66"/>
                  </a:lnTo>
                  <a:lnTo>
                    <a:pt x="13" y="68"/>
                  </a:lnTo>
                  <a:lnTo>
                    <a:pt x="12" y="71"/>
                  </a:lnTo>
                  <a:lnTo>
                    <a:pt x="11" y="73"/>
                  </a:lnTo>
                  <a:lnTo>
                    <a:pt x="10" y="76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7" y="83"/>
                  </a:lnTo>
                  <a:lnTo>
                    <a:pt x="6" y="86"/>
                  </a:lnTo>
                  <a:lnTo>
                    <a:pt x="6" y="89"/>
                  </a:lnTo>
                  <a:lnTo>
                    <a:pt x="5" y="91"/>
                  </a:lnTo>
                  <a:lnTo>
                    <a:pt x="5" y="94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3" y="122"/>
                  </a:lnTo>
                  <a:lnTo>
                    <a:pt x="4" y="125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3"/>
                  </a:lnTo>
                  <a:lnTo>
                    <a:pt x="5" y="136"/>
                  </a:lnTo>
                  <a:lnTo>
                    <a:pt x="6" y="139"/>
                  </a:lnTo>
                  <a:lnTo>
                    <a:pt x="6" y="141"/>
                  </a:lnTo>
                  <a:lnTo>
                    <a:pt x="7" y="144"/>
                  </a:lnTo>
                  <a:lnTo>
                    <a:pt x="8" y="147"/>
                  </a:lnTo>
                  <a:lnTo>
                    <a:pt x="9" y="149"/>
                  </a:lnTo>
                  <a:lnTo>
                    <a:pt x="10" y="152"/>
                  </a:lnTo>
                  <a:lnTo>
                    <a:pt x="11" y="154"/>
                  </a:lnTo>
                  <a:lnTo>
                    <a:pt x="12" y="157"/>
                  </a:lnTo>
                  <a:lnTo>
                    <a:pt x="13" y="159"/>
                  </a:lnTo>
                  <a:lnTo>
                    <a:pt x="14" y="162"/>
                  </a:lnTo>
                  <a:lnTo>
                    <a:pt x="15" y="164"/>
                  </a:lnTo>
                  <a:lnTo>
                    <a:pt x="16" y="167"/>
                  </a:lnTo>
                  <a:lnTo>
                    <a:pt x="18" y="169"/>
                  </a:lnTo>
                  <a:lnTo>
                    <a:pt x="19" y="171"/>
                  </a:lnTo>
                  <a:lnTo>
                    <a:pt x="21" y="173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5" y="180"/>
                  </a:lnTo>
                  <a:lnTo>
                    <a:pt x="27" y="182"/>
                  </a:lnTo>
                  <a:lnTo>
                    <a:pt x="28" y="184"/>
                  </a:lnTo>
                  <a:lnTo>
                    <a:pt x="30" y="186"/>
                  </a:lnTo>
                  <a:lnTo>
                    <a:pt x="32" y="188"/>
                  </a:lnTo>
                  <a:lnTo>
                    <a:pt x="34" y="190"/>
                  </a:lnTo>
                  <a:lnTo>
                    <a:pt x="36" y="192"/>
                  </a:lnTo>
                  <a:lnTo>
                    <a:pt x="37" y="194"/>
                  </a:lnTo>
                  <a:lnTo>
                    <a:pt x="39" y="196"/>
                  </a:lnTo>
                  <a:lnTo>
                    <a:pt x="41" y="198"/>
                  </a:lnTo>
                  <a:lnTo>
                    <a:pt x="43" y="199"/>
                  </a:lnTo>
                  <a:lnTo>
                    <a:pt x="46" y="201"/>
                  </a:lnTo>
                  <a:lnTo>
                    <a:pt x="48" y="203"/>
                  </a:lnTo>
                  <a:lnTo>
                    <a:pt x="50" y="204"/>
                  </a:lnTo>
                  <a:lnTo>
                    <a:pt x="52" y="206"/>
                  </a:lnTo>
                  <a:lnTo>
                    <a:pt x="54" y="207"/>
                  </a:lnTo>
                  <a:lnTo>
                    <a:pt x="57" y="209"/>
                  </a:lnTo>
                  <a:lnTo>
                    <a:pt x="59" y="210"/>
                  </a:lnTo>
                  <a:lnTo>
                    <a:pt x="61" y="211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5"/>
                  </a:lnTo>
                  <a:lnTo>
                    <a:pt x="71" y="216"/>
                  </a:lnTo>
                  <a:lnTo>
                    <a:pt x="73" y="217"/>
                  </a:lnTo>
                  <a:lnTo>
                    <a:pt x="76" y="218"/>
                  </a:lnTo>
                  <a:lnTo>
                    <a:pt x="78" y="219"/>
                  </a:lnTo>
                  <a:lnTo>
                    <a:pt x="81" y="220"/>
                  </a:lnTo>
                  <a:lnTo>
                    <a:pt x="84" y="220"/>
                  </a:lnTo>
                  <a:lnTo>
                    <a:pt x="86" y="221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4" y="223"/>
                  </a:lnTo>
                  <a:lnTo>
                    <a:pt x="97" y="223"/>
                  </a:lnTo>
                  <a:lnTo>
                    <a:pt x="100" y="224"/>
                  </a:lnTo>
                  <a:lnTo>
                    <a:pt x="103" y="224"/>
                  </a:lnTo>
                  <a:lnTo>
                    <a:pt x="105" y="224"/>
                  </a:lnTo>
                  <a:lnTo>
                    <a:pt x="108" y="224"/>
                  </a:lnTo>
                  <a:lnTo>
                    <a:pt x="111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7" y="225"/>
                  </a:lnTo>
                  <a:lnTo>
                    <a:pt x="120" y="224"/>
                  </a:lnTo>
                  <a:lnTo>
                    <a:pt x="123" y="224"/>
                  </a:lnTo>
                  <a:lnTo>
                    <a:pt x="125" y="224"/>
                  </a:lnTo>
                  <a:lnTo>
                    <a:pt x="128" y="224"/>
                  </a:lnTo>
                  <a:lnTo>
                    <a:pt x="131" y="223"/>
                  </a:lnTo>
                  <a:lnTo>
                    <a:pt x="134" y="223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42" y="221"/>
                  </a:lnTo>
                  <a:lnTo>
                    <a:pt x="144" y="220"/>
                  </a:lnTo>
                  <a:lnTo>
                    <a:pt x="147" y="220"/>
                  </a:lnTo>
                  <a:lnTo>
                    <a:pt x="150" y="219"/>
                  </a:lnTo>
                  <a:lnTo>
                    <a:pt x="152" y="218"/>
                  </a:lnTo>
                  <a:lnTo>
                    <a:pt x="155" y="217"/>
                  </a:lnTo>
                  <a:lnTo>
                    <a:pt x="157" y="216"/>
                  </a:lnTo>
                  <a:lnTo>
                    <a:pt x="160" y="215"/>
                  </a:lnTo>
                  <a:lnTo>
                    <a:pt x="162" y="214"/>
                  </a:lnTo>
                  <a:lnTo>
                    <a:pt x="164" y="212"/>
                  </a:lnTo>
                  <a:lnTo>
                    <a:pt x="167" y="211"/>
                  </a:lnTo>
                  <a:lnTo>
                    <a:pt x="169" y="210"/>
                  </a:lnTo>
                  <a:lnTo>
                    <a:pt x="171" y="209"/>
                  </a:lnTo>
                  <a:lnTo>
                    <a:pt x="174" y="207"/>
                  </a:lnTo>
                  <a:lnTo>
                    <a:pt x="176" y="206"/>
                  </a:lnTo>
                  <a:lnTo>
                    <a:pt x="178" y="204"/>
                  </a:lnTo>
                  <a:lnTo>
                    <a:pt x="180" y="203"/>
                  </a:lnTo>
                  <a:lnTo>
                    <a:pt x="182" y="201"/>
                  </a:lnTo>
                  <a:lnTo>
                    <a:pt x="185" y="199"/>
                  </a:lnTo>
                  <a:lnTo>
                    <a:pt x="187" y="198"/>
                  </a:lnTo>
                  <a:lnTo>
                    <a:pt x="189" y="196"/>
                  </a:lnTo>
                  <a:lnTo>
                    <a:pt x="191" y="194"/>
                  </a:lnTo>
                  <a:lnTo>
                    <a:pt x="192" y="192"/>
                  </a:lnTo>
                  <a:lnTo>
                    <a:pt x="194" y="190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200" y="184"/>
                  </a:lnTo>
                  <a:lnTo>
                    <a:pt x="201" y="182"/>
                  </a:lnTo>
                  <a:lnTo>
                    <a:pt x="203" y="180"/>
                  </a:lnTo>
                  <a:lnTo>
                    <a:pt x="204" y="178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9" y="171"/>
                  </a:lnTo>
                  <a:lnTo>
                    <a:pt x="210" y="169"/>
                  </a:lnTo>
                  <a:lnTo>
                    <a:pt x="212" y="167"/>
                  </a:lnTo>
                  <a:lnTo>
                    <a:pt x="213" y="164"/>
                  </a:lnTo>
                  <a:lnTo>
                    <a:pt x="214" y="162"/>
                  </a:lnTo>
                  <a:lnTo>
                    <a:pt x="215" y="159"/>
                  </a:lnTo>
                  <a:lnTo>
                    <a:pt x="216" y="157"/>
                  </a:lnTo>
                  <a:lnTo>
                    <a:pt x="217" y="154"/>
                  </a:lnTo>
                  <a:lnTo>
                    <a:pt x="218" y="152"/>
                  </a:lnTo>
                  <a:lnTo>
                    <a:pt x="219" y="149"/>
                  </a:lnTo>
                  <a:lnTo>
                    <a:pt x="220" y="147"/>
                  </a:lnTo>
                  <a:lnTo>
                    <a:pt x="221" y="144"/>
                  </a:lnTo>
                  <a:lnTo>
                    <a:pt x="222" y="141"/>
                  </a:lnTo>
                  <a:lnTo>
                    <a:pt x="222" y="139"/>
                  </a:lnTo>
                  <a:lnTo>
                    <a:pt x="223" y="136"/>
                  </a:lnTo>
                  <a:lnTo>
                    <a:pt x="223" y="133"/>
                  </a:lnTo>
                  <a:lnTo>
                    <a:pt x="224" y="131"/>
                  </a:lnTo>
                  <a:lnTo>
                    <a:pt x="224" y="128"/>
                  </a:lnTo>
                  <a:lnTo>
                    <a:pt x="224" y="125"/>
                  </a:lnTo>
                  <a:lnTo>
                    <a:pt x="225" y="122"/>
                  </a:lnTo>
                  <a:lnTo>
                    <a:pt x="225" y="119"/>
                  </a:lnTo>
                  <a:lnTo>
                    <a:pt x="225" y="117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111"/>
                  </a:lnTo>
                  <a:lnTo>
                    <a:pt x="225" y="108"/>
                  </a:lnTo>
                  <a:lnTo>
                    <a:pt x="225" y="105"/>
                  </a:lnTo>
                  <a:lnTo>
                    <a:pt x="224" y="102"/>
                  </a:lnTo>
                  <a:lnTo>
                    <a:pt x="224" y="100"/>
                  </a:lnTo>
                  <a:lnTo>
                    <a:pt x="224" y="97"/>
                  </a:lnTo>
                  <a:lnTo>
                    <a:pt x="223" y="94"/>
                  </a:lnTo>
                  <a:lnTo>
                    <a:pt x="223" y="91"/>
                  </a:lnTo>
                  <a:lnTo>
                    <a:pt x="222" y="89"/>
                  </a:lnTo>
                  <a:lnTo>
                    <a:pt x="222" y="86"/>
                  </a:lnTo>
                  <a:lnTo>
                    <a:pt x="221" y="83"/>
                  </a:lnTo>
                  <a:lnTo>
                    <a:pt x="220" y="81"/>
                  </a:lnTo>
                  <a:lnTo>
                    <a:pt x="219" y="78"/>
                  </a:lnTo>
                  <a:lnTo>
                    <a:pt x="218" y="76"/>
                  </a:lnTo>
                  <a:lnTo>
                    <a:pt x="217" y="73"/>
                  </a:lnTo>
                  <a:lnTo>
                    <a:pt x="216" y="71"/>
                  </a:lnTo>
                  <a:lnTo>
                    <a:pt x="215" y="68"/>
                  </a:lnTo>
                  <a:lnTo>
                    <a:pt x="214" y="66"/>
                  </a:lnTo>
                  <a:lnTo>
                    <a:pt x="213" y="63"/>
                  </a:lnTo>
                  <a:lnTo>
                    <a:pt x="212" y="61"/>
                  </a:lnTo>
                  <a:lnTo>
                    <a:pt x="210" y="59"/>
                  </a:lnTo>
                  <a:lnTo>
                    <a:pt x="209" y="56"/>
                  </a:lnTo>
                  <a:lnTo>
                    <a:pt x="207" y="54"/>
                  </a:lnTo>
                  <a:lnTo>
                    <a:pt x="206" y="52"/>
                  </a:lnTo>
                  <a:lnTo>
                    <a:pt x="204" y="50"/>
                  </a:lnTo>
                  <a:lnTo>
                    <a:pt x="203" y="47"/>
                  </a:lnTo>
                  <a:lnTo>
                    <a:pt x="201" y="45"/>
                  </a:lnTo>
                  <a:lnTo>
                    <a:pt x="200" y="43"/>
                  </a:lnTo>
                  <a:lnTo>
                    <a:pt x="198" y="41"/>
                  </a:lnTo>
                  <a:lnTo>
                    <a:pt x="196" y="39"/>
                  </a:lnTo>
                  <a:lnTo>
                    <a:pt x="194" y="37"/>
                  </a:lnTo>
                  <a:lnTo>
                    <a:pt x="192" y="35"/>
                  </a:lnTo>
                  <a:lnTo>
                    <a:pt x="191" y="33"/>
                  </a:lnTo>
                  <a:lnTo>
                    <a:pt x="189" y="32"/>
                  </a:lnTo>
                  <a:lnTo>
                    <a:pt x="187" y="30"/>
                  </a:lnTo>
                  <a:lnTo>
                    <a:pt x="185" y="28"/>
                  </a:lnTo>
                  <a:lnTo>
                    <a:pt x="182" y="26"/>
                  </a:lnTo>
                  <a:lnTo>
                    <a:pt x="180" y="25"/>
                  </a:lnTo>
                  <a:lnTo>
                    <a:pt x="178" y="23"/>
                  </a:lnTo>
                  <a:lnTo>
                    <a:pt x="176" y="22"/>
                  </a:lnTo>
                  <a:lnTo>
                    <a:pt x="174" y="20"/>
                  </a:lnTo>
                  <a:lnTo>
                    <a:pt x="171" y="19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4" y="15"/>
                  </a:lnTo>
                  <a:lnTo>
                    <a:pt x="162" y="14"/>
                  </a:lnTo>
                  <a:lnTo>
                    <a:pt x="160" y="13"/>
                  </a:lnTo>
                  <a:lnTo>
                    <a:pt x="157" y="12"/>
                  </a:lnTo>
                  <a:lnTo>
                    <a:pt x="155" y="10"/>
                  </a:lnTo>
                  <a:lnTo>
                    <a:pt x="152" y="10"/>
                  </a:lnTo>
                  <a:lnTo>
                    <a:pt x="150" y="9"/>
                  </a:lnTo>
                  <a:lnTo>
                    <a:pt x="147" y="8"/>
                  </a:lnTo>
                  <a:lnTo>
                    <a:pt x="144" y="7"/>
                  </a:lnTo>
                  <a:lnTo>
                    <a:pt x="142" y="6"/>
                  </a:lnTo>
                  <a:lnTo>
                    <a:pt x="139" y="6"/>
                  </a:lnTo>
                  <a:lnTo>
                    <a:pt x="136" y="5"/>
                  </a:lnTo>
                  <a:lnTo>
                    <a:pt x="134" y="5"/>
                  </a:lnTo>
                  <a:lnTo>
                    <a:pt x="131" y="4"/>
                  </a:lnTo>
                  <a:lnTo>
                    <a:pt x="128" y="4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0" y="3"/>
                  </a:lnTo>
                  <a:lnTo>
                    <a:pt x="117" y="3"/>
                  </a:lnTo>
                  <a:lnTo>
                    <a:pt x="114" y="3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1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1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3"/>
                  </a:lnTo>
                  <a:lnTo>
                    <a:pt x="142" y="4"/>
                  </a:lnTo>
                  <a:lnTo>
                    <a:pt x="145" y="5"/>
                  </a:lnTo>
                  <a:lnTo>
                    <a:pt x="148" y="5"/>
                  </a:lnTo>
                  <a:lnTo>
                    <a:pt x="150" y="6"/>
                  </a:lnTo>
                  <a:lnTo>
                    <a:pt x="153" y="7"/>
                  </a:lnTo>
                  <a:lnTo>
                    <a:pt x="156" y="8"/>
                  </a:lnTo>
                  <a:lnTo>
                    <a:pt x="158" y="9"/>
                  </a:lnTo>
                  <a:lnTo>
                    <a:pt x="161" y="10"/>
                  </a:lnTo>
                  <a:lnTo>
                    <a:pt x="163" y="11"/>
                  </a:lnTo>
                  <a:lnTo>
                    <a:pt x="166" y="13"/>
                  </a:lnTo>
                  <a:lnTo>
                    <a:pt x="168" y="14"/>
                  </a:lnTo>
                  <a:lnTo>
                    <a:pt x="171" y="15"/>
                  </a:lnTo>
                  <a:lnTo>
                    <a:pt x="173" y="17"/>
                  </a:lnTo>
                  <a:lnTo>
                    <a:pt x="175" y="18"/>
                  </a:lnTo>
                  <a:lnTo>
                    <a:pt x="178" y="20"/>
                  </a:lnTo>
                  <a:lnTo>
                    <a:pt x="180" y="21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6" y="26"/>
                  </a:lnTo>
                  <a:lnTo>
                    <a:pt x="188" y="28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6" y="35"/>
                  </a:lnTo>
                  <a:lnTo>
                    <a:pt x="198" y="37"/>
                  </a:lnTo>
                  <a:lnTo>
                    <a:pt x="200" y="40"/>
                  </a:lnTo>
                  <a:lnTo>
                    <a:pt x="202" y="42"/>
                  </a:lnTo>
                  <a:lnTo>
                    <a:pt x="203" y="44"/>
                  </a:lnTo>
                  <a:lnTo>
                    <a:pt x="205" y="46"/>
                  </a:lnTo>
                  <a:lnTo>
                    <a:pt x="207" y="48"/>
                  </a:lnTo>
                  <a:lnTo>
                    <a:pt x="208" y="50"/>
                  </a:lnTo>
                  <a:lnTo>
                    <a:pt x="210" y="53"/>
                  </a:lnTo>
                  <a:lnTo>
                    <a:pt x="211" y="55"/>
                  </a:lnTo>
                  <a:lnTo>
                    <a:pt x="213" y="57"/>
                  </a:lnTo>
                  <a:lnTo>
                    <a:pt x="214" y="60"/>
                  </a:lnTo>
                  <a:lnTo>
                    <a:pt x="215" y="62"/>
                  </a:lnTo>
                  <a:lnTo>
                    <a:pt x="217" y="65"/>
                  </a:lnTo>
                  <a:lnTo>
                    <a:pt x="218" y="67"/>
                  </a:lnTo>
                  <a:lnTo>
                    <a:pt x="219" y="70"/>
                  </a:lnTo>
                  <a:lnTo>
                    <a:pt x="220" y="72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3" y="80"/>
                  </a:lnTo>
                  <a:lnTo>
                    <a:pt x="223" y="83"/>
                  </a:lnTo>
                  <a:lnTo>
                    <a:pt x="224" y="85"/>
                  </a:lnTo>
                  <a:lnTo>
                    <a:pt x="225" y="88"/>
                  </a:lnTo>
                  <a:lnTo>
                    <a:pt x="225" y="91"/>
                  </a:lnTo>
                  <a:lnTo>
                    <a:pt x="226" y="94"/>
                  </a:lnTo>
                  <a:lnTo>
                    <a:pt x="226" y="96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27" y="105"/>
                  </a:lnTo>
                  <a:lnTo>
                    <a:pt x="228" y="108"/>
                  </a:lnTo>
                  <a:lnTo>
                    <a:pt x="228" y="111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27" y="122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6" y="131"/>
                  </a:lnTo>
                  <a:lnTo>
                    <a:pt x="226" y="134"/>
                  </a:lnTo>
                  <a:lnTo>
                    <a:pt x="225" y="136"/>
                  </a:lnTo>
                  <a:lnTo>
                    <a:pt x="225" y="139"/>
                  </a:lnTo>
                  <a:lnTo>
                    <a:pt x="224" y="142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222" y="150"/>
                  </a:lnTo>
                  <a:lnTo>
                    <a:pt x="221" y="153"/>
                  </a:lnTo>
                  <a:lnTo>
                    <a:pt x="220" y="155"/>
                  </a:lnTo>
                  <a:lnTo>
                    <a:pt x="219" y="158"/>
                  </a:lnTo>
                  <a:lnTo>
                    <a:pt x="218" y="160"/>
                  </a:lnTo>
                  <a:lnTo>
                    <a:pt x="217" y="163"/>
                  </a:lnTo>
                  <a:lnTo>
                    <a:pt x="215" y="165"/>
                  </a:lnTo>
                  <a:lnTo>
                    <a:pt x="214" y="168"/>
                  </a:lnTo>
                  <a:lnTo>
                    <a:pt x="213" y="170"/>
                  </a:lnTo>
                  <a:lnTo>
                    <a:pt x="211" y="172"/>
                  </a:lnTo>
                  <a:lnTo>
                    <a:pt x="210" y="175"/>
                  </a:lnTo>
                  <a:lnTo>
                    <a:pt x="208" y="177"/>
                  </a:lnTo>
                  <a:lnTo>
                    <a:pt x="207" y="179"/>
                  </a:lnTo>
                  <a:lnTo>
                    <a:pt x="205" y="181"/>
                  </a:lnTo>
                  <a:lnTo>
                    <a:pt x="203" y="184"/>
                  </a:lnTo>
                  <a:lnTo>
                    <a:pt x="202" y="186"/>
                  </a:lnTo>
                  <a:lnTo>
                    <a:pt x="200" y="188"/>
                  </a:lnTo>
                  <a:lnTo>
                    <a:pt x="198" y="190"/>
                  </a:lnTo>
                  <a:lnTo>
                    <a:pt x="196" y="192"/>
                  </a:lnTo>
                  <a:lnTo>
                    <a:pt x="194" y="194"/>
                  </a:lnTo>
                  <a:lnTo>
                    <a:pt x="192" y="196"/>
                  </a:lnTo>
                  <a:lnTo>
                    <a:pt x="190" y="198"/>
                  </a:lnTo>
                  <a:lnTo>
                    <a:pt x="188" y="199"/>
                  </a:lnTo>
                  <a:lnTo>
                    <a:pt x="186" y="201"/>
                  </a:lnTo>
                  <a:lnTo>
                    <a:pt x="184" y="203"/>
                  </a:lnTo>
                  <a:lnTo>
                    <a:pt x="182" y="205"/>
                  </a:lnTo>
                  <a:lnTo>
                    <a:pt x="180" y="206"/>
                  </a:lnTo>
                  <a:lnTo>
                    <a:pt x="178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2"/>
                  </a:lnTo>
                  <a:lnTo>
                    <a:pt x="168" y="213"/>
                  </a:lnTo>
                  <a:lnTo>
                    <a:pt x="166" y="215"/>
                  </a:lnTo>
                  <a:lnTo>
                    <a:pt x="163" y="216"/>
                  </a:lnTo>
                  <a:lnTo>
                    <a:pt x="161" y="217"/>
                  </a:lnTo>
                  <a:lnTo>
                    <a:pt x="158" y="218"/>
                  </a:lnTo>
                  <a:lnTo>
                    <a:pt x="156" y="219"/>
                  </a:lnTo>
                  <a:lnTo>
                    <a:pt x="153" y="220"/>
                  </a:lnTo>
                  <a:lnTo>
                    <a:pt x="150" y="221"/>
                  </a:lnTo>
                  <a:lnTo>
                    <a:pt x="148" y="222"/>
                  </a:lnTo>
                  <a:lnTo>
                    <a:pt x="145" y="223"/>
                  </a:lnTo>
                  <a:lnTo>
                    <a:pt x="142" y="224"/>
                  </a:lnTo>
                  <a:lnTo>
                    <a:pt x="140" y="224"/>
                  </a:lnTo>
                  <a:lnTo>
                    <a:pt x="137" y="225"/>
                  </a:lnTo>
                  <a:lnTo>
                    <a:pt x="134" y="225"/>
                  </a:lnTo>
                  <a:lnTo>
                    <a:pt x="131" y="226"/>
                  </a:lnTo>
                  <a:lnTo>
                    <a:pt x="128" y="226"/>
                  </a:lnTo>
                  <a:lnTo>
                    <a:pt x="126" y="227"/>
                  </a:lnTo>
                  <a:lnTo>
                    <a:pt x="123" y="227"/>
                  </a:lnTo>
                  <a:lnTo>
                    <a:pt x="120" y="227"/>
                  </a:lnTo>
                  <a:lnTo>
                    <a:pt x="117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1" y="227"/>
                  </a:lnTo>
                  <a:lnTo>
                    <a:pt x="108" y="227"/>
                  </a:lnTo>
                  <a:lnTo>
                    <a:pt x="105" y="227"/>
                  </a:lnTo>
                  <a:lnTo>
                    <a:pt x="102" y="227"/>
                  </a:lnTo>
                  <a:lnTo>
                    <a:pt x="100" y="226"/>
                  </a:lnTo>
                  <a:lnTo>
                    <a:pt x="97" y="226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8" y="224"/>
                  </a:lnTo>
                  <a:lnTo>
                    <a:pt x="86" y="224"/>
                  </a:lnTo>
                  <a:lnTo>
                    <a:pt x="83" y="223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5" y="220"/>
                  </a:lnTo>
                  <a:lnTo>
                    <a:pt x="72" y="219"/>
                  </a:lnTo>
                  <a:lnTo>
                    <a:pt x="70" y="218"/>
                  </a:lnTo>
                  <a:lnTo>
                    <a:pt x="67" y="217"/>
                  </a:lnTo>
                  <a:lnTo>
                    <a:pt x="65" y="216"/>
                  </a:lnTo>
                  <a:lnTo>
                    <a:pt x="62" y="215"/>
                  </a:lnTo>
                  <a:lnTo>
                    <a:pt x="60" y="213"/>
                  </a:lnTo>
                  <a:lnTo>
                    <a:pt x="57" y="212"/>
                  </a:lnTo>
                  <a:lnTo>
                    <a:pt x="55" y="211"/>
                  </a:lnTo>
                  <a:lnTo>
                    <a:pt x="53" y="209"/>
                  </a:lnTo>
                  <a:lnTo>
                    <a:pt x="50" y="208"/>
                  </a:lnTo>
                  <a:lnTo>
                    <a:pt x="48" y="206"/>
                  </a:lnTo>
                  <a:lnTo>
                    <a:pt x="46" y="205"/>
                  </a:lnTo>
                  <a:lnTo>
                    <a:pt x="44" y="203"/>
                  </a:lnTo>
                  <a:lnTo>
                    <a:pt x="42" y="201"/>
                  </a:lnTo>
                  <a:lnTo>
                    <a:pt x="40" y="199"/>
                  </a:lnTo>
                  <a:lnTo>
                    <a:pt x="38" y="198"/>
                  </a:lnTo>
                  <a:lnTo>
                    <a:pt x="36" y="196"/>
                  </a:lnTo>
                  <a:lnTo>
                    <a:pt x="34" y="194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8" y="188"/>
                  </a:lnTo>
                  <a:lnTo>
                    <a:pt x="26" y="186"/>
                  </a:lnTo>
                  <a:lnTo>
                    <a:pt x="25" y="184"/>
                  </a:lnTo>
                  <a:lnTo>
                    <a:pt x="23" y="181"/>
                  </a:lnTo>
                  <a:lnTo>
                    <a:pt x="21" y="179"/>
                  </a:lnTo>
                  <a:lnTo>
                    <a:pt x="20" y="177"/>
                  </a:lnTo>
                  <a:lnTo>
                    <a:pt x="18" y="175"/>
                  </a:lnTo>
                  <a:lnTo>
                    <a:pt x="17" y="172"/>
                  </a:lnTo>
                  <a:lnTo>
                    <a:pt x="15" y="170"/>
                  </a:lnTo>
                  <a:lnTo>
                    <a:pt x="14" y="168"/>
                  </a:lnTo>
                  <a:lnTo>
                    <a:pt x="13" y="165"/>
                  </a:lnTo>
                  <a:lnTo>
                    <a:pt x="11" y="163"/>
                  </a:lnTo>
                  <a:lnTo>
                    <a:pt x="10" y="160"/>
                  </a:lnTo>
                  <a:lnTo>
                    <a:pt x="9" y="158"/>
                  </a:lnTo>
                  <a:lnTo>
                    <a:pt x="8" y="155"/>
                  </a:lnTo>
                  <a:lnTo>
                    <a:pt x="7" y="153"/>
                  </a:lnTo>
                  <a:lnTo>
                    <a:pt x="6" y="150"/>
                  </a:lnTo>
                  <a:lnTo>
                    <a:pt x="5" y="147"/>
                  </a:lnTo>
                  <a:lnTo>
                    <a:pt x="5" y="145"/>
                  </a:lnTo>
                  <a:lnTo>
                    <a:pt x="4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2" y="134"/>
                  </a:lnTo>
                  <a:lnTo>
                    <a:pt x="2" y="131"/>
                  </a:lnTo>
                  <a:lnTo>
                    <a:pt x="1" y="128"/>
                  </a:lnTo>
                  <a:lnTo>
                    <a:pt x="1" y="125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0"/>
                  </a:lnTo>
                  <a:lnTo>
                    <a:pt x="21" y="48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6" y="23"/>
                  </a:lnTo>
                  <a:lnTo>
                    <a:pt x="48" y="21"/>
                  </a:lnTo>
                  <a:lnTo>
                    <a:pt x="50" y="20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60" y="14"/>
                  </a:lnTo>
                  <a:lnTo>
                    <a:pt x="62" y="13"/>
                  </a:lnTo>
                  <a:lnTo>
                    <a:pt x="65" y="11"/>
                  </a:lnTo>
                  <a:lnTo>
                    <a:pt x="67" y="10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5" y="7"/>
                  </a:lnTo>
                  <a:lnTo>
                    <a:pt x="78" y="6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6" y="4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100" y="1"/>
                  </a:lnTo>
                  <a:lnTo>
                    <a:pt x="102" y="1"/>
                  </a:lnTo>
                  <a:lnTo>
                    <a:pt x="105" y="1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Rectangle 92"/>
            <p:cNvSpPr>
              <a:spLocks noChangeArrowheads="1"/>
            </p:cNvSpPr>
            <p:nvPr/>
          </p:nvSpPr>
          <p:spPr bwMode="auto">
            <a:xfrm>
              <a:off x="437" y="3676"/>
              <a:ext cx="8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3"/>
            <p:cNvSpPr>
              <a:spLocks/>
            </p:cNvSpPr>
            <p:nvPr/>
          </p:nvSpPr>
          <p:spPr bwMode="auto">
            <a:xfrm>
              <a:off x="452" y="3681"/>
              <a:ext cx="34" cy="4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3"/>
                </a:cxn>
                <a:cxn ang="0">
                  <a:pos x="4" y="14"/>
                </a:cxn>
                <a:cxn ang="0">
                  <a:pos x="5" y="11"/>
                </a:cxn>
                <a:cxn ang="0">
                  <a:pos x="11" y="13"/>
                </a:cxn>
                <a:cxn ang="0">
                  <a:pos x="11" y="16"/>
                </a:cxn>
                <a:cxn ang="0">
                  <a:pos x="14" y="17"/>
                </a:cxn>
                <a:cxn ang="0">
                  <a:pos x="13" y="4"/>
                </a:cxn>
                <a:cxn ang="0">
                  <a:pos x="10" y="3"/>
                </a:cxn>
                <a:cxn ang="0">
                  <a:pos x="10" y="10"/>
                </a:cxn>
                <a:cxn ang="0">
                  <a:pos x="7" y="9"/>
                </a:cxn>
                <a:cxn ang="0">
                  <a:pos x="10" y="3"/>
                </a:cxn>
                <a:cxn ang="0">
                  <a:pos x="13" y="4"/>
                </a:cxn>
                <a:cxn ang="0">
                  <a:pos x="13" y="1"/>
                </a:cxn>
                <a:cxn ang="0">
                  <a:pos x="9" y="0"/>
                </a:cxn>
              </a:cxnLst>
              <a:rect l="0" t="0" r="r" b="b"/>
              <a:pathLst>
                <a:path w="14" h="17">
                  <a:moveTo>
                    <a:pt x="9" y="0"/>
                  </a:moveTo>
                  <a:lnTo>
                    <a:pt x="0" y="13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4" y="17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10" y="10"/>
                  </a:lnTo>
                  <a:lnTo>
                    <a:pt x="7" y="9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94"/>
            <p:cNvSpPr>
              <a:spLocks/>
            </p:cNvSpPr>
            <p:nvPr/>
          </p:nvSpPr>
          <p:spPr bwMode="auto">
            <a:xfrm>
              <a:off x="496" y="3688"/>
              <a:ext cx="27" cy="4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" y="19"/>
                </a:cxn>
                <a:cxn ang="0">
                  <a:pos x="11" y="16"/>
                </a:cxn>
                <a:cxn ang="0">
                  <a:pos x="4" y="1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0" y="15"/>
                </a:cxn>
              </a:cxnLst>
              <a:rect l="0" t="0" r="r" b="b"/>
              <a:pathLst>
                <a:path w="11" h="19">
                  <a:moveTo>
                    <a:pt x="0" y="15"/>
                  </a:moveTo>
                  <a:lnTo>
                    <a:pt x="10" y="19"/>
                  </a:lnTo>
                  <a:lnTo>
                    <a:pt x="11" y="16"/>
                  </a:lnTo>
                  <a:lnTo>
                    <a:pt x="4" y="1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95"/>
            <p:cNvSpPr>
              <a:spLocks/>
            </p:cNvSpPr>
            <p:nvPr/>
          </p:nvSpPr>
          <p:spPr bwMode="auto">
            <a:xfrm>
              <a:off x="548" y="3725"/>
              <a:ext cx="41" cy="40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5" y="16"/>
                </a:cxn>
                <a:cxn ang="0">
                  <a:pos x="6" y="16"/>
                </a:cxn>
                <a:cxn ang="0">
                  <a:pos x="7" y="16"/>
                </a:cxn>
                <a:cxn ang="0">
                  <a:pos x="9" y="16"/>
                </a:cxn>
                <a:cxn ang="0">
                  <a:pos x="10" y="16"/>
                </a:cxn>
                <a:cxn ang="0">
                  <a:pos x="11" y="15"/>
                </a:cxn>
                <a:cxn ang="0">
                  <a:pos x="11" y="14"/>
                </a:cxn>
              </a:cxnLst>
              <a:rect l="0" t="0" r="r" b="b"/>
              <a:pathLst>
                <a:path w="16" h="16">
                  <a:moveTo>
                    <a:pt x="11" y="14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96"/>
            <p:cNvSpPr>
              <a:spLocks/>
            </p:cNvSpPr>
            <p:nvPr/>
          </p:nvSpPr>
          <p:spPr bwMode="auto">
            <a:xfrm>
              <a:off x="575" y="3750"/>
              <a:ext cx="47" cy="4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19"/>
                </a:cxn>
                <a:cxn ang="0">
                  <a:pos x="10" y="17"/>
                </a:cxn>
                <a:cxn ang="0">
                  <a:pos x="4" y="11"/>
                </a:cxn>
                <a:cxn ang="0">
                  <a:pos x="7" y="8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9" y="6"/>
                </a:cxn>
                <a:cxn ang="0">
                  <a:pos x="11" y="4"/>
                </a:cxn>
                <a:cxn ang="0">
                  <a:pos x="17" y="10"/>
                </a:cxn>
                <a:cxn ang="0">
                  <a:pos x="19" y="9"/>
                </a:cxn>
                <a:cxn ang="0">
                  <a:pos x="11" y="0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7" y="19"/>
                  </a:lnTo>
                  <a:lnTo>
                    <a:pt x="10" y="17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97"/>
            <p:cNvSpPr>
              <a:spLocks/>
            </p:cNvSpPr>
            <p:nvPr/>
          </p:nvSpPr>
          <p:spPr bwMode="auto">
            <a:xfrm>
              <a:off x="600" y="3784"/>
              <a:ext cx="49" cy="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0"/>
                </a:cxn>
                <a:cxn ang="0">
                  <a:pos x="11" y="5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20" y="10"/>
                </a:cxn>
                <a:cxn ang="0">
                  <a:pos x="18" y="8"/>
                </a:cxn>
                <a:cxn ang="0">
                  <a:pos x="9" y="13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8"/>
                </a:cxn>
              </a:cxnLst>
              <a:rect l="0" t="0" r="r" b="b"/>
              <a:pathLst>
                <a:path w="20" h="18">
                  <a:moveTo>
                    <a:pt x="0" y="8"/>
                  </a:moveTo>
                  <a:lnTo>
                    <a:pt x="2" y="10"/>
                  </a:lnTo>
                  <a:lnTo>
                    <a:pt x="11" y="5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9" y="13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98"/>
            <p:cNvSpPr>
              <a:spLocks/>
            </p:cNvSpPr>
            <p:nvPr/>
          </p:nvSpPr>
          <p:spPr bwMode="auto">
            <a:xfrm>
              <a:off x="624" y="3821"/>
              <a:ext cx="45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3"/>
                </a:cxn>
                <a:cxn ang="0">
                  <a:pos x="13" y="8"/>
                </a:cxn>
                <a:cxn ang="0">
                  <a:pos x="16" y="13"/>
                </a:cxn>
                <a:cxn ang="0">
                  <a:pos x="18" y="11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3" y="6"/>
                </a:cxn>
                <a:cxn ang="0">
                  <a:pos x="0" y="10"/>
                </a:cxn>
              </a:cxnLst>
              <a:rect l="0" t="0" r="r" b="b"/>
              <a:pathLst>
                <a:path w="18" h="13">
                  <a:moveTo>
                    <a:pt x="0" y="10"/>
                  </a:moveTo>
                  <a:lnTo>
                    <a:pt x="2" y="13"/>
                  </a:lnTo>
                  <a:lnTo>
                    <a:pt x="13" y="8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3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99"/>
            <p:cNvSpPr>
              <a:spLocks/>
            </p:cNvSpPr>
            <p:nvPr/>
          </p:nvSpPr>
          <p:spPr bwMode="auto">
            <a:xfrm>
              <a:off x="634" y="3863"/>
              <a:ext cx="42" cy="44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8" y="10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15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4" y="4"/>
                </a:cxn>
                <a:cxn ang="0">
                  <a:pos x="15" y="9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0" y="5"/>
                </a:cxn>
              </a:cxnLst>
              <a:rect l="0" t="0" r="r" b="b"/>
              <a:pathLst>
                <a:path w="17" h="18">
                  <a:moveTo>
                    <a:pt x="0" y="5"/>
                  </a:moveTo>
                  <a:lnTo>
                    <a:pt x="1" y="8"/>
                  </a:lnTo>
                  <a:lnTo>
                    <a:pt x="7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00"/>
            <p:cNvSpPr>
              <a:spLocks/>
            </p:cNvSpPr>
            <p:nvPr/>
          </p:nvSpPr>
          <p:spPr bwMode="auto">
            <a:xfrm>
              <a:off x="644" y="3912"/>
              <a:ext cx="39" cy="3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16" y="0"/>
                </a:cxn>
                <a:cxn ang="0">
                  <a:pos x="0" y="1"/>
                </a:cxn>
              </a:cxnLst>
              <a:rect l="0" t="0" r="r" b="b"/>
              <a:pathLst>
                <a:path w="16" h="13">
                  <a:moveTo>
                    <a:pt x="0" y="1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4"/>
                  </a:lnTo>
                  <a:lnTo>
                    <a:pt x="7" y="4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01"/>
            <p:cNvSpPr>
              <a:spLocks/>
            </p:cNvSpPr>
            <p:nvPr/>
          </p:nvSpPr>
          <p:spPr bwMode="auto">
            <a:xfrm>
              <a:off x="157" y="3912"/>
              <a:ext cx="41" cy="32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7" y="6"/>
                </a:cxn>
                <a:cxn ang="0">
                  <a:pos x="4" y="5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4" y="8"/>
                </a:cxn>
                <a:cxn ang="0">
                  <a:pos x="17" y="9"/>
                </a:cxn>
              </a:cxnLst>
              <a:rect l="0" t="0" r="r" b="b"/>
              <a:pathLst>
                <a:path w="17" h="13">
                  <a:moveTo>
                    <a:pt x="17" y="9"/>
                  </a:moveTo>
                  <a:lnTo>
                    <a:pt x="17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8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2"/>
            <p:cNvSpPr>
              <a:spLocks/>
            </p:cNvSpPr>
            <p:nvPr/>
          </p:nvSpPr>
          <p:spPr bwMode="auto">
            <a:xfrm>
              <a:off x="164" y="3880"/>
              <a:ext cx="39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14"/>
                </a:cxn>
                <a:cxn ang="0">
                  <a:pos x="14" y="11"/>
                </a:cxn>
                <a:cxn ang="0">
                  <a:pos x="11" y="9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10" y="4"/>
                </a:cxn>
                <a:cxn ang="0">
                  <a:pos x="9" y="9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16" h="14">
                  <a:moveTo>
                    <a:pt x="0" y="7"/>
                  </a:moveTo>
                  <a:lnTo>
                    <a:pt x="14" y="14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10" y="4"/>
                  </a:lnTo>
                  <a:lnTo>
                    <a:pt x="9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3"/>
            <p:cNvSpPr>
              <a:spLocks/>
            </p:cNvSpPr>
            <p:nvPr/>
          </p:nvSpPr>
          <p:spPr bwMode="auto">
            <a:xfrm>
              <a:off x="169" y="3838"/>
              <a:ext cx="42" cy="32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17" y="10"/>
                </a:cxn>
                <a:cxn ang="0">
                  <a:pos x="5" y="5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16" y="13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17" y="10"/>
                  </a:lnTo>
                  <a:lnTo>
                    <a:pt x="5" y="5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4" y="9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4"/>
            <p:cNvSpPr>
              <a:spLocks/>
            </p:cNvSpPr>
            <p:nvPr/>
          </p:nvSpPr>
          <p:spPr bwMode="auto">
            <a:xfrm>
              <a:off x="184" y="3816"/>
              <a:ext cx="41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15"/>
                </a:cxn>
                <a:cxn ang="0">
                  <a:pos x="13" y="12"/>
                </a:cxn>
                <a:cxn ang="0">
                  <a:pos x="11" y="9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9" y="8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18" h="15">
                  <a:moveTo>
                    <a:pt x="0" y="4"/>
                  </a:moveTo>
                  <a:lnTo>
                    <a:pt x="12" y="15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5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9" y="8"/>
                  </a:lnTo>
                  <a:lnTo>
                    <a:pt x="4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5"/>
            <p:cNvSpPr>
              <a:spLocks/>
            </p:cNvSpPr>
            <p:nvPr/>
          </p:nvSpPr>
          <p:spPr bwMode="auto">
            <a:xfrm>
              <a:off x="216" y="3745"/>
              <a:ext cx="54" cy="67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4" y="20"/>
                </a:cxn>
                <a:cxn ang="0">
                  <a:pos x="4" y="12"/>
                </a:cxn>
                <a:cxn ang="0">
                  <a:pos x="16" y="18"/>
                </a:cxn>
                <a:cxn ang="0">
                  <a:pos x="18" y="15"/>
                </a:cxn>
                <a:cxn ang="0">
                  <a:pos x="11" y="4"/>
                </a:cxn>
                <a:cxn ang="0">
                  <a:pos x="20" y="13"/>
                </a:cxn>
                <a:cxn ang="0">
                  <a:pos x="22" y="11"/>
                </a:cxn>
                <a:cxn ang="0">
                  <a:pos x="10" y="0"/>
                </a:cxn>
                <a:cxn ang="0">
                  <a:pos x="7" y="4"/>
                </a:cxn>
                <a:cxn ang="0">
                  <a:pos x="14" y="14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11" y="23"/>
                </a:cxn>
              </a:cxnLst>
              <a:rect l="0" t="0" r="r" b="b"/>
              <a:pathLst>
                <a:path w="22" h="23">
                  <a:moveTo>
                    <a:pt x="11" y="23"/>
                  </a:moveTo>
                  <a:lnTo>
                    <a:pt x="14" y="20"/>
                  </a:lnTo>
                  <a:lnTo>
                    <a:pt x="4" y="12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1" y="4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10" y="0"/>
                  </a:lnTo>
                  <a:lnTo>
                    <a:pt x="7" y="4"/>
                  </a:lnTo>
                  <a:lnTo>
                    <a:pt x="14" y="1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06"/>
            <p:cNvSpPr>
              <a:spLocks/>
            </p:cNvSpPr>
            <p:nvPr/>
          </p:nvSpPr>
          <p:spPr bwMode="auto">
            <a:xfrm>
              <a:off x="255" y="3718"/>
              <a:ext cx="44" cy="4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8" y="12"/>
                </a:cxn>
                <a:cxn ang="0">
                  <a:pos x="17" y="10"/>
                </a:cxn>
                <a:cxn ang="0">
                  <a:pos x="10" y="15"/>
                </a:cxn>
                <a:cxn ang="0">
                  <a:pos x="7" y="12"/>
                </a:cxn>
                <a:cxn ang="0">
                  <a:pos x="13" y="7"/>
                </a:cxn>
                <a:cxn ang="0">
                  <a:pos x="12" y="5"/>
                </a:cxn>
                <a:cxn ang="0">
                  <a:pos x="6" y="10"/>
                </a:cxn>
                <a:cxn ang="0">
                  <a:pos x="4" y="7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9" y="1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lnTo>
                    <a:pt x="18" y="12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13" y="7"/>
                  </a:lnTo>
                  <a:lnTo>
                    <a:pt x="12" y="5"/>
                  </a:lnTo>
                  <a:lnTo>
                    <a:pt x="6" y="10"/>
                  </a:lnTo>
                  <a:lnTo>
                    <a:pt x="4" y="7"/>
                  </a:lnTo>
                  <a:lnTo>
                    <a:pt x="10" y="2"/>
                  </a:lnTo>
                  <a:lnTo>
                    <a:pt x="9" y="0"/>
                  </a:lnTo>
                  <a:lnTo>
                    <a:pt x="0" y="7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07"/>
            <p:cNvSpPr>
              <a:spLocks/>
            </p:cNvSpPr>
            <p:nvPr/>
          </p:nvSpPr>
          <p:spPr bwMode="auto">
            <a:xfrm>
              <a:off x="292" y="3693"/>
              <a:ext cx="49" cy="50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9" y="19"/>
                </a:cxn>
                <a:cxn ang="0">
                  <a:pos x="4" y="8"/>
                </a:cxn>
                <a:cxn ang="0">
                  <a:pos x="12" y="18"/>
                </a:cxn>
                <a:cxn ang="0">
                  <a:pos x="15" y="16"/>
                </a:cxn>
                <a:cxn ang="0">
                  <a:pos x="12" y="3"/>
                </a:cxn>
                <a:cxn ang="0">
                  <a:pos x="17" y="15"/>
                </a:cxn>
                <a:cxn ang="0">
                  <a:pos x="20" y="13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12" y="14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7" y="20"/>
                </a:cxn>
              </a:cxnLst>
              <a:rect l="0" t="0" r="r" b="b"/>
              <a:pathLst>
                <a:path w="20" h="20">
                  <a:moveTo>
                    <a:pt x="7" y="20"/>
                  </a:moveTo>
                  <a:lnTo>
                    <a:pt x="9" y="19"/>
                  </a:lnTo>
                  <a:lnTo>
                    <a:pt x="4" y="8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2" y="3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14" y="0"/>
                  </a:lnTo>
                  <a:lnTo>
                    <a:pt x="9" y="2"/>
                  </a:lnTo>
                  <a:lnTo>
                    <a:pt x="12" y="14"/>
                  </a:lnTo>
                  <a:lnTo>
                    <a:pt x="4" y="4"/>
                  </a:lnTo>
                  <a:lnTo>
                    <a:pt x="0" y="6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08"/>
            <p:cNvSpPr>
              <a:spLocks/>
            </p:cNvSpPr>
            <p:nvPr/>
          </p:nvSpPr>
          <p:spPr bwMode="auto">
            <a:xfrm>
              <a:off x="344" y="3679"/>
              <a:ext cx="41" cy="4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8" y="17"/>
                </a:cxn>
                <a:cxn ang="0">
                  <a:pos x="10" y="17"/>
                </a:cxn>
                <a:cxn ang="0">
                  <a:pos x="11" y="17"/>
                </a:cxn>
                <a:cxn ang="0">
                  <a:pos x="13" y="16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1" y="14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</a:cxnLst>
              <a:rect l="0" t="0" r="r" b="b"/>
              <a:pathLst>
                <a:path w="17" h="17">
                  <a:moveTo>
                    <a:pt x="1" y="10"/>
                  </a:move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09"/>
            <p:cNvSpPr>
              <a:spLocks/>
            </p:cNvSpPr>
            <p:nvPr/>
          </p:nvSpPr>
          <p:spPr bwMode="auto">
            <a:xfrm>
              <a:off x="395" y="3676"/>
              <a:ext cx="32" cy="39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9" y="12"/>
                </a:cxn>
                <a:cxn ang="0">
                  <a:pos x="10" y="14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3" y="14"/>
                </a:cxn>
                <a:cxn ang="0">
                  <a:pos x="12" y="13"/>
                </a:cxn>
                <a:cxn ang="0">
                  <a:pos x="12" y="11"/>
                </a:cxn>
                <a:cxn ang="0">
                  <a:pos x="12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3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1" y="16"/>
                </a:cxn>
              </a:cxnLst>
              <a:rect l="0" t="0" r="r" b="b"/>
              <a:pathLst>
                <a:path w="13" h="16">
                  <a:moveTo>
                    <a:pt x="1" y="16"/>
                  </a:moveTo>
                  <a:lnTo>
                    <a:pt x="4" y="16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0"/>
            <p:cNvSpPr>
              <a:spLocks/>
            </p:cNvSpPr>
            <p:nvPr/>
          </p:nvSpPr>
          <p:spPr bwMode="auto">
            <a:xfrm>
              <a:off x="186" y="4013"/>
              <a:ext cx="52" cy="42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6" y="8"/>
                </a:cxn>
                <a:cxn ang="0">
                  <a:pos x="17" y="0"/>
                </a:cxn>
                <a:cxn ang="0">
                  <a:pos x="18" y="14"/>
                </a:cxn>
              </a:cxnLst>
              <a:rect l="0" t="0" r="r" b="b"/>
              <a:pathLst>
                <a:path w="21" h="17">
                  <a:moveTo>
                    <a:pt x="18" y="14"/>
                  </a:moveTo>
                  <a:lnTo>
                    <a:pt x="17" y="10"/>
                  </a:lnTo>
                  <a:lnTo>
                    <a:pt x="10" y="12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13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1"/>
            <p:cNvSpPr>
              <a:spLocks/>
            </p:cNvSpPr>
            <p:nvPr/>
          </p:nvSpPr>
          <p:spPr bwMode="auto">
            <a:xfrm>
              <a:off x="201" y="4047"/>
              <a:ext cx="49" cy="3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6" y="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7" y="0"/>
                </a:cxn>
                <a:cxn ang="0">
                  <a:pos x="20" y="7"/>
                </a:cxn>
                <a:cxn ang="0">
                  <a:pos x="17" y="8"/>
                </a:cxn>
              </a:cxnLst>
              <a:rect l="0" t="0" r="r" b="b"/>
              <a:pathLst>
                <a:path w="20" h="13">
                  <a:moveTo>
                    <a:pt x="17" y="8"/>
                  </a:moveTo>
                  <a:lnTo>
                    <a:pt x="16" y="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7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2"/>
            <p:cNvSpPr>
              <a:spLocks/>
            </p:cNvSpPr>
            <p:nvPr/>
          </p:nvSpPr>
          <p:spPr bwMode="auto">
            <a:xfrm>
              <a:off x="226" y="4070"/>
              <a:ext cx="49" cy="40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1" y="0"/>
                </a:cxn>
                <a:cxn ang="0">
                  <a:pos x="18" y="12"/>
                </a:cxn>
              </a:cxnLst>
              <a:rect l="0" t="0" r="r" b="b"/>
              <a:pathLst>
                <a:path w="20" h="18">
                  <a:moveTo>
                    <a:pt x="18" y="12"/>
                  </a:moveTo>
                  <a:lnTo>
                    <a:pt x="15" y="9"/>
                  </a:lnTo>
                  <a:lnTo>
                    <a:pt x="10" y="13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20" y="1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3"/>
            <p:cNvSpPr>
              <a:spLocks/>
            </p:cNvSpPr>
            <p:nvPr/>
          </p:nvSpPr>
          <p:spPr bwMode="auto">
            <a:xfrm>
              <a:off x="253" y="4097"/>
              <a:ext cx="41" cy="40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6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15" y="6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4"/>
            <p:cNvSpPr>
              <a:spLocks/>
            </p:cNvSpPr>
            <p:nvPr/>
          </p:nvSpPr>
          <p:spPr bwMode="auto">
            <a:xfrm>
              <a:off x="324" y="4129"/>
              <a:ext cx="32" cy="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7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8" y="11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5" y="20"/>
                </a:cxn>
                <a:cxn ang="0">
                  <a:pos x="3" y="20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5" y="9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3" h="21">
                  <a:moveTo>
                    <a:pt x="2" y="3"/>
                  </a:moveTo>
                  <a:lnTo>
                    <a:pt x="3" y="0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6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5"/>
            <p:cNvSpPr>
              <a:spLocks/>
            </p:cNvSpPr>
            <p:nvPr/>
          </p:nvSpPr>
          <p:spPr bwMode="auto">
            <a:xfrm>
              <a:off x="383" y="4141"/>
              <a:ext cx="22" cy="5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1" y="18"/>
                </a:cxn>
                <a:cxn ang="0">
                  <a:pos x="4" y="21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2" y="10"/>
                </a:cxn>
                <a:cxn ang="0">
                  <a:pos x="0" y="9"/>
                </a:cxn>
              </a:cxnLst>
              <a:rect l="0" t="0" r="r" b="b"/>
              <a:pathLst>
                <a:path w="9" h="21">
                  <a:moveTo>
                    <a:pt x="0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6" y="4"/>
                  </a:lnTo>
                  <a:lnTo>
                    <a:pt x="8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2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16"/>
            <p:cNvSpPr>
              <a:spLocks/>
            </p:cNvSpPr>
            <p:nvPr/>
          </p:nvSpPr>
          <p:spPr bwMode="auto">
            <a:xfrm>
              <a:off x="361" y="4138"/>
              <a:ext cx="20" cy="4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7" y="4"/>
                </a:cxn>
                <a:cxn ang="0">
                  <a:pos x="8" y="4"/>
                </a:cxn>
              </a:cxnLst>
              <a:rect l="0" t="0" r="r" b="b"/>
              <a:pathLst>
                <a:path w="8" h="14">
                  <a:moveTo>
                    <a:pt x="8" y="4"/>
                  </a:move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7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17"/>
            <p:cNvSpPr>
              <a:spLocks/>
            </p:cNvSpPr>
            <p:nvPr/>
          </p:nvSpPr>
          <p:spPr bwMode="auto">
            <a:xfrm>
              <a:off x="410" y="4146"/>
              <a:ext cx="20" cy="4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5" y="3"/>
                </a:cxn>
                <a:cxn ang="0">
                  <a:pos x="6" y="19"/>
                </a:cxn>
                <a:cxn ang="0">
                  <a:pos x="3" y="17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8" h="19">
                  <a:moveTo>
                    <a:pt x="8" y="3"/>
                  </a:moveTo>
                  <a:lnTo>
                    <a:pt x="5" y="3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18"/>
            <p:cNvSpPr>
              <a:spLocks/>
            </p:cNvSpPr>
            <p:nvPr/>
          </p:nvSpPr>
          <p:spPr bwMode="auto">
            <a:xfrm>
              <a:off x="435" y="4141"/>
              <a:ext cx="34" cy="49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1" y="8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9" y="12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1" y="17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9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0" y="18"/>
                </a:cxn>
                <a:cxn ang="0">
                  <a:pos x="9" y="17"/>
                </a:cxn>
                <a:cxn ang="0">
                  <a:pos x="8" y="16"/>
                </a:cxn>
                <a:cxn ang="0">
                  <a:pos x="7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6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11" y="0"/>
                </a:cxn>
                <a:cxn ang="0">
                  <a:pos x="11" y="3"/>
                </a:cxn>
              </a:cxnLst>
              <a:rect l="0" t="0" r="r" b="b"/>
              <a:pathLst>
                <a:path w="14" h="20">
                  <a:moveTo>
                    <a:pt x="11" y="3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7" y="9"/>
                  </a:lnTo>
                  <a:lnTo>
                    <a:pt x="6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19"/>
            <p:cNvSpPr>
              <a:spLocks/>
            </p:cNvSpPr>
            <p:nvPr/>
          </p:nvSpPr>
          <p:spPr bwMode="auto">
            <a:xfrm>
              <a:off x="469" y="4121"/>
              <a:ext cx="68" cy="5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3" y="10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5" y="13"/>
                </a:cxn>
                <a:cxn ang="0">
                  <a:pos x="26" y="14"/>
                </a:cxn>
                <a:cxn ang="0">
                  <a:pos x="26" y="16"/>
                </a:cxn>
                <a:cxn ang="0">
                  <a:pos x="22" y="16"/>
                </a:cxn>
                <a:cxn ang="0">
                  <a:pos x="22" y="15"/>
                </a:cxn>
                <a:cxn ang="0">
                  <a:pos x="23" y="14"/>
                </a:cxn>
                <a:cxn ang="0">
                  <a:pos x="23" y="12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20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8" y="13"/>
                </a:cxn>
                <a:cxn ang="0">
                  <a:pos x="21" y="21"/>
                </a:cxn>
                <a:cxn ang="0">
                  <a:pos x="14" y="17"/>
                </a:cxn>
                <a:cxn ang="0">
                  <a:pos x="14" y="18"/>
                </a:cxn>
                <a:cxn ang="0">
                  <a:pos x="13" y="19"/>
                </a:cxn>
                <a:cxn ang="0">
                  <a:pos x="11" y="20"/>
                </a:cxn>
                <a:cxn ang="0">
                  <a:pos x="10" y="20"/>
                </a:cxn>
                <a:cxn ang="0">
                  <a:pos x="8" y="19"/>
                </a:cxn>
                <a:cxn ang="0">
                  <a:pos x="7" y="1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12" y="12"/>
                </a:cxn>
                <a:cxn ang="0">
                  <a:pos x="10" y="13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6"/>
                </a:cxn>
                <a:cxn ang="0">
                  <a:pos x="7" y="17"/>
                </a:cxn>
                <a:cxn ang="0">
                  <a:pos x="8" y="18"/>
                </a:cxn>
                <a:cxn ang="0">
                  <a:pos x="9" y="17"/>
                </a:cxn>
                <a:cxn ang="0">
                  <a:pos x="10" y="17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3" y="14"/>
                </a:cxn>
                <a:cxn ang="0">
                  <a:pos x="1" y="10"/>
                </a:cxn>
                <a:cxn ang="0">
                  <a:pos x="22" y="2"/>
                </a:cxn>
              </a:cxnLst>
              <a:rect l="0" t="0" r="r" b="b"/>
              <a:pathLst>
                <a:path w="26" h="21">
                  <a:moveTo>
                    <a:pt x="22" y="2"/>
                  </a:moveTo>
                  <a:lnTo>
                    <a:pt x="14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21" y="21"/>
                  </a:lnTo>
                  <a:lnTo>
                    <a:pt x="16" y="20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0" y="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0"/>
            <p:cNvSpPr>
              <a:spLocks/>
            </p:cNvSpPr>
            <p:nvPr/>
          </p:nvSpPr>
          <p:spPr bwMode="auto">
            <a:xfrm>
              <a:off x="516" y="4116"/>
              <a:ext cx="12" cy="1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3" y="3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1"/>
            <p:cNvSpPr>
              <a:spLocks/>
            </p:cNvSpPr>
            <p:nvPr/>
          </p:nvSpPr>
          <p:spPr bwMode="auto">
            <a:xfrm>
              <a:off x="558" y="4055"/>
              <a:ext cx="66" cy="54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8" y="7"/>
                </a:cxn>
                <a:cxn ang="0">
                  <a:pos x="20" y="7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23" y="11"/>
                </a:cxn>
                <a:cxn ang="0">
                  <a:pos x="22" y="10"/>
                </a:cxn>
                <a:cxn ang="0">
                  <a:pos x="21" y="9"/>
                </a:cxn>
                <a:cxn ang="0">
                  <a:pos x="20" y="9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8" y="12"/>
                </a:cxn>
                <a:cxn ang="0">
                  <a:pos x="25" y="18"/>
                </a:cxn>
                <a:cxn ang="0">
                  <a:pos x="18" y="18"/>
                </a:cxn>
                <a:cxn ang="0">
                  <a:pos x="18" y="19"/>
                </a:cxn>
                <a:cxn ang="0">
                  <a:pos x="16" y="21"/>
                </a:cxn>
                <a:cxn ang="0">
                  <a:pos x="15" y="21"/>
                </a:cxn>
                <a:cxn ang="0">
                  <a:pos x="14" y="22"/>
                </a:cxn>
                <a:cxn ang="0">
                  <a:pos x="13" y="22"/>
                </a:cxn>
                <a:cxn ang="0">
                  <a:pos x="11" y="22"/>
                </a:cxn>
                <a:cxn ang="0">
                  <a:pos x="10" y="22"/>
                </a:cxn>
                <a:cxn ang="0">
                  <a:pos x="9" y="21"/>
                </a:cxn>
                <a:cxn ang="0">
                  <a:pos x="8" y="20"/>
                </a:cxn>
                <a:cxn ang="0">
                  <a:pos x="7" y="19"/>
                </a:cxn>
                <a:cxn ang="0">
                  <a:pos x="7" y="18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11" y="17"/>
                </a:cxn>
                <a:cxn ang="0">
                  <a:pos x="10" y="19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13" y="20"/>
                </a:cxn>
                <a:cxn ang="0">
                  <a:pos x="14" y="19"/>
                </a:cxn>
                <a:cxn ang="0">
                  <a:pos x="14" y="18"/>
                </a:cxn>
                <a:cxn ang="0">
                  <a:pos x="14" y="17"/>
                </a:cxn>
                <a:cxn ang="0">
                  <a:pos x="14" y="15"/>
                </a:cxn>
                <a:cxn ang="0">
                  <a:pos x="2" y="18"/>
                </a:cxn>
                <a:cxn ang="0">
                  <a:pos x="16" y="1"/>
                </a:cxn>
              </a:cxnLst>
              <a:rect l="0" t="0" r="r" b="b"/>
              <a:pathLst>
                <a:path w="27" h="22">
                  <a:moveTo>
                    <a:pt x="16" y="1"/>
                  </a:moveTo>
                  <a:lnTo>
                    <a:pt x="10" y="8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8" y="1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2"/>
            <p:cNvSpPr>
              <a:spLocks/>
            </p:cNvSpPr>
            <p:nvPr/>
          </p:nvSpPr>
          <p:spPr bwMode="auto">
            <a:xfrm>
              <a:off x="548" y="4065"/>
              <a:ext cx="32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12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3"/>
            <p:cNvSpPr>
              <a:spLocks/>
            </p:cNvSpPr>
            <p:nvPr/>
          </p:nvSpPr>
          <p:spPr bwMode="auto">
            <a:xfrm>
              <a:off x="585" y="4047"/>
              <a:ext cx="12" cy="1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3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4"/>
            <p:cNvSpPr>
              <a:spLocks/>
            </p:cNvSpPr>
            <p:nvPr/>
          </p:nvSpPr>
          <p:spPr bwMode="auto">
            <a:xfrm>
              <a:off x="592" y="4013"/>
              <a:ext cx="62" cy="4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1" y="1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8" y="11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6" y="7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20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1" y="10"/>
                </a:cxn>
                <a:cxn ang="0">
                  <a:pos x="21" y="11"/>
                </a:cxn>
                <a:cxn ang="0">
                  <a:pos x="20" y="12"/>
                </a:cxn>
                <a:cxn ang="0">
                  <a:pos x="20" y="13"/>
                </a:cxn>
                <a:cxn ang="0">
                  <a:pos x="19" y="13"/>
                </a:cxn>
                <a:cxn ang="0">
                  <a:pos x="19" y="14"/>
                </a:cxn>
                <a:cxn ang="0">
                  <a:pos x="18" y="14"/>
                </a:cxn>
                <a:cxn ang="0">
                  <a:pos x="17" y="15"/>
                </a:cxn>
                <a:cxn ang="0">
                  <a:pos x="16" y="15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8" y="1"/>
                </a:cxn>
              </a:cxnLst>
              <a:rect l="0" t="0" r="r" b="b"/>
              <a:pathLst>
                <a:path w="25" h="16">
                  <a:moveTo>
                    <a:pt x="8" y="1"/>
                  </a:moveTo>
                  <a:lnTo>
                    <a:pt x="7" y="4"/>
                  </a:lnTo>
                  <a:lnTo>
                    <a:pt x="13" y="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9" y="8"/>
                  </a:lnTo>
                  <a:lnTo>
                    <a:pt x="6" y="7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125"/>
            <p:cNvSpPr>
              <a:spLocks/>
            </p:cNvSpPr>
            <p:nvPr/>
          </p:nvSpPr>
          <p:spPr bwMode="auto">
            <a:xfrm>
              <a:off x="634" y="4028"/>
              <a:ext cx="15" cy="2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6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26"/>
            <p:cNvSpPr>
              <a:spLocks/>
            </p:cNvSpPr>
            <p:nvPr/>
          </p:nvSpPr>
          <p:spPr bwMode="auto">
            <a:xfrm>
              <a:off x="634" y="4028"/>
              <a:ext cx="15" cy="2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6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27"/>
            <p:cNvSpPr>
              <a:spLocks/>
            </p:cNvSpPr>
            <p:nvPr/>
          </p:nvSpPr>
          <p:spPr bwMode="auto">
            <a:xfrm>
              <a:off x="152" y="4102"/>
              <a:ext cx="14" cy="22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9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</a:cxnLst>
              <a:rect l="0" t="0" r="r" b="b"/>
              <a:pathLst>
                <a:path w="10" h="9">
                  <a:moveTo>
                    <a:pt x="2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28"/>
            <p:cNvSpPr>
              <a:spLocks/>
            </p:cNvSpPr>
            <p:nvPr/>
          </p:nvSpPr>
          <p:spPr bwMode="auto">
            <a:xfrm>
              <a:off x="162" y="4116"/>
              <a:ext cx="32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3" y="7"/>
                </a:cxn>
                <a:cxn ang="0">
                  <a:pos x="5" y="6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3" y="6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lnTo>
                    <a:pt x="5" y="13"/>
                  </a:lnTo>
                  <a:lnTo>
                    <a:pt x="7" y="12"/>
                  </a:lnTo>
                  <a:lnTo>
                    <a:pt x="3" y="7"/>
                  </a:lnTo>
                  <a:lnTo>
                    <a:pt x="5" y="6"/>
                  </a:lnTo>
                  <a:lnTo>
                    <a:pt x="8" y="9"/>
                  </a:lnTo>
                  <a:lnTo>
                    <a:pt x="9" y="8"/>
                  </a:lnTo>
                  <a:lnTo>
                    <a:pt x="7" y="4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29"/>
            <p:cNvSpPr>
              <a:spLocks/>
            </p:cNvSpPr>
            <p:nvPr/>
          </p:nvSpPr>
          <p:spPr bwMode="auto">
            <a:xfrm>
              <a:off x="179" y="4136"/>
              <a:ext cx="29" cy="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0" y="6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0"/>
            <p:cNvSpPr>
              <a:spLocks/>
            </p:cNvSpPr>
            <p:nvPr/>
          </p:nvSpPr>
          <p:spPr bwMode="auto">
            <a:xfrm>
              <a:off x="201" y="4151"/>
              <a:ext cx="27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1" y="6"/>
                </a:cxn>
                <a:cxn ang="0">
                  <a:pos x="9" y="5"/>
                </a:cxn>
                <a:cxn ang="0">
                  <a:pos x="2" y="8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1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2" y="8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1"/>
            <p:cNvSpPr>
              <a:spLocks/>
            </p:cNvSpPr>
            <p:nvPr/>
          </p:nvSpPr>
          <p:spPr bwMode="auto">
            <a:xfrm>
              <a:off x="213" y="4170"/>
              <a:ext cx="22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8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lnTo>
                    <a:pt x="2" y="8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132"/>
            <p:cNvSpPr>
              <a:spLocks/>
            </p:cNvSpPr>
            <p:nvPr/>
          </p:nvSpPr>
          <p:spPr bwMode="auto">
            <a:xfrm>
              <a:off x="226" y="4178"/>
              <a:ext cx="27" cy="27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7" y="10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133"/>
            <p:cNvSpPr>
              <a:spLocks/>
            </p:cNvSpPr>
            <p:nvPr/>
          </p:nvSpPr>
          <p:spPr bwMode="auto">
            <a:xfrm>
              <a:off x="245" y="4190"/>
              <a:ext cx="27" cy="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8"/>
                </a:cxn>
              </a:cxnLst>
              <a:rect l="0" t="0" r="r" b="b"/>
              <a:pathLst>
                <a:path w="11" h="13">
                  <a:moveTo>
                    <a:pt x="0" y="8"/>
                  </a:moveTo>
                  <a:lnTo>
                    <a:pt x="6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8" y="8"/>
                  </a:lnTo>
                  <a:lnTo>
                    <a:pt x="9" y="7"/>
                  </a:lnTo>
                  <a:lnTo>
                    <a:pt x="5" y="4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134"/>
            <p:cNvSpPr>
              <a:spLocks/>
            </p:cNvSpPr>
            <p:nvPr/>
          </p:nvSpPr>
          <p:spPr bwMode="auto">
            <a:xfrm>
              <a:off x="290" y="4210"/>
              <a:ext cx="27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6" y="3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1" h="13">
                  <a:moveTo>
                    <a:pt x="0" y="10"/>
                  </a:moveTo>
                  <a:lnTo>
                    <a:pt x="2" y="10"/>
                  </a:lnTo>
                  <a:lnTo>
                    <a:pt x="4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135"/>
            <p:cNvSpPr>
              <a:spLocks/>
            </p:cNvSpPr>
            <p:nvPr/>
          </p:nvSpPr>
          <p:spPr bwMode="auto">
            <a:xfrm>
              <a:off x="317" y="4222"/>
              <a:ext cx="24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9" y="3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9"/>
                </a:cxn>
              </a:cxnLst>
              <a:rect l="0" t="0" r="r" b="b"/>
              <a:pathLst>
                <a:path w="10" h="11">
                  <a:moveTo>
                    <a:pt x="0" y="9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2" y="8"/>
                  </a:lnTo>
                  <a:lnTo>
                    <a:pt x="3" y="5"/>
                  </a:lnTo>
                  <a:lnTo>
                    <a:pt x="7" y="7"/>
                  </a:lnTo>
                  <a:lnTo>
                    <a:pt x="8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9" y="3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36"/>
            <p:cNvSpPr>
              <a:spLocks/>
            </p:cNvSpPr>
            <p:nvPr/>
          </p:nvSpPr>
          <p:spPr bwMode="auto">
            <a:xfrm>
              <a:off x="339" y="4227"/>
              <a:ext cx="22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137"/>
            <p:cNvSpPr>
              <a:spLocks/>
            </p:cNvSpPr>
            <p:nvPr/>
          </p:nvSpPr>
          <p:spPr bwMode="auto">
            <a:xfrm>
              <a:off x="366" y="4232"/>
              <a:ext cx="20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8" y="3"/>
                </a:cxn>
                <a:cxn ang="0">
                  <a:pos x="8" y="1"/>
                </a:cxn>
                <a:cxn ang="0">
                  <a:pos x="1" y="0"/>
                </a:cxn>
                <a:cxn ang="0">
                  <a:pos x="0" y="10"/>
                </a:cxn>
              </a:cxnLst>
              <a:rect l="0" t="0" r="r" b="b"/>
              <a:pathLst>
                <a:path w="8" h="11">
                  <a:moveTo>
                    <a:pt x="0" y="10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7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3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138"/>
            <p:cNvSpPr>
              <a:spLocks/>
            </p:cNvSpPr>
            <p:nvPr/>
          </p:nvSpPr>
          <p:spPr bwMode="auto">
            <a:xfrm>
              <a:off x="388" y="4237"/>
              <a:ext cx="25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7" y="2"/>
                  </a:lnTo>
                  <a:lnTo>
                    <a:pt x="5" y="2"/>
                  </a:lnTo>
                  <a:lnTo>
                    <a:pt x="6" y="5"/>
                  </a:lnTo>
                  <a:lnTo>
                    <a:pt x="4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139"/>
            <p:cNvSpPr>
              <a:spLocks/>
            </p:cNvSpPr>
            <p:nvPr/>
          </p:nvSpPr>
          <p:spPr bwMode="auto">
            <a:xfrm>
              <a:off x="418" y="4237"/>
              <a:ext cx="22" cy="24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" y="10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lnTo>
                    <a:pt x="3" y="10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140"/>
            <p:cNvSpPr>
              <a:spLocks/>
            </p:cNvSpPr>
            <p:nvPr/>
          </p:nvSpPr>
          <p:spPr bwMode="auto">
            <a:xfrm>
              <a:off x="442" y="4234"/>
              <a:ext cx="25" cy="25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141"/>
            <p:cNvSpPr>
              <a:spLocks/>
            </p:cNvSpPr>
            <p:nvPr/>
          </p:nvSpPr>
          <p:spPr bwMode="auto">
            <a:xfrm>
              <a:off x="467" y="4229"/>
              <a:ext cx="27" cy="27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0"/>
                </a:cxn>
                <a:cxn ang="0">
                  <a:pos x="3" y="7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11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lnTo>
                    <a:pt x="4" y="10"/>
                  </a:lnTo>
                  <a:lnTo>
                    <a:pt x="3" y="7"/>
                  </a:lnTo>
                  <a:lnTo>
                    <a:pt x="8" y="6"/>
                  </a:lnTo>
                  <a:lnTo>
                    <a:pt x="8" y="9"/>
                  </a:lnTo>
                  <a:lnTo>
                    <a:pt x="11" y="9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142"/>
            <p:cNvSpPr>
              <a:spLocks/>
            </p:cNvSpPr>
            <p:nvPr/>
          </p:nvSpPr>
          <p:spPr bwMode="auto">
            <a:xfrm>
              <a:off x="516" y="4217"/>
              <a:ext cx="27" cy="3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5" y="10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2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lnTo>
                    <a:pt x="11" y="9"/>
                  </a:lnTo>
                  <a:lnTo>
                    <a:pt x="10" y="7"/>
                  </a:lnTo>
                  <a:lnTo>
                    <a:pt x="5" y="10"/>
                  </a:lnTo>
                  <a:lnTo>
                    <a:pt x="4" y="7"/>
                  </a:lnTo>
                  <a:lnTo>
                    <a:pt x="9" y="5"/>
                  </a:lnTo>
                  <a:lnTo>
                    <a:pt x="8" y="4"/>
                  </a:lnTo>
                  <a:lnTo>
                    <a:pt x="3" y="5"/>
                  </a:lnTo>
                  <a:lnTo>
                    <a:pt x="2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143"/>
            <p:cNvSpPr>
              <a:spLocks/>
            </p:cNvSpPr>
            <p:nvPr/>
          </p:nvSpPr>
          <p:spPr bwMode="auto">
            <a:xfrm>
              <a:off x="538" y="4210"/>
              <a:ext cx="25" cy="27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11"/>
                </a:cxn>
              </a:cxnLst>
              <a:rect l="0" t="0" r="r" b="b"/>
              <a:pathLst>
                <a:path w="10" h="11">
                  <a:moveTo>
                    <a:pt x="4" y="11"/>
                  </a:move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144"/>
            <p:cNvSpPr>
              <a:spLocks/>
            </p:cNvSpPr>
            <p:nvPr/>
          </p:nvSpPr>
          <p:spPr bwMode="auto">
            <a:xfrm>
              <a:off x="560" y="4195"/>
              <a:ext cx="27" cy="2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7" y="0"/>
                  </a:lnTo>
                  <a:lnTo>
                    <a:pt x="5" y="1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45"/>
            <p:cNvSpPr>
              <a:spLocks/>
            </p:cNvSpPr>
            <p:nvPr/>
          </p:nvSpPr>
          <p:spPr bwMode="auto">
            <a:xfrm>
              <a:off x="585" y="4183"/>
              <a:ext cx="29" cy="27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46"/>
            <p:cNvSpPr>
              <a:spLocks/>
            </p:cNvSpPr>
            <p:nvPr/>
          </p:nvSpPr>
          <p:spPr bwMode="auto">
            <a:xfrm>
              <a:off x="609" y="4170"/>
              <a:ext cx="28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2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8" y="5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4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8" y="5"/>
                  </a:lnTo>
                  <a:lnTo>
                    <a:pt x="9" y="7"/>
                  </a:lnTo>
                  <a:lnTo>
                    <a:pt x="11" y="5"/>
                  </a:lnTo>
                  <a:lnTo>
                    <a:pt x="3" y="1"/>
                  </a:lnTo>
                  <a:lnTo>
                    <a:pt x="2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147"/>
            <p:cNvSpPr>
              <a:spLocks/>
            </p:cNvSpPr>
            <p:nvPr/>
          </p:nvSpPr>
          <p:spPr bwMode="auto">
            <a:xfrm>
              <a:off x="619" y="4151"/>
              <a:ext cx="25" cy="27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0" y="9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9" y="11"/>
                </a:cxn>
              </a:cxnLst>
              <a:rect l="0" t="0" r="r" b="b"/>
              <a:pathLst>
                <a:path w="10" h="11">
                  <a:moveTo>
                    <a:pt x="9" y="11"/>
                  </a:moveTo>
                  <a:lnTo>
                    <a:pt x="10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5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148"/>
            <p:cNvSpPr>
              <a:spLocks/>
            </p:cNvSpPr>
            <p:nvPr/>
          </p:nvSpPr>
          <p:spPr bwMode="auto">
            <a:xfrm>
              <a:off x="637" y="4143"/>
              <a:ext cx="22" cy="23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9" y="7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8" y="9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lnTo>
                    <a:pt x="9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149"/>
            <p:cNvSpPr>
              <a:spLocks/>
            </p:cNvSpPr>
            <p:nvPr/>
          </p:nvSpPr>
          <p:spPr bwMode="auto">
            <a:xfrm>
              <a:off x="646" y="4129"/>
              <a:ext cx="27" cy="24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</a:cxnLst>
              <a:rect l="0" t="0" r="r" b="b"/>
              <a:pathLst>
                <a:path w="11" h="10">
                  <a:moveTo>
                    <a:pt x="2" y="8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150"/>
            <p:cNvSpPr>
              <a:spLocks/>
            </p:cNvSpPr>
            <p:nvPr/>
          </p:nvSpPr>
          <p:spPr bwMode="auto">
            <a:xfrm>
              <a:off x="659" y="4104"/>
              <a:ext cx="32" cy="30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0" y="10"/>
                </a:cxn>
                <a:cxn ang="0">
                  <a:pos x="4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10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9" y="12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lnTo>
                    <a:pt x="10" y="10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0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151"/>
            <p:cNvSpPr>
              <a:spLocks/>
            </p:cNvSpPr>
            <p:nvPr/>
          </p:nvSpPr>
          <p:spPr bwMode="auto">
            <a:xfrm>
              <a:off x="612" y="4057"/>
              <a:ext cx="14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152"/>
            <p:cNvSpPr>
              <a:spLocks/>
            </p:cNvSpPr>
            <p:nvPr/>
          </p:nvSpPr>
          <p:spPr bwMode="auto">
            <a:xfrm>
              <a:off x="612" y="4047"/>
              <a:ext cx="14" cy="1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6" y="1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lnTo>
                    <a:pt x="3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153"/>
            <p:cNvSpPr>
              <a:spLocks/>
            </p:cNvSpPr>
            <p:nvPr/>
          </p:nvSpPr>
          <p:spPr bwMode="auto">
            <a:xfrm>
              <a:off x="277" y="3806"/>
              <a:ext cx="286" cy="2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8" y="15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51" y="18"/>
                </a:cxn>
                <a:cxn ang="0">
                  <a:pos x="54" y="20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57" y="23"/>
                </a:cxn>
                <a:cxn ang="0">
                  <a:pos x="60" y="26"/>
                </a:cxn>
                <a:cxn ang="0">
                  <a:pos x="0" y="82"/>
                </a:cxn>
                <a:cxn ang="0">
                  <a:pos x="0" y="87"/>
                </a:cxn>
                <a:cxn ang="0">
                  <a:pos x="62" y="28"/>
                </a:cxn>
                <a:cxn ang="0">
                  <a:pos x="65" y="31"/>
                </a:cxn>
                <a:cxn ang="0">
                  <a:pos x="0" y="92"/>
                </a:cxn>
                <a:cxn ang="0">
                  <a:pos x="0" y="98"/>
                </a:cxn>
                <a:cxn ang="0">
                  <a:pos x="68" y="34"/>
                </a:cxn>
                <a:cxn ang="0">
                  <a:pos x="71" y="37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2" y="106"/>
                </a:cxn>
                <a:cxn ang="0">
                  <a:pos x="74" y="39"/>
                </a:cxn>
                <a:cxn ang="0">
                  <a:pos x="77" y="42"/>
                </a:cxn>
                <a:cxn ang="0">
                  <a:pos x="8" y="106"/>
                </a:cxn>
                <a:cxn ang="0">
                  <a:pos x="14" y="106"/>
                </a:cxn>
                <a:cxn ang="0">
                  <a:pos x="80" y="45"/>
                </a:cxn>
                <a:cxn ang="0">
                  <a:pos x="83" y="47"/>
                </a:cxn>
                <a:cxn ang="0">
                  <a:pos x="20" y="106"/>
                </a:cxn>
                <a:cxn ang="0">
                  <a:pos x="26" y="106"/>
                </a:cxn>
                <a:cxn ang="0">
                  <a:pos x="86" y="50"/>
                </a:cxn>
                <a:cxn ang="0">
                  <a:pos x="89" y="53"/>
                </a:cxn>
                <a:cxn ang="0">
                  <a:pos x="31" y="106"/>
                </a:cxn>
                <a:cxn ang="0">
                  <a:pos x="37" y="106"/>
                </a:cxn>
                <a:cxn ang="0">
                  <a:pos x="91" y="55"/>
                </a:cxn>
                <a:cxn ang="0">
                  <a:pos x="94" y="58"/>
                </a:cxn>
                <a:cxn ang="0">
                  <a:pos x="43" y="106"/>
                </a:cxn>
                <a:cxn ang="0">
                  <a:pos x="49" y="106"/>
                </a:cxn>
                <a:cxn ang="0">
                  <a:pos x="97" y="61"/>
                </a:cxn>
                <a:cxn ang="0">
                  <a:pos x="116" y="78"/>
                </a:cxn>
                <a:cxn ang="0">
                  <a:pos x="116" y="0"/>
                </a:cxn>
                <a:cxn ang="0">
                  <a:pos x="31" y="0"/>
                </a:cxn>
              </a:cxnLst>
              <a:rect l="0" t="0" r="r" b="b"/>
              <a:pathLst>
                <a:path w="116" h="106">
                  <a:moveTo>
                    <a:pt x="31" y="0"/>
                  </a:moveTo>
                  <a:lnTo>
                    <a:pt x="48" y="1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51" y="18"/>
                  </a:lnTo>
                  <a:lnTo>
                    <a:pt x="54" y="20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57" y="23"/>
                  </a:lnTo>
                  <a:lnTo>
                    <a:pt x="60" y="2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62" y="28"/>
                  </a:lnTo>
                  <a:lnTo>
                    <a:pt x="65" y="31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68" y="34"/>
                  </a:lnTo>
                  <a:lnTo>
                    <a:pt x="71" y="37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74" y="39"/>
                  </a:lnTo>
                  <a:lnTo>
                    <a:pt x="77" y="42"/>
                  </a:lnTo>
                  <a:lnTo>
                    <a:pt x="8" y="106"/>
                  </a:lnTo>
                  <a:lnTo>
                    <a:pt x="14" y="106"/>
                  </a:lnTo>
                  <a:lnTo>
                    <a:pt x="80" y="45"/>
                  </a:lnTo>
                  <a:lnTo>
                    <a:pt x="83" y="47"/>
                  </a:lnTo>
                  <a:lnTo>
                    <a:pt x="20" y="106"/>
                  </a:lnTo>
                  <a:lnTo>
                    <a:pt x="26" y="106"/>
                  </a:lnTo>
                  <a:lnTo>
                    <a:pt x="86" y="50"/>
                  </a:lnTo>
                  <a:lnTo>
                    <a:pt x="89" y="53"/>
                  </a:lnTo>
                  <a:lnTo>
                    <a:pt x="31" y="106"/>
                  </a:lnTo>
                  <a:lnTo>
                    <a:pt x="37" y="106"/>
                  </a:lnTo>
                  <a:lnTo>
                    <a:pt x="91" y="55"/>
                  </a:lnTo>
                  <a:lnTo>
                    <a:pt x="94" y="58"/>
                  </a:lnTo>
                  <a:lnTo>
                    <a:pt x="43" y="106"/>
                  </a:lnTo>
                  <a:lnTo>
                    <a:pt x="49" y="106"/>
                  </a:lnTo>
                  <a:lnTo>
                    <a:pt x="97" y="61"/>
                  </a:lnTo>
                  <a:lnTo>
                    <a:pt x="116" y="78"/>
                  </a:lnTo>
                  <a:lnTo>
                    <a:pt x="11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Rectangle 154"/>
            <p:cNvSpPr>
              <a:spLocks noChangeArrowheads="1"/>
            </p:cNvSpPr>
            <p:nvPr/>
          </p:nvSpPr>
          <p:spPr bwMode="auto">
            <a:xfrm>
              <a:off x="395" y="3843"/>
              <a:ext cx="64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Rectangle 155"/>
            <p:cNvSpPr>
              <a:spLocks noChangeArrowheads="1"/>
            </p:cNvSpPr>
            <p:nvPr/>
          </p:nvSpPr>
          <p:spPr bwMode="auto">
            <a:xfrm>
              <a:off x="344" y="3893"/>
              <a:ext cx="174" cy="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D3C1-8363-4EFD-B44D-15644FFF7440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7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F82F-D359-4940-A553-A9807A6C0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 noChangeAspect="1"/>
          </p:cNvGrpSpPr>
          <p:nvPr userDrawn="1"/>
        </p:nvGrpSpPr>
        <p:grpSpPr bwMode="auto">
          <a:xfrm>
            <a:off x="131763" y="158750"/>
            <a:ext cx="935037" cy="1008063"/>
            <a:chOff x="137" y="3654"/>
            <a:chExt cx="568" cy="612"/>
          </a:xfrm>
        </p:grpSpPr>
        <p:sp>
          <p:nvSpPr>
            <p:cNvPr id="4" name="AutoShape 90"/>
            <p:cNvSpPr>
              <a:spLocks noChangeAspect="1" noChangeArrowheads="1" noTextEdit="1"/>
            </p:cNvSpPr>
            <p:nvPr/>
          </p:nvSpPr>
          <p:spPr bwMode="auto">
            <a:xfrm>
              <a:off x="137" y="3654"/>
              <a:ext cx="56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91"/>
            <p:cNvSpPr>
              <a:spLocks noEditPoints="1"/>
            </p:cNvSpPr>
            <p:nvPr/>
          </p:nvSpPr>
          <p:spPr bwMode="auto">
            <a:xfrm>
              <a:off x="139" y="3656"/>
              <a:ext cx="562" cy="559"/>
            </a:xfrm>
            <a:custGeom>
              <a:avLst/>
              <a:gdLst/>
              <a:ahLst/>
              <a:cxnLst>
                <a:cxn ang="0">
                  <a:pos x="94" y="5"/>
                </a:cxn>
                <a:cxn ang="0">
                  <a:pos x="71" y="12"/>
                </a:cxn>
                <a:cxn ang="0">
                  <a:pos x="50" y="23"/>
                </a:cxn>
                <a:cxn ang="0">
                  <a:pos x="32" y="39"/>
                </a:cxn>
                <a:cxn ang="0">
                  <a:pos x="18" y="59"/>
                </a:cxn>
                <a:cxn ang="0">
                  <a:pos x="8" y="81"/>
                </a:cxn>
                <a:cxn ang="0">
                  <a:pos x="3" y="105"/>
                </a:cxn>
                <a:cxn ang="0">
                  <a:pos x="4" y="125"/>
                </a:cxn>
                <a:cxn ang="0">
                  <a:pos x="9" y="149"/>
                </a:cxn>
                <a:cxn ang="0">
                  <a:pos x="19" y="171"/>
                </a:cxn>
                <a:cxn ang="0">
                  <a:pos x="34" y="190"/>
                </a:cxn>
                <a:cxn ang="0">
                  <a:pos x="52" y="206"/>
                </a:cxn>
                <a:cxn ang="0">
                  <a:pos x="73" y="217"/>
                </a:cxn>
                <a:cxn ang="0">
                  <a:pos x="97" y="223"/>
                </a:cxn>
                <a:cxn ang="0">
                  <a:pos x="117" y="225"/>
                </a:cxn>
                <a:cxn ang="0">
                  <a:pos x="142" y="221"/>
                </a:cxn>
                <a:cxn ang="0">
                  <a:pos x="164" y="212"/>
                </a:cxn>
                <a:cxn ang="0">
                  <a:pos x="185" y="199"/>
                </a:cxn>
                <a:cxn ang="0">
                  <a:pos x="201" y="182"/>
                </a:cxn>
                <a:cxn ang="0">
                  <a:pos x="214" y="162"/>
                </a:cxn>
                <a:cxn ang="0">
                  <a:pos x="222" y="139"/>
                </a:cxn>
                <a:cxn ang="0">
                  <a:pos x="225" y="114"/>
                </a:cxn>
                <a:cxn ang="0">
                  <a:pos x="223" y="94"/>
                </a:cxn>
                <a:cxn ang="0">
                  <a:pos x="216" y="71"/>
                </a:cxn>
                <a:cxn ang="0">
                  <a:pos x="204" y="50"/>
                </a:cxn>
                <a:cxn ang="0">
                  <a:pos x="189" y="32"/>
                </a:cxn>
                <a:cxn ang="0">
                  <a:pos x="169" y="18"/>
                </a:cxn>
                <a:cxn ang="0">
                  <a:pos x="147" y="8"/>
                </a:cxn>
                <a:cxn ang="0">
                  <a:pos x="123" y="3"/>
                </a:cxn>
                <a:cxn ang="0">
                  <a:pos x="123" y="1"/>
                </a:cxn>
                <a:cxn ang="0">
                  <a:pos x="148" y="5"/>
                </a:cxn>
                <a:cxn ang="0">
                  <a:pos x="171" y="15"/>
                </a:cxn>
                <a:cxn ang="0">
                  <a:pos x="190" y="30"/>
                </a:cxn>
                <a:cxn ang="0">
                  <a:pos x="207" y="48"/>
                </a:cxn>
                <a:cxn ang="0">
                  <a:pos x="219" y="70"/>
                </a:cxn>
                <a:cxn ang="0">
                  <a:pos x="226" y="94"/>
                </a:cxn>
                <a:cxn ang="0">
                  <a:pos x="228" y="114"/>
                </a:cxn>
                <a:cxn ang="0">
                  <a:pos x="225" y="139"/>
                </a:cxn>
                <a:cxn ang="0">
                  <a:pos x="217" y="163"/>
                </a:cxn>
                <a:cxn ang="0">
                  <a:pos x="203" y="184"/>
                </a:cxn>
                <a:cxn ang="0">
                  <a:pos x="186" y="201"/>
                </a:cxn>
                <a:cxn ang="0">
                  <a:pos x="166" y="215"/>
                </a:cxn>
                <a:cxn ang="0">
                  <a:pos x="142" y="224"/>
                </a:cxn>
                <a:cxn ang="0">
                  <a:pos x="117" y="227"/>
                </a:cxn>
                <a:cxn ang="0">
                  <a:pos x="97" y="226"/>
                </a:cxn>
                <a:cxn ang="0">
                  <a:pos x="72" y="219"/>
                </a:cxn>
                <a:cxn ang="0">
                  <a:pos x="50" y="208"/>
                </a:cxn>
                <a:cxn ang="0">
                  <a:pos x="32" y="192"/>
                </a:cxn>
                <a:cxn ang="0">
                  <a:pos x="17" y="172"/>
                </a:cxn>
                <a:cxn ang="0">
                  <a:pos x="6" y="150"/>
                </a:cxn>
                <a:cxn ang="0">
                  <a:pos x="1" y="125"/>
                </a:cxn>
                <a:cxn ang="0">
                  <a:pos x="1" y="105"/>
                </a:cxn>
                <a:cxn ang="0">
                  <a:pos x="5" y="80"/>
                </a:cxn>
                <a:cxn ang="0">
                  <a:pos x="15" y="57"/>
                </a:cxn>
                <a:cxn ang="0">
                  <a:pos x="30" y="37"/>
                </a:cxn>
                <a:cxn ang="0">
                  <a:pos x="48" y="21"/>
                </a:cxn>
                <a:cxn ang="0">
                  <a:pos x="70" y="9"/>
                </a:cxn>
                <a:cxn ang="0">
                  <a:pos x="94" y="2"/>
                </a:cxn>
              </a:cxnLst>
              <a:rect l="0" t="0" r="r" b="b"/>
              <a:pathLst>
                <a:path w="228" h="227">
                  <a:moveTo>
                    <a:pt x="114" y="3"/>
                  </a:moveTo>
                  <a:lnTo>
                    <a:pt x="114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0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6"/>
                  </a:lnTo>
                  <a:lnTo>
                    <a:pt x="86" y="6"/>
                  </a:lnTo>
                  <a:lnTo>
                    <a:pt x="84" y="7"/>
                  </a:lnTo>
                  <a:lnTo>
                    <a:pt x="81" y="8"/>
                  </a:lnTo>
                  <a:lnTo>
                    <a:pt x="78" y="9"/>
                  </a:lnTo>
                  <a:lnTo>
                    <a:pt x="76" y="10"/>
                  </a:lnTo>
                  <a:lnTo>
                    <a:pt x="73" y="10"/>
                  </a:lnTo>
                  <a:lnTo>
                    <a:pt x="71" y="12"/>
                  </a:lnTo>
                  <a:lnTo>
                    <a:pt x="68" y="13"/>
                  </a:lnTo>
                  <a:lnTo>
                    <a:pt x="66" y="14"/>
                  </a:lnTo>
                  <a:lnTo>
                    <a:pt x="64" y="15"/>
                  </a:lnTo>
                  <a:lnTo>
                    <a:pt x="61" y="16"/>
                  </a:lnTo>
                  <a:lnTo>
                    <a:pt x="59" y="18"/>
                  </a:lnTo>
                  <a:lnTo>
                    <a:pt x="57" y="19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48" y="25"/>
                  </a:lnTo>
                  <a:lnTo>
                    <a:pt x="46" y="26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7" y="33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8" y="43"/>
                  </a:lnTo>
                  <a:lnTo>
                    <a:pt x="27" y="45"/>
                  </a:lnTo>
                  <a:lnTo>
                    <a:pt x="25" y="47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5" y="63"/>
                  </a:lnTo>
                  <a:lnTo>
                    <a:pt x="14" y="66"/>
                  </a:lnTo>
                  <a:lnTo>
                    <a:pt x="13" y="68"/>
                  </a:lnTo>
                  <a:lnTo>
                    <a:pt x="12" y="71"/>
                  </a:lnTo>
                  <a:lnTo>
                    <a:pt x="11" y="73"/>
                  </a:lnTo>
                  <a:lnTo>
                    <a:pt x="10" y="76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7" y="83"/>
                  </a:lnTo>
                  <a:lnTo>
                    <a:pt x="6" y="86"/>
                  </a:lnTo>
                  <a:lnTo>
                    <a:pt x="6" y="89"/>
                  </a:lnTo>
                  <a:lnTo>
                    <a:pt x="5" y="91"/>
                  </a:lnTo>
                  <a:lnTo>
                    <a:pt x="5" y="94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8"/>
                  </a:lnTo>
                  <a:lnTo>
                    <a:pt x="3" y="11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3" y="122"/>
                  </a:lnTo>
                  <a:lnTo>
                    <a:pt x="4" y="125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3"/>
                  </a:lnTo>
                  <a:lnTo>
                    <a:pt x="5" y="136"/>
                  </a:lnTo>
                  <a:lnTo>
                    <a:pt x="6" y="139"/>
                  </a:lnTo>
                  <a:lnTo>
                    <a:pt x="6" y="141"/>
                  </a:lnTo>
                  <a:lnTo>
                    <a:pt x="7" y="144"/>
                  </a:lnTo>
                  <a:lnTo>
                    <a:pt x="8" y="147"/>
                  </a:lnTo>
                  <a:lnTo>
                    <a:pt x="9" y="149"/>
                  </a:lnTo>
                  <a:lnTo>
                    <a:pt x="10" y="152"/>
                  </a:lnTo>
                  <a:lnTo>
                    <a:pt x="11" y="154"/>
                  </a:lnTo>
                  <a:lnTo>
                    <a:pt x="12" y="157"/>
                  </a:lnTo>
                  <a:lnTo>
                    <a:pt x="13" y="159"/>
                  </a:lnTo>
                  <a:lnTo>
                    <a:pt x="14" y="162"/>
                  </a:lnTo>
                  <a:lnTo>
                    <a:pt x="15" y="164"/>
                  </a:lnTo>
                  <a:lnTo>
                    <a:pt x="16" y="167"/>
                  </a:lnTo>
                  <a:lnTo>
                    <a:pt x="18" y="169"/>
                  </a:lnTo>
                  <a:lnTo>
                    <a:pt x="19" y="171"/>
                  </a:lnTo>
                  <a:lnTo>
                    <a:pt x="21" y="173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5" y="180"/>
                  </a:lnTo>
                  <a:lnTo>
                    <a:pt x="27" y="182"/>
                  </a:lnTo>
                  <a:lnTo>
                    <a:pt x="28" y="184"/>
                  </a:lnTo>
                  <a:lnTo>
                    <a:pt x="30" y="186"/>
                  </a:lnTo>
                  <a:lnTo>
                    <a:pt x="32" y="188"/>
                  </a:lnTo>
                  <a:lnTo>
                    <a:pt x="34" y="190"/>
                  </a:lnTo>
                  <a:lnTo>
                    <a:pt x="36" y="192"/>
                  </a:lnTo>
                  <a:lnTo>
                    <a:pt x="37" y="194"/>
                  </a:lnTo>
                  <a:lnTo>
                    <a:pt x="39" y="196"/>
                  </a:lnTo>
                  <a:lnTo>
                    <a:pt x="41" y="198"/>
                  </a:lnTo>
                  <a:lnTo>
                    <a:pt x="43" y="199"/>
                  </a:lnTo>
                  <a:lnTo>
                    <a:pt x="46" y="201"/>
                  </a:lnTo>
                  <a:lnTo>
                    <a:pt x="48" y="203"/>
                  </a:lnTo>
                  <a:lnTo>
                    <a:pt x="50" y="204"/>
                  </a:lnTo>
                  <a:lnTo>
                    <a:pt x="52" y="206"/>
                  </a:lnTo>
                  <a:lnTo>
                    <a:pt x="54" y="207"/>
                  </a:lnTo>
                  <a:lnTo>
                    <a:pt x="57" y="209"/>
                  </a:lnTo>
                  <a:lnTo>
                    <a:pt x="59" y="210"/>
                  </a:lnTo>
                  <a:lnTo>
                    <a:pt x="61" y="211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5"/>
                  </a:lnTo>
                  <a:lnTo>
                    <a:pt x="71" y="216"/>
                  </a:lnTo>
                  <a:lnTo>
                    <a:pt x="73" y="217"/>
                  </a:lnTo>
                  <a:lnTo>
                    <a:pt x="76" y="218"/>
                  </a:lnTo>
                  <a:lnTo>
                    <a:pt x="78" y="219"/>
                  </a:lnTo>
                  <a:lnTo>
                    <a:pt x="81" y="220"/>
                  </a:lnTo>
                  <a:lnTo>
                    <a:pt x="84" y="220"/>
                  </a:lnTo>
                  <a:lnTo>
                    <a:pt x="86" y="221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4" y="223"/>
                  </a:lnTo>
                  <a:lnTo>
                    <a:pt x="97" y="223"/>
                  </a:lnTo>
                  <a:lnTo>
                    <a:pt x="100" y="224"/>
                  </a:lnTo>
                  <a:lnTo>
                    <a:pt x="103" y="224"/>
                  </a:lnTo>
                  <a:lnTo>
                    <a:pt x="105" y="224"/>
                  </a:lnTo>
                  <a:lnTo>
                    <a:pt x="108" y="224"/>
                  </a:lnTo>
                  <a:lnTo>
                    <a:pt x="111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7" y="225"/>
                  </a:lnTo>
                  <a:lnTo>
                    <a:pt x="120" y="224"/>
                  </a:lnTo>
                  <a:lnTo>
                    <a:pt x="123" y="224"/>
                  </a:lnTo>
                  <a:lnTo>
                    <a:pt x="125" y="224"/>
                  </a:lnTo>
                  <a:lnTo>
                    <a:pt x="128" y="224"/>
                  </a:lnTo>
                  <a:lnTo>
                    <a:pt x="131" y="223"/>
                  </a:lnTo>
                  <a:lnTo>
                    <a:pt x="134" y="223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42" y="221"/>
                  </a:lnTo>
                  <a:lnTo>
                    <a:pt x="144" y="220"/>
                  </a:lnTo>
                  <a:lnTo>
                    <a:pt x="147" y="220"/>
                  </a:lnTo>
                  <a:lnTo>
                    <a:pt x="150" y="219"/>
                  </a:lnTo>
                  <a:lnTo>
                    <a:pt x="152" y="218"/>
                  </a:lnTo>
                  <a:lnTo>
                    <a:pt x="155" y="217"/>
                  </a:lnTo>
                  <a:lnTo>
                    <a:pt x="157" y="216"/>
                  </a:lnTo>
                  <a:lnTo>
                    <a:pt x="160" y="215"/>
                  </a:lnTo>
                  <a:lnTo>
                    <a:pt x="162" y="214"/>
                  </a:lnTo>
                  <a:lnTo>
                    <a:pt x="164" y="212"/>
                  </a:lnTo>
                  <a:lnTo>
                    <a:pt x="167" y="211"/>
                  </a:lnTo>
                  <a:lnTo>
                    <a:pt x="169" y="210"/>
                  </a:lnTo>
                  <a:lnTo>
                    <a:pt x="171" y="209"/>
                  </a:lnTo>
                  <a:lnTo>
                    <a:pt x="174" y="207"/>
                  </a:lnTo>
                  <a:lnTo>
                    <a:pt x="176" y="206"/>
                  </a:lnTo>
                  <a:lnTo>
                    <a:pt x="178" y="204"/>
                  </a:lnTo>
                  <a:lnTo>
                    <a:pt x="180" y="203"/>
                  </a:lnTo>
                  <a:lnTo>
                    <a:pt x="182" y="201"/>
                  </a:lnTo>
                  <a:lnTo>
                    <a:pt x="185" y="199"/>
                  </a:lnTo>
                  <a:lnTo>
                    <a:pt x="187" y="198"/>
                  </a:lnTo>
                  <a:lnTo>
                    <a:pt x="189" y="196"/>
                  </a:lnTo>
                  <a:lnTo>
                    <a:pt x="191" y="194"/>
                  </a:lnTo>
                  <a:lnTo>
                    <a:pt x="192" y="192"/>
                  </a:lnTo>
                  <a:lnTo>
                    <a:pt x="194" y="190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200" y="184"/>
                  </a:lnTo>
                  <a:lnTo>
                    <a:pt x="201" y="182"/>
                  </a:lnTo>
                  <a:lnTo>
                    <a:pt x="203" y="180"/>
                  </a:lnTo>
                  <a:lnTo>
                    <a:pt x="204" y="178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9" y="171"/>
                  </a:lnTo>
                  <a:lnTo>
                    <a:pt x="210" y="169"/>
                  </a:lnTo>
                  <a:lnTo>
                    <a:pt x="212" y="167"/>
                  </a:lnTo>
                  <a:lnTo>
                    <a:pt x="213" y="164"/>
                  </a:lnTo>
                  <a:lnTo>
                    <a:pt x="214" y="162"/>
                  </a:lnTo>
                  <a:lnTo>
                    <a:pt x="215" y="159"/>
                  </a:lnTo>
                  <a:lnTo>
                    <a:pt x="216" y="157"/>
                  </a:lnTo>
                  <a:lnTo>
                    <a:pt x="217" y="154"/>
                  </a:lnTo>
                  <a:lnTo>
                    <a:pt x="218" y="152"/>
                  </a:lnTo>
                  <a:lnTo>
                    <a:pt x="219" y="149"/>
                  </a:lnTo>
                  <a:lnTo>
                    <a:pt x="220" y="147"/>
                  </a:lnTo>
                  <a:lnTo>
                    <a:pt x="221" y="144"/>
                  </a:lnTo>
                  <a:lnTo>
                    <a:pt x="222" y="141"/>
                  </a:lnTo>
                  <a:lnTo>
                    <a:pt x="222" y="139"/>
                  </a:lnTo>
                  <a:lnTo>
                    <a:pt x="223" y="136"/>
                  </a:lnTo>
                  <a:lnTo>
                    <a:pt x="223" y="133"/>
                  </a:lnTo>
                  <a:lnTo>
                    <a:pt x="224" y="131"/>
                  </a:lnTo>
                  <a:lnTo>
                    <a:pt x="224" y="128"/>
                  </a:lnTo>
                  <a:lnTo>
                    <a:pt x="224" y="125"/>
                  </a:lnTo>
                  <a:lnTo>
                    <a:pt x="225" y="122"/>
                  </a:lnTo>
                  <a:lnTo>
                    <a:pt x="225" y="119"/>
                  </a:lnTo>
                  <a:lnTo>
                    <a:pt x="225" y="117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111"/>
                  </a:lnTo>
                  <a:lnTo>
                    <a:pt x="225" y="108"/>
                  </a:lnTo>
                  <a:lnTo>
                    <a:pt x="225" y="105"/>
                  </a:lnTo>
                  <a:lnTo>
                    <a:pt x="224" y="102"/>
                  </a:lnTo>
                  <a:lnTo>
                    <a:pt x="224" y="100"/>
                  </a:lnTo>
                  <a:lnTo>
                    <a:pt x="224" y="97"/>
                  </a:lnTo>
                  <a:lnTo>
                    <a:pt x="223" y="94"/>
                  </a:lnTo>
                  <a:lnTo>
                    <a:pt x="223" y="91"/>
                  </a:lnTo>
                  <a:lnTo>
                    <a:pt x="222" y="89"/>
                  </a:lnTo>
                  <a:lnTo>
                    <a:pt x="222" y="86"/>
                  </a:lnTo>
                  <a:lnTo>
                    <a:pt x="221" y="83"/>
                  </a:lnTo>
                  <a:lnTo>
                    <a:pt x="220" y="81"/>
                  </a:lnTo>
                  <a:lnTo>
                    <a:pt x="219" y="78"/>
                  </a:lnTo>
                  <a:lnTo>
                    <a:pt x="218" y="76"/>
                  </a:lnTo>
                  <a:lnTo>
                    <a:pt x="217" y="73"/>
                  </a:lnTo>
                  <a:lnTo>
                    <a:pt x="216" y="71"/>
                  </a:lnTo>
                  <a:lnTo>
                    <a:pt x="215" y="68"/>
                  </a:lnTo>
                  <a:lnTo>
                    <a:pt x="214" y="66"/>
                  </a:lnTo>
                  <a:lnTo>
                    <a:pt x="213" y="63"/>
                  </a:lnTo>
                  <a:lnTo>
                    <a:pt x="212" y="61"/>
                  </a:lnTo>
                  <a:lnTo>
                    <a:pt x="210" y="59"/>
                  </a:lnTo>
                  <a:lnTo>
                    <a:pt x="209" y="56"/>
                  </a:lnTo>
                  <a:lnTo>
                    <a:pt x="207" y="54"/>
                  </a:lnTo>
                  <a:lnTo>
                    <a:pt x="206" y="52"/>
                  </a:lnTo>
                  <a:lnTo>
                    <a:pt x="204" y="50"/>
                  </a:lnTo>
                  <a:lnTo>
                    <a:pt x="203" y="47"/>
                  </a:lnTo>
                  <a:lnTo>
                    <a:pt x="201" y="45"/>
                  </a:lnTo>
                  <a:lnTo>
                    <a:pt x="200" y="43"/>
                  </a:lnTo>
                  <a:lnTo>
                    <a:pt x="198" y="41"/>
                  </a:lnTo>
                  <a:lnTo>
                    <a:pt x="196" y="39"/>
                  </a:lnTo>
                  <a:lnTo>
                    <a:pt x="194" y="37"/>
                  </a:lnTo>
                  <a:lnTo>
                    <a:pt x="192" y="35"/>
                  </a:lnTo>
                  <a:lnTo>
                    <a:pt x="191" y="33"/>
                  </a:lnTo>
                  <a:lnTo>
                    <a:pt x="189" y="32"/>
                  </a:lnTo>
                  <a:lnTo>
                    <a:pt x="187" y="30"/>
                  </a:lnTo>
                  <a:lnTo>
                    <a:pt x="185" y="28"/>
                  </a:lnTo>
                  <a:lnTo>
                    <a:pt x="182" y="26"/>
                  </a:lnTo>
                  <a:lnTo>
                    <a:pt x="180" y="25"/>
                  </a:lnTo>
                  <a:lnTo>
                    <a:pt x="178" y="23"/>
                  </a:lnTo>
                  <a:lnTo>
                    <a:pt x="176" y="22"/>
                  </a:lnTo>
                  <a:lnTo>
                    <a:pt x="174" y="20"/>
                  </a:lnTo>
                  <a:lnTo>
                    <a:pt x="171" y="19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4" y="15"/>
                  </a:lnTo>
                  <a:lnTo>
                    <a:pt x="162" y="14"/>
                  </a:lnTo>
                  <a:lnTo>
                    <a:pt x="160" y="13"/>
                  </a:lnTo>
                  <a:lnTo>
                    <a:pt x="157" y="12"/>
                  </a:lnTo>
                  <a:lnTo>
                    <a:pt x="155" y="10"/>
                  </a:lnTo>
                  <a:lnTo>
                    <a:pt x="152" y="10"/>
                  </a:lnTo>
                  <a:lnTo>
                    <a:pt x="150" y="9"/>
                  </a:lnTo>
                  <a:lnTo>
                    <a:pt x="147" y="8"/>
                  </a:lnTo>
                  <a:lnTo>
                    <a:pt x="144" y="7"/>
                  </a:lnTo>
                  <a:lnTo>
                    <a:pt x="142" y="6"/>
                  </a:lnTo>
                  <a:lnTo>
                    <a:pt x="139" y="6"/>
                  </a:lnTo>
                  <a:lnTo>
                    <a:pt x="136" y="5"/>
                  </a:lnTo>
                  <a:lnTo>
                    <a:pt x="134" y="5"/>
                  </a:lnTo>
                  <a:lnTo>
                    <a:pt x="131" y="4"/>
                  </a:lnTo>
                  <a:lnTo>
                    <a:pt x="128" y="4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0" y="3"/>
                  </a:lnTo>
                  <a:lnTo>
                    <a:pt x="117" y="3"/>
                  </a:lnTo>
                  <a:lnTo>
                    <a:pt x="114" y="3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1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1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3"/>
                  </a:lnTo>
                  <a:lnTo>
                    <a:pt x="142" y="4"/>
                  </a:lnTo>
                  <a:lnTo>
                    <a:pt x="145" y="5"/>
                  </a:lnTo>
                  <a:lnTo>
                    <a:pt x="148" y="5"/>
                  </a:lnTo>
                  <a:lnTo>
                    <a:pt x="150" y="6"/>
                  </a:lnTo>
                  <a:lnTo>
                    <a:pt x="153" y="7"/>
                  </a:lnTo>
                  <a:lnTo>
                    <a:pt x="156" y="8"/>
                  </a:lnTo>
                  <a:lnTo>
                    <a:pt x="158" y="9"/>
                  </a:lnTo>
                  <a:lnTo>
                    <a:pt x="161" y="10"/>
                  </a:lnTo>
                  <a:lnTo>
                    <a:pt x="163" y="11"/>
                  </a:lnTo>
                  <a:lnTo>
                    <a:pt x="166" y="13"/>
                  </a:lnTo>
                  <a:lnTo>
                    <a:pt x="168" y="14"/>
                  </a:lnTo>
                  <a:lnTo>
                    <a:pt x="171" y="15"/>
                  </a:lnTo>
                  <a:lnTo>
                    <a:pt x="173" y="17"/>
                  </a:lnTo>
                  <a:lnTo>
                    <a:pt x="175" y="18"/>
                  </a:lnTo>
                  <a:lnTo>
                    <a:pt x="178" y="20"/>
                  </a:lnTo>
                  <a:lnTo>
                    <a:pt x="180" y="21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6" y="26"/>
                  </a:lnTo>
                  <a:lnTo>
                    <a:pt x="188" y="28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6" y="35"/>
                  </a:lnTo>
                  <a:lnTo>
                    <a:pt x="198" y="37"/>
                  </a:lnTo>
                  <a:lnTo>
                    <a:pt x="200" y="40"/>
                  </a:lnTo>
                  <a:lnTo>
                    <a:pt x="202" y="42"/>
                  </a:lnTo>
                  <a:lnTo>
                    <a:pt x="203" y="44"/>
                  </a:lnTo>
                  <a:lnTo>
                    <a:pt x="205" y="46"/>
                  </a:lnTo>
                  <a:lnTo>
                    <a:pt x="207" y="48"/>
                  </a:lnTo>
                  <a:lnTo>
                    <a:pt x="208" y="50"/>
                  </a:lnTo>
                  <a:lnTo>
                    <a:pt x="210" y="53"/>
                  </a:lnTo>
                  <a:lnTo>
                    <a:pt x="211" y="55"/>
                  </a:lnTo>
                  <a:lnTo>
                    <a:pt x="213" y="57"/>
                  </a:lnTo>
                  <a:lnTo>
                    <a:pt x="214" y="60"/>
                  </a:lnTo>
                  <a:lnTo>
                    <a:pt x="215" y="62"/>
                  </a:lnTo>
                  <a:lnTo>
                    <a:pt x="217" y="65"/>
                  </a:lnTo>
                  <a:lnTo>
                    <a:pt x="218" y="67"/>
                  </a:lnTo>
                  <a:lnTo>
                    <a:pt x="219" y="70"/>
                  </a:lnTo>
                  <a:lnTo>
                    <a:pt x="220" y="72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3" y="80"/>
                  </a:lnTo>
                  <a:lnTo>
                    <a:pt x="223" y="83"/>
                  </a:lnTo>
                  <a:lnTo>
                    <a:pt x="224" y="85"/>
                  </a:lnTo>
                  <a:lnTo>
                    <a:pt x="225" y="88"/>
                  </a:lnTo>
                  <a:lnTo>
                    <a:pt x="225" y="91"/>
                  </a:lnTo>
                  <a:lnTo>
                    <a:pt x="226" y="94"/>
                  </a:lnTo>
                  <a:lnTo>
                    <a:pt x="226" y="96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27" y="105"/>
                  </a:lnTo>
                  <a:lnTo>
                    <a:pt x="228" y="108"/>
                  </a:lnTo>
                  <a:lnTo>
                    <a:pt x="228" y="111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27" y="122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6" y="131"/>
                  </a:lnTo>
                  <a:lnTo>
                    <a:pt x="226" y="134"/>
                  </a:lnTo>
                  <a:lnTo>
                    <a:pt x="225" y="136"/>
                  </a:lnTo>
                  <a:lnTo>
                    <a:pt x="225" y="139"/>
                  </a:lnTo>
                  <a:lnTo>
                    <a:pt x="224" y="142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222" y="150"/>
                  </a:lnTo>
                  <a:lnTo>
                    <a:pt x="221" y="153"/>
                  </a:lnTo>
                  <a:lnTo>
                    <a:pt x="220" y="155"/>
                  </a:lnTo>
                  <a:lnTo>
                    <a:pt x="219" y="158"/>
                  </a:lnTo>
                  <a:lnTo>
                    <a:pt x="218" y="160"/>
                  </a:lnTo>
                  <a:lnTo>
                    <a:pt x="217" y="163"/>
                  </a:lnTo>
                  <a:lnTo>
                    <a:pt x="215" y="165"/>
                  </a:lnTo>
                  <a:lnTo>
                    <a:pt x="214" y="168"/>
                  </a:lnTo>
                  <a:lnTo>
                    <a:pt x="213" y="170"/>
                  </a:lnTo>
                  <a:lnTo>
                    <a:pt x="211" y="172"/>
                  </a:lnTo>
                  <a:lnTo>
                    <a:pt x="210" y="175"/>
                  </a:lnTo>
                  <a:lnTo>
                    <a:pt x="208" y="177"/>
                  </a:lnTo>
                  <a:lnTo>
                    <a:pt x="207" y="179"/>
                  </a:lnTo>
                  <a:lnTo>
                    <a:pt x="205" y="181"/>
                  </a:lnTo>
                  <a:lnTo>
                    <a:pt x="203" y="184"/>
                  </a:lnTo>
                  <a:lnTo>
                    <a:pt x="202" y="186"/>
                  </a:lnTo>
                  <a:lnTo>
                    <a:pt x="200" y="188"/>
                  </a:lnTo>
                  <a:lnTo>
                    <a:pt x="198" y="190"/>
                  </a:lnTo>
                  <a:lnTo>
                    <a:pt x="196" y="192"/>
                  </a:lnTo>
                  <a:lnTo>
                    <a:pt x="194" y="194"/>
                  </a:lnTo>
                  <a:lnTo>
                    <a:pt x="192" y="196"/>
                  </a:lnTo>
                  <a:lnTo>
                    <a:pt x="190" y="198"/>
                  </a:lnTo>
                  <a:lnTo>
                    <a:pt x="188" y="199"/>
                  </a:lnTo>
                  <a:lnTo>
                    <a:pt x="186" y="201"/>
                  </a:lnTo>
                  <a:lnTo>
                    <a:pt x="184" y="203"/>
                  </a:lnTo>
                  <a:lnTo>
                    <a:pt x="182" y="205"/>
                  </a:lnTo>
                  <a:lnTo>
                    <a:pt x="180" y="206"/>
                  </a:lnTo>
                  <a:lnTo>
                    <a:pt x="178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2"/>
                  </a:lnTo>
                  <a:lnTo>
                    <a:pt x="168" y="213"/>
                  </a:lnTo>
                  <a:lnTo>
                    <a:pt x="166" y="215"/>
                  </a:lnTo>
                  <a:lnTo>
                    <a:pt x="163" y="216"/>
                  </a:lnTo>
                  <a:lnTo>
                    <a:pt x="161" y="217"/>
                  </a:lnTo>
                  <a:lnTo>
                    <a:pt x="158" y="218"/>
                  </a:lnTo>
                  <a:lnTo>
                    <a:pt x="156" y="219"/>
                  </a:lnTo>
                  <a:lnTo>
                    <a:pt x="153" y="220"/>
                  </a:lnTo>
                  <a:lnTo>
                    <a:pt x="150" y="221"/>
                  </a:lnTo>
                  <a:lnTo>
                    <a:pt x="148" y="222"/>
                  </a:lnTo>
                  <a:lnTo>
                    <a:pt x="145" y="223"/>
                  </a:lnTo>
                  <a:lnTo>
                    <a:pt x="142" y="224"/>
                  </a:lnTo>
                  <a:lnTo>
                    <a:pt x="140" y="224"/>
                  </a:lnTo>
                  <a:lnTo>
                    <a:pt x="137" y="225"/>
                  </a:lnTo>
                  <a:lnTo>
                    <a:pt x="134" y="225"/>
                  </a:lnTo>
                  <a:lnTo>
                    <a:pt x="131" y="226"/>
                  </a:lnTo>
                  <a:lnTo>
                    <a:pt x="128" y="226"/>
                  </a:lnTo>
                  <a:lnTo>
                    <a:pt x="126" y="227"/>
                  </a:lnTo>
                  <a:lnTo>
                    <a:pt x="123" y="227"/>
                  </a:lnTo>
                  <a:lnTo>
                    <a:pt x="120" y="227"/>
                  </a:lnTo>
                  <a:lnTo>
                    <a:pt x="117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1" y="227"/>
                  </a:lnTo>
                  <a:lnTo>
                    <a:pt x="108" y="227"/>
                  </a:lnTo>
                  <a:lnTo>
                    <a:pt x="105" y="227"/>
                  </a:lnTo>
                  <a:lnTo>
                    <a:pt x="102" y="227"/>
                  </a:lnTo>
                  <a:lnTo>
                    <a:pt x="100" y="226"/>
                  </a:lnTo>
                  <a:lnTo>
                    <a:pt x="97" y="226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8" y="224"/>
                  </a:lnTo>
                  <a:lnTo>
                    <a:pt x="86" y="224"/>
                  </a:lnTo>
                  <a:lnTo>
                    <a:pt x="83" y="223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5" y="220"/>
                  </a:lnTo>
                  <a:lnTo>
                    <a:pt x="72" y="219"/>
                  </a:lnTo>
                  <a:lnTo>
                    <a:pt x="70" y="218"/>
                  </a:lnTo>
                  <a:lnTo>
                    <a:pt x="67" y="217"/>
                  </a:lnTo>
                  <a:lnTo>
                    <a:pt x="65" y="216"/>
                  </a:lnTo>
                  <a:lnTo>
                    <a:pt x="62" y="215"/>
                  </a:lnTo>
                  <a:lnTo>
                    <a:pt x="60" y="213"/>
                  </a:lnTo>
                  <a:lnTo>
                    <a:pt x="57" y="212"/>
                  </a:lnTo>
                  <a:lnTo>
                    <a:pt x="55" y="211"/>
                  </a:lnTo>
                  <a:lnTo>
                    <a:pt x="53" y="209"/>
                  </a:lnTo>
                  <a:lnTo>
                    <a:pt x="50" y="208"/>
                  </a:lnTo>
                  <a:lnTo>
                    <a:pt x="48" y="206"/>
                  </a:lnTo>
                  <a:lnTo>
                    <a:pt x="46" y="205"/>
                  </a:lnTo>
                  <a:lnTo>
                    <a:pt x="44" y="203"/>
                  </a:lnTo>
                  <a:lnTo>
                    <a:pt x="42" y="201"/>
                  </a:lnTo>
                  <a:lnTo>
                    <a:pt x="40" y="199"/>
                  </a:lnTo>
                  <a:lnTo>
                    <a:pt x="38" y="198"/>
                  </a:lnTo>
                  <a:lnTo>
                    <a:pt x="36" y="196"/>
                  </a:lnTo>
                  <a:lnTo>
                    <a:pt x="34" y="194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8" y="188"/>
                  </a:lnTo>
                  <a:lnTo>
                    <a:pt x="26" y="186"/>
                  </a:lnTo>
                  <a:lnTo>
                    <a:pt x="25" y="184"/>
                  </a:lnTo>
                  <a:lnTo>
                    <a:pt x="23" y="181"/>
                  </a:lnTo>
                  <a:lnTo>
                    <a:pt x="21" y="179"/>
                  </a:lnTo>
                  <a:lnTo>
                    <a:pt x="20" y="177"/>
                  </a:lnTo>
                  <a:lnTo>
                    <a:pt x="18" y="175"/>
                  </a:lnTo>
                  <a:lnTo>
                    <a:pt x="17" y="172"/>
                  </a:lnTo>
                  <a:lnTo>
                    <a:pt x="15" y="170"/>
                  </a:lnTo>
                  <a:lnTo>
                    <a:pt x="14" y="168"/>
                  </a:lnTo>
                  <a:lnTo>
                    <a:pt x="13" y="165"/>
                  </a:lnTo>
                  <a:lnTo>
                    <a:pt x="11" y="163"/>
                  </a:lnTo>
                  <a:lnTo>
                    <a:pt x="10" y="160"/>
                  </a:lnTo>
                  <a:lnTo>
                    <a:pt x="9" y="158"/>
                  </a:lnTo>
                  <a:lnTo>
                    <a:pt x="8" y="155"/>
                  </a:lnTo>
                  <a:lnTo>
                    <a:pt x="7" y="153"/>
                  </a:lnTo>
                  <a:lnTo>
                    <a:pt x="6" y="150"/>
                  </a:lnTo>
                  <a:lnTo>
                    <a:pt x="5" y="147"/>
                  </a:lnTo>
                  <a:lnTo>
                    <a:pt x="5" y="145"/>
                  </a:lnTo>
                  <a:lnTo>
                    <a:pt x="4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2" y="134"/>
                  </a:lnTo>
                  <a:lnTo>
                    <a:pt x="2" y="131"/>
                  </a:lnTo>
                  <a:lnTo>
                    <a:pt x="1" y="128"/>
                  </a:lnTo>
                  <a:lnTo>
                    <a:pt x="1" y="125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0"/>
                  </a:lnTo>
                  <a:lnTo>
                    <a:pt x="21" y="48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6" y="23"/>
                  </a:lnTo>
                  <a:lnTo>
                    <a:pt x="48" y="21"/>
                  </a:lnTo>
                  <a:lnTo>
                    <a:pt x="50" y="20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60" y="14"/>
                  </a:lnTo>
                  <a:lnTo>
                    <a:pt x="62" y="13"/>
                  </a:lnTo>
                  <a:lnTo>
                    <a:pt x="65" y="11"/>
                  </a:lnTo>
                  <a:lnTo>
                    <a:pt x="67" y="10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5" y="7"/>
                  </a:lnTo>
                  <a:lnTo>
                    <a:pt x="78" y="6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6" y="4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100" y="1"/>
                  </a:lnTo>
                  <a:lnTo>
                    <a:pt x="102" y="1"/>
                  </a:lnTo>
                  <a:lnTo>
                    <a:pt x="105" y="1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437" y="3676"/>
              <a:ext cx="8" cy="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93"/>
            <p:cNvSpPr>
              <a:spLocks/>
            </p:cNvSpPr>
            <p:nvPr/>
          </p:nvSpPr>
          <p:spPr bwMode="auto">
            <a:xfrm>
              <a:off x="452" y="3681"/>
              <a:ext cx="34" cy="4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3"/>
                </a:cxn>
                <a:cxn ang="0">
                  <a:pos x="4" y="14"/>
                </a:cxn>
                <a:cxn ang="0">
                  <a:pos x="5" y="11"/>
                </a:cxn>
                <a:cxn ang="0">
                  <a:pos x="11" y="13"/>
                </a:cxn>
                <a:cxn ang="0">
                  <a:pos x="11" y="16"/>
                </a:cxn>
                <a:cxn ang="0">
                  <a:pos x="14" y="17"/>
                </a:cxn>
                <a:cxn ang="0">
                  <a:pos x="13" y="4"/>
                </a:cxn>
                <a:cxn ang="0">
                  <a:pos x="10" y="3"/>
                </a:cxn>
                <a:cxn ang="0">
                  <a:pos x="10" y="10"/>
                </a:cxn>
                <a:cxn ang="0">
                  <a:pos x="7" y="9"/>
                </a:cxn>
                <a:cxn ang="0">
                  <a:pos x="10" y="3"/>
                </a:cxn>
                <a:cxn ang="0">
                  <a:pos x="13" y="4"/>
                </a:cxn>
                <a:cxn ang="0">
                  <a:pos x="13" y="1"/>
                </a:cxn>
                <a:cxn ang="0">
                  <a:pos x="9" y="0"/>
                </a:cxn>
              </a:cxnLst>
              <a:rect l="0" t="0" r="r" b="b"/>
              <a:pathLst>
                <a:path w="14" h="17">
                  <a:moveTo>
                    <a:pt x="9" y="0"/>
                  </a:moveTo>
                  <a:lnTo>
                    <a:pt x="0" y="13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4" y="17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10" y="10"/>
                  </a:lnTo>
                  <a:lnTo>
                    <a:pt x="7" y="9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94"/>
            <p:cNvSpPr>
              <a:spLocks/>
            </p:cNvSpPr>
            <p:nvPr/>
          </p:nvSpPr>
          <p:spPr bwMode="auto">
            <a:xfrm>
              <a:off x="496" y="3688"/>
              <a:ext cx="27" cy="4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" y="19"/>
                </a:cxn>
                <a:cxn ang="0">
                  <a:pos x="11" y="16"/>
                </a:cxn>
                <a:cxn ang="0">
                  <a:pos x="4" y="1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0" y="15"/>
                </a:cxn>
              </a:cxnLst>
              <a:rect l="0" t="0" r="r" b="b"/>
              <a:pathLst>
                <a:path w="11" h="19">
                  <a:moveTo>
                    <a:pt x="0" y="15"/>
                  </a:moveTo>
                  <a:lnTo>
                    <a:pt x="10" y="19"/>
                  </a:lnTo>
                  <a:lnTo>
                    <a:pt x="11" y="16"/>
                  </a:lnTo>
                  <a:lnTo>
                    <a:pt x="4" y="1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548" y="3725"/>
              <a:ext cx="41" cy="40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5" y="16"/>
                </a:cxn>
                <a:cxn ang="0">
                  <a:pos x="6" y="16"/>
                </a:cxn>
                <a:cxn ang="0">
                  <a:pos x="7" y="16"/>
                </a:cxn>
                <a:cxn ang="0">
                  <a:pos x="9" y="16"/>
                </a:cxn>
                <a:cxn ang="0">
                  <a:pos x="10" y="16"/>
                </a:cxn>
                <a:cxn ang="0">
                  <a:pos x="11" y="15"/>
                </a:cxn>
                <a:cxn ang="0">
                  <a:pos x="11" y="14"/>
                </a:cxn>
              </a:cxnLst>
              <a:rect l="0" t="0" r="r" b="b"/>
              <a:pathLst>
                <a:path w="16" h="16">
                  <a:moveTo>
                    <a:pt x="11" y="14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96"/>
            <p:cNvSpPr>
              <a:spLocks/>
            </p:cNvSpPr>
            <p:nvPr/>
          </p:nvSpPr>
          <p:spPr bwMode="auto">
            <a:xfrm>
              <a:off x="575" y="3750"/>
              <a:ext cx="47" cy="4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19"/>
                </a:cxn>
                <a:cxn ang="0">
                  <a:pos x="10" y="17"/>
                </a:cxn>
                <a:cxn ang="0">
                  <a:pos x="4" y="11"/>
                </a:cxn>
                <a:cxn ang="0">
                  <a:pos x="7" y="8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9" y="6"/>
                </a:cxn>
                <a:cxn ang="0">
                  <a:pos x="11" y="4"/>
                </a:cxn>
                <a:cxn ang="0">
                  <a:pos x="17" y="10"/>
                </a:cxn>
                <a:cxn ang="0">
                  <a:pos x="19" y="9"/>
                </a:cxn>
                <a:cxn ang="0">
                  <a:pos x="11" y="0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7" y="19"/>
                  </a:lnTo>
                  <a:lnTo>
                    <a:pt x="10" y="17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7"/>
            <p:cNvSpPr>
              <a:spLocks/>
            </p:cNvSpPr>
            <p:nvPr/>
          </p:nvSpPr>
          <p:spPr bwMode="auto">
            <a:xfrm>
              <a:off x="600" y="3784"/>
              <a:ext cx="49" cy="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0"/>
                </a:cxn>
                <a:cxn ang="0">
                  <a:pos x="11" y="5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20" y="10"/>
                </a:cxn>
                <a:cxn ang="0">
                  <a:pos x="18" y="8"/>
                </a:cxn>
                <a:cxn ang="0">
                  <a:pos x="9" y="13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8"/>
                </a:cxn>
              </a:cxnLst>
              <a:rect l="0" t="0" r="r" b="b"/>
              <a:pathLst>
                <a:path w="20" h="18">
                  <a:moveTo>
                    <a:pt x="0" y="8"/>
                  </a:moveTo>
                  <a:lnTo>
                    <a:pt x="2" y="10"/>
                  </a:lnTo>
                  <a:lnTo>
                    <a:pt x="11" y="5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9" y="13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98"/>
            <p:cNvSpPr>
              <a:spLocks/>
            </p:cNvSpPr>
            <p:nvPr/>
          </p:nvSpPr>
          <p:spPr bwMode="auto">
            <a:xfrm>
              <a:off x="624" y="3821"/>
              <a:ext cx="45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3"/>
                </a:cxn>
                <a:cxn ang="0">
                  <a:pos x="13" y="8"/>
                </a:cxn>
                <a:cxn ang="0">
                  <a:pos x="16" y="13"/>
                </a:cxn>
                <a:cxn ang="0">
                  <a:pos x="18" y="11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3" y="6"/>
                </a:cxn>
                <a:cxn ang="0">
                  <a:pos x="0" y="10"/>
                </a:cxn>
              </a:cxnLst>
              <a:rect l="0" t="0" r="r" b="b"/>
              <a:pathLst>
                <a:path w="18" h="13">
                  <a:moveTo>
                    <a:pt x="0" y="10"/>
                  </a:moveTo>
                  <a:lnTo>
                    <a:pt x="2" y="13"/>
                  </a:lnTo>
                  <a:lnTo>
                    <a:pt x="13" y="8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3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99"/>
            <p:cNvSpPr>
              <a:spLocks/>
            </p:cNvSpPr>
            <p:nvPr/>
          </p:nvSpPr>
          <p:spPr bwMode="auto">
            <a:xfrm>
              <a:off x="634" y="3863"/>
              <a:ext cx="42" cy="44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8" y="10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15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4" y="4"/>
                </a:cxn>
                <a:cxn ang="0">
                  <a:pos x="15" y="9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0" y="5"/>
                </a:cxn>
              </a:cxnLst>
              <a:rect l="0" t="0" r="r" b="b"/>
              <a:pathLst>
                <a:path w="17" h="18">
                  <a:moveTo>
                    <a:pt x="0" y="5"/>
                  </a:moveTo>
                  <a:lnTo>
                    <a:pt x="1" y="8"/>
                  </a:lnTo>
                  <a:lnTo>
                    <a:pt x="7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00"/>
            <p:cNvSpPr>
              <a:spLocks/>
            </p:cNvSpPr>
            <p:nvPr/>
          </p:nvSpPr>
          <p:spPr bwMode="auto">
            <a:xfrm>
              <a:off x="644" y="3912"/>
              <a:ext cx="39" cy="3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16" y="0"/>
                </a:cxn>
                <a:cxn ang="0">
                  <a:pos x="0" y="1"/>
                </a:cxn>
              </a:cxnLst>
              <a:rect l="0" t="0" r="r" b="b"/>
              <a:pathLst>
                <a:path w="16" h="13">
                  <a:moveTo>
                    <a:pt x="0" y="1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3" y="4"/>
                  </a:lnTo>
                  <a:lnTo>
                    <a:pt x="7" y="4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01"/>
            <p:cNvSpPr>
              <a:spLocks/>
            </p:cNvSpPr>
            <p:nvPr/>
          </p:nvSpPr>
          <p:spPr bwMode="auto">
            <a:xfrm>
              <a:off x="157" y="3912"/>
              <a:ext cx="41" cy="32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7" y="6"/>
                </a:cxn>
                <a:cxn ang="0">
                  <a:pos x="4" y="5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4" y="8"/>
                </a:cxn>
                <a:cxn ang="0">
                  <a:pos x="17" y="9"/>
                </a:cxn>
              </a:cxnLst>
              <a:rect l="0" t="0" r="r" b="b"/>
              <a:pathLst>
                <a:path w="17" h="13">
                  <a:moveTo>
                    <a:pt x="17" y="9"/>
                  </a:moveTo>
                  <a:lnTo>
                    <a:pt x="17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8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02"/>
            <p:cNvSpPr>
              <a:spLocks/>
            </p:cNvSpPr>
            <p:nvPr/>
          </p:nvSpPr>
          <p:spPr bwMode="auto">
            <a:xfrm>
              <a:off x="164" y="3880"/>
              <a:ext cx="39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14"/>
                </a:cxn>
                <a:cxn ang="0">
                  <a:pos x="14" y="11"/>
                </a:cxn>
                <a:cxn ang="0">
                  <a:pos x="11" y="9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10" y="4"/>
                </a:cxn>
                <a:cxn ang="0">
                  <a:pos x="9" y="9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16" h="14">
                  <a:moveTo>
                    <a:pt x="0" y="7"/>
                  </a:moveTo>
                  <a:lnTo>
                    <a:pt x="14" y="14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10" y="4"/>
                  </a:lnTo>
                  <a:lnTo>
                    <a:pt x="9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03"/>
            <p:cNvSpPr>
              <a:spLocks/>
            </p:cNvSpPr>
            <p:nvPr/>
          </p:nvSpPr>
          <p:spPr bwMode="auto">
            <a:xfrm>
              <a:off x="169" y="3838"/>
              <a:ext cx="42" cy="32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17" y="10"/>
                </a:cxn>
                <a:cxn ang="0">
                  <a:pos x="5" y="5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16" y="13"/>
                </a:cxn>
              </a:cxnLst>
              <a:rect l="0" t="0" r="r" b="b"/>
              <a:pathLst>
                <a:path w="17" h="13">
                  <a:moveTo>
                    <a:pt x="16" y="13"/>
                  </a:moveTo>
                  <a:lnTo>
                    <a:pt x="17" y="10"/>
                  </a:lnTo>
                  <a:lnTo>
                    <a:pt x="5" y="5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4" y="9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04"/>
            <p:cNvSpPr>
              <a:spLocks/>
            </p:cNvSpPr>
            <p:nvPr/>
          </p:nvSpPr>
          <p:spPr bwMode="auto">
            <a:xfrm>
              <a:off x="184" y="3816"/>
              <a:ext cx="41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15"/>
                </a:cxn>
                <a:cxn ang="0">
                  <a:pos x="13" y="12"/>
                </a:cxn>
                <a:cxn ang="0">
                  <a:pos x="11" y="9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9" y="8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18" h="15">
                  <a:moveTo>
                    <a:pt x="0" y="4"/>
                  </a:moveTo>
                  <a:lnTo>
                    <a:pt x="12" y="15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5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9" y="8"/>
                  </a:lnTo>
                  <a:lnTo>
                    <a:pt x="4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05"/>
            <p:cNvSpPr>
              <a:spLocks/>
            </p:cNvSpPr>
            <p:nvPr/>
          </p:nvSpPr>
          <p:spPr bwMode="auto">
            <a:xfrm>
              <a:off x="216" y="3745"/>
              <a:ext cx="54" cy="67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4" y="20"/>
                </a:cxn>
                <a:cxn ang="0">
                  <a:pos x="4" y="12"/>
                </a:cxn>
                <a:cxn ang="0">
                  <a:pos x="16" y="18"/>
                </a:cxn>
                <a:cxn ang="0">
                  <a:pos x="18" y="15"/>
                </a:cxn>
                <a:cxn ang="0">
                  <a:pos x="11" y="4"/>
                </a:cxn>
                <a:cxn ang="0">
                  <a:pos x="20" y="13"/>
                </a:cxn>
                <a:cxn ang="0">
                  <a:pos x="22" y="11"/>
                </a:cxn>
                <a:cxn ang="0">
                  <a:pos x="10" y="0"/>
                </a:cxn>
                <a:cxn ang="0">
                  <a:pos x="7" y="4"/>
                </a:cxn>
                <a:cxn ang="0">
                  <a:pos x="14" y="14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11" y="23"/>
                </a:cxn>
              </a:cxnLst>
              <a:rect l="0" t="0" r="r" b="b"/>
              <a:pathLst>
                <a:path w="22" h="23">
                  <a:moveTo>
                    <a:pt x="11" y="23"/>
                  </a:moveTo>
                  <a:lnTo>
                    <a:pt x="14" y="20"/>
                  </a:lnTo>
                  <a:lnTo>
                    <a:pt x="4" y="12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1" y="4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10" y="0"/>
                  </a:lnTo>
                  <a:lnTo>
                    <a:pt x="7" y="4"/>
                  </a:lnTo>
                  <a:lnTo>
                    <a:pt x="14" y="1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6"/>
            <p:cNvSpPr>
              <a:spLocks/>
            </p:cNvSpPr>
            <p:nvPr/>
          </p:nvSpPr>
          <p:spPr bwMode="auto">
            <a:xfrm>
              <a:off x="255" y="3718"/>
              <a:ext cx="44" cy="4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8" y="12"/>
                </a:cxn>
                <a:cxn ang="0">
                  <a:pos x="17" y="10"/>
                </a:cxn>
                <a:cxn ang="0">
                  <a:pos x="10" y="15"/>
                </a:cxn>
                <a:cxn ang="0">
                  <a:pos x="7" y="12"/>
                </a:cxn>
                <a:cxn ang="0">
                  <a:pos x="13" y="7"/>
                </a:cxn>
                <a:cxn ang="0">
                  <a:pos x="12" y="5"/>
                </a:cxn>
                <a:cxn ang="0">
                  <a:pos x="6" y="10"/>
                </a:cxn>
                <a:cxn ang="0">
                  <a:pos x="4" y="7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9" y="1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lnTo>
                    <a:pt x="18" y="12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13" y="7"/>
                  </a:lnTo>
                  <a:lnTo>
                    <a:pt x="12" y="5"/>
                  </a:lnTo>
                  <a:lnTo>
                    <a:pt x="6" y="10"/>
                  </a:lnTo>
                  <a:lnTo>
                    <a:pt x="4" y="7"/>
                  </a:lnTo>
                  <a:lnTo>
                    <a:pt x="10" y="2"/>
                  </a:lnTo>
                  <a:lnTo>
                    <a:pt x="9" y="0"/>
                  </a:lnTo>
                  <a:lnTo>
                    <a:pt x="0" y="7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7"/>
            <p:cNvSpPr>
              <a:spLocks/>
            </p:cNvSpPr>
            <p:nvPr/>
          </p:nvSpPr>
          <p:spPr bwMode="auto">
            <a:xfrm>
              <a:off x="292" y="3693"/>
              <a:ext cx="49" cy="50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9" y="19"/>
                </a:cxn>
                <a:cxn ang="0">
                  <a:pos x="4" y="8"/>
                </a:cxn>
                <a:cxn ang="0">
                  <a:pos x="12" y="18"/>
                </a:cxn>
                <a:cxn ang="0">
                  <a:pos x="15" y="16"/>
                </a:cxn>
                <a:cxn ang="0">
                  <a:pos x="12" y="3"/>
                </a:cxn>
                <a:cxn ang="0">
                  <a:pos x="17" y="15"/>
                </a:cxn>
                <a:cxn ang="0">
                  <a:pos x="20" y="13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12" y="14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7" y="20"/>
                </a:cxn>
              </a:cxnLst>
              <a:rect l="0" t="0" r="r" b="b"/>
              <a:pathLst>
                <a:path w="20" h="20">
                  <a:moveTo>
                    <a:pt x="7" y="20"/>
                  </a:moveTo>
                  <a:lnTo>
                    <a:pt x="9" y="19"/>
                  </a:lnTo>
                  <a:lnTo>
                    <a:pt x="4" y="8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2" y="3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14" y="0"/>
                  </a:lnTo>
                  <a:lnTo>
                    <a:pt x="9" y="2"/>
                  </a:lnTo>
                  <a:lnTo>
                    <a:pt x="12" y="14"/>
                  </a:lnTo>
                  <a:lnTo>
                    <a:pt x="4" y="4"/>
                  </a:lnTo>
                  <a:lnTo>
                    <a:pt x="0" y="6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8"/>
            <p:cNvSpPr>
              <a:spLocks/>
            </p:cNvSpPr>
            <p:nvPr/>
          </p:nvSpPr>
          <p:spPr bwMode="auto">
            <a:xfrm>
              <a:off x="344" y="3679"/>
              <a:ext cx="41" cy="4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8" y="17"/>
                </a:cxn>
                <a:cxn ang="0">
                  <a:pos x="10" y="17"/>
                </a:cxn>
                <a:cxn ang="0">
                  <a:pos x="11" y="17"/>
                </a:cxn>
                <a:cxn ang="0">
                  <a:pos x="13" y="16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3" y="7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1" y="14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</a:cxnLst>
              <a:rect l="0" t="0" r="r" b="b"/>
              <a:pathLst>
                <a:path w="17" h="17">
                  <a:moveTo>
                    <a:pt x="1" y="10"/>
                  </a:move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9"/>
            <p:cNvSpPr>
              <a:spLocks/>
            </p:cNvSpPr>
            <p:nvPr/>
          </p:nvSpPr>
          <p:spPr bwMode="auto">
            <a:xfrm>
              <a:off x="395" y="3676"/>
              <a:ext cx="32" cy="39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9" y="12"/>
                </a:cxn>
                <a:cxn ang="0">
                  <a:pos x="10" y="14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3" y="14"/>
                </a:cxn>
                <a:cxn ang="0">
                  <a:pos x="12" y="13"/>
                </a:cxn>
                <a:cxn ang="0">
                  <a:pos x="12" y="11"/>
                </a:cxn>
                <a:cxn ang="0">
                  <a:pos x="12" y="10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3" y="2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1" y="16"/>
                </a:cxn>
              </a:cxnLst>
              <a:rect l="0" t="0" r="r" b="b"/>
              <a:pathLst>
                <a:path w="13" h="16">
                  <a:moveTo>
                    <a:pt x="1" y="16"/>
                  </a:moveTo>
                  <a:lnTo>
                    <a:pt x="4" y="16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10"/>
            <p:cNvSpPr>
              <a:spLocks/>
            </p:cNvSpPr>
            <p:nvPr/>
          </p:nvSpPr>
          <p:spPr bwMode="auto">
            <a:xfrm>
              <a:off x="186" y="4013"/>
              <a:ext cx="52" cy="42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6" y="8"/>
                </a:cxn>
                <a:cxn ang="0">
                  <a:pos x="17" y="0"/>
                </a:cxn>
                <a:cxn ang="0">
                  <a:pos x="18" y="14"/>
                </a:cxn>
              </a:cxnLst>
              <a:rect l="0" t="0" r="r" b="b"/>
              <a:pathLst>
                <a:path w="21" h="17">
                  <a:moveTo>
                    <a:pt x="18" y="14"/>
                  </a:moveTo>
                  <a:lnTo>
                    <a:pt x="17" y="10"/>
                  </a:lnTo>
                  <a:lnTo>
                    <a:pt x="10" y="12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13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11"/>
            <p:cNvSpPr>
              <a:spLocks/>
            </p:cNvSpPr>
            <p:nvPr/>
          </p:nvSpPr>
          <p:spPr bwMode="auto">
            <a:xfrm>
              <a:off x="201" y="4047"/>
              <a:ext cx="49" cy="3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6" y="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7" y="0"/>
                </a:cxn>
                <a:cxn ang="0">
                  <a:pos x="20" y="7"/>
                </a:cxn>
                <a:cxn ang="0">
                  <a:pos x="17" y="8"/>
                </a:cxn>
              </a:cxnLst>
              <a:rect l="0" t="0" r="r" b="b"/>
              <a:pathLst>
                <a:path w="20" h="13">
                  <a:moveTo>
                    <a:pt x="17" y="8"/>
                  </a:moveTo>
                  <a:lnTo>
                    <a:pt x="16" y="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7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12"/>
            <p:cNvSpPr>
              <a:spLocks/>
            </p:cNvSpPr>
            <p:nvPr/>
          </p:nvSpPr>
          <p:spPr bwMode="auto">
            <a:xfrm>
              <a:off x="226" y="4070"/>
              <a:ext cx="49" cy="40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1" y="0"/>
                </a:cxn>
                <a:cxn ang="0">
                  <a:pos x="18" y="12"/>
                </a:cxn>
              </a:cxnLst>
              <a:rect l="0" t="0" r="r" b="b"/>
              <a:pathLst>
                <a:path w="20" h="18">
                  <a:moveTo>
                    <a:pt x="18" y="12"/>
                  </a:moveTo>
                  <a:lnTo>
                    <a:pt x="15" y="9"/>
                  </a:lnTo>
                  <a:lnTo>
                    <a:pt x="10" y="13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20" y="1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13"/>
            <p:cNvSpPr>
              <a:spLocks/>
            </p:cNvSpPr>
            <p:nvPr/>
          </p:nvSpPr>
          <p:spPr bwMode="auto">
            <a:xfrm>
              <a:off x="253" y="4097"/>
              <a:ext cx="41" cy="40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6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7" y="5"/>
                </a:cxn>
                <a:cxn ang="0">
                  <a:pos x="15" y="6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4"/>
            <p:cNvSpPr>
              <a:spLocks/>
            </p:cNvSpPr>
            <p:nvPr/>
          </p:nvSpPr>
          <p:spPr bwMode="auto">
            <a:xfrm>
              <a:off x="324" y="4129"/>
              <a:ext cx="32" cy="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7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8" y="11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1" y="15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5" y="20"/>
                </a:cxn>
                <a:cxn ang="0">
                  <a:pos x="3" y="20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5" y="9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3" h="21">
                  <a:moveTo>
                    <a:pt x="2" y="3"/>
                  </a:moveTo>
                  <a:lnTo>
                    <a:pt x="3" y="0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6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5"/>
            <p:cNvSpPr>
              <a:spLocks/>
            </p:cNvSpPr>
            <p:nvPr/>
          </p:nvSpPr>
          <p:spPr bwMode="auto">
            <a:xfrm>
              <a:off x="383" y="4141"/>
              <a:ext cx="22" cy="5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1" y="18"/>
                </a:cxn>
                <a:cxn ang="0">
                  <a:pos x="4" y="21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2" y="10"/>
                </a:cxn>
                <a:cxn ang="0">
                  <a:pos x="0" y="9"/>
                </a:cxn>
              </a:cxnLst>
              <a:rect l="0" t="0" r="r" b="b"/>
              <a:pathLst>
                <a:path w="9" h="21">
                  <a:moveTo>
                    <a:pt x="0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6" y="4"/>
                  </a:lnTo>
                  <a:lnTo>
                    <a:pt x="8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2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6"/>
            <p:cNvSpPr>
              <a:spLocks/>
            </p:cNvSpPr>
            <p:nvPr/>
          </p:nvSpPr>
          <p:spPr bwMode="auto">
            <a:xfrm>
              <a:off x="361" y="4138"/>
              <a:ext cx="20" cy="4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7" y="4"/>
                </a:cxn>
                <a:cxn ang="0">
                  <a:pos x="8" y="4"/>
                </a:cxn>
              </a:cxnLst>
              <a:rect l="0" t="0" r="r" b="b"/>
              <a:pathLst>
                <a:path w="8" h="14">
                  <a:moveTo>
                    <a:pt x="8" y="4"/>
                  </a:move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7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7"/>
            <p:cNvSpPr>
              <a:spLocks/>
            </p:cNvSpPr>
            <p:nvPr/>
          </p:nvSpPr>
          <p:spPr bwMode="auto">
            <a:xfrm>
              <a:off x="410" y="4146"/>
              <a:ext cx="20" cy="4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5" y="3"/>
                </a:cxn>
                <a:cxn ang="0">
                  <a:pos x="6" y="19"/>
                </a:cxn>
                <a:cxn ang="0">
                  <a:pos x="3" y="17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8" h="19">
                  <a:moveTo>
                    <a:pt x="8" y="3"/>
                  </a:moveTo>
                  <a:lnTo>
                    <a:pt x="5" y="3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8"/>
            <p:cNvSpPr>
              <a:spLocks/>
            </p:cNvSpPr>
            <p:nvPr/>
          </p:nvSpPr>
          <p:spPr bwMode="auto">
            <a:xfrm>
              <a:off x="435" y="4141"/>
              <a:ext cx="34" cy="49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1" y="8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9" y="12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1" y="17"/>
                </a:cxn>
                <a:cxn ang="0">
                  <a:pos x="12" y="18"/>
                </a:cxn>
                <a:cxn ang="0">
                  <a:pos x="13" y="18"/>
                </a:cxn>
                <a:cxn ang="0">
                  <a:pos x="14" y="19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0" y="18"/>
                </a:cxn>
                <a:cxn ang="0">
                  <a:pos x="9" y="17"/>
                </a:cxn>
                <a:cxn ang="0">
                  <a:pos x="8" y="16"/>
                </a:cxn>
                <a:cxn ang="0">
                  <a:pos x="7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6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11" y="0"/>
                </a:cxn>
                <a:cxn ang="0">
                  <a:pos x="11" y="3"/>
                </a:cxn>
              </a:cxnLst>
              <a:rect l="0" t="0" r="r" b="b"/>
              <a:pathLst>
                <a:path w="14" h="20">
                  <a:moveTo>
                    <a:pt x="11" y="3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7" y="9"/>
                  </a:lnTo>
                  <a:lnTo>
                    <a:pt x="6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9"/>
            <p:cNvSpPr>
              <a:spLocks/>
            </p:cNvSpPr>
            <p:nvPr/>
          </p:nvSpPr>
          <p:spPr bwMode="auto">
            <a:xfrm>
              <a:off x="469" y="4121"/>
              <a:ext cx="68" cy="5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3" y="10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5" y="13"/>
                </a:cxn>
                <a:cxn ang="0">
                  <a:pos x="26" y="14"/>
                </a:cxn>
                <a:cxn ang="0">
                  <a:pos x="26" y="16"/>
                </a:cxn>
                <a:cxn ang="0">
                  <a:pos x="22" y="16"/>
                </a:cxn>
                <a:cxn ang="0">
                  <a:pos x="22" y="15"/>
                </a:cxn>
                <a:cxn ang="0">
                  <a:pos x="23" y="14"/>
                </a:cxn>
                <a:cxn ang="0">
                  <a:pos x="23" y="12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20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8" y="13"/>
                </a:cxn>
                <a:cxn ang="0">
                  <a:pos x="21" y="21"/>
                </a:cxn>
                <a:cxn ang="0">
                  <a:pos x="14" y="17"/>
                </a:cxn>
                <a:cxn ang="0">
                  <a:pos x="14" y="18"/>
                </a:cxn>
                <a:cxn ang="0">
                  <a:pos x="13" y="19"/>
                </a:cxn>
                <a:cxn ang="0">
                  <a:pos x="11" y="20"/>
                </a:cxn>
                <a:cxn ang="0">
                  <a:pos x="10" y="20"/>
                </a:cxn>
                <a:cxn ang="0">
                  <a:pos x="8" y="19"/>
                </a:cxn>
                <a:cxn ang="0">
                  <a:pos x="7" y="1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12" y="12"/>
                </a:cxn>
                <a:cxn ang="0">
                  <a:pos x="10" y="13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7" y="16"/>
                </a:cxn>
                <a:cxn ang="0">
                  <a:pos x="7" y="17"/>
                </a:cxn>
                <a:cxn ang="0">
                  <a:pos x="8" y="18"/>
                </a:cxn>
                <a:cxn ang="0">
                  <a:pos x="9" y="17"/>
                </a:cxn>
                <a:cxn ang="0">
                  <a:pos x="10" y="17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3" y="14"/>
                </a:cxn>
                <a:cxn ang="0">
                  <a:pos x="1" y="10"/>
                </a:cxn>
                <a:cxn ang="0">
                  <a:pos x="22" y="2"/>
                </a:cxn>
              </a:cxnLst>
              <a:rect l="0" t="0" r="r" b="b"/>
              <a:pathLst>
                <a:path w="26" h="21">
                  <a:moveTo>
                    <a:pt x="22" y="2"/>
                  </a:moveTo>
                  <a:lnTo>
                    <a:pt x="14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21" y="21"/>
                  </a:lnTo>
                  <a:lnTo>
                    <a:pt x="16" y="20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0" y="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20"/>
            <p:cNvSpPr>
              <a:spLocks/>
            </p:cNvSpPr>
            <p:nvPr/>
          </p:nvSpPr>
          <p:spPr bwMode="auto">
            <a:xfrm>
              <a:off x="516" y="4116"/>
              <a:ext cx="12" cy="1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3" y="3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21"/>
            <p:cNvSpPr>
              <a:spLocks/>
            </p:cNvSpPr>
            <p:nvPr/>
          </p:nvSpPr>
          <p:spPr bwMode="auto">
            <a:xfrm>
              <a:off x="558" y="4055"/>
              <a:ext cx="66" cy="54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8" y="7"/>
                </a:cxn>
                <a:cxn ang="0">
                  <a:pos x="20" y="7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23" y="11"/>
                </a:cxn>
                <a:cxn ang="0">
                  <a:pos x="22" y="10"/>
                </a:cxn>
                <a:cxn ang="0">
                  <a:pos x="21" y="9"/>
                </a:cxn>
                <a:cxn ang="0">
                  <a:pos x="20" y="9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8" y="12"/>
                </a:cxn>
                <a:cxn ang="0">
                  <a:pos x="25" y="18"/>
                </a:cxn>
                <a:cxn ang="0">
                  <a:pos x="18" y="18"/>
                </a:cxn>
                <a:cxn ang="0">
                  <a:pos x="18" y="19"/>
                </a:cxn>
                <a:cxn ang="0">
                  <a:pos x="16" y="21"/>
                </a:cxn>
                <a:cxn ang="0">
                  <a:pos x="15" y="21"/>
                </a:cxn>
                <a:cxn ang="0">
                  <a:pos x="14" y="22"/>
                </a:cxn>
                <a:cxn ang="0">
                  <a:pos x="13" y="22"/>
                </a:cxn>
                <a:cxn ang="0">
                  <a:pos x="11" y="22"/>
                </a:cxn>
                <a:cxn ang="0">
                  <a:pos x="10" y="22"/>
                </a:cxn>
                <a:cxn ang="0">
                  <a:pos x="9" y="21"/>
                </a:cxn>
                <a:cxn ang="0">
                  <a:pos x="8" y="20"/>
                </a:cxn>
                <a:cxn ang="0">
                  <a:pos x="7" y="19"/>
                </a:cxn>
                <a:cxn ang="0">
                  <a:pos x="7" y="18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11" y="17"/>
                </a:cxn>
                <a:cxn ang="0">
                  <a:pos x="10" y="19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13" y="20"/>
                </a:cxn>
                <a:cxn ang="0">
                  <a:pos x="14" y="19"/>
                </a:cxn>
                <a:cxn ang="0">
                  <a:pos x="14" y="18"/>
                </a:cxn>
                <a:cxn ang="0">
                  <a:pos x="14" y="17"/>
                </a:cxn>
                <a:cxn ang="0">
                  <a:pos x="14" y="15"/>
                </a:cxn>
                <a:cxn ang="0">
                  <a:pos x="2" y="18"/>
                </a:cxn>
                <a:cxn ang="0">
                  <a:pos x="16" y="1"/>
                </a:cxn>
              </a:cxnLst>
              <a:rect l="0" t="0" r="r" b="b"/>
              <a:pathLst>
                <a:path w="27" h="22">
                  <a:moveTo>
                    <a:pt x="16" y="1"/>
                  </a:moveTo>
                  <a:lnTo>
                    <a:pt x="10" y="8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8" y="1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22"/>
            <p:cNvSpPr>
              <a:spLocks/>
            </p:cNvSpPr>
            <p:nvPr/>
          </p:nvSpPr>
          <p:spPr bwMode="auto">
            <a:xfrm>
              <a:off x="548" y="4065"/>
              <a:ext cx="32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12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23"/>
            <p:cNvSpPr>
              <a:spLocks/>
            </p:cNvSpPr>
            <p:nvPr/>
          </p:nvSpPr>
          <p:spPr bwMode="auto">
            <a:xfrm>
              <a:off x="585" y="4047"/>
              <a:ext cx="12" cy="1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4" y="2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3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4"/>
            <p:cNvSpPr>
              <a:spLocks/>
            </p:cNvSpPr>
            <p:nvPr/>
          </p:nvSpPr>
          <p:spPr bwMode="auto">
            <a:xfrm>
              <a:off x="592" y="4013"/>
              <a:ext cx="62" cy="4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1" y="1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4" y="14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8" y="11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5" y="7"/>
                </a:cxn>
                <a:cxn ang="0">
                  <a:pos x="16" y="7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20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1" y="10"/>
                </a:cxn>
                <a:cxn ang="0">
                  <a:pos x="21" y="11"/>
                </a:cxn>
                <a:cxn ang="0">
                  <a:pos x="20" y="12"/>
                </a:cxn>
                <a:cxn ang="0">
                  <a:pos x="20" y="13"/>
                </a:cxn>
                <a:cxn ang="0">
                  <a:pos x="19" y="13"/>
                </a:cxn>
                <a:cxn ang="0">
                  <a:pos x="19" y="14"/>
                </a:cxn>
                <a:cxn ang="0">
                  <a:pos x="18" y="14"/>
                </a:cxn>
                <a:cxn ang="0">
                  <a:pos x="17" y="15"/>
                </a:cxn>
                <a:cxn ang="0">
                  <a:pos x="16" y="15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8" y="1"/>
                </a:cxn>
              </a:cxnLst>
              <a:rect l="0" t="0" r="r" b="b"/>
              <a:pathLst>
                <a:path w="25" h="16">
                  <a:moveTo>
                    <a:pt x="8" y="1"/>
                  </a:moveTo>
                  <a:lnTo>
                    <a:pt x="7" y="4"/>
                  </a:lnTo>
                  <a:lnTo>
                    <a:pt x="13" y="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9" y="8"/>
                  </a:lnTo>
                  <a:lnTo>
                    <a:pt x="6" y="7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5"/>
            <p:cNvSpPr>
              <a:spLocks/>
            </p:cNvSpPr>
            <p:nvPr/>
          </p:nvSpPr>
          <p:spPr bwMode="auto">
            <a:xfrm>
              <a:off x="634" y="4028"/>
              <a:ext cx="15" cy="2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6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6"/>
            <p:cNvSpPr>
              <a:spLocks/>
            </p:cNvSpPr>
            <p:nvPr/>
          </p:nvSpPr>
          <p:spPr bwMode="auto">
            <a:xfrm>
              <a:off x="634" y="4028"/>
              <a:ext cx="15" cy="2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6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7"/>
            <p:cNvSpPr>
              <a:spLocks/>
            </p:cNvSpPr>
            <p:nvPr/>
          </p:nvSpPr>
          <p:spPr bwMode="auto">
            <a:xfrm>
              <a:off x="152" y="4102"/>
              <a:ext cx="14" cy="22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9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</a:cxnLst>
              <a:rect l="0" t="0" r="r" b="b"/>
              <a:pathLst>
                <a:path w="10" h="9">
                  <a:moveTo>
                    <a:pt x="2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8"/>
            <p:cNvSpPr>
              <a:spLocks/>
            </p:cNvSpPr>
            <p:nvPr/>
          </p:nvSpPr>
          <p:spPr bwMode="auto">
            <a:xfrm>
              <a:off x="162" y="4116"/>
              <a:ext cx="32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3" y="7"/>
                </a:cxn>
                <a:cxn ang="0">
                  <a:pos x="5" y="6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3" y="6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lnTo>
                    <a:pt x="5" y="13"/>
                  </a:lnTo>
                  <a:lnTo>
                    <a:pt x="7" y="12"/>
                  </a:lnTo>
                  <a:lnTo>
                    <a:pt x="3" y="7"/>
                  </a:lnTo>
                  <a:lnTo>
                    <a:pt x="5" y="6"/>
                  </a:lnTo>
                  <a:lnTo>
                    <a:pt x="8" y="9"/>
                  </a:lnTo>
                  <a:lnTo>
                    <a:pt x="9" y="8"/>
                  </a:lnTo>
                  <a:lnTo>
                    <a:pt x="7" y="4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129"/>
            <p:cNvSpPr>
              <a:spLocks/>
            </p:cNvSpPr>
            <p:nvPr/>
          </p:nvSpPr>
          <p:spPr bwMode="auto">
            <a:xfrm>
              <a:off x="179" y="4136"/>
              <a:ext cx="29" cy="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0" y="6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30"/>
            <p:cNvSpPr>
              <a:spLocks/>
            </p:cNvSpPr>
            <p:nvPr/>
          </p:nvSpPr>
          <p:spPr bwMode="auto">
            <a:xfrm>
              <a:off x="201" y="4151"/>
              <a:ext cx="27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1" y="6"/>
                </a:cxn>
                <a:cxn ang="0">
                  <a:pos x="9" y="5"/>
                </a:cxn>
                <a:cxn ang="0">
                  <a:pos x="2" y="8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1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2" y="8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31"/>
            <p:cNvSpPr>
              <a:spLocks/>
            </p:cNvSpPr>
            <p:nvPr/>
          </p:nvSpPr>
          <p:spPr bwMode="auto">
            <a:xfrm>
              <a:off x="213" y="4170"/>
              <a:ext cx="22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8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lnTo>
                    <a:pt x="2" y="8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32"/>
            <p:cNvSpPr>
              <a:spLocks/>
            </p:cNvSpPr>
            <p:nvPr/>
          </p:nvSpPr>
          <p:spPr bwMode="auto">
            <a:xfrm>
              <a:off x="226" y="4178"/>
              <a:ext cx="27" cy="27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7" y="10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33"/>
            <p:cNvSpPr>
              <a:spLocks/>
            </p:cNvSpPr>
            <p:nvPr/>
          </p:nvSpPr>
          <p:spPr bwMode="auto">
            <a:xfrm>
              <a:off x="245" y="4190"/>
              <a:ext cx="27" cy="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8"/>
                </a:cxn>
              </a:cxnLst>
              <a:rect l="0" t="0" r="r" b="b"/>
              <a:pathLst>
                <a:path w="11" h="13">
                  <a:moveTo>
                    <a:pt x="0" y="8"/>
                  </a:moveTo>
                  <a:lnTo>
                    <a:pt x="6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8" y="8"/>
                  </a:lnTo>
                  <a:lnTo>
                    <a:pt x="9" y="7"/>
                  </a:lnTo>
                  <a:lnTo>
                    <a:pt x="5" y="4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4"/>
            <p:cNvSpPr>
              <a:spLocks/>
            </p:cNvSpPr>
            <p:nvPr/>
          </p:nvSpPr>
          <p:spPr bwMode="auto">
            <a:xfrm>
              <a:off x="290" y="4210"/>
              <a:ext cx="27" cy="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6" y="3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1" h="13">
                  <a:moveTo>
                    <a:pt x="0" y="10"/>
                  </a:moveTo>
                  <a:lnTo>
                    <a:pt x="2" y="10"/>
                  </a:lnTo>
                  <a:lnTo>
                    <a:pt x="4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5"/>
            <p:cNvSpPr>
              <a:spLocks/>
            </p:cNvSpPr>
            <p:nvPr/>
          </p:nvSpPr>
          <p:spPr bwMode="auto">
            <a:xfrm>
              <a:off x="317" y="4222"/>
              <a:ext cx="24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9" y="3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9"/>
                </a:cxn>
              </a:cxnLst>
              <a:rect l="0" t="0" r="r" b="b"/>
              <a:pathLst>
                <a:path w="10" h="11">
                  <a:moveTo>
                    <a:pt x="0" y="9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2" y="8"/>
                  </a:lnTo>
                  <a:lnTo>
                    <a:pt x="3" y="5"/>
                  </a:lnTo>
                  <a:lnTo>
                    <a:pt x="7" y="7"/>
                  </a:lnTo>
                  <a:lnTo>
                    <a:pt x="8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9" y="3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136"/>
            <p:cNvSpPr>
              <a:spLocks/>
            </p:cNvSpPr>
            <p:nvPr/>
          </p:nvSpPr>
          <p:spPr bwMode="auto">
            <a:xfrm>
              <a:off x="339" y="4227"/>
              <a:ext cx="22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137"/>
            <p:cNvSpPr>
              <a:spLocks/>
            </p:cNvSpPr>
            <p:nvPr/>
          </p:nvSpPr>
          <p:spPr bwMode="auto">
            <a:xfrm>
              <a:off x="366" y="4232"/>
              <a:ext cx="20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8" y="3"/>
                </a:cxn>
                <a:cxn ang="0">
                  <a:pos x="8" y="1"/>
                </a:cxn>
                <a:cxn ang="0">
                  <a:pos x="1" y="0"/>
                </a:cxn>
                <a:cxn ang="0">
                  <a:pos x="0" y="10"/>
                </a:cxn>
              </a:cxnLst>
              <a:rect l="0" t="0" r="r" b="b"/>
              <a:pathLst>
                <a:path w="8" h="11">
                  <a:moveTo>
                    <a:pt x="0" y="10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7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3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88" y="4237"/>
              <a:ext cx="25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7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7" y="2"/>
                  </a:lnTo>
                  <a:lnTo>
                    <a:pt x="5" y="2"/>
                  </a:lnTo>
                  <a:lnTo>
                    <a:pt x="6" y="5"/>
                  </a:lnTo>
                  <a:lnTo>
                    <a:pt x="4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418" y="4237"/>
              <a:ext cx="22" cy="24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" y="10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lnTo>
                    <a:pt x="3" y="10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442" y="4234"/>
              <a:ext cx="25" cy="25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467" y="4229"/>
              <a:ext cx="27" cy="27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0"/>
                </a:cxn>
                <a:cxn ang="0">
                  <a:pos x="3" y="7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11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lnTo>
                    <a:pt x="4" y="10"/>
                  </a:lnTo>
                  <a:lnTo>
                    <a:pt x="3" y="7"/>
                  </a:lnTo>
                  <a:lnTo>
                    <a:pt x="8" y="6"/>
                  </a:lnTo>
                  <a:lnTo>
                    <a:pt x="8" y="9"/>
                  </a:lnTo>
                  <a:lnTo>
                    <a:pt x="11" y="9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516" y="4217"/>
              <a:ext cx="27" cy="3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5" y="10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2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lnTo>
                    <a:pt x="11" y="9"/>
                  </a:lnTo>
                  <a:lnTo>
                    <a:pt x="10" y="7"/>
                  </a:lnTo>
                  <a:lnTo>
                    <a:pt x="5" y="10"/>
                  </a:lnTo>
                  <a:lnTo>
                    <a:pt x="4" y="7"/>
                  </a:lnTo>
                  <a:lnTo>
                    <a:pt x="9" y="5"/>
                  </a:lnTo>
                  <a:lnTo>
                    <a:pt x="8" y="4"/>
                  </a:lnTo>
                  <a:lnTo>
                    <a:pt x="3" y="5"/>
                  </a:lnTo>
                  <a:lnTo>
                    <a:pt x="2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538" y="4210"/>
              <a:ext cx="25" cy="27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11"/>
                </a:cxn>
              </a:cxnLst>
              <a:rect l="0" t="0" r="r" b="b"/>
              <a:pathLst>
                <a:path w="10" h="11">
                  <a:moveTo>
                    <a:pt x="4" y="11"/>
                  </a:move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560" y="4195"/>
              <a:ext cx="27" cy="2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7" y="0"/>
                  </a:lnTo>
                  <a:lnTo>
                    <a:pt x="5" y="1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585" y="4183"/>
              <a:ext cx="29" cy="27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609" y="4170"/>
              <a:ext cx="28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2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8" y="5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4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8" y="5"/>
                  </a:lnTo>
                  <a:lnTo>
                    <a:pt x="9" y="7"/>
                  </a:lnTo>
                  <a:lnTo>
                    <a:pt x="11" y="5"/>
                  </a:lnTo>
                  <a:lnTo>
                    <a:pt x="3" y="1"/>
                  </a:lnTo>
                  <a:lnTo>
                    <a:pt x="2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147"/>
            <p:cNvSpPr>
              <a:spLocks/>
            </p:cNvSpPr>
            <p:nvPr/>
          </p:nvSpPr>
          <p:spPr bwMode="auto">
            <a:xfrm>
              <a:off x="619" y="4151"/>
              <a:ext cx="25" cy="27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0" y="9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9" y="11"/>
                </a:cxn>
              </a:cxnLst>
              <a:rect l="0" t="0" r="r" b="b"/>
              <a:pathLst>
                <a:path w="10" h="11">
                  <a:moveTo>
                    <a:pt x="9" y="11"/>
                  </a:moveTo>
                  <a:lnTo>
                    <a:pt x="10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5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148"/>
            <p:cNvSpPr>
              <a:spLocks/>
            </p:cNvSpPr>
            <p:nvPr/>
          </p:nvSpPr>
          <p:spPr bwMode="auto">
            <a:xfrm>
              <a:off x="637" y="4143"/>
              <a:ext cx="22" cy="23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9" y="7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8" y="9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lnTo>
                    <a:pt x="9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49"/>
            <p:cNvSpPr>
              <a:spLocks/>
            </p:cNvSpPr>
            <p:nvPr/>
          </p:nvSpPr>
          <p:spPr bwMode="auto">
            <a:xfrm>
              <a:off x="646" y="4129"/>
              <a:ext cx="27" cy="24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</a:cxnLst>
              <a:rect l="0" t="0" r="r" b="b"/>
              <a:pathLst>
                <a:path w="11" h="10">
                  <a:moveTo>
                    <a:pt x="2" y="8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50"/>
            <p:cNvSpPr>
              <a:spLocks/>
            </p:cNvSpPr>
            <p:nvPr/>
          </p:nvSpPr>
          <p:spPr bwMode="auto">
            <a:xfrm>
              <a:off x="659" y="4104"/>
              <a:ext cx="32" cy="30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0" y="10"/>
                </a:cxn>
                <a:cxn ang="0">
                  <a:pos x="4" y="7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10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9" y="12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lnTo>
                    <a:pt x="10" y="10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0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151"/>
            <p:cNvSpPr>
              <a:spLocks/>
            </p:cNvSpPr>
            <p:nvPr/>
          </p:nvSpPr>
          <p:spPr bwMode="auto">
            <a:xfrm>
              <a:off x="612" y="4057"/>
              <a:ext cx="14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152"/>
            <p:cNvSpPr>
              <a:spLocks/>
            </p:cNvSpPr>
            <p:nvPr/>
          </p:nvSpPr>
          <p:spPr bwMode="auto">
            <a:xfrm>
              <a:off x="612" y="4047"/>
              <a:ext cx="14" cy="1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6" y="1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lnTo>
                    <a:pt x="3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153"/>
            <p:cNvSpPr>
              <a:spLocks/>
            </p:cNvSpPr>
            <p:nvPr/>
          </p:nvSpPr>
          <p:spPr bwMode="auto">
            <a:xfrm>
              <a:off x="277" y="3806"/>
              <a:ext cx="286" cy="26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8" y="15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51" y="18"/>
                </a:cxn>
                <a:cxn ang="0">
                  <a:pos x="54" y="20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57" y="23"/>
                </a:cxn>
                <a:cxn ang="0">
                  <a:pos x="60" y="26"/>
                </a:cxn>
                <a:cxn ang="0">
                  <a:pos x="0" y="82"/>
                </a:cxn>
                <a:cxn ang="0">
                  <a:pos x="0" y="87"/>
                </a:cxn>
                <a:cxn ang="0">
                  <a:pos x="62" y="28"/>
                </a:cxn>
                <a:cxn ang="0">
                  <a:pos x="65" y="31"/>
                </a:cxn>
                <a:cxn ang="0">
                  <a:pos x="0" y="92"/>
                </a:cxn>
                <a:cxn ang="0">
                  <a:pos x="0" y="98"/>
                </a:cxn>
                <a:cxn ang="0">
                  <a:pos x="68" y="34"/>
                </a:cxn>
                <a:cxn ang="0">
                  <a:pos x="71" y="37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2" y="106"/>
                </a:cxn>
                <a:cxn ang="0">
                  <a:pos x="74" y="39"/>
                </a:cxn>
                <a:cxn ang="0">
                  <a:pos x="77" y="42"/>
                </a:cxn>
                <a:cxn ang="0">
                  <a:pos x="8" y="106"/>
                </a:cxn>
                <a:cxn ang="0">
                  <a:pos x="14" y="106"/>
                </a:cxn>
                <a:cxn ang="0">
                  <a:pos x="80" y="45"/>
                </a:cxn>
                <a:cxn ang="0">
                  <a:pos x="83" y="47"/>
                </a:cxn>
                <a:cxn ang="0">
                  <a:pos x="20" y="106"/>
                </a:cxn>
                <a:cxn ang="0">
                  <a:pos x="26" y="106"/>
                </a:cxn>
                <a:cxn ang="0">
                  <a:pos x="86" y="50"/>
                </a:cxn>
                <a:cxn ang="0">
                  <a:pos x="89" y="53"/>
                </a:cxn>
                <a:cxn ang="0">
                  <a:pos x="31" y="106"/>
                </a:cxn>
                <a:cxn ang="0">
                  <a:pos x="37" y="106"/>
                </a:cxn>
                <a:cxn ang="0">
                  <a:pos x="91" y="55"/>
                </a:cxn>
                <a:cxn ang="0">
                  <a:pos x="94" y="58"/>
                </a:cxn>
                <a:cxn ang="0">
                  <a:pos x="43" y="106"/>
                </a:cxn>
                <a:cxn ang="0">
                  <a:pos x="49" y="106"/>
                </a:cxn>
                <a:cxn ang="0">
                  <a:pos x="97" y="61"/>
                </a:cxn>
                <a:cxn ang="0">
                  <a:pos x="116" y="78"/>
                </a:cxn>
                <a:cxn ang="0">
                  <a:pos x="116" y="0"/>
                </a:cxn>
                <a:cxn ang="0">
                  <a:pos x="31" y="0"/>
                </a:cxn>
              </a:cxnLst>
              <a:rect l="0" t="0" r="r" b="b"/>
              <a:pathLst>
                <a:path w="116" h="106">
                  <a:moveTo>
                    <a:pt x="31" y="0"/>
                  </a:moveTo>
                  <a:lnTo>
                    <a:pt x="48" y="1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51" y="18"/>
                  </a:lnTo>
                  <a:lnTo>
                    <a:pt x="54" y="20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57" y="23"/>
                  </a:lnTo>
                  <a:lnTo>
                    <a:pt x="60" y="2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62" y="28"/>
                  </a:lnTo>
                  <a:lnTo>
                    <a:pt x="65" y="31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68" y="34"/>
                  </a:lnTo>
                  <a:lnTo>
                    <a:pt x="71" y="37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74" y="39"/>
                  </a:lnTo>
                  <a:lnTo>
                    <a:pt x="77" y="42"/>
                  </a:lnTo>
                  <a:lnTo>
                    <a:pt x="8" y="106"/>
                  </a:lnTo>
                  <a:lnTo>
                    <a:pt x="14" y="106"/>
                  </a:lnTo>
                  <a:lnTo>
                    <a:pt x="80" y="45"/>
                  </a:lnTo>
                  <a:lnTo>
                    <a:pt x="83" y="47"/>
                  </a:lnTo>
                  <a:lnTo>
                    <a:pt x="20" y="106"/>
                  </a:lnTo>
                  <a:lnTo>
                    <a:pt x="26" y="106"/>
                  </a:lnTo>
                  <a:lnTo>
                    <a:pt x="86" y="50"/>
                  </a:lnTo>
                  <a:lnTo>
                    <a:pt x="89" y="53"/>
                  </a:lnTo>
                  <a:lnTo>
                    <a:pt x="31" y="106"/>
                  </a:lnTo>
                  <a:lnTo>
                    <a:pt x="37" y="106"/>
                  </a:lnTo>
                  <a:lnTo>
                    <a:pt x="91" y="55"/>
                  </a:lnTo>
                  <a:lnTo>
                    <a:pt x="94" y="58"/>
                  </a:lnTo>
                  <a:lnTo>
                    <a:pt x="43" y="106"/>
                  </a:lnTo>
                  <a:lnTo>
                    <a:pt x="49" y="106"/>
                  </a:lnTo>
                  <a:lnTo>
                    <a:pt x="97" y="61"/>
                  </a:lnTo>
                  <a:lnTo>
                    <a:pt x="116" y="78"/>
                  </a:lnTo>
                  <a:lnTo>
                    <a:pt x="11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Rectangle 154"/>
            <p:cNvSpPr>
              <a:spLocks noChangeArrowheads="1"/>
            </p:cNvSpPr>
            <p:nvPr/>
          </p:nvSpPr>
          <p:spPr bwMode="auto">
            <a:xfrm>
              <a:off x="395" y="3843"/>
              <a:ext cx="64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Rectangle 155"/>
            <p:cNvSpPr>
              <a:spLocks noChangeArrowheads="1"/>
            </p:cNvSpPr>
            <p:nvPr/>
          </p:nvSpPr>
          <p:spPr bwMode="auto">
            <a:xfrm>
              <a:off x="344" y="3893"/>
              <a:ext cx="174" cy="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7C75-2137-4FE1-8978-4495C4E6E6A9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7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D5BD-A782-4EA2-B827-0E2AA0C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2004-5452-4D88-888F-3EEC78EE47A8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C2E2-EB91-4478-AE25-D816A92CF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1780-35E7-4C5D-8F12-F0D9F36E12B0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9CDC-E8B0-414A-964E-2E813BE8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13F4-773B-466F-B89D-23AFD88FFFCA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938F-37FB-40FF-83B5-E53A01C00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8807-FD60-4B05-BF25-54299A485A05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EEF73-1082-4278-8DF8-08C960B21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956B6-D4FF-4665-92F0-86A8266A81E9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3665-C4BE-4D90-8EA5-31F7649A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22530C-8280-47C2-8421-D262F334F16D}" type="datetimeFigureOut">
              <a:rPr lang="en-US"/>
              <a:pPr>
                <a:defRPr/>
              </a:pPr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242B4-D25A-4CE3-BF0E-4DCDC646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219200" y="228600"/>
          <a:ext cx="7010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Content Placeholder 11" descr="actrec new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505200"/>
            <a:ext cx="41529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tata outside view  copy copy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152400" y="3505200"/>
            <a:ext cx="4470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1000"/>
            <a:ext cx="7924800" cy="944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Department of Nuclear Medicine &amp; Molecular Imaging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441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64 slice CT /Time of Flight PET scanner</a:t>
            </a:r>
          </a:p>
          <a:p>
            <a:r>
              <a:rPr lang="en-US" sz="2000" dirty="0" smtClean="0"/>
              <a:t>16 slice CT/time of flight PET scanner</a:t>
            </a:r>
          </a:p>
          <a:p>
            <a:r>
              <a:rPr lang="en-US" sz="2000" dirty="0" smtClean="0"/>
              <a:t>Low energy CT /SPECT scanner</a:t>
            </a:r>
          </a:p>
          <a:p>
            <a:r>
              <a:rPr lang="en-US" sz="2000" dirty="0" smtClean="0"/>
              <a:t>Uptake Probe system</a:t>
            </a:r>
          </a:p>
          <a:p>
            <a:r>
              <a:rPr lang="en-US" sz="2000" dirty="0" smtClean="0"/>
              <a:t>Radio guided surgical probe</a:t>
            </a:r>
          </a:p>
          <a:p>
            <a:r>
              <a:rPr lang="en-US" sz="2000" dirty="0" smtClean="0"/>
              <a:t>Breast Specific Gamma Camera </a:t>
            </a:r>
          </a:p>
          <a:p>
            <a:pPr>
              <a:buNone/>
            </a:pPr>
            <a:r>
              <a:rPr lang="en-US" sz="1800" i="1" dirty="0" smtClean="0"/>
              <a:t>( Cadmium Telluride Twin detector systems-(earlier))</a:t>
            </a:r>
          </a:p>
          <a:p>
            <a:pPr>
              <a:buNone/>
            </a:pPr>
            <a:r>
              <a:rPr lang="en-US" sz="1800" i="1" dirty="0" smtClean="0"/>
              <a:t>( cadmium Iodide Single detector system&amp; Biopsy grid ( soon))</a:t>
            </a:r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715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 Nuclear Physicians: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1 Radiologist ( all cross trained)  &amp; 6 NM technologists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6912" y="1295400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Radiopharmaceuticals available: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256912" y="1763712"/>
            <a:ext cx="3737863" cy="3951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18F-FDG, 18F –Fluoride,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18F –MIZO, 18F-FLT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68Gallium- DOTANOC PSMA, Citrate, MAA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Medicine: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99mTc- EC,ECD,DTPA,MAG3,MAA,MIBI, TETROFOSMIN,MEBROFININ,MDP,HEDP, HYNIC-TOC,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nanocolloid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S-colloid,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153Samarium EDTMP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177Lu EDTMP, DOTA-NOC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90Y- Microspheres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131I –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MIBG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4419600" cy="5635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Quantification in PET/CT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038600" cy="42672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PERCIST criteria</a:t>
            </a:r>
          </a:p>
          <a:p>
            <a:r>
              <a:rPr lang="en-US" sz="1800" b="1" dirty="0" smtClean="0"/>
              <a:t>SUV ( body wt /lean body mass)</a:t>
            </a:r>
          </a:p>
          <a:p>
            <a:r>
              <a:rPr lang="en-US" sz="1800" b="1" dirty="0" smtClean="0"/>
              <a:t>SUV Max,mean</a:t>
            </a:r>
          </a:p>
          <a:p>
            <a:r>
              <a:rPr lang="en-US" sz="1800" b="1" dirty="0" smtClean="0"/>
              <a:t>SUV based volume estimation ( using cutoff)</a:t>
            </a:r>
          </a:p>
          <a:p>
            <a:r>
              <a:rPr lang="en-US" sz="1800" b="1" dirty="0" smtClean="0"/>
              <a:t>Glycolytic volume</a:t>
            </a:r>
          </a:p>
          <a:p>
            <a:r>
              <a:rPr lang="en-US" sz="1800" b="1" dirty="0" smtClean="0"/>
              <a:t>Glycolytic index</a:t>
            </a:r>
          </a:p>
          <a:p>
            <a:r>
              <a:rPr lang="en-US" sz="1800" b="1" dirty="0" smtClean="0"/>
              <a:t>CT:  Perfusion Blood flow, Blood volume, capillary permeability &amp; Mean transit Time</a:t>
            </a:r>
          </a:p>
          <a:p>
            <a:r>
              <a:rPr lang="en-US" sz="1800" b="1" dirty="0" smtClean="0"/>
              <a:t>CT: RECIST 1.1</a:t>
            </a:r>
          </a:p>
          <a:p>
            <a:r>
              <a:rPr lang="en-US" sz="1800" b="1" dirty="0" smtClean="0"/>
              <a:t>CT based bone mineral densitometry ( Z &amp; T scores)</a:t>
            </a:r>
          </a:p>
          <a:p>
            <a:endParaRPr lang="en-US" sz="1800" b="1" dirty="0" smtClean="0"/>
          </a:p>
          <a:p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3362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Qualitative Assessment -Deauville's Criteria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838200" y="381000"/>
            <a:ext cx="79248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Department of Nuclear Medicine &amp; Molecular Imaging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419600" y="14176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Quantification with SPECT/CT( NM)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76800" y="1722437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GFR,renal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clearance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Renal function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Renal transit time/perfusion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Gastric emptying 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MUGA-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multigated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acquisition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Shunt analysis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 therapy and post therapy uptakes/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dosimetry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Salivary function quantification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Retention studies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Myocardial perfusion – wall motion, regional ejection fraction, bull’s eye analysis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Imaging procedures done at TMC annually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83638"/>
          <a:ext cx="8229600" cy="2785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3352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Sr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</a:rPr>
                        <a:t>. No</a:t>
                      </a:r>
                      <a:endParaRPr lang="en-US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PROCEDURES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</a:rPr>
                        <a:t>2013</a:t>
                      </a:r>
                      <a:endParaRPr lang="en-US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2012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CONVENTIONAL RADIOGRAPHY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56326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55832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INTERVENTIONAL PROCEDURES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3078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2019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</a:rPr>
                        <a:t>MAMMOGRAPHY</a:t>
                      </a:r>
                      <a:endParaRPr lang="en-US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9957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9369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ULTRASOUND / COLOUR DOPPLER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36274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35127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</a:rPr>
                        <a:t>C.T. SCAN (No. of Patients / Reports)</a:t>
                      </a:r>
                      <a:endParaRPr lang="en-US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20668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15571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</a:rPr>
                        <a:t>M. R.I.  SCAN (No. of Patients / Reports) </a:t>
                      </a:r>
                      <a:endParaRPr lang="en-US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</a:rPr>
                        <a:t>3994</a:t>
                      </a: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</a:rPr>
                        <a:t>3894</a:t>
                      </a:r>
                      <a:endParaRPr lang="en-US" sz="16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247382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Procedures in Nuclear Medicine Department		2013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Whole body PET/CT: 			11,211 ( includes 6100 PET-CECT)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SPECT/CT ( Gen Nuclear medicine ): 		5191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Department of Radiodiagnosis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 idx="4294967295"/>
          </p:nvPr>
        </p:nvSpPr>
        <p:spPr>
          <a:xfrm>
            <a:off x="1143000" y="260350"/>
            <a:ext cx="7572375" cy="609600"/>
          </a:xfrm>
        </p:spPr>
        <p:txBody>
          <a:bodyPr anchor="b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Neuro Oncology Group  in TMC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19250" y="1557338"/>
            <a:ext cx="5832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 year data (1</a:t>
            </a:r>
            <a:r>
              <a:rPr lang="en-US" sz="2000" b="1" i="1" baseline="30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July 2009 - 30</a:t>
            </a:r>
            <a:r>
              <a:rPr lang="en-US" sz="2000" b="1" i="1" baseline="30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June 2010)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02116" name="Group 36"/>
          <p:cNvGraphicFramePr>
            <a:graphicFrameLocks noGrp="1"/>
          </p:cNvGraphicFramePr>
          <p:nvPr/>
        </p:nvGraphicFramePr>
        <p:xfrm>
          <a:off x="468313" y="2205038"/>
          <a:ext cx="7920037" cy="3873501"/>
        </p:xfrm>
        <a:graphic>
          <a:graphicData uri="http://schemas.openxmlformats.org/drawingml/2006/table">
            <a:tbl>
              <a:tblPr/>
              <a:tblGrid>
                <a:gridCol w="2232025"/>
                <a:gridCol w="1871662"/>
                <a:gridCol w="1944688"/>
                <a:gridCol w="1871662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Diagnosis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of patients registered in the clinic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of patients accrued in clinical trials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Patients in clinical trials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 Grade Gliomas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26.5 %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Benign Brain Tumours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Medulloblastoma / PNET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45.5%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68313" y="90805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Patient accrual in clinical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Oncology Group in TMC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2000" dirty="0" smtClean="0"/>
              <a:t>Total Ca breast patients registered - 	3857</a:t>
            </a:r>
          </a:p>
          <a:p>
            <a:r>
              <a:rPr lang="en-US" sz="2000" dirty="0" smtClean="0"/>
              <a:t>Patients on trial - 			670 (17%)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362200" y="1232972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Patient accrual in clinical trials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Proposal for a multi-tiered partnership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sz="2400" dirty="0" smtClean="0"/>
              <a:t>Review imaging data generated at various institutions, with a focus on comparable data that all partners are working on</a:t>
            </a:r>
          </a:p>
          <a:p>
            <a:pPr marL="514350" indent="-514350">
              <a:buAutoNum type="alphaLcParenR"/>
            </a:pPr>
            <a:endParaRPr lang="en-US" sz="1200" dirty="0" smtClean="0"/>
          </a:p>
          <a:p>
            <a:pPr marL="514350" indent="-514350">
              <a:buAutoNum type="alphaLcParenR"/>
            </a:pPr>
            <a:r>
              <a:rPr lang="en-US" sz="2400" dirty="0" smtClean="0"/>
              <a:t>Evolve common analytic methods that may then be suitable for joint publication(s)</a:t>
            </a:r>
          </a:p>
          <a:p>
            <a:pPr marL="514350" indent="-514350">
              <a:buAutoNum type="alphaLcParenR"/>
            </a:pPr>
            <a:endParaRPr lang="en-US" sz="1200" dirty="0" smtClean="0"/>
          </a:p>
          <a:p>
            <a:pPr marL="514350" indent="-514350">
              <a:buAutoNum type="alphaLcParenR"/>
            </a:pPr>
            <a:r>
              <a:rPr lang="en-US" sz="2400" dirty="0" smtClean="0"/>
              <a:t>Develop an exchange program whereby we may visit each other’s institutions to exchange ideas and learn the commonalities as well as the differences in approach to imaging cancer</a:t>
            </a:r>
          </a:p>
          <a:p>
            <a:pPr marL="514350" indent="-514350">
              <a:buAutoNum type="alphaLcParenR"/>
            </a:pPr>
            <a:endParaRPr lang="en-US" sz="1200" dirty="0" smtClean="0"/>
          </a:p>
          <a:p>
            <a:pPr marL="514350" indent="-514350">
              <a:buAutoNum type="alphaLcParenR"/>
            </a:pPr>
            <a:r>
              <a:rPr lang="en-US" sz="2400" dirty="0" smtClean="0"/>
              <a:t>Collaborate on jointly developing imaging protocols that are focused on prospectively providing evidence for the role of cancer imaging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_IN31fe9EIho/S0RfKaSApBI/AAAAAAAACms/yAO4ncCgtsg/s512/A4%20tata%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94696"/>
            <a:ext cx="3886200" cy="549650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82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0"/>
                <a:gridCol w="9144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TMH Commissioned by the House of TATAs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1941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CRI Commissioned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1952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TMH handed over to Ministry of Health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1957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TMH transferred</a:t>
                      </a:r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 under administrative control of DAE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1962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Tata Memorial Centre (TMC) – TMH and CRI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1966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ACTREC</a:t>
                      </a:r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 – CRI moves to new campus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2002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ACTREC – CRC inaugurated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2005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PACS  installed in TMH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2006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Homi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Bhabha Block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2011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ACTREC studies integrated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with TMH PACS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EC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2013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ECE1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0"/>
            <a:ext cx="32146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Case File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State-wise Distribution</a:t>
            </a: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201738" y="98425"/>
            <a:ext cx="6573837" cy="6858000"/>
            <a:chOff x="285720" y="104475"/>
            <a:chExt cx="6572296" cy="6858000"/>
          </a:xfrm>
        </p:grpSpPr>
        <p:pic>
          <p:nvPicPr>
            <p:cNvPr id="2" name="Picture 1" descr="india trace.png"/>
            <p:cNvPicPr>
              <a:picLocks noChangeAspect="1"/>
            </p:cNvPicPr>
            <p:nvPr/>
          </p:nvPicPr>
          <p:blipFill>
            <a:blip r:embed="rId3"/>
            <a:srcRect t="1952" b="4363"/>
            <a:stretch>
              <a:fillRect/>
            </a:stretch>
          </p:blipFill>
          <p:spPr>
            <a:xfrm>
              <a:off x="422213" y="104475"/>
              <a:ext cx="6221541" cy="68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1814493" y="681319"/>
              <a:ext cx="135732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Jammu &amp; Kashmir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175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8992" y="571480"/>
              <a:ext cx="135732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Himachal Pradesh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10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 flipV="1">
              <a:off x="2642604" y="856950"/>
              <a:ext cx="1144320" cy="5715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456911" y="1647525"/>
              <a:ext cx="71420" cy="7143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8992" y="1071546"/>
              <a:ext cx="135732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Chandigarh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20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>
              <a:endCxn id="7" idx="6"/>
            </p:cNvCxnSpPr>
            <p:nvPr/>
          </p:nvCxnSpPr>
          <p:spPr>
            <a:xfrm rot="10800000" flipV="1">
              <a:off x="2528331" y="1357013"/>
              <a:ext cx="1330013" cy="32702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552139" y="2057100"/>
              <a:ext cx="71420" cy="7143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20" y="1643050"/>
              <a:ext cx="64294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Delhi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94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38040" y="1947563"/>
              <a:ext cx="1714098" cy="14287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19229" y="1448087"/>
              <a:ext cx="135732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Punjab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89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034" y="928670"/>
              <a:ext cx="785818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Haryana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70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71348" y="1214138"/>
              <a:ext cx="1356995" cy="78581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14414" y="2285992"/>
              <a:ext cx="135732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Rajasthan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672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6248" y="3110211"/>
              <a:ext cx="928694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W. Bengal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</a:rPr>
                <a:t>3643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2066" y="3143248"/>
              <a:ext cx="64294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Tripura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139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29177" y="2729208"/>
              <a:ext cx="1100145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Meghalaya</a:t>
              </a:r>
            </a:p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0628" y="2366183"/>
              <a:ext cx="1071570" cy="2769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Assam </a:t>
              </a:r>
              <a:r>
                <a:rPr lang="en-US" sz="1200" spc="-50" dirty="0" smtClean="0">
                  <a:solidFill>
                    <a:schemeClr val="bg1"/>
                  </a:solidFill>
                </a:rPr>
                <a:t>720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00694" y="1571612"/>
              <a:ext cx="1357322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Arunachal Pradesh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41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72198" y="2285992"/>
              <a:ext cx="785818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Nagaland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22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29322" y="2747958"/>
              <a:ext cx="714380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Manipur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244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15008" y="3143248"/>
              <a:ext cx="785818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Mizoram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47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86182" y="3643314"/>
              <a:ext cx="64294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Orissa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1029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42976" y="3071810"/>
              <a:ext cx="714380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Gujarat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485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33504" y="3857628"/>
              <a:ext cx="178595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Maharashtra (excl. Mumbai)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15030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0100" y="4000504"/>
              <a:ext cx="714380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Mumbai</a:t>
              </a:r>
            </a:p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5383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599862" y="4214513"/>
              <a:ext cx="71420" cy="7143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5852" y="4857760"/>
              <a:ext cx="571504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Goa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199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14480" y="5967731"/>
              <a:ext cx="64294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Kerala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86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85984" y="5824855"/>
              <a:ext cx="85725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Tamil Nadu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59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74405" y="4648986"/>
              <a:ext cx="98308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Karnataka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275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71736" y="4467533"/>
              <a:ext cx="1143008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Andhra Pradesh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201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00496" y="1395699"/>
              <a:ext cx="1143008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Uttaranchal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82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0800000" flipV="1">
              <a:off x="2928287" y="1642763"/>
              <a:ext cx="1258593" cy="14287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857488" y="2357430"/>
              <a:ext cx="1000132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Uttar Pradesh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4630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29058" y="2500306"/>
              <a:ext cx="64294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Bihar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2694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43108" y="3110211"/>
              <a:ext cx="135732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Madhya Pradesh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2018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09955" y="2957509"/>
              <a:ext cx="135732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Jharkhand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1120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57752" y="3786190"/>
              <a:ext cx="135732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Chhattisgarh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492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3715503" y="3428700"/>
              <a:ext cx="1399847" cy="5715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399628" y="1967203"/>
              <a:ext cx="785818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spc="-50" dirty="0">
                  <a:solidFill>
                    <a:schemeClr val="bg1"/>
                  </a:solidFill>
                </a:rPr>
                <a:t>Sikkim</a:t>
              </a:r>
            </a:p>
            <a:p>
              <a:pPr algn="ctr">
                <a:defRPr/>
              </a:pPr>
              <a:r>
                <a:rPr lang="en-US" sz="1200" spc="-50" dirty="0" smtClean="0">
                  <a:solidFill>
                    <a:schemeClr val="bg1"/>
                  </a:solidFill>
                </a:rPr>
                <a:t>10</a:t>
              </a:r>
              <a:endParaRPr lang="en-US" sz="1200" spc="-5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3" name="Diagram 52"/>
          <p:cNvGraphicFramePr/>
          <p:nvPr/>
        </p:nvGraphicFramePr>
        <p:xfrm>
          <a:off x="5703387" y="4456120"/>
          <a:ext cx="3016747" cy="153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4" name="Rectangle 53"/>
          <p:cNvSpPr/>
          <p:nvPr/>
        </p:nvSpPr>
        <p:spPr>
          <a:xfrm>
            <a:off x="4044950" y="5867400"/>
            <a:ext cx="1439863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spc="-50" dirty="0">
                <a:solidFill>
                  <a:schemeClr val="bg1"/>
                </a:solidFill>
              </a:rPr>
              <a:t>Andaman &amp; Nicobar 3</a:t>
            </a:r>
            <a:endParaRPr lang="en-IN" sz="1200" dirty="0"/>
          </a:p>
        </p:txBody>
      </p:sp>
      <p:sp>
        <p:nvSpPr>
          <p:cNvPr id="55" name="Rectangle 54"/>
          <p:cNvSpPr/>
          <p:nvPr/>
        </p:nvSpPr>
        <p:spPr>
          <a:xfrm>
            <a:off x="3963988" y="6324600"/>
            <a:ext cx="966787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spc="-50" dirty="0">
                <a:solidFill>
                  <a:schemeClr val="bg1"/>
                </a:solidFill>
              </a:rPr>
              <a:t>Pondicherry 3</a:t>
            </a:r>
            <a:endParaRPr lang="en-IN" sz="1200" dirty="0"/>
          </a:p>
        </p:txBody>
      </p:sp>
      <p:sp>
        <p:nvSpPr>
          <p:cNvPr id="56" name="Rectangle 55"/>
          <p:cNvSpPr/>
          <p:nvPr/>
        </p:nvSpPr>
        <p:spPr>
          <a:xfrm>
            <a:off x="20638" y="3527425"/>
            <a:ext cx="15986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spc="-50" dirty="0">
                <a:solidFill>
                  <a:schemeClr val="bg1"/>
                </a:solidFill>
              </a:rPr>
              <a:t>Dadra &amp; Nagar Haveli 19</a:t>
            </a:r>
            <a:endParaRPr lang="en-IN" sz="1200" dirty="0"/>
          </a:p>
        </p:txBody>
      </p:sp>
      <p:sp>
        <p:nvSpPr>
          <p:cNvPr id="57" name="Rectangle 56"/>
          <p:cNvSpPr/>
          <p:nvPr/>
        </p:nvSpPr>
        <p:spPr>
          <a:xfrm>
            <a:off x="58738" y="3000375"/>
            <a:ext cx="11176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spc="-50" dirty="0">
                <a:solidFill>
                  <a:schemeClr val="bg1"/>
                </a:solidFill>
              </a:rPr>
              <a:t>Daman &amp; Diu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WORK LOAD (2013)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The National Cancer Grid</a:t>
            </a:r>
          </a:p>
        </p:txBody>
      </p:sp>
      <p:pic>
        <p:nvPicPr>
          <p:cNvPr id="19458" name="Content Placeholder 5" descr="India m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141" r="-52141"/>
          <a:stretch>
            <a:fillRect/>
          </a:stretch>
        </p:blipFill>
        <p:spPr>
          <a:xfrm>
            <a:off x="0" y="1600200"/>
            <a:ext cx="9144000" cy="5029200"/>
          </a:xfrm>
          <a:solidFill>
            <a:schemeClr val="tx1">
              <a:lumMod val="8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2286000" y="4572000"/>
            <a:ext cx="730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Mumbai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429000" y="21336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981200"/>
            <a:ext cx="7635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Srinagar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2590800"/>
            <a:ext cx="974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Chandigarh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2362200"/>
            <a:ext cx="652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Shimla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4267200"/>
            <a:ext cx="6858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Nagpur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9738" y="3228975"/>
            <a:ext cx="6016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Jaipur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867400"/>
            <a:ext cx="10017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Pondicherry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13225" y="5667375"/>
            <a:ext cx="7540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Chennai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3787" y="6353175"/>
            <a:ext cx="15986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Thiruvananthapuram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19800" y="3200400"/>
            <a:ext cx="8318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Guwahati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3000375"/>
            <a:ext cx="7032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Bikaner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4876800"/>
            <a:ext cx="9334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Hyderabad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76600" y="5715000"/>
            <a:ext cx="652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Vellore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57600" y="6019800"/>
            <a:ext cx="976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Coimbatore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0" y="3962400"/>
            <a:ext cx="695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Kolkata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67000" y="5486400"/>
            <a:ext cx="882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Bengaluru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43400" y="3381375"/>
            <a:ext cx="8636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Allahabad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3733800" y="25146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581400" y="26797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3048000" y="31242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505200" y="33528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4343400" y="35052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019800" y="33528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5410200" y="40386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3962400" y="43434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971800" y="46482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962400" y="49530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05200" y="55626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114800" y="59436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657600" y="60960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3581400" y="64008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172200" y="38862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06738" y="3505200"/>
            <a:ext cx="7032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Gwalior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48400" y="3733800"/>
            <a:ext cx="6270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Aizawl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810000" y="35814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819400" y="38862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43150" y="3914775"/>
            <a:ext cx="1009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Ahmedabad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505200" y="61722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105400" y="44196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37150" y="4419600"/>
            <a:ext cx="7064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Cuttack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71800" y="6124575"/>
            <a:ext cx="56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Kochi</a:t>
            </a: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6096000" y="34290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03950" y="3381375"/>
            <a:ext cx="6540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Silchar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3429000" y="60198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14600" y="5895975"/>
            <a:ext cx="9350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Thalassery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41750" y="3838575"/>
            <a:ext cx="5857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Satna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4114800" y="57150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1000" y="5514975"/>
            <a:ext cx="12239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Kancheepuram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3581400" y="29718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71800" y="2847975"/>
            <a:ext cx="669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Rohtak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4267200" y="32766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43400" y="3124200"/>
            <a:ext cx="7889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Lucknow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3733800" y="3048000"/>
            <a:ext cx="76200" cy="76200"/>
          </a:xfrm>
          <a:prstGeom prst="ellipse">
            <a:avLst/>
          </a:prstGeom>
          <a:solidFill>
            <a:srgbClr val="16161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65550" y="2895600"/>
            <a:ext cx="9159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New Delhi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National Cancer Grid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000" dirty="0" smtClean="0">
                <a:ea typeface="ＭＳ Ｐゴシック" charset="-128"/>
              </a:rPr>
              <a:t>Development of a cooperative cancer management network – standard treatment guidelines and expertise transfer</a:t>
            </a:r>
          </a:p>
          <a:p>
            <a:endParaRPr lang="en-US" sz="14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41 major cancer </a:t>
            </a:r>
            <a:r>
              <a:rPr lang="en-US" sz="2000" dirty="0" err="1" smtClean="0">
                <a:ea typeface="ＭＳ Ｐゴシック" charset="-128"/>
              </a:rPr>
              <a:t>centres</a:t>
            </a:r>
            <a:r>
              <a:rPr lang="en-US" sz="2000" dirty="0" smtClean="0">
                <a:ea typeface="ＭＳ Ｐゴシック" charset="-128"/>
              </a:rPr>
              <a:t> across the country</a:t>
            </a:r>
          </a:p>
          <a:p>
            <a:endParaRPr lang="en-US" sz="14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Patient care: Ensure that patients have access to the same standard of cancer care regardless of geographic location or socio economic status</a:t>
            </a:r>
          </a:p>
          <a:p>
            <a:endParaRPr lang="en-US" sz="14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Exchange of specific expertise between </a:t>
            </a:r>
            <a:r>
              <a:rPr lang="en-US" sz="2000" dirty="0" err="1" smtClean="0">
                <a:ea typeface="ＭＳ Ｐゴシック" charset="-128"/>
              </a:rPr>
              <a:t>centres</a:t>
            </a:r>
            <a:endParaRPr lang="en-US" sz="2000" dirty="0" smtClean="0">
              <a:ea typeface="ＭＳ Ｐゴシック" charset="-128"/>
            </a:endParaRPr>
          </a:p>
          <a:p>
            <a:pPr lvl="1"/>
            <a:r>
              <a:rPr lang="en-US" sz="1800" dirty="0" smtClean="0">
                <a:ea typeface="ＭＳ Ｐゴシック" charset="-128"/>
              </a:rPr>
              <a:t>Degree / fellowship courses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Focused training – </a:t>
            </a:r>
            <a:r>
              <a:rPr lang="en-US" sz="1800" dirty="0" err="1" smtClean="0">
                <a:ea typeface="ＭＳ Ｐゴシック" charset="-128"/>
              </a:rPr>
              <a:t>eg</a:t>
            </a:r>
            <a:r>
              <a:rPr lang="en-US" sz="1800" dirty="0" smtClean="0">
                <a:ea typeface="ＭＳ Ｐゴシック" charset="-128"/>
              </a:rPr>
              <a:t>, </a:t>
            </a:r>
            <a:r>
              <a:rPr lang="en-US" sz="1800" dirty="0" err="1" smtClean="0">
                <a:ea typeface="ＭＳ Ｐゴシック" charset="-128"/>
              </a:rPr>
              <a:t>microvascular</a:t>
            </a:r>
            <a:r>
              <a:rPr lang="en-US" sz="1800" dirty="0" smtClean="0">
                <a:ea typeface="ＭＳ Ｐゴシック" charset="-128"/>
              </a:rPr>
              <a:t> surgery, BMT, IGRT etc.</a:t>
            </a:r>
          </a:p>
          <a:p>
            <a:pPr lvl="1"/>
            <a:endParaRPr lang="en-US" sz="14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Collaborative research – the “National Cancer Research Initiative”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Clinical, translational and basic research</a:t>
            </a:r>
          </a:p>
          <a:p>
            <a:pPr lvl="1"/>
            <a:r>
              <a:rPr lang="en-US" sz="1800" dirty="0" err="1" smtClean="0">
                <a:ea typeface="ＭＳ Ｐゴシック" charset="-128"/>
              </a:rPr>
              <a:t>Multicentric</a:t>
            </a:r>
            <a:r>
              <a:rPr lang="en-US" sz="1800" dirty="0" smtClean="0">
                <a:ea typeface="ＭＳ Ｐゴシック" charset="-128"/>
              </a:rPr>
              <a:t>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Radiodiagnosis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Equipment – </a:t>
            </a:r>
          </a:p>
          <a:p>
            <a:pPr lvl="1"/>
            <a:r>
              <a:rPr lang="en-US" sz="2000" b="1" dirty="0" smtClean="0"/>
              <a:t>Two 16 slice CT scanners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000" b="1" dirty="0" smtClean="0"/>
              <a:t>Two MR scanners – 1.5 T and 3T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000" b="1" dirty="0" smtClean="0"/>
              <a:t>Four US and color Doppler machines; One equipped with Elastography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12 Consultant Radiologists and  3 Radiation Safety Officers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Quantification in CT/ MRI/ 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RECIST</a:t>
            </a:r>
          </a:p>
          <a:p>
            <a:r>
              <a:rPr lang="en-US" b="1" dirty="0" smtClean="0"/>
              <a:t>CT</a:t>
            </a:r>
          </a:p>
          <a:p>
            <a:pPr lvl="1"/>
            <a:r>
              <a:rPr lang="en-US" b="1" dirty="0" smtClean="0"/>
              <a:t>Contrast Enhanced CT</a:t>
            </a:r>
          </a:p>
          <a:p>
            <a:pPr lvl="1"/>
            <a:r>
              <a:rPr lang="en-US" b="1" dirty="0" smtClean="0"/>
              <a:t>Dynamic Contrast Enhanced CT (Functional CT or Perfusion CT)</a:t>
            </a:r>
          </a:p>
          <a:p>
            <a:r>
              <a:rPr lang="en-US" b="1" dirty="0" smtClean="0"/>
              <a:t>MRI</a:t>
            </a:r>
          </a:p>
          <a:p>
            <a:pPr lvl="1"/>
            <a:r>
              <a:rPr lang="en-US" b="1" dirty="0" smtClean="0"/>
              <a:t>Dynamic contrast enhanced MRI</a:t>
            </a:r>
          </a:p>
          <a:p>
            <a:pPr lvl="1"/>
            <a:r>
              <a:rPr lang="en-US" b="1" dirty="0" smtClean="0"/>
              <a:t>Perfusion MRI</a:t>
            </a:r>
          </a:p>
          <a:p>
            <a:pPr lvl="1"/>
            <a:r>
              <a:rPr lang="en-US" b="1" dirty="0" smtClean="0"/>
              <a:t>Magnetic resonance spectroscopy (MRS)</a:t>
            </a:r>
          </a:p>
          <a:p>
            <a:pPr lvl="1"/>
            <a:r>
              <a:rPr lang="en-US" b="1" dirty="0" smtClean="0"/>
              <a:t>Diffusion weighted imaging (DWI)</a:t>
            </a:r>
          </a:p>
          <a:p>
            <a:pPr lvl="1"/>
            <a:r>
              <a:rPr lang="en-US" b="1" dirty="0" smtClean="0"/>
              <a:t>Diffusion tensor imaging (DTI)</a:t>
            </a:r>
          </a:p>
          <a:p>
            <a:pPr lvl="1"/>
            <a:r>
              <a:rPr lang="en-US" b="1" dirty="0" smtClean="0"/>
              <a:t>Functional imaging</a:t>
            </a:r>
          </a:p>
          <a:p>
            <a:r>
              <a:rPr lang="en-US" b="1" dirty="0" smtClean="0"/>
              <a:t>US</a:t>
            </a:r>
          </a:p>
          <a:p>
            <a:pPr lvl="1"/>
            <a:r>
              <a:rPr lang="en-US" b="1" dirty="0" smtClean="0"/>
              <a:t>Contrast enhanced US</a:t>
            </a:r>
          </a:p>
          <a:p>
            <a:pPr lvl="1"/>
            <a:r>
              <a:rPr lang="en-US" b="1" dirty="0" smtClean="0"/>
              <a:t>Elastography</a:t>
            </a:r>
          </a:p>
          <a:p>
            <a:endParaRPr lang="en-US" b="1" dirty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1019</Words>
  <Application>Microsoft Office PowerPoint</Application>
  <PresentationFormat>On-screen Show (4:3)</PresentationFormat>
  <Paragraphs>296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HISTORY</vt:lpstr>
      <vt:lpstr>PowerPoint Presentation</vt:lpstr>
      <vt:lpstr>PowerPoint Presentation</vt:lpstr>
      <vt:lpstr>ANNUAL WORK LOAD (2013)</vt:lpstr>
      <vt:lpstr>The National Cancer Grid</vt:lpstr>
      <vt:lpstr>National Cancer Grid</vt:lpstr>
      <vt:lpstr>Department of Radiodiagnosis </vt:lpstr>
      <vt:lpstr>Quantification in CT/ MRI/ US</vt:lpstr>
      <vt:lpstr>Department of Nuclear Medicine &amp; Molecular Imaging</vt:lpstr>
      <vt:lpstr>Quantification in PET/CT</vt:lpstr>
      <vt:lpstr>Imaging procedures done at TMC annually</vt:lpstr>
      <vt:lpstr>Neuro Oncology Group  in TMC</vt:lpstr>
      <vt:lpstr>Breast Oncology Group in TMC</vt:lpstr>
      <vt:lpstr>Proposal for a multi-tiered partnership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Chandramouliswaran, Ishwar (NIH/NCI) [E]</dc:creator>
  <cp:lastModifiedBy>Ishwar Chandramouli</cp:lastModifiedBy>
  <cp:revision>3</cp:revision>
  <dcterms:created xsi:type="dcterms:W3CDTF">2006-08-16T00:00:00Z</dcterms:created>
  <dcterms:modified xsi:type="dcterms:W3CDTF">2014-04-18T17:07:25Z</dcterms:modified>
</cp:coreProperties>
</file>