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6"/>
  </p:notesMasterIdLst>
  <p:handoutMasterIdLst>
    <p:handoutMasterId r:id="rId27"/>
  </p:handoutMasterIdLst>
  <p:sldIdLst>
    <p:sldId id="256" r:id="rId5"/>
    <p:sldId id="261" r:id="rId6"/>
    <p:sldId id="262" r:id="rId7"/>
    <p:sldId id="263" r:id="rId8"/>
    <p:sldId id="258" r:id="rId9"/>
    <p:sldId id="259" r:id="rId10"/>
    <p:sldId id="260" r:id="rId11"/>
    <p:sldId id="264" r:id="rId12"/>
    <p:sldId id="265" r:id="rId13"/>
    <p:sldId id="266" r:id="rId14"/>
    <p:sldId id="267" r:id="rId15"/>
    <p:sldId id="268" r:id="rId16"/>
    <p:sldId id="269" r:id="rId17"/>
    <p:sldId id="278" r:id="rId18"/>
    <p:sldId id="270" r:id="rId19"/>
    <p:sldId id="271" r:id="rId20"/>
    <p:sldId id="272" r:id="rId21"/>
    <p:sldId id="273" r:id="rId22"/>
    <p:sldId id="274" r:id="rId23"/>
    <p:sldId id="276" r:id="rId24"/>
    <p:sldId id="277" r:id="rId2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24" autoAdjust="0"/>
    <p:restoredTop sz="78108" autoAdjust="0"/>
  </p:normalViewPr>
  <p:slideViewPr>
    <p:cSldViewPr snapToGrid="0" showGuides="1">
      <p:cViewPr varScale="1">
        <p:scale>
          <a:sx n="51" d="100"/>
          <a:sy n="51" d="100"/>
        </p:scale>
        <p:origin x="1014" y="72"/>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5/20/2019</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5/20/2019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heard the purpose of the meeting is to learn in depth of NLP techniques and studies, so I would focus on the detail of the CNN for NLP, how it works, what it learned, how it is programmed, what are the limitations, and how we can improve.</a:t>
            </a:r>
          </a:p>
        </p:txBody>
      </p:sp>
      <p:sp>
        <p:nvSpPr>
          <p:cNvPr id="4" name="Slide Number Placeholder 3"/>
          <p:cNvSpPr>
            <a:spLocks noGrp="1"/>
          </p:cNvSpPr>
          <p:nvPr>
            <p:ph type="sldNum" sz="quarter" idx="5"/>
          </p:nvPr>
        </p:nvSpPr>
        <p:spPr/>
        <p:txBody>
          <a:bodyPr/>
          <a:lstStyle/>
          <a:p>
            <a:fld id="{DBFF095A-F86B-4B29-8A9F-DF3D3D1F3E2A}" type="slidenum">
              <a:rPr lang="en-US" smtClean="0"/>
              <a:pPr/>
              <a:t>1</a:t>
            </a:fld>
            <a:endParaRPr lang="en-US" dirty="0"/>
          </a:p>
        </p:txBody>
      </p:sp>
    </p:spTree>
    <p:extLst>
      <p:ext uri="{BB962C8B-B14F-4D97-AF65-F5344CB8AC3E}">
        <p14:creationId xmlns:p14="http://schemas.microsoft.com/office/powerpoint/2010/main" val="971016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explain more in details of the MT-CNN model. How the model learns natural languages and expressions.</a:t>
            </a:r>
          </a:p>
          <a:p>
            <a:r>
              <a:rPr lang="en-US" dirty="0"/>
              <a:t>The MT-CNN model learns patterns in three layers. First, it learns in word embedding layer, in this layer it captures word-level features, the second layer learns key phrases, a combination of words. Lastly the fully connected layer transforms the latent feature space into linearly separable decision space. </a:t>
            </a:r>
          </a:p>
        </p:txBody>
      </p:sp>
      <p:sp>
        <p:nvSpPr>
          <p:cNvPr id="4" name="Slide Number Placeholder 3"/>
          <p:cNvSpPr>
            <a:spLocks noGrp="1"/>
          </p:cNvSpPr>
          <p:nvPr>
            <p:ph type="sldNum" sz="quarter" idx="5"/>
          </p:nvPr>
        </p:nvSpPr>
        <p:spPr/>
        <p:txBody>
          <a:bodyPr/>
          <a:lstStyle/>
          <a:p>
            <a:fld id="{DBFF095A-F86B-4B29-8A9F-DF3D3D1F3E2A}" type="slidenum">
              <a:rPr lang="en-US" smtClean="0"/>
              <a:pPr/>
              <a:t>11</a:t>
            </a:fld>
            <a:endParaRPr lang="en-US" dirty="0"/>
          </a:p>
        </p:txBody>
      </p:sp>
    </p:spTree>
    <p:extLst>
      <p:ext uri="{BB962C8B-B14F-4D97-AF65-F5344CB8AC3E}">
        <p14:creationId xmlns:p14="http://schemas.microsoft.com/office/powerpoint/2010/main" val="3885254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word embedding layer. Word embedding is a translation of words to vector representation. Similarity and relationships between words are modeled by the cosine distance between vectors. What we expect from the word embedding layer is such vector representation can carry syntactic and semantic meaning of the words and vocabularies.</a:t>
            </a:r>
          </a:p>
        </p:txBody>
      </p:sp>
      <p:sp>
        <p:nvSpPr>
          <p:cNvPr id="4" name="Slide Number Placeholder 3"/>
          <p:cNvSpPr>
            <a:spLocks noGrp="1"/>
          </p:cNvSpPr>
          <p:nvPr>
            <p:ph type="sldNum" sz="quarter" idx="5"/>
          </p:nvPr>
        </p:nvSpPr>
        <p:spPr/>
        <p:txBody>
          <a:bodyPr/>
          <a:lstStyle/>
          <a:p>
            <a:fld id="{DBFF095A-F86B-4B29-8A9F-DF3D3D1F3E2A}" type="slidenum">
              <a:rPr lang="en-US" smtClean="0"/>
              <a:pPr/>
              <a:t>12</a:t>
            </a:fld>
            <a:endParaRPr lang="en-US" dirty="0"/>
          </a:p>
        </p:txBody>
      </p:sp>
    </p:spTree>
    <p:extLst>
      <p:ext uri="{BB962C8B-B14F-4D97-AF65-F5344CB8AC3E}">
        <p14:creationId xmlns:p14="http://schemas.microsoft.com/office/powerpoint/2010/main" val="1949194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ways we can train the word embedding layer. First, we can use the external word embedding training algorithms and software packages. We can train word embedding matrices with our data corpus using the word2vec, </a:t>
            </a:r>
            <a:r>
              <a:rPr lang="en-US" dirty="0" err="1"/>
              <a:t>GloVe</a:t>
            </a:r>
            <a:r>
              <a:rPr lang="en-US" dirty="0"/>
              <a:t>, or </a:t>
            </a:r>
            <a:r>
              <a:rPr lang="en-US" dirty="0" err="1"/>
              <a:t>FastText</a:t>
            </a:r>
            <a:r>
              <a:rPr lang="en-US" dirty="0"/>
              <a:t> algorithm. Or, we may train them from the larger, richer data corpus. For example, PubMed. It has vast amount of medical terms and concepts on, so we may expect it can capture more generalizable features than our data corpus itself. Or, we can adopt the pre-trained word embeddings out there. Let’s say Wikipedia word embeddings.</a:t>
            </a:r>
          </a:p>
          <a:p>
            <a:r>
              <a:rPr lang="en-US" dirty="0"/>
              <a:t>Another way is  random initial. Let stochastic gradient algorithm determines the optimal word embedding representation.</a:t>
            </a:r>
          </a:p>
          <a:p>
            <a:r>
              <a:rPr lang="en-US" dirty="0"/>
              <a:t> </a:t>
            </a:r>
          </a:p>
        </p:txBody>
      </p:sp>
      <p:sp>
        <p:nvSpPr>
          <p:cNvPr id="4" name="Slide Number Placeholder 3"/>
          <p:cNvSpPr>
            <a:spLocks noGrp="1"/>
          </p:cNvSpPr>
          <p:nvPr>
            <p:ph type="sldNum" sz="quarter" idx="5"/>
          </p:nvPr>
        </p:nvSpPr>
        <p:spPr/>
        <p:txBody>
          <a:bodyPr/>
          <a:lstStyle/>
          <a:p>
            <a:fld id="{DBFF095A-F86B-4B29-8A9F-DF3D3D1F3E2A}" type="slidenum">
              <a:rPr lang="en-US" smtClean="0"/>
              <a:pPr/>
              <a:t>13</a:t>
            </a:fld>
            <a:endParaRPr lang="en-US" dirty="0"/>
          </a:p>
        </p:txBody>
      </p:sp>
    </p:spTree>
    <p:extLst>
      <p:ext uri="{BB962C8B-B14F-4D97-AF65-F5344CB8AC3E}">
        <p14:creationId xmlns:p14="http://schemas.microsoft.com/office/powerpoint/2010/main" val="987070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layer of learning is the 1-d convolution layer. Let’s review the convolution briefly. Assume that we have an input signal in red, and a filter weights in blue. The convolution process is the sum of multiplication between the signal and weights. The point where we received the maximum response, that is the place where the signal is close to the filter weights. </a:t>
            </a:r>
          </a:p>
        </p:txBody>
      </p:sp>
      <p:sp>
        <p:nvSpPr>
          <p:cNvPr id="4" name="Slide Number Placeholder 3"/>
          <p:cNvSpPr>
            <a:spLocks noGrp="1"/>
          </p:cNvSpPr>
          <p:nvPr>
            <p:ph type="sldNum" sz="quarter" idx="5"/>
          </p:nvPr>
        </p:nvSpPr>
        <p:spPr/>
        <p:txBody>
          <a:bodyPr/>
          <a:lstStyle/>
          <a:p>
            <a:fld id="{DBFF095A-F86B-4B29-8A9F-DF3D3D1F3E2A}" type="slidenum">
              <a:rPr lang="en-US" smtClean="0"/>
              <a:pPr/>
              <a:t>14</a:t>
            </a:fld>
            <a:endParaRPr lang="en-US" dirty="0"/>
          </a:p>
        </p:txBody>
      </p:sp>
    </p:spTree>
    <p:extLst>
      <p:ext uri="{BB962C8B-B14F-4D97-AF65-F5344CB8AC3E}">
        <p14:creationId xmlns:p14="http://schemas.microsoft.com/office/powerpoint/2010/main" val="1036354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apply it to our 1-d convolution case. We are performing convolution process between the input, which is the word embedding matrix, and the convolution filter weights. The convolution filter is being trained to identify what are the key phrases to classify which document belongs to which class, and so on.</a:t>
            </a:r>
          </a:p>
          <a:p>
            <a:r>
              <a:rPr lang="en-US" dirty="0"/>
              <a:t>So, convolution filter size means we are trying to identify n-gram features with. </a:t>
            </a:r>
          </a:p>
        </p:txBody>
      </p:sp>
      <p:sp>
        <p:nvSpPr>
          <p:cNvPr id="4" name="Slide Number Placeholder 3"/>
          <p:cNvSpPr>
            <a:spLocks noGrp="1"/>
          </p:cNvSpPr>
          <p:nvPr>
            <p:ph type="sldNum" sz="quarter" idx="5"/>
          </p:nvPr>
        </p:nvSpPr>
        <p:spPr/>
        <p:txBody>
          <a:bodyPr/>
          <a:lstStyle/>
          <a:p>
            <a:fld id="{DBFF095A-F86B-4B29-8A9F-DF3D3D1F3E2A}" type="slidenum">
              <a:rPr lang="en-US" smtClean="0"/>
              <a:pPr/>
              <a:t>15</a:t>
            </a:fld>
            <a:endParaRPr lang="en-US" dirty="0"/>
          </a:p>
        </p:txBody>
      </p:sp>
    </p:spTree>
    <p:extLst>
      <p:ext uri="{BB962C8B-B14F-4D97-AF65-F5344CB8AC3E}">
        <p14:creationId xmlns:p14="http://schemas.microsoft.com/office/powerpoint/2010/main" val="857833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apply global max-pooling to the convolution filter output, which means, we ignore spatial component, but we just care if the n-gram, pattern exists or not. The following fully connected layer and </a:t>
            </a:r>
            <a:r>
              <a:rPr lang="en-US" dirty="0" err="1"/>
              <a:t>softmax</a:t>
            </a:r>
            <a:r>
              <a:rPr lang="en-US" dirty="0"/>
              <a:t> layer will determine the class association of the </a:t>
            </a:r>
            <a:r>
              <a:rPr lang="en-US" dirty="0" err="1"/>
              <a:t>epath</a:t>
            </a:r>
            <a:r>
              <a:rPr lang="en-US" dirty="0"/>
              <a:t> reports.</a:t>
            </a:r>
          </a:p>
        </p:txBody>
      </p:sp>
      <p:sp>
        <p:nvSpPr>
          <p:cNvPr id="4" name="Slide Number Placeholder 3"/>
          <p:cNvSpPr>
            <a:spLocks noGrp="1"/>
          </p:cNvSpPr>
          <p:nvPr>
            <p:ph type="sldNum" sz="quarter" idx="5"/>
          </p:nvPr>
        </p:nvSpPr>
        <p:spPr/>
        <p:txBody>
          <a:bodyPr/>
          <a:lstStyle/>
          <a:p>
            <a:fld id="{DBFF095A-F86B-4B29-8A9F-DF3D3D1F3E2A}" type="slidenum">
              <a:rPr lang="en-US" smtClean="0"/>
              <a:pPr/>
              <a:t>16</a:t>
            </a:fld>
            <a:endParaRPr lang="en-US" dirty="0"/>
          </a:p>
        </p:txBody>
      </p:sp>
    </p:spTree>
    <p:extLst>
      <p:ext uri="{BB962C8B-B14F-4D97-AF65-F5344CB8AC3E}">
        <p14:creationId xmlns:p14="http://schemas.microsoft.com/office/powerpoint/2010/main" val="280455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recognized there are several weaknesses and defects on the model, however, it works quite decently. And, there are several advantages we can hardly deny. Number one is, it is fast. The inference time is less than 0.1 seconds. Actually, much less than that. And, it spits out five decisions at the same time. And, the accuracy score is pretty decent.</a:t>
            </a:r>
          </a:p>
          <a:p>
            <a:r>
              <a:rPr lang="en-US" dirty="0"/>
              <a:t>Because the structure of the model is very simple and intuitive, we can easily add bells and whistles to it. UQ, Abstention, Novelty detection, etc. We are also researching on privacy aware training and distributed training along with it.</a:t>
            </a:r>
          </a:p>
        </p:txBody>
      </p:sp>
      <p:sp>
        <p:nvSpPr>
          <p:cNvPr id="4" name="Slide Number Placeholder 3"/>
          <p:cNvSpPr>
            <a:spLocks noGrp="1"/>
          </p:cNvSpPr>
          <p:nvPr>
            <p:ph type="sldNum" sz="quarter" idx="5"/>
          </p:nvPr>
        </p:nvSpPr>
        <p:spPr/>
        <p:txBody>
          <a:bodyPr/>
          <a:lstStyle/>
          <a:p>
            <a:fld id="{DBFF095A-F86B-4B29-8A9F-DF3D3D1F3E2A}" type="slidenum">
              <a:rPr lang="en-US" smtClean="0"/>
              <a:pPr/>
              <a:t>18</a:t>
            </a:fld>
            <a:endParaRPr lang="en-US" dirty="0"/>
          </a:p>
        </p:txBody>
      </p:sp>
    </p:spTree>
    <p:extLst>
      <p:ext uri="{BB962C8B-B14F-4D97-AF65-F5344CB8AC3E}">
        <p14:creationId xmlns:p14="http://schemas.microsoft.com/office/powerpoint/2010/main" val="2528254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don’t want to hide our weaknesses.</a:t>
            </a:r>
          </a:p>
          <a:p>
            <a:r>
              <a:rPr lang="en-US" dirty="0"/>
              <a:t>CTC = Cancer/Tumor/Case</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19</a:t>
            </a:fld>
            <a:endParaRPr lang="en-US" dirty="0"/>
          </a:p>
        </p:txBody>
      </p:sp>
    </p:spTree>
    <p:extLst>
      <p:ext uri="{BB962C8B-B14F-4D97-AF65-F5344CB8AC3E}">
        <p14:creationId xmlns:p14="http://schemas.microsoft.com/office/powerpoint/2010/main" val="1676983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JDACS4C consists of two parts; on the left side is focusing on scientific aspect, and the right is on engineering and implementation. Several of DOE laboratories are participating in, and each laboratory leads the pilot study. ANL is leading the Cellular level study, LLNL is doing Molecular level, and our laboratory is leading research efforts on population level studies. CANDLE is for research and engineering works of implementing the pilot works on DOE operated </a:t>
            </a:r>
            <a:r>
              <a:rPr lang="en-US" dirty="0" err="1"/>
              <a:t>exascale</a:t>
            </a:r>
            <a:r>
              <a:rPr lang="en-US" dirty="0"/>
              <a:t> machines. </a:t>
            </a:r>
          </a:p>
        </p:txBody>
      </p:sp>
      <p:sp>
        <p:nvSpPr>
          <p:cNvPr id="4" name="Slide Number Placeholder 3"/>
          <p:cNvSpPr>
            <a:spLocks noGrp="1"/>
          </p:cNvSpPr>
          <p:nvPr>
            <p:ph type="sldNum" sz="quarter" idx="5"/>
          </p:nvPr>
        </p:nvSpPr>
        <p:spPr/>
        <p:txBody>
          <a:bodyPr/>
          <a:lstStyle/>
          <a:p>
            <a:fld id="{DBFF095A-F86B-4B29-8A9F-DF3D3D1F3E2A}" type="slidenum">
              <a:rPr lang="en-US" smtClean="0"/>
              <a:pPr/>
              <a:t>2</a:t>
            </a:fld>
            <a:endParaRPr lang="en-US" dirty="0"/>
          </a:p>
        </p:txBody>
      </p:sp>
    </p:spTree>
    <p:extLst>
      <p:ext uri="{BB962C8B-B14F-4D97-AF65-F5344CB8AC3E}">
        <p14:creationId xmlns:p14="http://schemas.microsoft.com/office/powerpoint/2010/main" val="2887263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ORNL is doing research on population level information integration and modeling. Which means, we need to extract and collect information from multi-modality data, including natural language text. That we named Aim 1. Aim 2 is composing a statistical model and applying various types of analytics, let’s say graph analytics, visual analytics, and so on. Then we will suggest a new model and perform simulations to generate a new hypothesis.</a:t>
            </a:r>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115200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part of Aim 1 effort, we are developing a model that extracts information and compose a structured data from free-text pathology reports. Right now the reading and abstracting is done manually, which is very time-consuming, error prone, costly. So, developing a scalable framework for automated information extraction would be really beneficial to the national cancer surveillance program, which I know there is a there-year backlog, and right now only a few portion of the reports being read and make estimation based on that.</a:t>
            </a:r>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104250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are doing is setting up a data use agreement with SEER registries, transfer cancer pathology reports from them, and store them to the PHI enclave, we called Knowledge Discovery Infrastructure (KDI). So, we secure the data access only to the trained designated researchers. Provide GPU </a:t>
            </a:r>
            <a:r>
              <a:rPr lang="en-US" dirty="0" err="1"/>
              <a:t>DevBoxes</a:t>
            </a:r>
            <a:r>
              <a:rPr lang="en-US" dirty="0"/>
              <a:t> to play with. Also, we make a tokenized data file export to the Summit supercomputer, so we can perform hyperparameter optimization, new algorithm development, </a:t>
            </a:r>
            <a:r>
              <a:rPr lang="en-US" dirty="0" err="1"/>
              <a:t>etc</a:t>
            </a:r>
            <a:r>
              <a:rPr lang="en-US" dirty="0"/>
              <a:t> on the ORNL supercomputer facility.</a:t>
            </a:r>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3732008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we need for this project to extract those FIVE cancer phenotypes such as site, histology, behavior, laterality and grade. One may suggest some kind of authentic NLP, Part of Speech, Named Entity Recognition, and perform a kind of topic modeling. But, the task we need to do does not require that much of detail. So, we need fast, easy, and that works type of solution.</a:t>
            </a:r>
          </a:p>
        </p:txBody>
      </p:sp>
      <p:sp>
        <p:nvSpPr>
          <p:cNvPr id="4" name="Slide Number Placeholder 3"/>
          <p:cNvSpPr>
            <a:spLocks noGrp="1"/>
          </p:cNvSpPr>
          <p:nvPr>
            <p:ph type="sldNum" sz="quarter" idx="5"/>
          </p:nvPr>
        </p:nvSpPr>
        <p:spPr/>
        <p:txBody>
          <a:bodyPr/>
          <a:lstStyle/>
          <a:p>
            <a:fld id="{DBFF095A-F86B-4B29-8A9F-DF3D3D1F3E2A}" type="slidenum">
              <a:rPr lang="en-US" smtClean="0"/>
              <a:pPr/>
              <a:t>6</a:t>
            </a:fld>
            <a:endParaRPr lang="en-US" dirty="0"/>
          </a:p>
        </p:txBody>
      </p:sp>
    </p:spTree>
    <p:extLst>
      <p:ext uri="{BB962C8B-B14F-4D97-AF65-F5344CB8AC3E}">
        <p14:creationId xmlns:p14="http://schemas.microsoft.com/office/powerpoint/2010/main" val="234357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we did was applying CNN for natural language processing, aka Yoon Kim’s CNN. It is word-based model, so the first part is converting words into vector forms, called word vector or word embedding. Then, we apply 1D convolution to the word embedding matrix. On the right end, we add multi-task fully connected layer on. The multi-task learning mechanism is the way that the latent feature representations in word embedding layer and 1d convolution layer being more generalizable, so that we can expect the higher clinical task performance. Which is the following.</a:t>
            </a:r>
          </a:p>
        </p:txBody>
      </p:sp>
      <p:sp>
        <p:nvSpPr>
          <p:cNvPr id="4" name="Slide Number Placeholder 3"/>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2420354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the bar charts comparing between multi-task versus single-task learning mechanism. We applied the same CNN models, but made substantial differences between single-task and multi-task. So, the multi-task learning works. This is because there are 300 class labels to histology, and 70 classes to primary cancer sites. And it is very unbalanced.</a:t>
            </a:r>
          </a:p>
        </p:txBody>
      </p:sp>
      <p:sp>
        <p:nvSpPr>
          <p:cNvPr id="4" name="Slide Number Placeholder 3"/>
          <p:cNvSpPr>
            <a:spLocks noGrp="1"/>
          </p:cNvSpPr>
          <p:nvPr>
            <p:ph type="sldNum" sz="quarter" idx="5"/>
          </p:nvPr>
        </p:nvSpPr>
        <p:spPr/>
        <p:txBody>
          <a:bodyPr/>
          <a:lstStyle/>
          <a:p>
            <a:fld id="{DBFF095A-F86B-4B29-8A9F-DF3D3D1F3E2A}" type="slidenum">
              <a:rPr lang="en-US" smtClean="0"/>
              <a:pPr/>
              <a:t>8</a:t>
            </a:fld>
            <a:endParaRPr lang="en-US" dirty="0"/>
          </a:p>
        </p:txBody>
      </p:sp>
    </p:spTree>
    <p:extLst>
      <p:ext uri="{BB962C8B-B14F-4D97-AF65-F5344CB8AC3E}">
        <p14:creationId xmlns:p14="http://schemas.microsoft.com/office/powerpoint/2010/main" val="256201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are the to-do list of our research, which of some already in the middle of doing, and some of them made very promising results. Especially, we published papers on convolutional filter pruning and novelty detection. Asynchronous data parallelism was also performed successfully. Hyper-parameter optimization is done with ECP CANDLE.</a:t>
            </a:r>
          </a:p>
        </p:txBody>
      </p:sp>
      <p:sp>
        <p:nvSpPr>
          <p:cNvPr id="4" name="Slide Number Placeholder 3"/>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1028733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mod="1">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8"/>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Automatic information extraction using multi-task convolutional neural networks</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ithub.com/CBIIT/pilot3_MT-CNN_ORNL.git" TargetMode="External"/><Relationship Id="rId2" Type="http://schemas.openxmlformats.org/officeDocument/2006/relationships/hyperlink" Target="https://github.com/ECP-CANDLE/Benchmarks.gi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mailto:yoonh@ornl.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523B-374A-D64A-BEF7-7684FC5E02AE}"/>
              </a:ext>
            </a:extLst>
          </p:cNvPr>
          <p:cNvSpPr>
            <a:spLocks noGrp="1"/>
          </p:cNvSpPr>
          <p:nvPr>
            <p:ph type="ctrTitle"/>
          </p:nvPr>
        </p:nvSpPr>
        <p:spPr>
          <a:xfrm>
            <a:off x="428736" y="1388962"/>
            <a:ext cx="8678194" cy="1421928"/>
          </a:xfrm>
        </p:spPr>
        <p:txBody>
          <a:bodyPr/>
          <a:lstStyle/>
          <a:p>
            <a:r>
              <a:rPr lang="en-US" dirty="0"/>
              <a:t>Automatic information extraction from free-text pathology reports using multi-task convolutional neural networks </a:t>
            </a:r>
          </a:p>
        </p:txBody>
      </p:sp>
      <p:sp>
        <p:nvSpPr>
          <p:cNvPr id="3" name="Subtitle 2">
            <a:extLst>
              <a:ext uri="{FF2B5EF4-FFF2-40B4-BE49-F238E27FC236}">
                <a16:creationId xmlns:a16="http://schemas.microsoft.com/office/drawing/2014/main" id="{D4BF6834-D779-024F-8244-B17A15AD7985}"/>
              </a:ext>
            </a:extLst>
          </p:cNvPr>
          <p:cNvSpPr>
            <a:spLocks noGrp="1"/>
          </p:cNvSpPr>
          <p:nvPr>
            <p:ph type="subTitle" idx="1"/>
          </p:nvPr>
        </p:nvSpPr>
        <p:spPr>
          <a:xfrm>
            <a:off x="447480" y="3013455"/>
            <a:ext cx="7357837" cy="2028101"/>
          </a:xfrm>
        </p:spPr>
        <p:txBody>
          <a:bodyPr/>
          <a:lstStyle/>
          <a:p>
            <a:r>
              <a:rPr lang="en-US" dirty="0"/>
              <a:t>Hong-Jun Yoon</a:t>
            </a:r>
          </a:p>
          <a:p>
            <a:r>
              <a:rPr lang="en-US" dirty="0"/>
              <a:t>Biomedical Sciences, Engineering and Computing Group</a:t>
            </a:r>
          </a:p>
          <a:p>
            <a:r>
              <a:rPr lang="en-US" dirty="0"/>
              <a:t>Computer Sciences and Engineering Division</a:t>
            </a:r>
          </a:p>
        </p:txBody>
      </p:sp>
    </p:spTree>
    <p:extLst>
      <p:ext uri="{BB962C8B-B14F-4D97-AF65-F5344CB8AC3E}">
        <p14:creationId xmlns:p14="http://schemas.microsoft.com/office/powerpoint/2010/main" val="1181269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DAC7A-3419-9741-AE70-96A12A37EC1E}"/>
              </a:ext>
            </a:extLst>
          </p:cNvPr>
          <p:cNvSpPr>
            <a:spLocks noGrp="1"/>
          </p:cNvSpPr>
          <p:nvPr>
            <p:ph type="title"/>
          </p:nvPr>
        </p:nvSpPr>
        <p:spPr/>
        <p:txBody>
          <a:bodyPr/>
          <a:lstStyle/>
          <a:p>
            <a:r>
              <a:rPr lang="en-US" dirty="0"/>
              <a:t>Implementations / codes</a:t>
            </a:r>
          </a:p>
        </p:txBody>
      </p:sp>
      <p:sp>
        <p:nvSpPr>
          <p:cNvPr id="3" name="Content Placeholder 2">
            <a:extLst>
              <a:ext uri="{FF2B5EF4-FFF2-40B4-BE49-F238E27FC236}">
                <a16:creationId xmlns:a16="http://schemas.microsoft.com/office/drawing/2014/main" id="{03160C0B-4349-9447-9098-07CCCE449433}"/>
              </a:ext>
            </a:extLst>
          </p:cNvPr>
          <p:cNvSpPr>
            <a:spLocks noGrp="1"/>
          </p:cNvSpPr>
          <p:nvPr>
            <p:ph idx="1"/>
          </p:nvPr>
        </p:nvSpPr>
        <p:spPr/>
        <p:txBody>
          <a:bodyPr/>
          <a:lstStyle/>
          <a:p>
            <a:r>
              <a:rPr lang="en-US" dirty="0"/>
              <a:t>ECP CANDLE Benchmarks</a:t>
            </a:r>
          </a:p>
          <a:p>
            <a:pPr lvl="1"/>
            <a:r>
              <a:rPr lang="en-US" dirty="0"/>
              <a:t>Pilot 3 Benchmark 3 (P3B3) – MT-CNN</a:t>
            </a:r>
          </a:p>
          <a:p>
            <a:pPr lvl="1"/>
            <a:r>
              <a:rPr lang="en-US" dirty="0"/>
              <a:t>GitHub repository </a:t>
            </a:r>
            <a:r>
              <a:rPr lang="en-US" dirty="0">
                <a:hlinkClick r:id="rId2"/>
              </a:rPr>
              <a:t>https://github.com/ECP-CANDLE/Benchmarks.git</a:t>
            </a:r>
            <a:endParaRPr lang="en-US" dirty="0"/>
          </a:p>
          <a:p>
            <a:r>
              <a:rPr lang="en-US" dirty="0"/>
              <a:t>JDACS4C</a:t>
            </a:r>
          </a:p>
          <a:p>
            <a:pPr lvl="1"/>
            <a:r>
              <a:rPr lang="en-US" dirty="0"/>
              <a:t>NCI CBIIT Sandbox</a:t>
            </a:r>
          </a:p>
          <a:p>
            <a:pPr lvl="1"/>
            <a:r>
              <a:rPr lang="en-US" dirty="0"/>
              <a:t>pilot3_MT-CNN_ORNL</a:t>
            </a:r>
          </a:p>
          <a:p>
            <a:pPr lvl="1"/>
            <a:r>
              <a:rPr lang="en-US" dirty="0"/>
              <a:t>GitHub repository </a:t>
            </a:r>
            <a:r>
              <a:rPr lang="en-US" dirty="0">
                <a:hlinkClick r:id="rId3"/>
              </a:rPr>
              <a:t>https://github.com/CBIIT/pilot3_MT-CNN_ORNL.git</a:t>
            </a:r>
            <a:endParaRPr lang="en-US" dirty="0"/>
          </a:p>
          <a:p>
            <a:pPr marL="398463" lvl="1" indent="0">
              <a:buNone/>
            </a:pPr>
            <a:endParaRPr lang="en-US" dirty="0"/>
          </a:p>
        </p:txBody>
      </p:sp>
    </p:spTree>
    <p:extLst>
      <p:ext uri="{BB962C8B-B14F-4D97-AF65-F5344CB8AC3E}">
        <p14:creationId xmlns:p14="http://schemas.microsoft.com/office/powerpoint/2010/main" val="1841960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584D2-D2CB-F847-A710-CE98C1D058F5}"/>
              </a:ext>
            </a:extLst>
          </p:cNvPr>
          <p:cNvSpPr>
            <a:spLocks noGrp="1"/>
          </p:cNvSpPr>
          <p:nvPr>
            <p:ph type="title"/>
          </p:nvPr>
        </p:nvSpPr>
        <p:spPr/>
        <p:txBody>
          <a:bodyPr/>
          <a:lstStyle/>
          <a:p>
            <a:r>
              <a:rPr lang="en-US" dirty="0"/>
              <a:t>MT-CNN models for text classification</a:t>
            </a:r>
          </a:p>
        </p:txBody>
      </p:sp>
      <p:pic>
        <p:nvPicPr>
          <p:cNvPr id="4" name="Picture 3">
            <a:extLst>
              <a:ext uri="{FF2B5EF4-FFF2-40B4-BE49-F238E27FC236}">
                <a16:creationId xmlns:a16="http://schemas.microsoft.com/office/drawing/2014/main" id="{2996219A-7AC7-DD4D-A6B2-4848832D0F58}"/>
              </a:ext>
            </a:extLst>
          </p:cNvPr>
          <p:cNvPicPr>
            <a:picLocks noChangeAspect="1"/>
          </p:cNvPicPr>
          <p:nvPr/>
        </p:nvPicPr>
        <p:blipFill>
          <a:blip r:embed="rId3"/>
          <a:stretch>
            <a:fillRect/>
          </a:stretch>
        </p:blipFill>
        <p:spPr>
          <a:xfrm>
            <a:off x="1177728" y="1253049"/>
            <a:ext cx="9934077" cy="5185851"/>
          </a:xfrm>
          <a:prstGeom prst="rect">
            <a:avLst/>
          </a:prstGeom>
        </p:spPr>
      </p:pic>
      <p:sp>
        <p:nvSpPr>
          <p:cNvPr id="5" name="Rounded Rectangle 4">
            <a:extLst>
              <a:ext uri="{FF2B5EF4-FFF2-40B4-BE49-F238E27FC236}">
                <a16:creationId xmlns:a16="http://schemas.microsoft.com/office/drawing/2014/main" id="{0AE2884B-C9C5-BF44-9E89-F9F39B660298}"/>
              </a:ext>
            </a:extLst>
          </p:cNvPr>
          <p:cNvSpPr/>
          <p:nvPr/>
        </p:nvSpPr>
        <p:spPr>
          <a:xfrm>
            <a:off x="2130552" y="2093976"/>
            <a:ext cx="2231136" cy="3154680"/>
          </a:xfrm>
          <a:prstGeom prst="roundRect">
            <a:avLst/>
          </a:prstGeom>
          <a:noFill/>
          <a:ln w="57150"/>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TextBox 5">
            <a:extLst>
              <a:ext uri="{FF2B5EF4-FFF2-40B4-BE49-F238E27FC236}">
                <a16:creationId xmlns:a16="http://schemas.microsoft.com/office/drawing/2014/main" id="{CEB5DBAB-291F-A84A-92E5-6CE505F1CD55}"/>
              </a:ext>
            </a:extLst>
          </p:cNvPr>
          <p:cNvSpPr txBox="1"/>
          <p:nvPr/>
        </p:nvSpPr>
        <p:spPr>
          <a:xfrm>
            <a:off x="2130552" y="1752344"/>
            <a:ext cx="2356735" cy="341632"/>
          </a:xfrm>
          <a:prstGeom prst="rect">
            <a:avLst/>
          </a:prstGeom>
          <a:noFill/>
        </p:spPr>
        <p:txBody>
          <a:bodyPr wrap="none" rtlCol="0">
            <a:spAutoFit/>
          </a:bodyPr>
          <a:lstStyle/>
          <a:p>
            <a:pPr algn="l">
              <a:lnSpc>
                <a:spcPct val="90000"/>
              </a:lnSpc>
            </a:pPr>
            <a:r>
              <a:rPr lang="en-US" dirty="0">
                <a:latin typeface="+mn-lt"/>
              </a:rPr>
              <a:t>Word-level features</a:t>
            </a:r>
          </a:p>
        </p:txBody>
      </p:sp>
      <p:sp>
        <p:nvSpPr>
          <p:cNvPr id="7" name="Rounded Rectangle 6">
            <a:extLst>
              <a:ext uri="{FF2B5EF4-FFF2-40B4-BE49-F238E27FC236}">
                <a16:creationId xmlns:a16="http://schemas.microsoft.com/office/drawing/2014/main" id="{5DF63B61-E324-034F-AC35-8FA5279EFB06}"/>
              </a:ext>
            </a:extLst>
          </p:cNvPr>
          <p:cNvSpPr/>
          <p:nvPr/>
        </p:nvSpPr>
        <p:spPr>
          <a:xfrm>
            <a:off x="4745736" y="1752344"/>
            <a:ext cx="3959352" cy="3898648"/>
          </a:xfrm>
          <a:prstGeom prst="roundRect">
            <a:avLst/>
          </a:prstGeom>
          <a:noFill/>
          <a:ln w="57150"/>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TextBox 7">
            <a:extLst>
              <a:ext uri="{FF2B5EF4-FFF2-40B4-BE49-F238E27FC236}">
                <a16:creationId xmlns:a16="http://schemas.microsoft.com/office/drawing/2014/main" id="{EBA865F8-FAA2-5742-8A0B-DAC97477B0CC}"/>
              </a:ext>
            </a:extLst>
          </p:cNvPr>
          <p:cNvSpPr txBox="1"/>
          <p:nvPr/>
        </p:nvSpPr>
        <p:spPr>
          <a:xfrm>
            <a:off x="4745736" y="1112264"/>
            <a:ext cx="2501006" cy="341632"/>
          </a:xfrm>
          <a:prstGeom prst="rect">
            <a:avLst/>
          </a:prstGeom>
          <a:noFill/>
        </p:spPr>
        <p:txBody>
          <a:bodyPr wrap="none" rtlCol="0">
            <a:spAutoFit/>
          </a:bodyPr>
          <a:lstStyle/>
          <a:p>
            <a:pPr algn="l">
              <a:lnSpc>
                <a:spcPct val="90000"/>
              </a:lnSpc>
            </a:pPr>
            <a:r>
              <a:rPr lang="en-US" dirty="0">
                <a:latin typeface="+mn-lt"/>
              </a:rPr>
              <a:t>Phrase-level features</a:t>
            </a:r>
          </a:p>
        </p:txBody>
      </p:sp>
      <p:sp>
        <p:nvSpPr>
          <p:cNvPr id="9" name="Rounded Rectangle 8">
            <a:extLst>
              <a:ext uri="{FF2B5EF4-FFF2-40B4-BE49-F238E27FC236}">
                <a16:creationId xmlns:a16="http://schemas.microsoft.com/office/drawing/2014/main" id="{C9B7C0C5-820E-2747-A71A-C255687BE7E2}"/>
              </a:ext>
            </a:extLst>
          </p:cNvPr>
          <p:cNvSpPr/>
          <p:nvPr/>
        </p:nvSpPr>
        <p:spPr>
          <a:xfrm>
            <a:off x="8951976" y="1752344"/>
            <a:ext cx="2057400" cy="3898648"/>
          </a:xfrm>
          <a:prstGeom prst="roundRect">
            <a:avLst/>
          </a:prstGeom>
          <a:noFill/>
          <a:ln w="57150"/>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TextBox 9">
            <a:extLst>
              <a:ext uri="{FF2B5EF4-FFF2-40B4-BE49-F238E27FC236}">
                <a16:creationId xmlns:a16="http://schemas.microsoft.com/office/drawing/2014/main" id="{AD18BA7E-B53D-A74B-BAA6-4C838D69A5F8}"/>
              </a:ext>
            </a:extLst>
          </p:cNvPr>
          <p:cNvSpPr txBox="1"/>
          <p:nvPr/>
        </p:nvSpPr>
        <p:spPr>
          <a:xfrm>
            <a:off x="8951976" y="1080180"/>
            <a:ext cx="1821332" cy="341632"/>
          </a:xfrm>
          <a:prstGeom prst="rect">
            <a:avLst/>
          </a:prstGeom>
          <a:noFill/>
        </p:spPr>
        <p:txBody>
          <a:bodyPr wrap="none" rtlCol="0">
            <a:spAutoFit/>
          </a:bodyPr>
          <a:lstStyle/>
          <a:p>
            <a:pPr algn="l">
              <a:lnSpc>
                <a:spcPct val="90000"/>
              </a:lnSpc>
            </a:pPr>
            <a:r>
              <a:rPr lang="en-US" dirty="0">
                <a:latin typeface="+mn-lt"/>
              </a:rPr>
              <a:t>Transformation</a:t>
            </a:r>
          </a:p>
        </p:txBody>
      </p:sp>
    </p:spTree>
    <p:extLst>
      <p:ext uri="{BB962C8B-B14F-4D97-AF65-F5344CB8AC3E}">
        <p14:creationId xmlns:p14="http://schemas.microsoft.com/office/powerpoint/2010/main" val="321136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760D7-EB83-0041-835A-81F164251F6D}"/>
              </a:ext>
            </a:extLst>
          </p:cNvPr>
          <p:cNvSpPr>
            <a:spLocks noGrp="1"/>
          </p:cNvSpPr>
          <p:nvPr>
            <p:ph type="title"/>
          </p:nvPr>
        </p:nvSpPr>
        <p:spPr/>
        <p:txBody>
          <a:bodyPr/>
          <a:lstStyle/>
          <a:p>
            <a:r>
              <a:rPr lang="en-US" dirty="0"/>
              <a:t>Word embedding</a:t>
            </a:r>
          </a:p>
        </p:txBody>
      </p:sp>
      <p:sp>
        <p:nvSpPr>
          <p:cNvPr id="3" name="Content Placeholder 2">
            <a:extLst>
              <a:ext uri="{FF2B5EF4-FFF2-40B4-BE49-F238E27FC236}">
                <a16:creationId xmlns:a16="http://schemas.microsoft.com/office/drawing/2014/main" id="{07E731F8-162D-BE46-B249-F7681643F318}"/>
              </a:ext>
            </a:extLst>
          </p:cNvPr>
          <p:cNvSpPr>
            <a:spLocks noGrp="1"/>
          </p:cNvSpPr>
          <p:nvPr>
            <p:ph idx="1"/>
          </p:nvPr>
        </p:nvSpPr>
        <p:spPr/>
        <p:txBody>
          <a:bodyPr/>
          <a:lstStyle/>
          <a:p>
            <a:r>
              <a:rPr lang="en-US" dirty="0"/>
              <a:t>Carry syntactic and semantic meaning</a:t>
            </a:r>
          </a:p>
        </p:txBody>
      </p:sp>
      <p:pic>
        <p:nvPicPr>
          <p:cNvPr id="4" name="Picture 3">
            <a:extLst>
              <a:ext uri="{FF2B5EF4-FFF2-40B4-BE49-F238E27FC236}">
                <a16:creationId xmlns:a16="http://schemas.microsoft.com/office/drawing/2014/main" id="{7879B4DD-3BCF-2F4B-9C7B-D7E06435FFC1}"/>
              </a:ext>
            </a:extLst>
          </p:cNvPr>
          <p:cNvPicPr>
            <a:picLocks noChangeAspect="1"/>
          </p:cNvPicPr>
          <p:nvPr/>
        </p:nvPicPr>
        <p:blipFill>
          <a:blip r:embed="rId3"/>
          <a:stretch>
            <a:fillRect/>
          </a:stretch>
        </p:blipFill>
        <p:spPr>
          <a:xfrm>
            <a:off x="1076325" y="2263639"/>
            <a:ext cx="5019675" cy="3830117"/>
          </a:xfrm>
          <a:prstGeom prst="rect">
            <a:avLst/>
          </a:prstGeom>
        </p:spPr>
      </p:pic>
      <p:pic>
        <p:nvPicPr>
          <p:cNvPr id="6" name="Picture 5">
            <a:extLst>
              <a:ext uri="{FF2B5EF4-FFF2-40B4-BE49-F238E27FC236}">
                <a16:creationId xmlns:a16="http://schemas.microsoft.com/office/drawing/2014/main" id="{CE776397-449B-6D49-9AF9-79B7DF284009}"/>
              </a:ext>
            </a:extLst>
          </p:cNvPr>
          <p:cNvPicPr>
            <a:picLocks noChangeAspect="1"/>
          </p:cNvPicPr>
          <p:nvPr/>
        </p:nvPicPr>
        <p:blipFill>
          <a:blip r:embed="rId4"/>
          <a:stretch>
            <a:fillRect/>
          </a:stretch>
        </p:blipFill>
        <p:spPr>
          <a:xfrm>
            <a:off x="6163055" y="2396530"/>
            <a:ext cx="5791139" cy="3564334"/>
          </a:xfrm>
          <a:prstGeom prst="rect">
            <a:avLst/>
          </a:prstGeom>
        </p:spPr>
      </p:pic>
    </p:spTree>
    <p:extLst>
      <p:ext uri="{BB962C8B-B14F-4D97-AF65-F5344CB8AC3E}">
        <p14:creationId xmlns:p14="http://schemas.microsoft.com/office/powerpoint/2010/main" val="685967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9BEDC-DE45-1B41-A024-E54B1E312050}"/>
              </a:ext>
            </a:extLst>
          </p:cNvPr>
          <p:cNvSpPr>
            <a:spLocks noGrp="1"/>
          </p:cNvSpPr>
          <p:nvPr>
            <p:ph type="title"/>
          </p:nvPr>
        </p:nvSpPr>
        <p:spPr/>
        <p:txBody>
          <a:bodyPr/>
          <a:lstStyle/>
          <a:p>
            <a:r>
              <a:rPr lang="en-US" dirty="0"/>
              <a:t>Word embedding training</a:t>
            </a:r>
          </a:p>
        </p:txBody>
      </p:sp>
      <p:sp>
        <p:nvSpPr>
          <p:cNvPr id="3" name="Content Placeholder 2">
            <a:extLst>
              <a:ext uri="{FF2B5EF4-FFF2-40B4-BE49-F238E27FC236}">
                <a16:creationId xmlns:a16="http://schemas.microsoft.com/office/drawing/2014/main" id="{CB1DCF0E-7E76-864D-B3D1-628713B32322}"/>
              </a:ext>
            </a:extLst>
          </p:cNvPr>
          <p:cNvSpPr>
            <a:spLocks noGrp="1"/>
          </p:cNvSpPr>
          <p:nvPr>
            <p:ph idx="1"/>
          </p:nvPr>
        </p:nvSpPr>
        <p:spPr/>
        <p:txBody>
          <a:bodyPr/>
          <a:lstStyle/>
          <a:p>
            <a:r>
              <a:rPr lang="en-US" dirty="0"/>
              <a:t>Word embedding matrices</a:t>
            </a:r>
          </a:p>
          <a:p>
            <a:pPr lvl="1"/>
            <a:r>
              <a:rPr lang="en-US" dirty="0"/>
              <a:t>Pre-trained</a:t>
            </a:r>
          </a:p>
          <a:p>
            <a:pPr lvl="1"/>
            <a:r>
              <a:rPr lang="en-US" dirty="0"/>
              <a:t>Homebrew</a:t>
            </a:r>
          </a:p>
          <a:p>
            <a:pPr lvl="2"/>
            <a:r>
              <a:rPr lang="en-US" dirty="0"/>
              <a:t>word2vec</a:t>
            </a:r>
          </a:p>
          <a:p>
            <a:pPr lvl="2"/>
            <a:r>
              <a:rPr lang="en-US" dirty="0" err="1"/>
              <a:t>GloVe</a:t>
            </a:r>
            <a:endParaRPr lang="en-US" dirty="0"/>
          </a:p>
          <a:p>
            <a:pPr lvl="2"/>
            <a:r>
              <a:rPr lang="en-US" dirty="0" err="1"/>
              <a:t>FastText</a:t>
            </a:r>
            <a:endParaRPr lang="en-US" dirty="0"/>
          </a:p>
          <a:p>
            <a:r>
              <a:rPr lang="en-US" dirty="0"/>
              <a:t>Randomly initialized word embedding</a:t>
            </a:r>
          </a:p>
          <a:p>
            <a:pPr lvl="1"/>
            <a:r>
              <a:rPr lang="en-US" dirty="0"/>
              <a:t>Let DL training determines its best WE representation</a:t>
            </a:r>
          </a:p>
        </p:txBody>
      </p:sp>
    </p:spTree>
    <p:extLst>
      <p:ext uri="{BB962C8B-B14F-4D97-AF65-F5344CB8AC3E}">
        <p14:creationId xmlns:p14="http://schemas.microsoft.com/office/powerpoint/2010/main" val="435756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6D4F1-8E82-7C4C-BC15-C0E182C63F58}"/>
              </a:ext>
            </a:extLst>
          </p:cNvPr>
          <p:cNvSpPr>
            <a:spLocks noGrp="1"/>
          </p:cNvSpPr>
          <p:nvPr>
            <p:ph type="title"/>
          </p:nvPr>
        </p:nvSpPr>
        <p:spPr/>
        <p:txBody>
          <a:bodyPr/>
          <a:lstStyle/>
          <a:p>
            <a:r>
              <a:rPr lang="en-US" dirty="0"/>
              <a:t>Convolution – physical significance</a:t>
            </a:r>
          </a:p>
        </p:txBody>
      </p:sp>
      <p:pic>
        <p:nvPicPr>
          <p:cNvPr id="4" name="Picture 3">
            <a:extLst>
              <a:ext uri="{FF2B5EF4-FFF2-40B4-BE49-F238E27FC236}">
                <a16:creationId xmlns:a16="http://schemas.microsoft.com/office/drawing/2014/main" id="{67FAFB4A-7350-874B-B7B2-E0D71B73A3AD}"/>
              </a:ext>
            </a:extLst>
          </p:cNvPr>
          <p:cNvPicPr>
            <a:picLocks noChangeAspect="1"/>
          </p:cNvPicPr>
          <p:nvPr/>
        </p:nvPicPr>
        <p:blipFill>
          <a:blip r:embed="rId3"/>
          <a:stretch>
            <a:fillRect/>
          </a:stretch>
        </p:blipFill>
        <p:spPr>
          <a:xfrm>
            <a:off x="2624137" y="998185"/>
            <a:ext cx="6943725" cy="5463558"/>
          </a:xfrm>
          <a:prstGeom prst="rect">
            <a:avLst/>
          </a:prstGeom>
        </p:spPr>
      </p:pic>
    </p:spTree>
    <p:extLst>
      <p:ext uri="{BB962C8B-B14F-4D97-AF65-F5344CB8AC3E}">
        <p14:creationId xmlns:p14="http://schemas.microsoft.com/office/powerpoint/2010/main" val="3706389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1CD7-1F57-D445-B0F2-522E90658C90}"/>
              </a:ext>
            </a:extLst>
          </p:cNvPr>
          <p:cNvSpPr>
            <a:spLocks noGrp="1"/>
          </p:cNvSpPr>
          <p:nvPr>
            <p:ph type="title"/>
          </p:nvPr>
        </p:nvSpPr>
        <p:spPr/>
        <p:txBody>
          <a:bodyPr/>
          <a:lstStyle/>
          <a:p>
            <a:r>
              <a:rPr lang="en-US" dirty="0"/>
              <a:t>1D convolution</a:t>
            </a:r>
          </a:p>
        </p:txBody>
      </p:sp>
      <p:sp>
        <p:nvSpPr>
          <p:cNvPr id="3" name="Content Placeholder 2">
            <a:extLst>
              <a:ext uri="{FF2B5EF4-FFF2-40B4-BE49-F238E27FC236}">
                <a16:creationId xmlns:a16="http://schemas.microsoft.com/office/drawing/2014/main" id="{5C633BDD-B613-B244-A56F-83069EB01838}"/>
              </a:ext>
            </a:extLst>
          </p:cNvPr>
          <p:cNvSpPr>
            <a:spLocks noGrp="1"/>
          </p:cNvSpPr>
          <p:nvPr>
            <p:ph idx="1"/>
          </p:nvPr>
        </p:nvSpPr>
        <p:spPr/>
        <p:txBody>
          <a:bodyPr/>
          <a:lstStyle/>
          <a:p>
            <a:r>
              <a:rPr lang="en-US" dirty="0"/>
              <a:t>Feature maps</a:t>
            </a:r>
          </a:p>
        </p:txBody>
      </p:sp>
      <p:pic>
        <p:nvPicPr>
          <p:cNvPr id="4" name="Picture 3">
            <a:extLst>
              <a:ext uri="{FF2B5EF4-FFF2-40B4-BE49-F238E27FC236}">
                <a16:creationId xmlns:a16="http://schemas.microsoft.com/office/drawing/2014/main" id="{03D518D5-7FE4-9841-A426-E35B75EFE69E}"/>
              </a:ext>
            </a:extLst>
          </p:cNvPr>
          <p:cNvPicPr>
            <a:picLocks noChangeAspect="1"/>
          </p:cNvPicPr>
          <p:nvPr/>
        </p:nvPicPr>
        <p:blipFill>
          <a:blip r:embed="rId3"/>
          <a:stretch>
            <a:fillRect/>
          </a:stretch>
        </p:blipFill>
        <p:spPr>
          <a:xfrm>
            <a:off x="4178799" y="559629"/>
            <a:ext cx="6584451" cy="5738741"/>
          </a:xfrm>
          <a:prstGeom prst="rect">
            <a:avLst/>
          </a:prstGeom>
        </p:spPr>
      </p:pic>
    </p:spTree>
    <p:extLst>
      <p:ext uri="{BB962C8B-B14F-4D97-AF65-F5344CB8AC3E}">
        <p14:creationId xmlns:p14="http://schemas.microsoft.com/office/powerpoint/2010/main" val="830251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1586-98A9-7948-B670-BC57A1E857F6}"/>
              </a:ext>
            </a:extLst>
          </p:cNvPr>
          <p:cNvSpPr>
            <a:spLocks noGrp="1"/>
          </p:cNvSpPr>
          <p:nvPr>
            <p:ph type="title"/>
          </p:nvPr>
        </p:nvSpPr>
        <p:spPr/>
        <p:txBody>
          <a:bodyPr/>
          <a:lstStyle/>
          <a:p>
            <a:r>
              <a:rPr lang="en-US" dirty="0"/>
              <a:t>Global max-pooling</a:t>
            </a:r>
          </a:p>
        </p:txBody>
      </p:sp>
      <p:sp>
        <p:nvSpPr>
          <p:cNvPr id="3" name="Content Placeholder 2">
            <a:extLst>
              <a:ext uri="{FF2B5EF4-FFF2-40B4-BE49-F238E27FC236}">
                <a16:creationId xmlns:a16="http://schemas.microsoft.com/office/drawing/2014/main" id="{2515BC54-AD88-C241-8585-293EA8492CEE}"/>
              </a:ext>
            </a:extLst>
          </p:cNvPr>
          <p:cNvSpPr>
            <a:spLocks noGrp="1"/>
          </p:cNvSpPr>
          <p:nvPr>
            <p:ph idx="1"/>
          </p:nvPr>
        </p:nvSpPr>
        <p:spPr/>
        <p:txBody>
          <a:bodyPr/>
          <a:lstStyle/>
          <a:p>
            <a:r>
              <a:rPr lang="en-US" dirty="0"/>
              <a:t>May lost temporal information</a:t>
            </a:r>
          </a:p>
        </p:txBody>
      </p:sp>
      <p:pic>
        <p:nvPicPr>
          <p:cNvPr id="5" name="Picture 4">
            <a:extLst>
              <a:ext uri="{FF2B5EF4-FFF2-40B4-BE49-F238E27FC236}">
                <a16:creationId xmlns:a16="http://schemas.microsoft.com/office/drawing/2014/main" id="{2B79AA2F-7E7C-4C4B-A9CC-4ACF249BE015}"/>
              </a:ext>
            </a:extLst>
          </p:cNvPr>
          <p:cNvPicPr>
            <a:picLocks noChangeAspect="1"/>
          </p:cNvPicPr>
          <p:nvPr/>
        </p:nvPicPr>
        <p:blipFill>
          <a:blip r:embed="rId3"/>
          <a:stretch>
            <a:fillRect/>
          </a:stretch>
        </p:blipFill>
        <p:spPr>
          <a:xfrm>
            <a:off x="523079" y="2343149"/>
            <a:ext cx="11145842" cy="3933826"/>
          </a:xfrm>
          <a:prstGeom prst="rect">
            <a:avLst/>
          </a:prstGeom>
        </p:spPr>
      </p:pic>
    </p:spTree>
    <p:extLst>
      <p:ext uri="{BB962C8B-B14F-4D97-AF65-F5344CB8AC3E}">
        <p14:creationId xmlns:p14="http://schemas.microsoft.com/office/powerpoint/2010/main" val="843362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E5EED-FFF6-4D44-9CFF-11619423D2ED}"/>
              </a:ext>
            </a:extLst>
          </p:cNvPr>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1590079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42D3-DF6A-3447-83FD-C99156629C1B}"/>
              </a:ext>
            </a:extLst>
          </p:cNvPr>
          <p:cNvSpPr>
            <a:spLocks noGrp="1"/>
          </p:cNvSpPr>
          <p:nvPr>
            <p:ph type="title"/>
          </p:nvPr>
        </p:nvSpPr>
        <p:spPr/>
        <p:txBody>
          <a:bodyPr/>
          <a:lstStyle/>
          <a:p>
            <a:r>
              <a:rPr lang="en-US" dirty="0"/>
              <a:t>Advantages</a:t>
            </a:r>
          </a:p>
        </p:txBody>
      </p:sp>
      <p:sp>
        <p:nvSpPr>
          <p:cNvPr id="3" name="Content Placeholder 2">
            <a:extLst>
              <a:ext uri="{FF2B5EF4-FFF2-40B4-BE49-F238E27FC236}">
                <a16:creationId xmlns:a16="http://schemas.microsoft.com/office/drawing/2014/main" id="{1161FDA9-3819-4640-8707-86884F3BEAC2}"/>
              </a:ext>
            </a:extLst>
          </p:cNvPr>
          <p:cNvSpPr>
            <a:spLocks noGrp="1"/>
          </p:cNvSpPr>
          <p:nvPr>
            <p:ph idx="1"/>
          </p:nvPr>
        </p:nvSpPr>
        <p:spPr/>
        <p:txBody>
          <a:bodyPr/>
          <a:lstStyle/>
          <a:p>
            <a:r>
              <a:rPr lang="en-US" dirty="0"/>
              <a:t>Prompt inference – less than 0.1 secs / case</a:t>
            </a:r>
          </a:p>
          <a:p>
            <a:pPr lvl="1"/>
            <a:r>
              <a:rPr lang="en-US" dirty="0"/>
              <a:t>Can read massive volume of data in a snap</a:t>
            </a:r>
          </a:p>
          <a:p>
            <a:pPr lvl="1"/>
            <a:r>
              <a:rPr lang="en-US" dirty="0"/>
              <a:t>No need special hardware (GPU)</a:t>
            </a:r>
          </a:p>
          <a:p>
            <a:r>
              <a:rPr lang="en-US" dirty="0"/>
              <a:t>Multi-task learning</a:t>
            </a:r>
          </a:p>
          <a:p>
            <a:pPr lvl="1"/>
            <a:r>
              <a:rPr lang="en-US" dirty="0"/>
              <a:t>Generalized features</a:t>
            </a:r>
          </a:p>
          <a:p>
            <a:pPr lvl="1"/>
            <a:r>
              <a:rPr lang="en-US" dirty="0"/>
              <a:t>Yield higher accuracy</a:t>
            </a:r>
          </a:p>
          <a:p>
            <a:r>
              <a:rPr lang="en-US" dirty="0"/>
              <a:t>Simple and intuitive</a:t>
            </a:r>
          </a:p>
          <a:p>
            <a:pPr lvl="1"/>
            <a:r>
              <a:rPr lang="en-US" dirty="0"/>
              <a:t>Easy to apply advanced features – UQ, Abstention, Novelty detection</a:t>
            </a:r>
          </a:p>
          <a:p>
            <a:pPr lvl="1"/>
            <a:r>
              <a:rPr lang="en-US" dirty="0"/>
              <a:t>Privacy aware training, distributed training, etc.</a:t>
            </a:r>
          </a:p>
          <a:p>
            <a:pPr lvl="1"/>
            <a:endParaRPr lang="en-US" dirty="0"/>
          </a:p>
        </p:txBody>
      </p:sp>
    </p:spTree>
    <p:extLst>
      <p:ext uri="{BB962C8B-B14F-4D97-AF65-F5344CB8AC3E}">
        <p14:creationId xmlns:p14="http://schemas.microsoft.com/office/powerpoint/2010/main" val="2913953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E2D3-FE23-2F40-8996-0D3F36F9EF74}"/>
              </a:ext>
            </a:extLst>
          </p:cNvPr>
          <p:cNvSpPr>
            <a:spLocks noGrp="1"/>
          </p:cNvSpPr>
          <p:nvPr>
            <p:ph type="title"/>
          </p:nvPr>
        </p:nvSpPr>
        <p:spPr/>
        <p:txBody>
          <a:bodyPr/>
          <a:lstStyle/>
          <a:p>
            <a:r>
              <a:rPr lang="en-US" dirty="0"/>
              <a:t>Need improvements</a:t>
            </a:r>
          </a:p>
        </p:txBody>
      </p:sp>
      <p:sp>
        <p:nvSpPr>
          <p:cNvPr id="3" name="Content Placeholder 2">
            <a:extLst>
              <a:ext uri="{FF2B5EF4-FFF2-40B4-BE49-F238E27FC236}">
                <a16:creationId xmlns:a16="http://schemas.microsoft.com/office/drawing/2014/main" id="{3BF1F345-D7F8-C54A-AD33-061AA6CE4CDC}"/>
              </a:ext>
            </a:extLst>
          </p:cNvPr>
          <p:cNvSpPr>
            <a:spLocks noGrp="1"/>
          </p:cNvSpPr>
          <p:nvPr>
            <p:ph idx="1"/>
          </p:nvPr>
        </p:nvSpPr>
        <p:spPr/>
        <p:txBody>
          <a:bodyPr/>
          <a:lstStyle/>
          <a:p>
            <a:r>
              <a:rPr lang="en-US" dirty="0"/>
              <a:t>Ambiguity on tasks</a:t>
            </a:r>
          </a:p>
          <a:p>
            <a:pPr lvl="1"/>
            <a:r>
              <a:rPr lang="en-US" dirty="0"/>
              <a:t>Colon / rectal, leukemia / lymphoma, Ill-defined types, unknown types</a:t>
            </a:r>
          </a:p>
          <a:p>
            <a:r>
              <a:rPr lang="en-US" dirty="0"/>
              <a:t>Variability / variety of expressions, typos, word orders</a:t>
            </a:r>
          </a:p>
          <a:p>
            <a:r>
              <a:rPr lang="en-US" dirty="0"/>
              <a:t>Severely imbalanced, underrepresented rare cancer types</a:t>
            </a:r>
          </a:p>
          <a:p>
            <a:pPr lvl="1"/>
            <a:r>
              <a:rPr lang="en-US" dirty="0"/>
              <a:t>Class weights</a:t>
            </a:r>
          </a:p>
          <a:p>
            <a:r>
              <a:rPr lang="en-US" dirty="0"/>
              <a:t>Ignorance of temporal components</a:t>
            </a:r>
          </a:p>
          <a:p>
            <a:pPr lvl="1"/>
            <a:r>
              <a:rPr lang="en-US" dirty="0"/>
              <a:t>Negation</a:t>
            </a:r>
          </a:p>
          <a:p>
            <a:r>
              <a:rPr lang="en-US" dirty="0"/>
              <a:t>Where is the Gold Standard?</a:t>
            </a:r>
          </a:p>
        </p:txBody>
      </p:sp>
    </p:spTree>
    <p:extLst>
      <p:ext uri="{BB962C8B-B14F-4D97-AF65-F5344CB8AC3E}">
        <p14:creationId xmlns:p14="http://schemas.microsoft.com/office/powerpoint/2010/main" val="1902265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6446-6DCF-5849-89BF-3BC279DDA9D9}"/>
              </a:ext>
            </a:extLst>
          </p:cNvPr>
          <p:cNvSpPr>
            <a:spLocks noGrp="1"/>
          </p:cNvSpPr>
          <p:nvPr>
            <p:ph type="title"/>
          </p:nvPr>
        </p:nvSpPr>
        <p:spPr>
          <a:xfrm>
            <a:off x="429767" y="274320"/>
            <a:ext cx="11430000" cy="978729"/>
          </a:xfrm>
        </p:spPr>
        <p:txBody>
          <a:bodyPr/>
          <a:lstStyle/>
          <a:p>
            <a:r>
              <a:rPr lang="en-US" dirty="0"/>
              <a:t>Joint Design of Advanced Computing Solutions for Cancer (JDACS4C)</a:t>
            </a:r>
          </a:p>
        </p:txBody>
      </p:sp>
      <p:pic>
        <p:nvPicPr>
          <p:cNvPr id="4" name="Picture 3">
            <a:extLst>
              <a:ext uri="{FF2B5EF4-FFF2-40B4-BE49-F238E27FC236}">
                <a16:creationId xmlns:a16="http://schemas.microsoft.com/office/drawing/2014/main" id="{27058D65-3978-044E-8EEE-0A8FB6A708E6}"/>
              </a:ext>
            </a:extLst>
          </p:cNvPr>
          <p:cNvPicPr>
            <a:picLocks noChangeAspect="1"/>
          </p:cNvPicPr>
          <p:nvPr/>
        </p:nvPicPr>
        <p:blipFill>
          <a:blip r:embed="rId3"/>
          <a:stretch>
            <a:fillRect/>
          </a:stretch>
        </p:blipFill>
        <p:spPr>
          <a:xfrm>
            <a:off x="2779450" y="1253049"/>
            <a:ext cx="6633099" cy="5330631"/>
          </a:xfrm>
          <a:prstGeom prst="rect">
            <a:avLst/>
          </a:prstGeom>
        </p:spPr>
      </p:pic>
    </p:spTree>
    <p:extLst>
      <p:ext uri="{BB962C8B-B14F-4D97-AF65-F5344CB8AC3E}">
        <p14:creationId xmlns:p14="http://schemas.microsoft.com/office/powerpoint/2010/main" val="3349171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6D95-DCCF-4C4A-AE0C-EFB800123FB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2843D12-EF2F-7F42-9E6E-9A99EFBB3D4A}"/>
              </a:ext>
            </a:extLst>
          </p:cNvPr>
          <p:cNvSpPr>
            <a:spLocks noGrp="1"/>
          </p:cNvSpPr>
          <p:nvPr>
            <p:ph idx="1"/>
          </p:nvPr>
        </p:nvSpPr>
        <p:spPr/>
        <p:txBody>
          <a:bodyPr/>
          <a:lstStyle/>
          <a:p>
            <a:r>
              <a:rPr lang="en-US" dirty="0"/>
              <a:t>Convolutional neural networks</a:t>
            </a:r>
          </a:p>
          <a:p>
            <a:pPr lvl="1"/>
            <a:r>
              <a:rPr lang="en-US" dirty="0"/>
              <a:t>For Natural Language Classification</a:t>
            </a:r>
          </a:p>
          <a:p>
            <a:pPr lvl="1"/>
            <a:r>
              <a:rPr lang="en-US" dirty="0"/>
              <a:t>Word-based</a:t>
            </a:r>
          </a:p>
          <a:p>
            <a:r>
              <a:rPr lang="en-US" dirty="0"/>
              <a:t>Multi-task learning mechanism</a:t>
            </a:r>
          </a:p>
          <a:p>
            <a:pPr lvl="1"/>
            <a:r>
              <a:rPr lang="en-US" dirty="0"/>
              <a:t>Shared feature representation, additive task-specific layers</a:t>
            </a:r>
          </a:p>
          <a:p>
            <a:pPr lvl="1"/>
            <a:r>
              <a:rPr lang="en-US" dirty="0"/>
              <a:t>Generalized features, higher scores</a:t>
            </a:r>
          </a:p>
          <a:p>
            <a:r>
              <a:rPr lang="en-US" dirty="0"/>
              <a:t>Achieved decent scores with high speed</a:t>
            </a:r>
          </a:p>
          <a:p>
            <a:pPr lvl="1"/>
            <a:r>
              <a:rPr lang="en-US" dirty="0"/>
              <a:t>Cost effective</a:t>
            </a:r>
          </a:p>
          <a:p>
            <a:pPr lvl="1"/>
            <a:endParaRPr lang="en-US" dirty="0"/>
          </a:p>
          <a:p>
            <a:pPr lvl="1"/>
            <a:endParaRPr lang="en-US" dirty="0"/>
          </a:p>
        </p:txBody>
      </p:sp>
    </p:spTree>
    <p:extLst>
      <p:ext uri="{BB962C8B-B14F-4D97-AF65-F5344CB8AC3E}">
        <p14:creationId xmlns:p14="http://schemas.microsoft.com/office/powerpoint/2010/main" val="1367278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39CC-9C2D-4448-B458-F65A8E914A91}"/>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A2BAAEA4-9E5F-C249-8293-B224D1CE6927}"/>
              </a:ext>
            </a:extLst>
          </p:cNvPr>
          <p:cNvSpPr>
            <a:spLocks noGrp="1"/>
          </p:cNvSpPr>
          <p:nvPr>
            <p:ph idx="1"/>
          </p:nvPr>
        </p:nvSpPr>
        <p:spPr/>
        <p:txBody>
          <a:bodyPr/>
          <a:lstStyle/>
          <a:p>
            <a:r>
              <a:rPr lang="en-US" dirty="0"/>
              <a:t>For the further / follow-up inquiries: please contact </a:t>
            </a:r>
            <a:br>
              <a:rPr lang="en-US" dirty="0"/>
            </a:br>
            <a:br>
              <a:rPr lang="en-US" dirty="0"/>
            </a:br>
            <a:r>
              <a:rPr lang="en-US" dirty="0"/>
              <a:t>Hong-Jun Yoon (</a:t>
            </a:r>
            <a:r>
              <a:rPr lang="en-US" dirty="0">
                <a:hlinkClick r:id="rId2"/>
              </a:rPr>
              <a:t>yoonh@ornl.gov</a:t>
            </a:r>
            <a:r>
              <a:rPr lang="en-US"/>
              <a:t>)</a:t>
            </a:r>
            <a:br>
              <a:rPr lang="en-US"/>
            </a:br>
            <a:endParaRPr lang="en-US" dirty="0"/>
          </a:p>
          <a:p>
            <a:r>
              <a:rPr lang="en-US" dirty="0"/>
              <a:t>Questions?</a:t>
            </a:r>
          </a:p>
        </p:txBody>
      </p:sp>
    </p:spTree>
    <p:extLst>
      <p:ext uri="{BB962C8B-B14F-4D97-AF65-F5344CB8AC3E}">
        <p14:creationId xmlns:p14="http://schemas.microsoft.com/office/powerpoint/2010/main" val="3737532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91E62-70A0-BC4E-B727-744DAF6272D4}"/>
              </a:ext>
            </a:extLst>
          </p:cNvPr>
          <p:cNvSpPr>
            <a:spLocks noGrp="1"/>
          </p:cNvSpPr>
          <p:nvPr>
            <p:ph type="title"/>
          </p:nvPr>
        </p:nvSpPr>
        <p:spPr>
          <a:xfrm>
            <a:off x="429767" y="274320"/>
            <a:ext cx="11430000" cy="978729"/>
          </a:xfrm>
        </p:spPr>
        <p:txBody>
          <a:bodyPr/>
          <a:lstStyle/>
          <a:p>
            <a:r>
              <a:rPr lang="en-US" dirty="0"/>
              <a:t>Pilot 3 - Population Level Pilot for Population Information Integration, Analysis and Modeling</a:t>
            </a:r>
          </a:p>
        </p:txBody>
      </p:sp>
      <p:pic>
        <p:nvPicPr>
          <p:cNvPr id="4" name="Picture 3">
            <a:extLst>
              <a:ext uri="{FF2B5EF4-FFF2-40B4-BE49-F238E27FC236}">
                <a16:creationId xmlns:a16="http://schemas.microsoft.com/office/drawing/2014/main" id="{E23D93DF-A259-CA49-A151-B34838A4A417}"/>
              </a:ext>
            </a:extLst>
          </p:cNvPr>
          <p:cNvPicPr>
            <a:picLocks noChangeAspect="1"/>
          </p:cNvPicPr>
          <p:nvPr/>
        </p:nvPicPr>
        <p:blipFill>
          <a:blip r:embed="rId3"/>
          <a:stretch>
            <a:fillRect/>
          </a:stretch>
        </p:blipFill>
        <p:spPr>
          <a:xfrm>
            <a:off x="2438050" y="1156080"/>
            <a:ext cx="7315899" cy="5700868"/>
          </a:xfrm>
          <a:prstGeom prst="rect">
            <a:avLst/>
          </a:prstGeom>
        </p:spPr>
      </p:pic>
    </p:spTree>
    <p:extLst>
      <p:ext uri="{BB962C8B-B14F-4D97-AF65-F5344CB8AC3E}">
        <p14:creationId xmlns:p14="http://schemas.microsoft.com/office/powerpoint/2010/main" val="4017311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A212-0049-6046-BCE5-E59DC1F892E8}"/>
              </a:ext>
            </a:extLst>
          </p:cNvPr>
          <p:cNvSpPr>
            <a:spLocks noGrp="1"/>
          </p:cNvSpPr>
          <p:nvPr>
            <p:ph type="title"/>
          </p:nvPr>
        </p:nvSpPr>
        <p:spPr/>
        <p:txBody>
          <a:bodyPr/>
          <a:lstStyle/>
          <a:p>
            <a:r>
              <a:rPr lang="en-US" dirty="0"/>
              <a:t>Deep Text Comprehension</a:t>
            </a:r>
          </a:p>
        </p:txBody>
      </p:sp>
      <p:sp>
        <p:nvSpPr>
          <p:cNvPr id="3" name="Content Placeholder 2">
            <a:extLst>
              <a:ext uri="{FF2B5EF4-FFF2-40B4-BE49-F238E27FC236}">
                <a16:creationId xmlns:a16="http://schemas.microsoft.com/office/drawing/2014/main" id="{AF940158-579E-4142-9205-BE444D0267A0}"/>
              </a:ext>
            </a:extLst>
          </p:cNvPr>
          <p:cNvSpPr>
            <a:spLocks noGrp="1"/>
          </p:cNvSpPr>
          <p:nvPr>
            <p:ph idx="1"/>
          </p:nvPr>
        </p:nvSpPr>
        <p:spPr/>
        <p:txBody>
          <a:bodyPr/>
          <a:lstStyle/>
          <a:p>
            <a:r>
              <a:rPr lang="en-US" b="1" dirty="0">
                <a:solidFill>
                  <a:srgbClr val="C00000"/>
                </a:solidFill>
                <a:latin typeface="Avenir Medium"/>
                <a:cs typeface="Avenir Medium"/>
              </a:rPr>
              <a:t>NEED</a:t>
            </a:r>
          </a:p>
          <a:p>
            <a:pPr lvl="1"/>
            <a:r>
              <a:rPr lang="en-US" dirty="0">
                <a:latin typeface="Avenir Medium"/>
                <a:cs typeface="Avenir Medium"/>
              </a:rPr>
              <a:t>Abstracting structured data from free-text pathology reports is critical for the national cancer surveillance program</a:t>
            </a:r>
          </a:p>
          <a:p>
            <a:pPr lvl="1"/>
            <a:endParaRPr lang="en-US" sz="800" b="1" dirty="0">
              <a:solidFill>
                <a:srgbClr val="C00000"/>
              </a:solidFill>
              <a:latin typeface="Avenir Medium"/>
              <a:cs typeface="Avenir Medium"/>
            </a:endParaRPr>
          </a:p>
          <a:p>
            <a:r>
              <a:rPr lang="en-US" b="1" dirty="0">
                <a:solidFill>
                  <a:srgbClr val="C00000"/>
                </a:solidFill>
                <a:latin typeface="Avenir Medium"/>
                <a:cs typeface="Avenir Medium"/>
              </a:rPr>
              <a:t>CHALLENGE</a:t>
            </a:r>
          </a:p>
          <a:p>
            <a:pPr lvl="1"/>
            <a:r>
              <a:rPr lang="en-US" dirty="0">
                <a:latin typeface="Avenir Medium"/>
                <a:cs typeface="Avenir Medium"/>
              </a:rPr>
              <a:t>Manual abstraction is time-consuming, costly, and not scalable</a:t>
            </a:r>
          </a:p>
          <a:p>
            <a:pPr lvl="1"/>
            <a:endParaRPr lang="en-US" sz="800" b="1" dirty="0">
              <a:solidFill>
                <a:srgbClr val="C00000"/>
              </a:solidFill>
              <a:latin typeface="Avenir Medium"/>
              <a:cs typeface="Avenir Medium"/>
            </a:endParaRPr>
          </a:p>
          <a:p>
            <a:r>
              <a:rPr lang="en-US" b="1" dirty="0">
                <a:solidFill>
                  <a:srgbClr val="C00000"/>
                </a:solidFill>
                <a:latin typeface="Avenir Medium"/>
                <a:cs typeface="Avenir Medium"/>
              </a:rPr>
              <a:t>GOAL</a:t>
            </a:r>
          </a:p>
          <a:p>
            <a:pPr lvl="1"/>
            <a:r>
              <a:rPr lang="en-US" dirty="0">
                <a:latin typeface="Avenir Medium"/>
                <a:cs typeface="Avenir Medium"/>
              </a:rPr>
              <a:t>Develop a scalable framework for automated information extraction from pathology reports</a:t>
            </a:r>
          </a:p>
        </p:txBody>
      </p:sp>
    </p:spTree>
    <p:extLst>
      <p:ext uri="{BB962C8B-B14F-4D97-AF65-F5344CB8AC3E}">
        <p14:creationId xmlns:p14="http://schemas.microsoft.com/office/powerpoint/2010/main" val="360821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8ABC-34E6-5B4B-870F-9849CD71BFA5}"/>
              </a:ext>
            </a:extLst>
          </p:cNvPr>
          <p:cNvSpPr>
            <a:spLocks noGrp="1"/>
          </p:cNvSpPr>
          <p:nvPr>
            <p:ph type="title"/>
          </p:nvPr>
        </p:nvSpPr>
        <p:spPr/>
        <p:txBody>
          <a:bodyPr/>
          <a:lstStyle/>
          <a:p>
            <a:r>
              <a:rPr lang="en-US" dirty="0"/>
              <a:t>Data Sources</a:t>
            </a:r>
          </a:p>
        </p:txBody>
      </p:sp>
      <p:sp>
        <p:nvSpPr>
          <p:cNvPr id="9" name="Content Placeholder 2">
            <a:extLst>
              <a:ext uri="{FF2B5EF4-FFF2-40B4-BE49-F238E27FC236}">
                <a16:creationId xmlns:a16="http://schemas.microsoft.com/office/drawing/2014/main" id="{3E7BAC17-332A-EC44-9305-BCEA2EE4C29B}"/>
              </a:ext>
            </a:extLst>
          </p:cNvPr>
          <p:cNvSpPr>
            <a:spLocks noGrp="1"/>
          </p:cNvSpPr>
          <p:nvPr>
            <p:ph idx="1"/>
          </p:nvPr>
        </p:nvSpPr>
        <p:spPr>
          <a:xfrm>
            <a:off x="448055" y="1653735"/>
            <a:ext cx="11430000" cy="4047778"/>
          </a:xfrm>
        </p:spPr>
        <p:txBody>
          <a:bodyPr/>
          <a:lstStyle/>
          <a:p>
            <a:r>
              <a:rPr lang="en-US" dirty="0"/>
              <a:t>NCI Surveillance, Epidemiology, and End Results (SEER) Program</a:t>
            </a:r>
          </a:p>
          <a:p>
            <a:pPr lvl="1"/>
            <a:r>
              <a:rPr lang="en-US" dirty="0"/>
              <a:t>Since 1973</a:t>
            </a:r>
          </a:p>
          <a:p>
            <a:pPr lvl="1"/>
            <a:r>
              <a:rPr lang="en-US" dirty="0"/>
              <a:t>450,000+ cases / year</a:t>
            </a:r>
          </a:p>
          <a:p>
            <a:pPr lvl="1"/>
            <a:r>
              <a:rPr lang="en-US" dirty="0"/>
              <a:t>1/3 US population</a:t>
            </a:r>
          </a:p>
        </p:txBody>
      </p:sp>
      <p:pic>
        <p:nvPicPr>
          <p:cNvPr id="10" name="Picture 9" descr="A close up of a sign&#10;&#10;Description automatically generated">
            <a:extLst>
              <a:ext uri="{FF2B5EF4-FFF2-40B4-BE49-F238E27FC236}">
                <a16:creationId xmlns:a16="http://schemas.microsoft.com/office/drawing/2014/main" id="{3736EEE0-6EE5-D641-85E6-731292758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624" y="4023204"/>
            <a:ext cx="1733091" cy="1678309"/>
          </a:xfrm>
          <a:prstGeom prst="rect">
            <a:avLst/>
          </a:prstGeom>
        </p:spPr>
      </p:pic>
      <p:pic>
        <p:nvPicPr>
          <p:cNvPr id="11" name="Content Placeholder 4">
            <a:extLst>
              <a:ext uri="{FF2B5EF4-FFF2-40B4-BE49-F238E27FC236}">
                <a16:creationId xmlns:a16="http://schemas.microsoft.com/office/drawing/2014/main" id="{05A2FB08-1245-9346-9B95-BE5275793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702689" y="2298734"/>
            <a:ext cx="5811912" cy="4242698"/>
          </a:xfrm>
          <a:prstGeom prst="rect">
            <a:avLst/>
          </a:prstGeom>
          <a:noFill/>
          <a:ln w="9525">
            <a:noFill/>
            <a:miter lim="800000"/>
            <a:headEnd/>
            <a:tailEnd/>
          </a:ln>
        </p:spPr>
      </p:pic>
    </p:spTree>
    <p:extLst>
      <p:ext uri="{BB962C8B-B14F-4D97-AF65-F5344CB8AC3E}">
        <p14:creationId xmlns:p14="http://schemas.microsoft.com/office/powerpoint/2010/main" val="869432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3FDE-BEFF-D942-9D12-1B1F261788AC}"/>
              </a:ext>
            </a:extLst>
          </p:cNvPr>
          <p:cNvSpPr>
            <a:spLocks noGrp="1"/>
          </p:cNvSpPr>
          <p:nvPr>
            <p:ph type="title"/>
          </p:nvPr>
        </p:nvSpPr>
        <p:spPr/>
        <p:txBody>
          <a:bodyPr/>
          <a:lstStyle/>
          <a:p>
            <a:r>
              <a:rPr lang="en-US" dirty="0"/>
              <a:t>Cancer Phenotyping</a:t>
            </a:r>
          </a:p>
        </p:txBody>
      </p:sp>
      <p:sp>
        <p:nvSpPr>
          <p:cNvPr id="4" name="Content Placeholder 2">
            <a:extLst>
              <a:ext uri="{FF2B5EF4-FFF2-40B4-BE49-F238E27FC236}">
                <a16:creationId xmlns:a16="http://schemas.microsoft.com/office/drawing/2014/main" id="{9BCCF5CE-C896-FD42-9C87-C0CEACF1A7E2}"/>
              </a:ext>
            </a:extLst>
          </p:cNvPr>
          <p:cNvSpPr>
            <a:spLocks noGrp="1"/>
          </p:cNvSpPr>
          <p:nvPr>
            <p:ph idx="1"/>
          </p:nvPr>
        </p:nvSpPr>
        <p:spPr>
          <a:xfrm>
            <a:off x="448055" y="1653735"/>
            <a:ext cx="7005344" cy="4047778"/>
          </a:xfrm>
        </p:spPr>
        <p:txBody>
          <a:bodyPr/>
          <a:lstStyle/>
          <a:p>
            <a:r>
              <a:rPr lang="en-US" dirty="0"/>
              <a:t>Automated information extraction</a:t>
            </a:r>
          </a:p>
          <a:p>
            <a:pPr lvl="1"/>
            <a:r>
              <a:rPr lang="en-US" dirty="0"/>
              <a:t>Replace manual or rule-based approaches</a:t>
            </a:r>
          </a:p>
          <a:p>
            <a:pPr lvl="1"/>
            <a:r>
              <a:rPr lang="en-US" dirty="0"/>
              <a:t>Scalable training of solutions</a:t>
            </a:r>
          </a:p>
          <a:p>
            <a:pPr lvl="1"/>
            <a:r>
              <a:rPr lang="en-US" dirty="0"/>
              <a:t>Deploy API to SEER registries</a:t>
            </a:r>
          </a:p>
        </p:txBody>
      </p:sp>
      <p:pic>
        <p:nvPicPr>
          <p:cNvPr id="5" name="Content Placeholder 6">
            <a:extLst>
              <a:ext uri="{FF2B5EF4-FFF2-40B4-BE49-F238E27FC236}">
                <a16:creationId xmlns:a16="http://schemas.microsoft.com/office/drawing/2014/main" id="{DFB50B91-15B3-384D-9404-97AE3F0DC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494028" y="3841760"/>
            <a:ext cx="2244574" cy="2894319"/>
          </a:xfrm>
          <a:prstGeom prst="rect">
            <a:avLst/>
          </a:prstGeom>
          <a:noFill/>
          <a:ln w="9525">
            <a:noFill/>
            <a:miter lim="800000"/>
            <a:headEnd/>
            <a:tailEnd/>
          </a:ln>
        </p:spPr>
      </p:pic>
      <p:pic>
        <p:nvPicPr>
          <p:cNvPr id="6" name="Content Placeholder 3">
            <a:extLst>
              <a:ext uri="{FF2B5EF4-FFF2-40B4-BE49-F238E27FC236}">
                <a16:creationId xmlns:a16="http://schemas.microsoft.com/office/drawing/2014/main" id="{7CF77978-5645-F846-BF7B-1A45CCB81A60}"/>
              </a:ext>
            </a:extLst>
          </p:cNvPr>
          <p:cNvPicPr>
            <a:picLocks noChangeAspect="1"/>
          </p:cNvPicPr>
          <p:nvPr/>
        </p:nvPicPr>
        <p:blipFill rotWithShape="1">
          <a:blip r:embed="rId4"/>
          <a:srcRect r="22083" b="3"/>
          <a:stretch/>
        </p:blipFill>
        <p:spPr bwMode="auto">
          <a:xfrm>
            <a:off x="7453399" y="640081"/>
            <a:ext cx="4096293" cy="5577837"/>
          </a:xfrm>
          <a:prstGeom prst="rect">
            <a:avLst/>
          </a:prstGeom>
          <a:noFill/>
          <a:effectLst/>
        </p:spPr>
      </p:pic>
    </p:spTree>
    <p:extLst>
      <p:ext uri="{BB962C8B-B14F-4D97-AF65-F5344CB8AC3E}">
        <p14:creationId xmlns:p14="http://schemas.microsoft.com/office/powerpoint/2010/main" val="2927833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FBC5-8681-A94E-9829-25D73D654CA2}"/>
              </a:ext>
            </a:extLst>
          </p:cNvPr>
          <p:cNvSpPr>
            <a:spLocks noGrp="1"/>
          </p:cNvSpPr>
          <p:nvPr>
            <p:ph type="title"/>
          </p:nvPr>
        </p:nvSpPr>
        <p:spPr>
          <a:xfrm>
            <a:off x="429767" y="274320"/>
            <a:ext cx="11430000" cy="978729"/>
          </a:xfrm>
        </p:spPr>
        <p:txBody>
          <a:bodyPr/>
          <a:lstStyle/>
          <a:p>
            <a:r>
              <a:rPr lang="en-US" dirty="0"/>
              <a:t>Multi-Task Convolutional Neural Networks for Cancer Pathology Reports</a:t>
            </a:r>
          </a:p>
        </p:txBody>
      </p:sp>
      <p:pic>
        <p:nvPicPr>
          <p:cNvPr id="4" name="Picture 3">
            <a:extLst>
              <a:ext uri="{FF2B5EF4-FFF2-40B4-BE49-F238E27FC236}">
                <a16:creationId xmlns:a16="http://schemas.microsoft.com/office/drawing/2014/main" id="{F457821D-DC41-CB44-8955-3781C6B011D8}"/>
              </a:ext>
            </a:extLst>
          </p:cNvPr>
          <p:cNvPicPr>
            <a:picLocks noChangeAspect="1"/>
          </p:cNvPicPr>
          <p:nvPr/>
        </p:nvPicPr>
        <p:blipFill>
          <a:blip r:embed="rId3"/>
          <a:stretch>
            <a:fillRect/>
          </a:stretch>
        </p:blipFill>
        <p:spPr>
          <a:xfrm>
            <a:off x="1177728" y="1253049"/>
            <a:ext cx="9934077" cy="5185851"/>
          </a:xfrm>
          <a:prstGeom prst="rect">
            <a:avLst/>
          </a:prstGeom>
        </p:spPr>
      </p:pic>
    </p:spTree>
    <p:extLst>
      <p:ext uri="{BB962C8B-B14F-4D97-AF65-F5344CB8AC3E}">
        <p14:creationId xmlns:p14="http://schemas.microsoft.com/office/powerpoint/2010/main" val="2890891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552C-31BC-BE40-A6AF-B5B387A6BFAA}"/>
              </a:ext>
            </a:extLst>
          </p:cNvPr>
          <p:cNvSpPr>
            <a:spLocks noGrp="1"/>
          </p:cNvSpPr>
          <p:nvPr>
            <p:ph type="title"/>
          </p:nvPr>
        </p:nvSpPr>
        <p:spPr/>
        <p:txBody>
          <a:bodyPr/>
          <a:lstStyle/>
          <a:p>
            <a:r>
              <a:rPr lang="en-US" dirty="0"/>
              <a:t>Performance Metrics</a:t>
            </a:r>
          </a:p>
        </p:txBody>
      </p:sp>
      <p:pic>
        <p:nvPicPr>
          <p:cNvPr id="4" name="Picture 3">
            <a:extLst>
              <a:ext uri="{FF2B5EF4-FFF2-40B4-BE49-F238E27FC236}">
                <a16:creationId xmlns:a16="http://schemas.microsoft.com/office/drawing/2014/main" id="{61B3CF34-5028-E741-965B-2777D08A479A}"/>
              </a:ext>
            </a:extLst>
          </p:cNvPr>
          <p:cNvPicPr>
            <a:picLocks noChangeAspect="1"/>
          </p:cNvPicPr>
          <p:nvPr/>
        </p:nvPicPr>
        <p:blipFill>
          <a:blip r:embed="rId3"/>
          <a:stretch>
            <a:fillRect/>
          </a:stretch>
        </p:blipFill>
        <p:spPr>
          <a:xfrm>
            <a:off x="2498602" y="813816"/>
            <a:ext cx="7194795" cy="5940965"/>
          </a:xfrm>
          <a:prstGeom prst="rect">
            <a:avLst/>
          </a:prstGeom>
        </p:spPr>
      </p:pic>
    </p:spTree>
    <p:extLst>
      <p:ext uri="{BB962C8B-B14F-4D97-AF65-F5344CB8AC3E}">
        <p14:creationId xmlns:p14="http://schemas.microsoft.com/office/powerpoint/2010/main" val="4241648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C3EF-52EA-B740-BA10-96F8C3FE91F0}"/>
              </a:ext>
            </a:extLst>
          </p:cNvPr>
          <p:cNvSpPr>
            <a:spLocks noGrp="1"/>
          </p:cNvSpPr>
          <p:nvPr>
            <p:ph type="title"/>
          </p:nvPr>
        </p:nvSpPr>
        <p:spPr/>
        <p:txBody>
          <a:bodyPr/>
          <a:lstStyle/>
          <a:p>
            <a:r>
              <a:rPr lang="en-US" dirty="0"/>
              <a:t>Follow-up Research Activities</a:t>
            </a:r>
          </a:p>
        </p:txBody>
      </p:sp>
      <p:sp>
        <p:nvSpPr>
          <p:cNvPr id="3" name="Content Placeholder 2">
            <a:extLst>
              <a:ext uri="{FF2B5EF4-FFF2-40B4-BE49-F238E27FC236}">
                <a16:creationId xmlns:a16="http://schemas.microsoft.com/office/drawing/2014/main" id="{8F2B9ACD-FB88-D54E-A8BB-D3B4C18D0EA2}"/>
              </a:ext>
            </a:extLst>
          </p:cNvPr>
          <p:cNvSpPr>
            <a:spLocks noGrp="1"/>
          </p:cNvSpPr>
          <p:nvPr>
            <p:ph idx="1"/>
          </p:nvPr>
        </p:nvSpPr>
        <p:spPr>
          <a:xfrm>
            <a:off x="448055" y="1225296"/>
            <a:ext cx="11430000" cy="4754879"/>
          </a:xfrm>
        </p:spPr>
        <p:txBody>
          <a:bodyPr/>
          <a:lstStyle/>
          <a:p>
            <a:r>
              <a:rPr lang="en-US" sz="2400" dirty="0"/>
              <a:t>Data parallelism</a:t>
            </a:r>
          </a:p>
          <a:p>
            <a:r>
              <a:rPr lang="en-US" sz="2400" dirty="0"/>
              <a:t>Uncertainty quantification</a:t>
            </a:r>
          </a:p>
          <a:p>
            <a:r>
              <a:rPr lang="en-US" sz="2400" dirty="0"/>
              <a:t>Abstention / novelty detection</a:t>
            </a:r>
          </a:p>
          <a:p>
            <a:r>
              <a:rPr lang="en-US" sz="2400" dirty="0"/>
              <a:t>Hyper-parameter optimization</a:t>
            </a:r>
          </a:p>
          <a:p>
            <a:r>
              <a:rPr lang="en-US" sz="2400" dirty="0"/>
              <a:t>Convolutional filter pruning</a:t>
            </a:r>
          </a:p>
          <a:p>
            <a:r>
              <a:rPr lang="en-US" sz="2400" dirty="0"/>
              <a:t>Publications</a:t>
            </a:r>
          </a:p>
          <a:p>
            <a:pPr lvl="1"/>
            <a:r>
              <a:rPr lang="en-US" sz="1200" dirty="0"/>
              <a:t>Yoon, H. J., </a:t>
            </a:r>
            <a:r>
              <a:rPr lang="en-US" sz="1200" dirty="0" err="1"/>
              <a:t>Alawad</a:t>
            </a:r>
            <a:r>
              <a:rPr lang="en-US" sz="1200" dirty="0"/>
              <a:t>, M., Christian, J. B., Hinkle, J., Ramanathan, A., &amp; </a:t>
            </a:r>
            <a:r>
              <a:rPr lang="en-US" sz="1200" dirty="0" err="1"/>
              <a:t>Tourassi</a:t>
            </a:r>
            <a:r>
              <a:rPr lang="en-US" sz="1200" dirty="0"/>
              <a:t>, G. D. (2018, November). HPC-based Hyperparameter Search of MT-CNN for Information Extraction from Cancer Pathology Reports. In CAFCW 2018, HPC 2018.</a:t>
            </a:r>
          </a:p>
          <a:p>
            <a:pPr lvl="1"/>
            <a:r>
              <a:rPr lang="en-US" sz="1200" dirty="0"/>
              <a:t>Yoon, H. J., Robinson, S., Christian, J. B., </a:t>
            </a:r>
            <a:r>
              <a:rPr lang="en-US" sz="1200" dirty="0" err="1"/>
              <a:t>Qiu</a:t>
            </a:r>
            <a:r>
              <a:rPr lang="en-US" sz="1200" dirty="0"/>
              <a:t>, J. X., &amp; </a:t>
            </a:r>
            <a:r>
              <a:rPr lang="en-US" sz="1200" dirty="0" err="1"/>
              <a:t>Tourassi</a:t>
            </a:r>
            <a:r>
              <a:rPr lang="en-US" sz="1200" dirty="0"/>
              <a:t>, G. D. (2018, March). Filter pruning of Convolutional Neural Networks for text classification: A case study of cancer pathology report comprehension. In Biomedical &amp; Health Informatics (BHI), 2018 IEEE EMBS International Conference on (pp. 345-348). IEEE.</a:t>
            </a:r>
          </a:p>
          <a:p>
            <a:pPr lvl="1"/>
            <a:r>
              <a:rPr lang="en-US" sz="1200" dirty="0"/>
              <a:t>Yoon, H. J., </a:t>
            </a:r>
            <a:r>
              <a:rPr lang="en-US" sz="1200" dirty="0" err="1"/>
              <a:t>Qiu</a:t>
            </a:r>
            <a:r>
              <a:rPr lang="en-US" sz="1200" dirty="0"/>
              <a:t>, J. X., Christian, J. B., Hinkle, J., </a:t>
            </a:r>
            <a:r>
              <a:rPr lang="en-US" sz="1200" dirty="0" err="1"/>
              <a:t>Alamudun</a:t>
            </a:r>
            <a:r>
              <a:rPr lang="en-US" sz="1200" dirty="0"/>
              <a:t>, F., &amp; </a:t>
            </a:r>
            <a:r>
              <a:rPr lang="en-US" sz="1200" dirty="0" err="1"/>
              <a:t>Tourassi</a:t>
            </a:r>
            <a:r>
              <a:rPr lang="en-US" sz="1200" dirty="0"/>
              <a:t>, G. D. (2019, April). Selective Information Extraction Strategies for Cancer Pathology Reports with Convolutional Neural Networks. Submitted to INNS 2019.</a:t>
            </a:r>
          </a:p>
          <a:p>
            <a:pPr lvl="1"/>
            <a:r>
              <a:rPr lang="en-US" sz="1200" dirty="0" err="1"/>
              <a:t>Qiu</a:t>
            </a:r>
            <a:r>
              <a:rPr lang="en-US" sz="1200" dirty="0"/>
              <a:t>, J. X., Yoon, H. J., Srivastava, K., Watson, T. P., Christian, J. B., Ramanathan, A., ... &amp; </a:t>
            </a:r>
            <a:r>
              <a:rPr lang="en-US" sz="1200" dirty="0" err="1"/>
              <a:t>Tourassi</a:t>
            </a:r>
            <a:r>
              <a:rPr lang="en-US" sz="1200" dirty="0"/>
              <a:t>, G. D. (2018). Scalable deep text comprehension for Cancer surveillance on high-performance computing. </a:t>
            </a:r>
            <a:r>
              <a:rPr lang="en-US" sz="1200" i="1" dirty="0"/>
              <a:t>BMC bioinformatics</a:t>
            </a:r>
            <a:r>
              <a:rPr lang="en-US" sz="1200" dirty="0"/>
              <a:t>, </a:t>
            </a:r>
            <a:r>
              <a:rPr lang="en-US" sz="1200" i="1" dirty="0"/>
              <a:t>19</a:t>
            </a:r>
            <a:r>
              <a:rPr lang="en-US" sz="1200" dirty="0"/>
              <a:t>(18), 488.</a:t>
            </a:r>
          </a:p>
        </p:txBody>
      </p:sp>
    </p:spTree>
    <p:extLst>
      <p:ext uri="{BB962C8B-B14F-4D97-AF65-F5344CB8AC3E}">
        <p14:creationId xmlns:p14="http://schemas.microsoft.com/office/powerpoint/2010/main" val="1220720287"/>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template 16x9_180808" id="{EF133236-4FD1-4E83-B0AC-464DEE56453C}" vid="{ECDBAF0C-67FD-47C6-9CC9-5310617ED09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6BFB3AB80EA044897B163D651BE7CF" ma:contentTypeVersion="12" ma:contentTypeDescription="Create a new document." ma:contentTypeScope="" ma:versionID="5ccae34aae965e24db62e9729d4dd5e4">
  <xsd:schema xmlns:xsd="http://www.w3.org/2001/XMLSchema" xmlns:xs="http://www.w3.org/2001/XMLSchema" xmlns:p="http://schemas.microsoft.com/office/2006/metadata/properties" xmlns:ns2="38e4deb0-de08-4adb-aafc-d8ff02544178" targetNamespace="http://schemas.microsoft.com/office/2006/metadata/properties" ma:root="true" ma:fieldsID="73e7bd080f35e63ea4fc24c5765ee755" ns2:_="">
    <xsd:import namespace="38e4deb0-de08-4adb-aafc-d8ff025441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deb0-de08-4adb-aafc-d8ff02544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2.xml><?xml version="1.0" encoding="utf-8"?>
<ds:datastoreItem xmlns:ds="http://schemas.openxmlformats.org/officeDocument/2006/customXml" ds:itemID="{78EF5AA9-B8DF-4DC7-90A1-A91BA595B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A20C22-D077-412B-81BA-8B2541026FAD}">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38e4deb0-de08-4adb-aafc-d8ff02544178"/>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ORNL</Template>
  <TotalTime>0</TotalTime>
  <Words>1985</Words>
  <Application>Microsoft Office PowerPoint</Application>
  <PresentationFormat>Widescreen</PresentationFormat>
  <Paragraphs>138</Paragraphs>
  <Slides>21</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Black</vt:lpstr>
      <vt:lpstr>Avenir Medium</vt:lpstr>
      <vt:lpstr>Century Gothic</vt:lpstr>
      <vt:lpstr>Times New Roman</vt:lpstr>
      <vt:lpstr>ORNL</vt:lpstr>
      <vt:lpstr>Automatic information extraction from free-text pathology reports using multi-task convolutional neural networks </vt:lpstr>
      <vt:lpstr>Joint Design of Advanced Computing Solutions for Cancer (JDACS4C)</vt:lpstr>
      <vt:lpstr>Pilot 3 - Population Level Pilot for Population Information Integration, Analysis and Modeling</vt:lpstr>
      <vt:lpstr>Deep Text Comprehension</vt:lpstr>
      <vt:lpstr>Data Sources</vt:lpstr>
      <vt:lpstr>Cancer Phenotyping</vt:lpstr>
      <vt:lpstr>Multi-Task Convolutional Neural Networks for Cancer Pathology Reports</vt:lpstr>
      <vt:lpstr>Performance Metrics</vt:lpstr>
      <vt:lpstr>Follow-up Research Activities</vt:lpstr>
      <vt:lpstr>Implementations / codes</vt:lpstr>
      <vt:lpstr>MT-CNN models for text classification</vt:lpstr>
      <vt:lpstr>Word embedding</vt:lpstr>
      <vt:lpstr>Word embedding training</vt:lpstr>
      <vt:lpstr>Convolution – physical significance</vt:lpstr>
      <vt:lpstr>1D convolution</vt:lpstr>
      <vt:lpstr>Global max-pooling</vt:lpstr>
      <vt:lpstr>Demo</vt:lpstr>
      <vt:lpstr>Advantages</vt:lpstr>
      <vt:lpstr>Need improvements</vt:lpstr>
      <vt:lpstr>Summary</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2019-05-03T17:07:01Z</dcterms:created>
  <dcterms:modified xsi:type="dcterms:W3CDTF">2019-05-20T14:05:47Z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Order">
    <vt:r8>18100</vt:r8>
  </property>
  <property fmtid="{D5CDD505-2E9C-101B-9397-08002B2CF9AE}" pid="4" name="GUID">
    <vt:lpwstr>42b6f0ba-36c8-4301-8891-17ebf0c53400</vt:lpwstr>
  </property>
</Properties>
</file>