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648" r:id="rId2"/>
    <p:sldId id="1517" r:id="rId3"/>
    <p:sldId id="1518" r:id="rId4"/>
    <p:sldId id="1519" r:id="rId5"/>
    <p:sldId id="1520" r:id="rId6"/>
    <p:sldId id="15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AF72-BCAD-43F5-9886-39CF49CAAB37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162B-C402-48A7-81F7-638AC133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15"/>
              </a:spcAft>
              <a:defRPr/>
            </a:pPr>
            <a:endParaRPr lang="en-US" dirty="0">
              <a:latin typeface="Arial"/>
            </a:endParaRPr>
          </a:p>
          <a:p>
            <a:pPr>
              <a:spcAft>
                <a:spcPts val="815"/>
              </a:spcAft>
              <a:defRPr/>
            </a:pPr>
            <a:r>
              <a:rPr lang="en-US" dirty="0">
                <a:latin typeface="Arial"/>
              </a:rPr>
              <a:t>Unlike webinars which are focused on disseminating information, the purpose of µLabs is to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6F1A-A313-4492-8608-AE320912D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3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push the limits of current cancer research computational practices and compel development of innovative computational technologies; 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6F1A-A313-4492-8608-AE320912D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29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push the limits of current cancer research computational practices and compel development of innovative computational technologies; 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just looking at point in time but can predict where the patient will be with each treatment modality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6F1A-A313-4492-8608-AE320912D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1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push the limits of current cancer research computational practices and compel development of innovative computational technologies; 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6F1A-A313-4492-8608-AE320912D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31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push the limits of current cancer research computational practices and compel development of innovative computational technologies; 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6F1A-A313-4492-8608-AE320912D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7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push the limits of current cancer research computational practices and compel development of innovative computational technologies; 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6F1A-A313-4492-8608-AE320912D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5E99-E2F7-4720-8588-A01C6BF30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89932-7689-488D-A4BA-21319828F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90AE0-4E34-4AFE-8561-6ED1CEE5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56F9-B6B6-41D8-B205-BB2672106C0E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2DD76-84B0-49BF-86A2-16F02C22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00293-AE7F-4E06-A655-7DB2A446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867F-86B6-43E3-9BF9-61692597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00898-C065-462C-8E71-5D97CF7D8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2A2E1-EE1C-45DD-AA37-D7A5264D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362B-00C5-4FF4-A71B-895B841DB717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EEFEE-B67E-43E5-AD2A-E8B391CF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DD52-1574-496B-A740-CDF4B7A2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8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30585-946F-4385-A813-14B365BD2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68E6A-BF4D-484B-8D09-6322B2656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721EF-BCB4-4977-8C00-4671B351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4BD-B93D-4C10-B779-1C6E871D075B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644DC-F607-4F2A-9F0B-719B8C8F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748D-5163-4262-B891-3CBADFFE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3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7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0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A787-20BC-483E-BF3A-F065C7C7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055B3-2D00-478B-AB8C-CB5E531D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8D071-BC23-4D34-A95D-ED63CC40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F661-7A82-464A-8CD5-9104B1C11BE9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3C6F-A184-4BD8-86B2-1A5B8273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77201-17CA-4F10-8D40-66FBAEB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FA76-906F-4AE3-A1E9-9644E0D0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53D35-8533-486B-9048-F56D7C639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50788-1C19-4C4E-BE41-734D5541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683-C1B7-410A-B480-B777FA99398D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ECC3-7A17-4347-B12F-56E10371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A3A67-7C6A-4CBA-BDE2-19FE35BC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2B5E-F193-4CC0-AA68-020BDB11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8E3C-5A98-4AB6-BABE-FA70D5516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53A80-718B-4C61-9BF4-7E60AE82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D5BAB-5138-4052-800E-4F62846E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177A-7D55-420B-856A-B79D0FAF22D3}" type="datetime1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1D52E-6167-49F1-ABC0-536A103D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CA0C9-B81A-419A-A6B5-7FFF9959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6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C72E-E2D5-49E0-A2B1-B302FD27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BE07E-FD22-4B09-B714-0BB3A0593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5F4D2-7443-48E8-844B-72E43DEB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1F9AC-C27B-4658-8572-83F5C3EC1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BB1B9-CE65-4064-AAEA-E74220D73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E7D91-CCA0-48C9-931E-6CB27836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0A26-0F65-480B-B902-55F66C34534E}" type="datetime1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26551-BFBF-43F4-9E47-C99DED23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1F7DB-553D-4055-B693-7EC4C8D0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E0A4-F8E2-402D-A8F9-AC5EEC76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92AEB-418A-431B-9263-5A9045B1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F8A9-1A84-42AC-B07D-3F92A5C37164}" type="datetime1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17411-5FC3-476C-8406-406E93E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096A-6547-472E-80D6-FA73DA11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9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64762-2B01-424A-8254-4F04008E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4FA-9CBB-4B19-9593-B42677E40BC8}" type="datetime1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C84D8-3A43-4828-941D-863645DA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C3C33-3E3E-428F-BB61-B217CB5F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5457-1550-4699-9498-DFB24D23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B64F-B4E3-47FD-B461-117726927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54038-B3DE-4DFF-93B6-7635E979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9DB4E-73CD-44EA-BC8E-9A8FFE3E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529-CA42-42A4-A4D8-6C3197990C1B}" type="datetime1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626C3-7F05-4CB3-B593-ADDD1CB8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4D6E3-B625-45C2-A4BC-1FB64393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9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CB71-E756-4B02-9801-C9447F86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8FCB6-A883-47FC-9389-BDA0B9766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0774F-CB5F-4444-8050-962FB192A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EE0E6-4E81-4F1C-9B57-18CAE0EC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2F5D-E4BF-4762-AB7E-1BE8C7C07954}" type="datetime1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363F4-FC8F-45A5-96A8-B21E6ACA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D9C4C-5CAC-4E87-9A69-E715E8F5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60B6A-C293-485E-9196-B2947DE5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16EAA-117A-443B-8048-7B4CB8867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0A2D0-B148-40BA-BAEC-B3B32D422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CB8A-25D5-4C38-AD63-024B7BACB5DB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A9A5D-6DAB-4D7F-8CE5-4B4B94A8F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67CF7-96CE-4250-B338-9284FBE8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CD60-BDC3-4A78-87E0-9AD0E18C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ower_torre_pc_clon_server.svg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://radiopaedia.org/cases/limbic-encephalitis-small-cell-lung-cancer" TargetMode="External"/><Relationship Id="rId26" Type="http://schemas.openxmlformats.org/officeDocument/2006/relationships/hyperlink" Target="https://en.wikipedia.org/wiki/In_vivo_magnetic_resonance_spectroscopy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5.jp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jpeg"/><Relationship Id="rId25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20" Type="http://schemas.openxmlformats.org/officeDocument/2006/relationships/hyperlink" Target="http://www.wikidoc.org/index.php/Intracerebral_metastases_pathophysi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://commons.wikimedia.org/wiki/File:Arthrobacter_arilaitensis_Re117_genome.png" TargetMode="External"/><Relationship Id="rId5" Type="http://schemas.openxmlformats.org/officeDocument/2006/relationships/hyperlink" Target="https://pngimg.com/download/16008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s://en.wikipedia.org/wiki/Bacterial_genome_size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hyperlink" Target="https://www.nature.com/articles/srep15562" TargetMode="External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E5DC6BF-6A3D-4106-9A41-84B5E4FA8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-2008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2A99F-58DC-4E68-80C2-1D9E22B8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4" y="1529859"/>
            <a:ext cx="5609220" cy="2623851"/>
          </a:xfrm>
        </p:spPr>
        <p:txBody>
          <a:bodyPr>
            <a:normAutofit fontScale="90000"/>
          </a:bodyPr>
          <a:lstStyle/>
          <a:p>
            <a:pPr lvl="1" algn="l">
              <a:spcAft>
                <a:spcPts val="600"/>
              </a:spcAft>
            </a:pPr>
            <a:r>
              <a:rPr lang="en-US" sz="3600" b="1" i="1" dirty="0">
                <a:solidFill>
                  <a:srgbClr val="7030A0"/>
                </a:solidFill>
              </a:rPr>
              <a:t>Cancer Challenge Area: </a:t>
            </a:r>
            <a:br>
              <a:rPr lang="en-US" sz="3600" b="1" i="1" dirty="0">
                <a:solidFill>
                  <a:srgbClr val="7030A0"/>
                </a:solidFill>
              </a:rPr>
            </a:br>
            <a:r>
              <a:rPr lang="en-US" sz="3600" b="1" i="1" dirty="0">
                <a:solidFill>
                  <a:srgbClr val="7030A0"/>
                </a:solidFill>
              </a:rPr>
              <a:t>Digital Twin</a:t>
            </a:r>
            <a:br>
              <a:rPr lang="en-US" sz="3600" b="1" i="1" dirty="0">
                <a:solidFill>
                  <a:srgbClr val="7030A0"/>
                </a:solidFill>
              </a:rPr>
            </a:br>
            <a:r>
              <a:rPr lang="en-US" sz="2400" b="1" i="1" dirty="0">
                <a:solidFill>
                  <a:srgbClr val="7030A0"/>
                </a:solidFill>
              </a:rPr>
              <a:t> </a:t>
            </a:r>
            <a:br>
              <a:rPr lang="en-US" sz="4400" b="1" i="1" dirty="0">
                <a:solidFill>
                  <a:srgbClr val="7030A0"/>
                </a:solidFill>
              </a:rPr>
            </a:br>
            <a:r>
              <a:rPr lang="en-US" sz="2200" b="1" dirty="0">
                <a:latin typeface="+mn-lt"/>
                <a:cs typeface="Arial" panose="020B0604020202020204" pitchFamily="34" charset="0"/>
              </a:rPr>
              <a:t>Tina Hernandez-Boussard, Stanford University</a:t>
            </a:r>
            <a:br>
              <a:rPr lang="en-US" sz="2200" b="1" dirty="0">
                <a:latin typeface="+mn-lt"/>
                <a:cs typeface="Arial" panose="020B0604020202020204" pitchFamily="34" charset="0"/>
              </a:rPr>
            </a:br>
            <a:r>
              <a:rPr lang="en-US" sz="2200" b="1" dirty="0">
                <a:latin typeface="+mn-lt"/>
                <a:cs typeface="Arial" panose="020B0604020202020204" pitchFamily="34" charset="0"/>
              </a:rPr>
              <a:t>Paul Macklin, Indiana University</a:t>
            </a:r>
            <a:br>
              <a:rPr lang="en-US" sz="2200" b="1" dirty="0">
                <a:latin typeface="+mn-lt"/>
                <a:cs typeface="Arial" panose="020B0604020202020204" pitchFamily="34" charset="0"/>
              </a:rPr>
            </a:br>
            <a:r>
              <a:rPr lang="en-US" sz="2200" b="1" dirty="0">
                <a:latin typeface="+mn-lt"/>
                <a:cs typeface="Arial" panose="020B0604020202020204" pitchFamily="34" charset="0"/>
              </a:rPr>
              <a:t>Tanveer Syeda-Mahmood, IBM Research</a:t>
            </a:r>
            <a:br>
              <a:rPr lang="en-US" sz="2200" b="1" dirty="0">
                <a:latin typeface="+mn-lt"/>
                <a:cs typeface="Arial" panose="020B0604020202020204" pitchFamily="34" charset="0"/>
              </a:rPr>
            </a:br>
            <a:r>
              <a:rPr lang="en-US" sz="2200" dirty="0">
                <a:latin typeface="+mn-lt"/>
                <a:cs typeface="Arial" panose="020B0604020202020204" pitchFamily="34" charset="0"/>
              </a:rPr>
              <a:t>Ilya Shmulevich, Institute for Systems Biology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6B39B-DFB5-4D07-A08F-B5FD5980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CD60-BDC3-4A78-87E0-9AD0E18C9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8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F7C9-99DB-4FA7-A6AA-BEEFDBF6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1" y="816745"/>
            <a:ext cx="5614875" cy="1047566"/>
          </a:xfrm>
        </p:spPr>
        <p:txBody>
          <a:bodyPr anchor="t">
            <a:normAutofit/>
          </a:bodyPr>
          <a:lstStyle/>
          <a:p>
            <a:pPr algn="r"/>
            <a:r>
              <a:rPr lang="en-US" sz="3200" b="1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Digital Twin: The big idea</a:t>
            </a:r>
            <a:endParaRPr lang="en-US" sz="3200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D716EFB-84F7-4278-9C7D-6FC55C4C7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000" r="11224" b="-2"/>
          <a:stretch/>
        </p:blipFill>
        <p:spPr>
          <a:xfrm>
            <a:off x="0" y="5029200"/>
            <a:ext cx="1749469" cy="182880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CAECB-8677-4221-8235-D731BABE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723" y="1536905"/>
            <a:ext cx="4833155" cy="5184569"/>
          </a:xfrm>
        </p:spPr>
        <p:txBody>
          <a:bodyPr anchor="t">
            <a:normAutofit fontScale="925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Patient and oncologist discuss </a:t>
            </a:r>
            <a:r>
              <a:rPr lang="en-US" b="1" dirty="0"/>
              <a:t>goals</a:t>
            </a:r>
            <a:r>
              <a:rPr lang="en-US" dirty="0"/>
              <a:t> and </a:t>
            </a:r>
            <a:r>
              <a:rPr lang="en-US" b="1" dirty="0"/>
              <a:t>preferences</a:t>
            </a:r>
            <a:r>
              <a:rPr lang="en-US" dirty="0"/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Clinicians build a "</a:t>
            </a:r>
            <a:r>
              <a:rPr lang="en-US" b="1" dirty="0"/>
              <a:t>digital twin</a:t>
            </a:r>
            <a:r>
              <a:rPr lang="en-US" dirty="0"/>
              <a:t>"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Clinicians use HPC to simulate  </a:t>
            </a:r>
            <a:r>
              <a:rPr lang="en-US" b="1" dirty="0"/>
              <a:t>all treatment options </a:t>
            </a:r>
            <a:r>
              <a:rPr lang="en-US" dirty="0"/>
              <a:t>on the virtual twin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Patient and clinician explore risks, benefits, side effects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choose a plan </a:t>
            </a:r>
            <a:r>
              <a:rPr lang="en-US" dirty="0"/>
              <a:t>and predict progress using their digital twin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082F5-E8A6-46F0-B2F0-D49FBC04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CD60-BDC3-4A78-87E0-9AD0E18C9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25D31A-0A8A-473D-99EB-ED28F822A0A8}"/>
              </a:ext>
            </a:extLst>
          </p:cNvPr>
          <p:cNvGrpSpPr/>
          <p:nvPr/>
        </p:nvGrpSpPr>
        <p:grpSpPr>
          <a:xfrm>
            <a:off x="3200400" y="4376480"/>
            <a:ext cx="3657600" cy="2305596"/>
            <a:chOff x="4619625" y="3238772"/>
            <a:chExt cx="2743200" cy="230559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4D01220-1C51-4D1A-882D-8296F0E08003}"/>
                </a:ext>
              </a:extLst>
            </p:cNvPr>
            <p:cNvSpPr/>
            <p:nvPr/>
          </p:nvSpPr>
          <p:spPr>
            <a:xfrm>
              <a:off x="4619625" y="3258368"/>
              <a:ext cx="2743200" cy="2286000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4572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Treatment Consultation</a:t>
              </a:r>
            </a:p>
          </p:txBody>
        </p:sp>
        <p:pic>
          <p:nvPicPr>
            <p:cNvPr id="41" name="Picture 40" descr="A couple of people posing for the camera&#10;&#10;Description automatically generated">
              <a:extLst>
                <a:ext uri="{FF2B5EF4-FFF2-40B4-BE49-F238E27FC236}">
                  <a16:creationId xmlns:a16="http://schemas.microsoft.com/office/drawing/2014/main" id="{9C833275-4F1F-4F6C-9DC8-492A0FB2A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6559" r="6559"/>
            <a:stretch/>
          </p:blipFill>
          <p:spPr>
            <a:xfrm flipH="1">
              <a:off x="5129330" y="3238772"/>
              <a:ext cx="1783943" cy="1828800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FD6B8C0-BB76-49C2-BE7A-F5EFCB94F00A}"/>
              </a:ext>
            </a:extLst>
          </p:cNvPr>
          <p:cNvGrpSpPr/>
          <p:nvPr/>
        </p:nvGrpSpPr>
        <p:grpSpPr>
          <a:xfrm>
            <a:off x="3200400" y="400784"/>
            <a:ext cx="3657600" cy="4378528"/>
            <a:chOff x="3200400" y="400784"/>
            <a:chExt cx="3657600" cy="4378528"/>
          </a:xfrm>
        </p:grpSpPr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13676A42-1399-4B1B-9AE0-7C739547BB28}"/>
                </a:ext>
              </a:extLst>
            </p:cNvPr>
            <p:cNvSpPr/>
            <p:nvPr/>
          </p:nvSpPr>
          <p:spPr>
            <a:xfrm rot="5400000" flipV="1">
              <a:off x="5766016" y="4167205"/>
              <a:ext cx="720928" cy="50328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6F1874D-BE62-4F0B-A480-5E2E8D0BBBD2}"/>
                </a:ext>
              </a:extLst>
            </p:cNvPr>
            <p:cNvGrpSpPr/>
            <p:nvPr/>
          </p:nvGrpSpPr>
          <p:grpSpPr>
            <a:xfrm>
              <a:off x="3200400" y="400784"/>
              <a:ext cx="3657600" cy="4088560"/>
              <a:chOff x="3200400" y="400784"/>
              <a:chExt cx="3657600" cy="4088560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D76D0643-BB9F-4D4B-9B19-8303E81539B9}"/>
                  </a:ext>
                </a:extLst>
              </p:cNvPr>
              <p:cNvGrpSpPr/>
              <p:nvPr/>
            </p:nvGrpSpPr>
            <p:grpSpPr>
              <a:xfrm>
                <a:off x="3200400" y="400784"/>
                <a:ext cx="3657600" cy="3657600"/>
                <a:chOff x="3200400" y="400784"/>
                <a:chExt cx="3657600" cy="3657600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AC458B06-9AFF-4994-9BA6-CACFBEE96CC0}"/>
                    </a:ext>
                  </a:extLst>
                </p:cNvPr>
                <p:cNvSpPr/>
                <p:nvPr/>
              </p:nvSpPr>
              <p:spPr>
                <a:xfrm>
                  <a:off x="3200400" y="400784"/>
                  <a:ext cx="3657600" cy="365760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45720"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Treatment Exploration</a:t>
                  </a:r>
                </a:p>
              </p:txBody>
            </p: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2AC6BD59-970E-4AFF-A51C-70D1B8BD05D9}"/>
                    </a:ext>
                  </a:extLst>
                </p:cNvPr>
                <p:cNvGrpSpPr/>
                <p:nvPr/>
              </p:nvGrpSpPr>
              <p:grpSpPr>
                <a:xfrm>
                  <a:off x="3481928" y="1014897"/>
                  <a:ext cx="3054136" cy="2904675"/>
                  <a:chOff x="3481928" y="1014897"/>
                  <a:chExt cx="3054136" cy="2904675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262F125D-A58D-4E19-A9D4-7DD9BC8DBFC6}"/>
                      </a:ext>
                    </a:extLst>
                  </p:cNvPr>
                  <p:cNvGrpSpPr/>
                  <p:nvPr/>
                </p:nvGrpSpPr>
                <p:grpSpPr>
                  <a:xfrm>
                    <a:off x="3481928" y="1014897"/>
                    <a:ext cx="1014135" cy="914400"/>
                    <a:chOff x="3239710" y="990815"/>
                    <a:chExt cx="1014135" cy="914400"/>
                  </a:xfrm>
                </p:grpSpPr>
                <p:pic>
                  <p:nvPicPr>
                    <p:cNvPr id="129" name="Picture 128" descr="A close up of a device&#10;&#10;Description automatically generated">
                      <a:extLst>
                        <a:ext uri="{FF2B5EF4-FFF2-40B4-BE49-F238E27FC236}">
                          <a16:creationId xmlns:a16="http://schemas.microsoft.com/office/drawing/2014/main" id="{7C2D5E63-A28F-4DDE-AFEA-7792119BD0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173" r="12827"/>
                    <a:stretch/>
                  </p:blipFill>
                  <p:spPr>
                    <a:xfrm>
                      <a:off x="3339096" y="990815"/>
                      <a:ext cx="914749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Picture 20">
                      <a:extLst>
                        <a:ext uri="{FF2B5EF4-FFF2-40B4-BE49-F238E27FC236}">
                          <a16:creationId xmlns:a16="http://schemas.microsoft.com/office/drawing/2014/main" id="{38093525-F2F4-47B0-8093-C04179217C3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239710" y="1219415"/>
                      <a:ext cx="320577" cy="457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D37C77CC-8FF7-4E6B-86F7-BF4FB05FDFA7}"/>
                      </a:ext>
                    </a:extLst>
                  </p:cNvPr>
                  <p:cNvGrpSpPr/>
                  <p:nvPr/>
                </p:nvGrpSpPr>
                <p:grpSpPr>
                  <a:xfrm>
                    <a:off x="5502086" y="3005172"/>
                    <a:ext cx="1033978" cy="914400"/>
                    <a:chOff x="5502086" y="2962308"/>
                    <a:chExt cx="1033978" cy="914400"/>
                  </a:xfrm>
                </p:grpSpPr>
                <p:pic>
                  <p:nvPicPr>
                    <p:cNvPr id="131" name="Picture 130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C60F843D-E2F7-42D7-8C8D-E6F1F6DF69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497" r="10503"/>
                    <a:stretch/>
                  </p:blipFill>
                  <p:spPr>
                    <a:xfrm>
                      <a:off x="5621315" y="2962308"/>
                      <a:ext cx="914749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2" name="Picture 131">
                      <a:extLst>
                        <a:ext uri="{FF2B5EF4-FFF2-40B4-BE49-F238E27FC236}">
                          <a16:creationId xmlns:a16="http://schemas.microsoft.com/office/drawing/2014/main" id="{1DC4D8DB-F9B5-4C2E-9F3D-1871CB04DBE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02086" y="3190908"/>
                      <a:ext cx="320577" cy="457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99D206B-5329-41DB-BB13-4C1F67840B66}"/>
                      </a:ext>
                    </a:extLst>
                  </p:cNvPr>
                  <p:cNvGrpSpPr/>
                  <p:nvPr/>
                </p:nvGrpSpPr>
                <p:grpSpPr>
                  <a:xfrm>
                    <a:off x="5514895" y="2013193"/>
                    <a:ext cx="1008361" cy="914400"/>
                    <a:chOff x="5527049" y="1955209"/>
                    <a:chExt cx="1008361" cy="914400"/>
                  </a:xfrm>
                </p:grpSpPr>
                <p:pic>
                  <p:nvPicPr>
                    <p:cNvPr id="122" name="Picture 121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08ED2154-2071-44BB-A2DF-983C5D07CEF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0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174" r="12825"/>
                    <a:stretch/>
                  </p:blipFill>
                  <p:spPr>
                    <a:xfrm>
                      <a:off x="5620661" y="1955209"/>
                      <a:ext cx="914749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4" name="Picture 133">
                      <a:extLst>
                        <a:ext uri="{FF2B5EF4-FFF2-40B4-BE49-F238E27FC236}">
                          <a16:creationId xmlns:a16="http://schemas.microsoft.com/office/drawing/2014/main" id="{C2023C71-2F90-45AF-A6C4-64BFC8363B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27049" y="2183809"/>
                      <a:ext cx="320577" cy="457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F7356C46-FBD9-4C40-A9B6-7F90F1D168FA}"/>
                      </a:ext>
                    </a:extLst>
                  </p:cNvPr>
                  <p:cNvGrpSpPr/>
                  <p:nvPr/>
                </p:nvGrpSpPr>
                <p:grpSpPr>
                  <a:xfrm>
                    <a:off x="4496063" y="1016665"/>
                    <a:ext cx="1023951" cy="914400"/>
                    <a:chOff x="4350689" y="912676"/>
                    <a:chExt cx="1023951" cy="914400"/>
                  </a:xfrm>
                </p:grpSpPr>
                <p:pic>
                  <p:nvPicPr>
                    <p:cNvPr id="80" name="Picture 79" descr="A close up of a device&#10;&#10;Description automatically generated">
                      <a:extLst>
                        <a:ext uri="{FF2B5EF4-FFF2-40B4-BE49-F238E27FC236}">
                          <a16:creationId xmlns:a16="http://schemas.microsoft.com/office/drawing/2014/main" id="{BF410F09-A4BD-4409-9E48-1AA4D4B3E6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1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49" r="12051"/>
                    <a:stretch/>
                  </p:blipFill>
                  <p:spPr>
                    <a:xfrm>
                      <a:off x="4459891" y="912676"/>
                      <a:ext cx="914749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5" name="Picture 134">
                      <a:extLst>
                        <a:ext uri="{FF2B5EF4-FFF2-40B4-BE49-F238E27FC236}">
                          <a16:creationId xmlns:a16="http://schemas.microsoft.com/office/drawing/2014/main" id="{2B8FF139-68B8-4518-9685-0820F6B9ECA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50689" y="1141276"/>
                      <a:ext cx="320577" cy="457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86D5C977-052F-47C1-84B8-0C9388C16369}"/>
                      </a:ext>
                    </a:extLst>
                  </p:cNvPr>
                  <p:cNvGrpSpPr/>
                  <p:nvPr/>
                </p:nvGrpSpPr>
                <p:grpSpPr>
                  <a:xfrm>
                    <a:off x="5514939" y="1021213"/>
                    <a:ext cx="1008272" cy="914400"/>
                    <a:chOff x="5634455" y="990815"/>
                    <a:chExt cx="1008272" cy="914400"/>
                  </a:xfrm>
                </p:grpSpPr>
                <p:pic>
                  <p:nvPicPr>
                    <p:cNvPr id="78" name="Picture 77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3E932123-2914-469C-99AB-086E0031B7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794" r="13206"/>
                    <a:stretch/>
                  </p:blipFill>
                  <p:spPr>
                    <a:xfrm>
                      <a:off x="5727978" y="990815"/>
                      <a:ext cx="914749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6" name="Picture 135">
                      <a:extLst>
                        <a:ext uri="{FF2B5EF4-FFF2-40B4-BE49-F238E27FC236}">
                          <a16:creationId xmlns:a16="http://schemas.microsoft.com/office/drawing/2014/main" id="{6A906E98-E040-43F7-8480-A43FF518933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34455" y="1219415"/>
                      <a:ext cx="320577" cy="457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BF569B84-8A6D-4044-BF83-A2D71B052712}"/>
                      </a:ext>
                    </a:extLst>
                  </p:cNvPr>
                  <p:cNvGrpSpPr/>
                  <p:nvPr/>
                </p:nvGrpSpPr>
                <p:grpSpPr>
                  <a:xfrm>
                    <a:off x="4470468" y="3000230"/>
                    <a:ext cx="1019176" cy="914400"/>
                    <a:chOff x="4361168" y="2966816"/>
                    <a:chExt cx="1019176" cy="914400"/>
                  </a:xfrm>
                </p:grpSpPr>
                <p:pic>
                  <p:nvPicPr>
                    <p:cNvPr id="126" name="Picture 125">
                      <a:extLst>
                        <a:ext uri="{FF2B5EF4-FFF2-40B4-BE49-F238E27FC236}">
                          <a16:creationId xmlns:a16="http://schemas.microsoft.com/office/drawing/2014/main" id="{2F2AF524-9451-4C9C-8436-660D92DA84E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33" r="12067"/>
                    <a:stretch/>
                  </p:blipFill>
                  <p:spPr>
                    <a:xfrm>
                      <a:off x="4465595" y="2966816"/>
                      <a:ext cx="914749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0" name="Picture 139">
                      <a:extLst>
                        <a:ext uri="{FF2B5EF4-FFF2-40B4-BE49-F238E27FC236}">
                          <a16:creationId xmlns:a16="http://schemas.microsoft.com/office/drawing/2014/main" id="{F9C2C64F-9CB9-45B6-92BE-4FF525D188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61168" y="3195416"/>
                      <a:ext cx="320577" cy="457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9A32FF90-B8E4-44E4-82DF-AB3D3D663AF5}"/>
                      </a:ext>
                    </a:extLst>
                  </p:cNvPr>
                  <p:cNvGrpSpPr/>
                  <p:nvPr/>
                </p:nvGrpSpPr>
                <p:grpSpPr>
                  <a:xfrm>
                    <a:off x="3492945" y="2000004"/>
                    <a:ext cx="1033978" cy="914400"/>
                    <a:chOff x="5502086" y="2962308"/>
                    <a:chExt cx="1033978" cy="914400"/>
                  </a:xfrm>
                </p:grpSpPr>
                <p:pic>
                  <p:nvPicPr>
                    <p:cNvPr id="146" name="Picture 145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34B2A37C-D0F6-41D2-B28A-C0FAC30043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497" r="10503"/>
                    <a:stretch/>
                  </p:blipFill>
                  <p:spPr>
                    <a:xfrm>
                      <a:off x="5621315" y="2962308"/>
                      <a:ext cx="914749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7" name="Picture 146">
                      <a:extLst>
                        <a:ext uri="{FF2B5EF4-FFF2-40B4-BE49-F238E27FC236}">
                          <a16:creationId xmlns:a16="http://schemas.microsoft.com/office/drawing/2014/main" id="{3631EC8A-14D2-4C2C-970D-BE4B78648F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02086" y="3190908"/>
                      <a:ext cx="320577" cy="457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5E09549F-4EE8-4FE5-9F67-9A249456CB8F}"/>
                      </a:ext>
                    </a:extLst>
                  </p:cNvPr>
                  <p:cNvGrpSpPr/>
                  <p:nvPr/>
                </p:nvGrpSpPr>
                <p:grpSpPr>
                  <a:xfrm>
                    <a:off x="4487207" y="2008743"/>
                    <a:ext cx="1014893" cy="914400"/>
                    <a:chOff x="4220476" y="1977720"/>
                    <a:chExt cx="1014893" cy="914400"/>
                  </a:xfrm>
                </p:grpSpPr>
                <p:pic>
                  <p:nvPicPr>
                    <p:cNvPr id="124" name="Picture 123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53850995-AF86-4AF8-9FBB-0DC92A6AD46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4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629" r="12371"/>
                    <a:stretch/>
                  </p:blipFill>
                  <p:spPr>
                    <a:xfrm>
                      <a:off x="4320620" y="1977720"/>
                      <a:ext cx="914749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" name="Picture 132">
                      <a:extLst>
                        <a:ext uri="{FF2B5EF4-FFF2-40B4-BE49-F238E27FC236}">
                          <a16:creationId xmlns:a16="http://schemas.microsoft.com/office/drawing/2014/main" id="{3797C13D-162E-414D-B034-74BF303EBD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220476" y="2206320"/>
                      <a:ext cx="320577" cy="4572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E818FEBD-4F6D-405E-8FB1-14F9D2AF5FBE}"/>
                  </a:ext>
                </a:extLst>
              </p:cNvPr>
              <p:cNvSpPr/>
              <p:nvPr/>
            </p:nvSpPr>
            <p:spPr>
              <a:xfrm rot="16200000" flipV="1">
                <a:off x="3245048" y="3448939"/>
                <a:ext cx="1373744" cy="503286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EB9FD8B-8A1A-47AB-B5DF-0F3421746151}"/>
                  </a:ext>
                </a:extLst>
              </p:cNvPr>
              <p:cNvGrpSpPr/>
              <p:nvPr/>
            </p:nvGrpSpPr>
            <p:grpSpPr>
              <a:xfrm>
                <a:off x="3448123" y="3429000"/>
                <a:ext cx="940457" cy="1060344"/>
                <a:chOff x="5390493" y="2359624"/>
                <a:chExt cx="940457" cy="1060344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DF49ED2-BE8B-4344-B2E6-A275A7B901DE}"/>
                    </a:ext>
                  </a:extLst>
                </p:cNvPr>
                <p:cNvGrpSpPr/>
                <p:nvPr/>
              </p:nvGrpSpPr>
              <p:grpSpPr>
                <a:xfrm>
                  <a:off x="5540681" y="2359624"/>
                  <a:ext cx="640080" cy="1005840"/>
                  <a:chOff x="5633185" y="2359624"/>
                  <a:chExt cx="640080" cy="1005840"/>
                </a:xfrm>
              </p:grpSpPr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C37C975F-A959-478B-9C66-D6188CA6900C}"/>
                      </a:ext>
                    </a:extLst>
                  </p:cNvPr>
                  <p:cNvSpPr/>
                  <p:nvPr/>
                </p:nvSpPr>
                <p:spPr>
                  <a:xfrm>
                    <a:off x="5633185" y="2359624"/>
                    <a:ext cx="640080" cy="10058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b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62" name="Picture 61" descr="A couple of people posing for the camera&#10;&#10;Description automatically generated">
                    <a:extLst>
                      <a:ext uri="{FF2B5EF4-FFF2-40B4-BE49-F238E27FC236}">
                        <a16:creationId xmlns:a16="http://schemas.microsoft.com/office/drawing/2014/main" id="{9F759A27-2E2A-40A3-8CCA-C434E01540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artisticLightScreen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 l="55458" t="10230" r="6559" b="2989"/>
                  <a:stretch/>
                </p:blipFill>
                <p:spPr>
                  <a:xfrm flipH="1">
                    <a:off x="5693260" y="2414128"/>
                    <a:ext cx="519930" cy="79352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B63B3071-D2C1-4F71-BF2B-4E7E9D93B66A}"/>
                    </a:ext>
                  </a:extLst>
                </p:cNvPr>
                <p:cNvSpPr/>
                <p:nvPr/>
              </p:nvSpPr>
              <p:spPr>
                <a:xfrm>
                  <a:off x="5390493" y="3207652"/>
                  <a:ext cx="940457" cy="2123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  <a:alpha val="50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digital twin</a:t>
                  </a:r>
                </a:p>
              </p:txBody>
            </p:sp>
          </p:grp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88DD4A7-62B5-4CA5-A5AE-908A734556A8}"/>
              </a:ext>
            </a:extLst>
          </p:cNvPr>
          <p:cNvGrpSpPr/>
          <p:nvPr/>
        </p:nvGrpSpPr>
        <p:grpSpPr>
          <a:xfrm>
            <a:off x="164708" y="1955209"/>
            <a:ext cx="3873624" cy="2917179"/>
            <a:chOff x="513860" y="1631698"/>
            <a:chExt cx="3873624" cy="2917179"/>
          </a:xfrm>
        </p:grpSpPr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3EB35BE9-4CDD-4FC5-ACC2-392D7975EB63}"/>
                </a:ext>
              </a:extLst>
            </p:cNvPr>
            <p:cNvSpPr/>
            <p:nvPr/>
          </p:nvSpPr>
          <p:spPr>
            <a:xfrm rot="1800000">
              <a:off x="2653840" y="4045591"/>
              <a:ext cx="1733644" cy="503286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41FB3D-7C4D-4204-98BB-6872FD29FB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3860" y="1631698"/>
              <a:ext cx="2743200" cy="2743200"/>
              <a:chOff x="216885" y="79900"/>
              <a:chExt cx="3657600" cy="36576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8D18426-DA9E-4732-81BB-F0E5CC33B84C}"/>
                  </a:ext>
                </a:extLst>
              </p:cNvPr>
              <p:cNvSpPr/>
              <p:nvPr/>
            </p:nvSpPr>
            <p:spPr>
              <a:xfrm>
                <a:off x="216885" y="79900"/>
                <a:ext cx="3657600" cy="36576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Data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A3F760B-3979-4176-A8A4-19872DF41E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rcRect t="6349" b="6349"/>
              <a:stretch/>
            </p:blipFill>
            <p:spPr>
              <a:xfrm>
                <a:off x="1588485" y="25761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clothing&#10;&#10;Description automatically generated">
                <a:extLst>
                  <a:ext uri="{FF2B5EF4-FFF2-40B4-BE49-F238E27FC236}">
                    <a16:creationId xmlns:a16="http://schemas.microsoft.com/office/drawing/2014/main" id="{58DF0C92-91C1-4176-B16C-C8D8F8A9F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0"/>
                  </a:ext>
                </a:extLst>
              </a:blip>
              <a:srcRect l="16688" r="16688"/>
              <a:stretch/>
            </p:blipFill>
            <p:spPr>
              <a:xfrm>
                <a:off x="672257" y="2146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3" name="Picture 3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9FFF38E9-9185-4CE6-994A-6BD5163EC8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2"/>
                  </a:ext>
                </a:extLst>
              </a:blip>
              <a:srcRect l="16244" t="12202" r="29996" b="24304"/>
              <a:stretch/>
            </p:blipFill>
            <p:spPr>
              <a:xfrm>
                <a:off x="432344" y="122399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Picture 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ECB8428-63D0-4AD5-82F6-67A62752CC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4"/>
                  </a:ext>
                </a:extLst>
              </a:blip>
              <a:srcRect l="1104" r="1104"/>
              <a:stretch/>
            </p:blipFill>
            <p:spPr>
              <a:xfrm>
                <a:off x="1588485" y="140711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53DFACFC-F6E1-4196-BC50-9584611C6E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6"/>
                  </a:ext>
                </a:extLst>
              </a:blip>
              <a:srcRect/>
              <a:stretch/>
            </p:blipFill>
            <p:spPr>
              <a:xfrm>
                <a:off x="2756448" y="122399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7" name="Picture 26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96C886A8-FB58-47A6-9F73-74294CAAC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8"/>
                  </a:ext>
                </a:extLst>
              </a:blip>
              <a:stretch>
                <a:fillRect/>
              </a:stretch>
            </p:blipFill>
            <p:spPr>
              <a:xfrm>
                <a:off x="2510660" y="2146294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8945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F7C9-99DB-4FA7-A6AA-BEEFDBF6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1" y="816745"/>
            <a:ext cx="5614875" cy="1047566"/>
          </a:xfrm>
        </p:spPr>
        <p:txBody>
          <a:bodyPr anchor="t">
            <a:normAutofit/>
          </a:bodyPr>
          <a:lstStyle/>
          <a:p>
            <a:pPr algn="r"/>
            <a:r>
              <a:rPr lang="en-US" sz="3200" b="1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What would this enable?</a:t>
            </a:r>
            <a:endParaRPr lang="en-US" sz="32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CAECB-8677-4221-8235-D731BABE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33" y="1864312"/>
            <a:ext cx="6007873" cy="4660776"/>
          </a:xfrm>
        </p:spPr>
        <p:txBody>
          <a:bodyPr anchor="t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600" dirty="0"/>
              <a:t>Model </a:t>
            </a:r>
            <a:r>
              <a:rPr lang="en-US" sz="2600" b="1" dirty="0"/>
              <a:t>personalized benefit </a:t>
            </a:r>
            <a:r>
              <a:rPr lang="en-US" sz="2600" dirty="0"/>
              <a:t>from different treatment modalities</a:t>
            </a:r>
          </a:p>
          <a:p>
            <a:pPr lvl="1">
              <a:buClr>
                <a:schemeClr val="dk1"/>
              </a:buClr>
              <a:buSzPts val="2400"/>
            </a:pPr>
            <a:r>
              <a:rPr lang="en-US" sz="2200" dirty="0"/>
              <a:t>Incorporate genetic, environment, and social factors to predict individual trajectory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600" dirty="0"/>
              <a:t>Predict outcomes and side-effects throughout patients’ </a:t>
            </a:r>
            <a:r>
              <a:rPr lang="en-US" sz="2600" b="1" dirty="0"/>
              <a:t>health trajectories</a:t>
            </a:r>
          </a:p>
          <a:p>
            <a:pPr lvl="1">
              <a:buClr>
                <a:schemeClr val="dk1"/>
              </a:buClr>
              <a:buSzPts val="2400"/>
            </a:pPr>
            <a:r>
              <a:rPr lang="en-US" sz="2200" dirty="0"/>
              <a:t>Advance patient-valued care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600" dirty="0"/>
              <a:t>Virtual clinical trials</a:t>
            </a:r>
          </a:p>
          <a:p>
            <a:pPr lvl="1">
              <a:buClr>
                <a:schemeClr val="dk1"/>
              </a:buClr>
              <a:buSzPts val="2400"/>
            </a:pPr>
            <a:r>
              <a:rPr lang="en-US" sz="2200" dirty="0"/>
              <a:t>Synthetic controls</a:t>
            </a:r>
          </a:p>
          <a:p>
            <a:pPr lvl="1">
              <a:buClr>
                <a:schemeClr val="dk1"/>
              </a:buClr>
              <a:buSzPts val="2400"/>
            </a:pPr>
            <a:r>
              <a:rPr lang="en-US" sz="2200" dirty="0"/>
              <a:t>Expand generalizability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600" dirty="0"/>
              <a:t>Population Estimates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082F5-E8A6-46F0-B2F0-D49FBC04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CD60-BDC3-4A78-87E0-9AD0E18C9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154CD6F-F0DA-4D56-A6DA-F49FDBE69C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000" r="11224" b="-2"/>
          <a:stretch/>
        </p:blipFill>
        <p:spPr>
          <a:xfrm>
            <a:off x="0" y="5029200"/>
            <a:ext cx="1749469" cy="182880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944294-7376-E640-BB18-E3397E42E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43" y="276914"/>
            <a:ext cx="4843990" cy="2782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CF3AA0-DCFA-3142-B8B6-496870A58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34" y="4048093"/>
            <a:ext cx="4699676" cy="1487837"/>
          </a:xfrm>
          <a:prstGeom prst="rect">
            <a:avLst/>
          </a:prstGeom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9748DEE2-A4E0-E541-A53A-D68B83654545}"/>
              </a:ext>
            </a:extLst>
          </p:cNvPr>
          <p:cNvSpPr/>
          <p:nvPr/>
        </p:nvSpPr>
        <p:spPr>
          <a:xfrm>
            <a:off x="2557220" y="3235799"/>
            <a:ext cx="420718" cy="635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99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F7C9-99DB-4FA7-A6AA-BEEFDBF6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6525"/>
            <a:ext cx="5614875" cy="1047566"/>
          </a:xfrm>
        </p:spPr>
        <p:txBody>
          <a:bodyPr anchor="t">
            <a:normAutofit/>
          </a:bodyPr>
          <a:lstStyle/>
          <a:p>
            <a:pPr algn="r"/>
            <a:r>
              <a:rPr lang="en-US" sz="3200" b="1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What are the barriers? </a:t>
            </a:r>
            <a:endParaRPr lang="en-US" sz="32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CAECB-8677-4221-8235-D731BABE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73151"/>
            <a:ext cx="6007873" cy="5465761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b="1" u="sng" dirty="0">
                <a:cs typeface="Arial" panose="020B0604020202020204" pitchFamily="34" charset="0"/>
              </a:rPr>
              <a:t>Analytics: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Multiscale analysis and coupling of data </a:t>
            </a:r>
          </a:p>
          <a:p>
            <a:pPr lvl="1">
              <a:lnSpc>
                <a:spcPct val="115000"/>
              </a:lnSpc>
            </a:pPr>
            <a:r>
              <a:rPr lang="en-US" dirty="0">
                <a:cs typeface="Arial" panose="020B0604020202020204" pitchFamily="34" charset="0"/>
              </a:rPr>
              <a:t>Integration of dynamical models with AI</a:t>
            </a:r>
          </a:p>
          <a:p>
            <a:pPr>
              <a:lnSpc>
                <a:spcPct val="80000"/>
              </a:lnSpc>
            </a:pPr>
            <a:r>
              <a:rPr lang="en-US" b="1" u="sng" dirty="0">
                <a:cs typeface="Arial" panose="020B0604020202020204" pitchFamily="34" charset="0"/>
              </a:rPr>
              <a:t>HPC-driven healthcare informatics: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Simulation and virtual evaluation of care pathways</a:t>
            </a:r>
          </a:p>
          <a:p>
            <a:pPr lvl="1" fontAlgn="base">
              <a:lnSpc>
                <a:spcPct val="115000"/>
              </a:lnSpc>
            </a:pPr>
            <a:r>
              <a:rPr lang="en-US" dirty="0">
                <a:cs typeface="Arial" panose="020B0604020202020204" pitchFamily="34" charset="0"/>
              </a:rPr>
              <a:t>Assess novel therapies simulated data to guide clinical assertions, inform clinical guidelines and develop health policies </a:t>
            </a:r>
          </a:p>
          <a:p>
            <a:pPr fontAlgn="base"/>
            <a:r>
              <a:rPr lang="en-US" b="1" u="sng" dirty="0">
                <a:cs typeface="Arial" panose="020B0604020202020204" pitchFamily="34" charset="0"/>
              </a:rPr>
              <a:t>Data Sandboxes and platforms: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Assembly of coordinated data across scales per patient</a:t>
            </a:r>
          </a:p>
          <a:p>
            <a:pPr lvl="1">
              <a:lnSpc>
                <a:spcPct val="115000"/>
              </a:lnSpc>
            </a:pPr>
            <a:r>
              <a:rPr lang="en-US" dirty="0">
                <a:cs typeface="Arial" panose="020B0604020202020204" pitchFamily="34" charset="0"/>
              </a:rPr>
              <a:t>Development of data commons to support the analysis</a:t>
            </a:r>
          </a:p>
          <a:p>
            <a:pPr lvl="1">
              <a:lnSpc>
                <a:spcPct val="80000"/>
              </a:lnSpc>
            </a:pPr>
            <a:endParaRPr lang="en-US" dirty="0"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082F5-E8A6-46F0-B2F0-D49FBC04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CD60-BDC3-4A78-87E0-9AD0E18C9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45B7AA5-47E7-4413-8F1B-C3C5BCAD0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000" r="11224" b="-2"/>
          <a:stretch/>
        </p:blipFill>
        <p:spPr>
          <a:xfrm>
            <a:off x="0" y="5029200"/>
            <a:ext cx="1749469" cy="182880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44981-B379-454B-B51B-6FE6B95EB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12"/>
            <a:ext cx="5713749" cy="3906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EBA68-00FF-0D43-B429-46612833416A}"/>
              </a:ext>
            </a:extLst>
          </p:cNvPr>
          <p:cNvSpPr txBox="1"/>
          <p:nvPr/>
        </p:nvSpPr>
        <p:spPr>
          <a:xfrm>
            <a:off x="1749469" y="4358244"/>
            <a:ext cx="306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Multi-scale analysis of cancer</a:t>
            </a:r>
          </a:p>
        </p:txBody>
      </p:sp>
    </p:spTree>
    <p:extLst>
      <p:ext uri="{BB962C8B-B14F-4D97-AF65-F5344CB8AC3E}">
        <p14:creationId xmlns:p14="http://schemas.microsoft.com/office/powerpoint/2010/main" val="59600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F7C9-99DB-4FA7-A6AA-BEEFDBF6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925" y="332912"/>
            <a:ext cx="5614875" cy="1047566"/>
          </a:xfrm>
        </p:spPr>
        <p:txBody>
          <a:bodyPr anchor="t">
            <a:normAutofit/>
          </a:bodyPr>
          <a:lstStyle/>
          <a:p>
            <a:pPr algn="r"/>
            <a:r>
              <a:rPr lang="en-US" sz="3200" b="1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What help is needed?</a:t>
            </a:r>
            <a:endParaRPr lang="en-US" sz="32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CAECB-8677-4221-8235-D731BABE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79" y="1033971"/>
            <a:ext cx="6358728" cy="5063738"/>
          </a:xfrm>
        </p:spPr>
        <p:txBody>
          <a:bodyPr anchor="t">
            <a:normAutofit fontScale="92500" lnSpcReduction="20000"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>
                <a:cs typeface="Arial" panose="020B0604020202020204" pitchFamily="34" charset="0"/>
              </a:rPr>
              <a:t>Analytics, simulation and modeling</a:t>
            </a:r>
            <a:r>
              <a:rPr lang="en-US" sz="2200" dirty="0"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Multimodal analytics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AI research in causal reasoning and pathways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Multiscale data and model standards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Uncertainty quantification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>
                <a:cs typeface="Arial" panose="020B0604020202020204" pitchFamily="34" charset="0"/>
              </a:rPr>
              <a:t>Data Commons</a:t>
            </a:r>
            <a:r>
              <a:rPr lang="en-US" sz="2200" dirty="0"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Unified data and model shares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Data visualization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Patient data ingestions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Validation efforts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Scale out and test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>
                <a:cs typeface="Arial" panose="020B0604020202020204" pitchFamily="34" charset="0"/>
              </a:rPr>
              <a:t>Regulatory</a:t>
            </a:r>
            <a:r>
              <a:rPr lang="en-US" sz="2200" dirty="0"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Licensing, regulatory, and funding landscape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Open source and open data where possible!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cs typeface="Arial" panose="020B0604020202020204" pitchFamily="34" charset="0"/>
              </a:rPr>
              <a:t>Integration with socioeconomics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082F5-E8A6-46F0-B2F0-D49FBC04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CD60-BDC3-4A78-87E0-9AD0E18C9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D716EFB-84F7-4278-9C7D-6FC55C4C7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000" r="11224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4592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F7C9-99DB-4FA7-A6AA-BEEFDBF6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1" y="211959"/>
            <a:ext cx="5614875" cy="1047566"/>
          </a:xfrm>
        </p:spPr>
        <p:txBody>
          <a:bodyPr anchor="t">
            <a:norm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Digital Twin</a:t>
            </a:r>
            <a:br>
              <a:rPr lang="en-US" sz="3200" b="1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3200" b="1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Discussion Questions</a:t>
            </a:r>
            <a:endParaRPr lang="en-US" sz="3200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D716EFB-84F7-4278-9C7D-6FC55C4C7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000" r="11224" b="-2"/>
          <a:stretch/>
        </p:blipFill>
        <p:spPr>
          <a:xfrm>
            <a:off x="20" y="907231"/>
            <a:ext cx="4542931" cy="475488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CAECB-8677-4221-8235-D731BABE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421296"/>
            <a:ext cx="7172325" cy="463660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b="1" dirty="0"/>
              <a:t>Do you think this vision is realistic and feasible in our time frames?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Would you like add any additional perspective on this vision?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What do you see as the main challenges in achieving this vision?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What existing funding sources are there to support research in this area?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Which specialty areas/collaborators should be involved?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What do you see the role of academia versus industry in addressing this vision?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 In what ways can you help expand/realize this vision? 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What are the cross-cutting themes you would like to explore in-depth (biological, clinical &amp; computational)?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What do we need to dive into greater depth in the breakout?</a:t>
            </a:r>
          </a:p>
          <a:p>
            <a:pPr>
              <a:lnSpc>
                <a:spcPct val="100000"/>
              </a:lnSpc>
            </a:pPr>
            <a:endParaRPr lang="en-US" sz="1600" b="1" dirty="0"/>
          </a:p>
          <a:p>
            <a:pPr>
              <a:lnSpc>
                <a:spcPct val="100000"/>
              </a:lnSpc>
            </a:pPr>
            <a:endParaRPr lang="en-US" sz="1600" b="1" dirty="0"/>
          </a:p>
          <a:p>
            <a:pPr lvl="1">
              <a:lnSpc>
                <a:spcPct val="80000"/>
              </a:lnSpc>
            </a:pPr>
            <a:endParaRPr lang="en-US" b="1" i="1" dirty="0"/>
          </a:p>
          <a:p>
            <a:pPr>
              <a:lnSpc>
                <a:spcPct val="80000"/>
              </a:lnSpc>
            </a:pPr>
            <a:endParaRPr lang="en-US" b="1" i="1" dirty="0"/>
          </a:p>
          <a:p>
            <a:pPr>
              <a:lnSpc>
                <a:spcPct val="80000"/>
              </a:lnSpc>
            </a:pPr>
            <a:endParaRPr lang="en-US" b="1" i="1" dirty="0"/>
          </a:p>
          <a:p>
            <a:pPr>
              <a:lnSpc>
                <a:spcPct val="80000"/>
              </a:lnSpc>
            </a:pPr>
            <a:endParaRPr lang="en-US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A8BCCD-76C7-4482-8788-645F6B2E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CD60-BDC3-4A78-87E0-9AD0E18C9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83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SapientSansBold</vt:lpstr>
      <vt:lpstr>SapientSansRegular</vt:lpstr>
      <vt:lpstr>1_Office Theme</vt:lpstr>
      <vt:lpstr>Cancer Challenge Area:  Digital Twin   Tina Hernandez-Boussard, Stanford University Paul Macklin, Indiana University Tanveer Syeda-Mahmood, IBM Research Ilya Shmulevich, Institute for Systems Biology </vt:lpstr>
      <vt:lpstr>Digital Twin: The big idea</vt:lpstr>
      <vt:lpstr>What would this enable?</vt:lpstr>
      <vt:lpstr>What are the barriers? </vt:lpstr>
      <vt:lpstr>What help is needed?</vt:lpstr>
      <vt:lpstr>Digital Twin 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Borkon, Lynn (NIH/NCI) [C]</dc:creator>
  <cp:lastModifiedBy>Borkon, Lynn (NIH/NCI) [C]</cp:lastModifiedBy>
  <cp:revision>2</cp:revision>
  <dcterms:created xsi:type="dcterms:W3CDTF">2019-06-10T22:08:27Z</dcterms:created>
  <dcterms:modified xsi:type="dcterms:W3CDTF">2019-06-10T22:10:50Z</dcterms:modified>
</cp:coreProperties>
</file>